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59" r:id="rId4"/>
    <p:sldId id="267" r:id="rId5"/>
    <p:sldId id="261" r:id="rId6"/>
    <p:sldId id="262" r:id="rId7"/>
    <p:sldId id="268" r:id="rId8"/>
    <p:sldId id="260" r:id="rId9"/>
    <p:sldId id="263" r:id="rId10"/>
    <p:sldId id="274" r:id="rId11"/>
    <p:sldId id="264" r:id="rId12"/>
    <p:sldId id="272" r:id="rId13"/>
    <p:sldId id="270" r:id="rId14"/>
    <p:sldId id="265" r:id="rId15"/>
    <p:sldId id="266" r:id="rId16"/>
    <p:sldId id="269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235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AC87C-3FEB-4B61-85B6-C365A1AF0C05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DCBAF-5553-4AB7-9AE1-3B508B8C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H. Felice - LARP CM20 - Napa, 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8061089" y="152400"/>
            <a:ext cx="1006711" cy="624840"/>
            <a:chOff x="8061089" y="152400"/>
            <a:chExt cx="1006711" cy="624840"/>
          </a:xfrm>
        </p:grpSpPr>
        <p:grpSp>
          <p:nvGrpSpPr>
            <p:cNvPr id="16" name="Group 2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Oval 20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23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Oval 18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8061089" y="152400"/>
            <a:ext cx="1006711" cy="624840"/>
            <a:chOff x="8061089" y="152400"/>
            <a:chExt cx="1006711" cy="624840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Oval 19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Oval 22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H. Felice - LARP CM20 -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Helene </a:t>
            </a:r>
            <a:r>
              <a:rPr lang="en-US" dirty="0" err="1" smtClean="0"/>
              <a:t>Felice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Joint LARP CM20 / </a:t>
            </a:r>
            <a:r>
              <a:rPr lang="en-US" dirty="0" err="1" smtClean="0"/>
              <a:t>Hilumi</a:t>
            </a:r>
            <a:r>
              <a:rPr lang="en-US" dirty="0" smtClean="0"/>
              <a:t> Meeting</a:t>
            </a:r>
          </a:p>
          <a:p>
            <a:r>
              <a:rPr lang="en-US" dirty="0" smtClean="0"/>
              <a:t>April 8</a:t>
            </a:r>
            <a:r>
              <a:rPr lang="en-US" baseline="30000" dirty="0" smtClean="0"/>
              <a:t>th</a:t>
            </a:r>
            <a:r>
              <a:rPr lang="en-US" dirty="0" smtClean="0"/>
              <a:t> to 10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</a:p>
          <a:p>
            <a:r>
              <a:rPr lang="en-US" dirty="0" smtClean="0"/>
              <a:t>Napa, CA, USA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HQ02</a:t>
            </a:r>
            <a:br>
              <a:rPr lang="en-US" dirty="0" smtClean="0"/>
            </a:br>
            <a:r>
              <a:rPr lang="en-US" dirty="0" smtClean="0"/>
              <a:t>Assembly summary and Next steps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Preload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Motivation for conservative targets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6504" y="1137017"/>
            <a:ext cx="8915400" cy="2726085"/>
            <a:chOff x="116504" y="1137017"/>
            <a:chExt cx="8915400" cy="2726085"/>
          </a:xfrm>
        </p:grpSpPr>
        <p:grpSp>
          <p:nvGrpSpPr>
            <p:cNvPr id="19" name="Group 18"/>
            <p:cNvGrpSpPr/>
            <p:nvPr/>
          </p:nvGrpSpPr>
          <p:grpSpPr>
            <a:xfrm>
              <a:off x="116504" y="1137017"/>
              <a:ext cx="8915400" cy="2585367"/>
              <a:chOff x="116504" y="1137017"/>
              <a:chExt cx="8915400" cy="2585367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6504" y="1137017"/>
                <a:ext cx="8915400" cy="2585367"/>
                <a:chOff x="0" y="1371600"/>
                <a:chExt cx="8915400" cy="2585367"/>
              </a:xfrm>
            </p:grpSpPr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651"/>
                <a:stretch/>
              </p:blipFill>
              <p:spPr bwMode="auto">
                <a:xfrm>
                  <a:off x="5699198" y="1516340"/>
                  <a:ext cx="2987601" cy="22735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3541096" y="1425296"/>
                  <a:ext cx="2057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u="sng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Azimuthal preload</a:t>
                  </a:r>
                  <a:endParaRPr lang="en-US" b="1" u="sng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pic>
              <p:nvPicPr>
                <p:cNvPr id="11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" y="1511398"/>
                  <a:ext cx="3214445" cy="24455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Rounded Rectangle 11"/>
                <p:cNvSpPr/>
                <p:nvPr/>
              </p:nvSpPr>
              <p:spPr>
                <a:xfrm>
                  <a:off x="0" y="1371600"/>
                  <a:ext cx="8915400" cy="2585367"/>
                </a:xfrm>
                <a:prstGeom prst="roundRect">
                  <a:avLst>
                    <a:gd name="adj" fmla="val 10717"/>
                  </a:avLst>
                </a:prstGeom>
                <a:noFill/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6629400" y="2590800"/>
                <a:ext cx="2233026" cy="795062"/>
                <a:chOff x="683413" y="5270710"/>
                <a:chExt cx="2233026" cy="79506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293013" y="5270710"/>
                  <a:ext cx="1447800" cy="685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413" y="5270710"/>
                  <a:ext cx="2233026" cy="795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4" name="TextBox 13"/>
            <p:cNvSpPr txBox="1"/>
            <p:nvPr/>
          </p:nvSpPr>
          <p:spPr>
            <a:xfrm>
              <a:off x="3352800" y="1524000"/>
              <a:ext cx="2667000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chemeClr val="tx2">
                      <a:lumMod val="75000"/>
                    </a:schemeClr>
                  </a:solidFill>
                </a:rPr>
                <a:t>Preload for ~  200 T/m</a:t>
              </a:r>
            </a:p>
            <a:p>
              <a:endParaRPr lang="en-US" sz="13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en-US" sz="1300" b="1" dirty="0" smtClean="0">
                  <a:solidFill>
                    <a:schemeClr val="tx2">
                      <a:lumMod val="75000"/>
                    </a:schemeClr>
                  </a:solidFill>
                </a:rPr>
                <a:t>Target </a:t>
              </a:r>
              <a:r>
                <a:rPr lang="en-US" sz="1300" b="1" dirty="0">
                  <a:solidFill>
                    <a:schemeClr val="tx2">
                      <a:lumMod val="75000"/>
                    </a:schemeClr>
                  </a:solidFill>
                </a:rPr>
                <a:t>Preload at 300 K:</a:t>
              </a:r>
            </a:p>
            <a:p>
              <a:pPr indent="-91440">
                <a:buFont typeface="Arial" pitchFamily="34" charset="0"/>
                <a:buChar char="•"/>
              </a:pPr>
              <a:r>
                <a:rPr lang="en-US" sz="1300" dirty="0" err="1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eq</a:t>
              </a:r>
              <a:r>
                <a:rPr lang="en-US" sz="1300" dirty="0">
                  <a:solidFill>
                    <a:schemeClr val="tx2">
                      <a:lumMod val="75000"/>
                    </a:schemeClr>
                  </a:solidFill>
                </a:rPr>
                <a:t> shell / pole = 863 </a:t>
              </a:r>
              <a:r>
                <a:rPr lang="en-US" sz="1300" dirty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me / </a:t>
              </a:r>
              <a:r>
                <a:rPr lang="en-US" sz="1300" dirty="0">
                  <a:solidFill>
                    <a:schemeClr val="tx2">
                      <a:lumMod val="75000"/>
                    </a:schemeClr>
                  </a:solidFill>
                </a:rPr>
                <a:t>-450 </a:t>
              </a:r>
              <a:r>
                <a:rPr lang="en-US" sz="1300" dirty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me</a:t>
              </a:r>
              <a:endParaRPr lang="en-US" sz="13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indent="-91440">
                <a:buFont typeface="Arial" pitchFamily="34" charset="0"/>
                <a:buChar char="•"/>
              </a:pPr>
              <a:r>
                <a:rPr lang="en-US" sz="1300" dirty="0" err="1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sq</a:t>
              </a:r>
              <a:r>
                <a:rPr lang="en-US" sz="1300" dirty="0">
                  <a:solidFill>
                    <a:schemeClr val="tx2">
                      <a:lumMod val="75000"/>
                    </a:schemeClr>
                  </a:solidFill>
                </a:rPr>
                <a:t> shell / pole = 66   /-63 </a:t>
              </a:r>
              <a:r>
                <a:rPr lang="en-US" sz="1300" dirty="0" err="1">
                  <a:solidFill>
                    <a:schemeClr val="tx2">
                      <a:lumMod val="75000"/>
                    </a:schemeClr>
                  </a:solidFill>
                </a:rPr>
                <a:t>MPa</a:t>
              </a:r>
              <a:endParaRPr lang="en-US" sz="13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en-US" sz="1300" b="1" dirty="0">
                  <a:solidFill>
                    <a:schemeClr val="tx2">
                      <a:lumMod val="75000"/>
                    </a:schemeClr>
                  </a:solidFill>
                </a:rPr>
                <a:t>Target Preload at 4.2 K:</a:t>
              </a:r>
            </a:p>
            <a:p>
              <a:pPr indent="-91440">
                <a:buFont typeface="Arial" pitchFamily="34" charset="0"/>
                <a:buChar char="•"/>
              </a:pPr>
              <a:r>
                <a:rPr lang="en-US" sz="1300" dirty="0" err="1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eq</a:t>
              </a:r>
              <a:r>
                <a:rPr lang="en-US" sz="1300" dirty="0">
                  <a:solidFill>
                    <a:schemeClr val="tx2">
                      <a:lumMod val="75000"/>
                    </a:schemeClr>
                  </a:solidFill>
                </a:rPr>
                <a:t> shell / pole = 1905 </a:t>
              </a:r>
              <a:r>
                <a:rPr lang="en-US" sz="1300" dirty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me / </a:t>
              </a:r>
              <a:r>
                <a:rPr lang="en-US" sz="1300" dirty="0">
                  <a:solidFill>
                    <a:schemeClr val="tx2">
                      <a:lumMod val="75000"/>
                    </a:schemeClr>
                  </a:solidFill>
                </a:rPr>
                <a:t>-720 </a:t>
              </a:r>
              <a:r>
                <a:rPr lang="en-US" sz="1300" dirty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me </a:t>
              </a:r>
              <a:endParaRPr lang="en-US" sz="13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indent="-91440">
                <a:buFont typeface="Arial" pitchFamily="34" charset="0"/>
                <a:buChar char="•"/>
              </a:pPr>
              <a:r>
                <a:rPr lang="en-US" sz="1300" dirty="0" err="1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sq</a:t>
              </a:r>
              <a:r>
                <a:rPr lang="en-US" sz="1300" dirty="0">
                  <a:solidFill>
                    <a:schemeClr val="tx2">
                      <a:lumMod val="75000"/>
                    </a:schemeClr>
                  </a:solidFill>
                </a:rPr>
                <a:t> shell / pole = 169 / -147 </a:t>
              </a:r>
              <a:r>
                <a:rPr lang="en-US" sz="1300" dirty="0" err="1">
                  <a:solidFill>
                    <a:schemeClr val="tx2">
                      <a:lumMod val="75000"/>
                    </a:schemeClr>
                  </a:solidFill>
                </a:rPr>
                <a:t>MPa</a:t>
              </a:r>
              <a:endParaRPr lang="en-US" sz="13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742950" lvl="1" indent="-285750">
                <a:buFont typeface="Wingdings" pitchFamily="2" charset="2"/>
                <a:buChar char="§"/>
              </a:pPr>
              <a:endParaRPr lang="en-US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400" y="3886200"/>
            <a:ext cx="8915400" cy="2362200"/>
            <a:chOff x="192704" y="1441817"/>
            <a:chExt cx="8915400" cy="2362200"/>
          </a:xfrm>
        </p:grpSpPr>
        <p:grpSp>
          <p:nvGrpSpPr>
            <p:cNvPr id="21" name="Group 20"/>
            <p:cNvGrpSpPr/>
            <p:nvPr/>
          </p:nvGrpSpPr>
          <p:grpSpPr>
            <a:xfrm>
              <a:off x="192704" y="1441817"/>
              <a:ext cx="8915400" cy="2362200"/>
              <a:chOff x="76200" y="1676400"/>
              <a:chExt cx="8915400" cy="236220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733800" y="1752600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chemeClr val="tx2">
                        <a:lumMod val="75000"/>
                      </a:schemeClr>
                    </a:solidFill>
                  </a:rPr>
                  <a:t>Axial preload</a:t>
                </a:r>
                <a:endParaRPr lang="en-US" b="1" u="sng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6200" y="1676400"/>
                <a:ext cx="8915400" cy="2362200"/>
              </a:xfrm>
              <a:prstGeom prst="roundRect">
                <a:avLst>
                  <a:gd name="adj" fmla="val 10717"/>
                </a:avLst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7241387" y="2654090"/>
              <a:ext cx="1447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62000" y="4495800"/>
            <a:ext cx="29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Axial preload target: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~ 560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kN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of axial preload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~ 58% of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Fz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at 4.5 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~ 47 % of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Fz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at 1.9 K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~ 70 % of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Fz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at 15 kA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05400" y="46482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</a:rPr>
              <a:t>From Modeling point of view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Layer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1  (35 % of the total end force):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Contact pressure maintained &gt;0  up to 219 T/m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Layer 2 (65 % of the total end force): 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Contact pressure maintained &gt;0  up to 180 T/m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70843"/>
              </p:ext>
            </p:extLst>
          </p:nvPr>
        </p:nvGraphicFramePr>
        <p:xfrm>
          <a:off x="511549" y="4038600"/>
          <a:ext cx="28956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59"/>
                <a:gridCol w="995159"/>
                <a:gridCol w="905282"/>
              </a:tblGrid>
              <a:tr h="247557">
                <a:tc>
                  <a:txBody>
                    <a:bodyPr/>
                    <a:lstStyle/>
                    <a:p>
                      <a:pPr algn="ctr"/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4.5 K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1.9 K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557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Fz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0.96 MN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1.18 MN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3733800" y="5257800"/>
            <a:ext cx="952500" cy="269051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Preload</a:t>
            </a:r>
            <a:br>
              <a:rPr lang="en-US" b="1" dirty="0" smtClean="0"/>
            </a:br>
            <a:r>
              <a:rPr lang="en-US" dirty="0" smtClean="0"/>
              <a:t>Strain gauge data – Coil Pole and Shell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1159564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Coil pole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Target: -450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</a:t>
            </a:r>
          </a:p>
          <a:p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Avg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:     -403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sigma: 181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Symbol" pitchFamily="18" charset="2"/>
            </a:endParaRP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Target: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-63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MPa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Avg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: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-54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MPa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Sigma: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25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MPa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2" descr="C:\Helene\Magnets\HQ\HQ02\Assembly\08-loading\Plot-azim\Coil_T_strain_datapoin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8"/>
          <a:stretch/>
        </p:blipFill>
        <p:spPr bwMode="auto">
          <a:xfrm>
            <a:off x="2819400" y="905312"/>
            <a:ext cx="3886200" cy="26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Helene\Magnets\HQ\HQ02\Assembly\08-loading\Plot\Shell_T_strain_datapoin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0" b="3957"/>
          <a:stretch/>
        </p:blipFill>
        <p:spPr bwMode="auto">
          <a:xfrm>
            <a:off x="3581400" y="3497096"/>
            <a:ext cx="4114800" cy="26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52600" y="3757720"/>
            <a:ext cx="182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Shell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Target: 860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</a:t>
            </a:r>
          </a:p>
          <a:p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Avg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:   822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sigma: 66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Symbol" pitchFamily="18" charset="2"/>
            </a:endParaRP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Target: 66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MPa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Avg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:  68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MPa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Sigma: 6.6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MPa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2036" y="1524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Coil 15 already tested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19200" y="882521"/>
            <a:ext cx="7010400" cy="2546479"/>
          </a:xfrm>
          <a:prstGeom prst="roundRect">
            <a:avLst>
              <a:gd name="adj" fmla="val 10717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447800" y="3505199"/>
            <a:ext cx="6248400" cy="2675899"/>
          </a:xfrm>
          <a:prstGeom prst="roundRect">
            <a:avLst>
              <a:gd name="adj" fmla="val 10717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Preload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Strain gauge data - Rods</a:t>
            </a:r>
            <a:endParaRPr lang="en-US" dirty="0"/>
          </a:p>
        </p:txBody>
      </p:sp>
      <p:pic>
        <p:nvPicPr>
          <p:cNvPr id="5" name="Picture 2" descr="C:\Helene\Magnets\HQ\HQ02\Assembly\08-loading\Plot\Rod_Z_strain_datapoin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9"/>
          <a:stretch/>
        </p:blipFill>
        <p:spPr bwMode="auto">
          <a:xfrm>
            <a:off x="2379203" y="1524000"/>
            <a:ext cx="636124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905000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Rods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Target: 880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</a:t>
            </a: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Avg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  833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sigma: 23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Symbol" pitchFamily="18" charset="2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Target: 60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MPa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Avg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: 58.5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Mpa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Sigma:  1.5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MPa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Model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3795"/>
            <a:ext cx="7239000" cy="52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QA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/>
          <a:srcRect r="9242"/>
          <a:stretch/>
        </p:blipFill>
        <p:spPr bwMode="auto">
          <a:xfrm>
            <a:off x="4820267" y="1447800"/>
            <a:ext cx="4052455" cy="239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1143000"/>
            <a:ext cx="6172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Electrical QA performed at various steps of the assembly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Final Electrical QA before shipping to FNAL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Sequential R measurements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Hipot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1000V coil to components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500 V components to components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 coils good to target except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HQ17 LE IL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endshoe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to IL PH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HQ16 LE IL / OL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endshoe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Impulse test to 1000 V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47399"/>
            <a:ext cx="3101191" cy="235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27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</a:t>
            </a:r>
            <a:br>
              <a:rPr lang="en-US" dirty="0" smtClean="0"/>
            </a:br>
            <a:r>
              <a:rPr lang="en-US" dirty="0" smtClean="0"/>
              <a:t>HQ02 test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19200" y="1066800"/>
            <a:ext cx="8001000" cy="2308324"/>
            <a:chOff x="381000" y="1219200"/>
            <a:chExt cx="8001000" cy="2308324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1219200"/>
              <a:ext cx="8001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			       </a:t>
              </a:r>
              <a:r>
                <a:rPr lang="en-US" b="1" u="sng" dirty="0" smtClean="0">
                  <a:solidFill>
                    <a:schemeClr val="tx2">
                      <a:lumMod val="75000"/>
                    </a:schemeClr>
                  </a:solidFill>
                </a:rPr>
                <a:t>Timeline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HQ02 delivered at FNAL 				April 2</a:t>
              </a:r>
              <a:r>
                <a:rPr lang="en-US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 2013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Strain gauges reading check			April 4</a:t>
              </a:r>
              <a:r>
                <a:rPr lang="en-US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 2013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dirty="0">
                <a:solidFill>
                  <a:srgbClr val="C00000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C00000"/>
                  </a:solidFill>
                </a:rPr>
                <a:t>Magnet delivery to MTF				April 9</a:t>
              </a:r>
              <a:r>
                <a:rPr lang="en-US" baseline="30000" dirty="0" smtClean="0">
                  <a:solidFill>
                    <a:srgbClr val="C00000"/>
                  </a:solidFill>
                </a:rPr>
                <a:t>th</a:t>
              </a:r>
              <a:r>
                <a:rPr lang="en-US" dirty="0" smtClean="0">
                  <a:solidFill>
                    <a:srgbClr val="C00000"/>
                  </a:solidFill>
                </a:rPr>
                <a:t> 2013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C00000"/>
                  </a:solidFill>
                </a:rPr>
                <a:t>Tentative date for cool-down start			Mid April 2013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b="1" dirty="0" smtClean="0">
                <a:solidFill>
                  <a:srgbClr val="C00000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endParaRPr lang="en-US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1000" y="1219200"/>
              <a:ext cx="7239000" cy="1828800"/>
            </a:xfrm>
            <a:prstGeom prst="roundRect">
              <a:avLst>
                <a:gd name="adj" fmla="val 10717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30480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Test set-up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1.9 K – 15 kA header will be used to  give priority to 1.9 K testing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90 % of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ss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at 4.5 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82 % of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ss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at 1.9 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169 T/m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Consistent with conservative preload approach</a:t>
            </a: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5068669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		      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Test 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Under discussion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Will include: magnetic measurements, training, conservative protection study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3069021"/>
            <a:ext cx="7239000" cy="1828800"/>
          </a:xfrm>
          <a:prstGeom prst="roundRect">
            <a:avLst>
              <a:gd name="adj" fmla="val 10717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57855" y="5068669"/>
            <a:ext cx="7233745" cy="1200329"/>
          </a:xfrm>
          <a:prstGeom prst="roundRect">
            <a:avLst>
              <a:gd name="adj" fmla="val 10717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HQ02a test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096" y="4217311"/>
            <a:ext cx="726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HQ03: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Decision to be taken in 1 to 2 months regarding new series of coils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Would implement last coil fabrication improvement (toward QXF)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See Franck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Borgnolutti’s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talk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Would test reproducibility in performance and field quality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354989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Thermal cycle or HQ02b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If preload looks appropriate =&gt; thermal cycle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If preload too low  or asymmetric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Preload adjustment at LBNL  =&gt; HQ02b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New test at FNAL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More aggressive protection study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Spare coil 21 is also an option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1219200"/>
            <a:ext cx="4724400" cy="2514600"/>
          </a:xfrm>
          <a:prstGeom prst="roundRect">
            <a:avLst>
              <a:gd name="adj" fmla="val 10717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49468" y="4343400"/>
            <a:ext cx="7118132" cy="1752600"/>
          </a:xfrm>
          <a:prstGeom prst="roundRect">
            <a:avLst>
              <a:gd name="adj" fmla="val 10717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S:\Run Support\VMTF\LIST_of_MAGNETS\HQ02\Pictures\IB3\DSC077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23724"/>
          <a:stretch/>
        </p:blipFill>
        <p:spPr bwMode="auto">
          <a:xfrm>
            <a:off x="5486400" y="1064674"/>
            <a:ext cx="3153103" cy="286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 discussion…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65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HQ01 series Overview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09/13/2011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MT22, Marseille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28600" y="990600"/>
            <a:ext cx="883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589315" y="1382486"/>
            <a:ext cx="174171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265714" y="1382487"/>
            <a:ext cx="174171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42114" y="1382488"/>
            <a:ext cx="174171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618514" y="1382489"/>
            <a:ext cx="174171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8294914" y="1382489"/>
            <a:ext cx="174171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71600" y="140041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HQ01a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5600" y="140041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HQ01b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140041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HQ01c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140041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HQ01d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1000" y="140041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HQ01e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705213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17375E"/>
                </a:solidFill>
              </a:rPr>
              <a:t>Coils</a:t>
            </a:r>
          </a:p>
          <a:p>
            <a:r>
              <a:rPr lang="en-US" sz="1600" b="1" dirty="0" smtClean="0">
                <a:solidFill>
                  <a:srgbClr val="17375E"/>
                </a:solidFill>
              </a:rPr>
              <a:t>Alignment</a:t>
            </a:r>
          </a:p>
          <a:p>
            <a:r>
              <a:rPr lang="en-US" sz="1600" b="1" dirty="0" smtClean="0">
                <a:solidFill>
                  <a:srgbClr val="17375E"/>
                </a:solidFill>
              </a:rPr>
              <a:t>Test</a:t>
            </a:r>
          </a:p>
          <a:p>
            <a:endParaRPr lang="en-US" sz="1600" b="1" dirty="0" smtClean="0">
              <a:solidFill>
                <a:srgbClr val="17375E"/>
              </a:solidFill>
            </a:endParaRPr>
          </a:p>
          <a:p>
            <a:endParaRPr lang="en-US" sz="1600" b="1" dirty="0" smtClean="0">
              <a:solidFill>
                <a:srgbClr val="17375E"/>
              </a:solidFill>
            </a:endParaRPr>
          </a:p>
          <a:p>
            <a:endParaRPr lang="en-US" sz="1600" b="1" dirty="0">
              <a:solidFill>
                <a:srgbClr val="17375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1705213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C00000"/>
                </a:solidFill>
              </a:rPr>
              <a:t>1-2</a:t>
            </a:r>
            <a:r>
              <a:rPr lang="en-US" sz="1600" dirty="0" smtClean="0">
                <a:solidFill>
                  <a:srgbClr val="17375E"/>
                </a:solidFill>
              </a:rPr>
              <a:t>-3-4</a:t>
            </a:r>
          </a:p>
          <a:p>
            <a:r>
              <a:rPr lang="en-US" sz="1600" dirty="0" smtClean="0">
                <a:solidFill>
                  <a:srgbClr val="17375E"/>
                </a:solidFill>
              </a:rPr>
              <a:t>No</a:t>
            </a:r>
          </a:p>
          <a:p>
            <a:r>
              <a:rPr lang="en-US" sz="1600" dirty="0" smtClean="0">
                <a:solidFill>
                  <a:srgbClr val="17375E"/>
                </a:solidFill>
              </a:rPr>
              <a:t>April 2010</a:t>
            </a:r>
          </a:p>
          <a:p>
            <a:endParaRPr lang="en-US" sz="1600" dirty="0">
              <a:solidFill>
                <a:srgbClr val="17375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5600" y="1705213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C00000"/>
                </a:solidFill>
              </a:rPr>
              <a:t>1</a:t>
            </a:r>
            <a:r>
              <a:rPr lang="en-US" sz="1600" dirty="0" smtClean="0">
                <a:solidFill>
                  <a:srgbClr val="17375E"/>
                </a:solidFill>
              </a:rPr>
              <a:t>- 4 -5-6</a:t>
            </a:r>
          </a:p>
          <a:p>
            <a:r>
              <a:rPr lang="en-US" sz="1600" dirty="0" smtClean="0">
                <a:solidFill>
                  <a:srgbClr val="17375E"/>
                </a:solidFill>
              </a:rPr>
              <a:t>Yes</a:t>
            </a:r>
          </a:p>
          <a:p>
            <a:r>
              <a:rPr lang="en-US" sz="1600" dirty="0" smtClean="0">
                <a:solidFill>
                  <a:srgbClr val="17375E"/>
                </a:solidFill>
              </a:rPr>
              <a:t>June 2010</a:t>
            </a:r>
          </a:p>
          <a:p>
            <a:endParaRPr lang="en-US" sz="1600" dirty="0">
              <a:solidFill>
                <a:srgbClr val="17375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8200" y="1705213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C00000"/>
                </a:solidFill>
              </a:rPr>
              <a:t>1</a:t>
            </a:r>
            <a:r>
              <a:rPr lang="en-US" sz="1600" dirty="0" smtClean="0">
                <a:solidFill>
                  <a:srgbClr val="17375E"/>
                </a:solidFill>
              </a:rPr>
              <a:t> -5-7-</a:t>
            </a:r>
            <a:r>
              <a:rPr lang="en-US" sz="1600" u="sng" dirty="0" smtClean="0">
                <a:solidFill>
                  <a:srgbClr val="C00000"/>
                </a:solidFill>
              </a:rPr>
              <a:t>8</a:t>
            </a:r>
          </a:p>
          <a:p>
            <a:r>
              <a:rPr lang="en-US" sz="1600" dirty="0" smtClean="0">
                <a:solidFill>
                  <a:srgbClr val="17375E"/>
                </a:solidFill>
              </a:rPr>
              <a:t>Yes</a:t>
            </a:r>
          </a:p>
          <a:p>
            <a:r>
              <a:rPr lang="en-US" sz="1600" dirty="0" smtClean="0">
                <a:solidFill>
                  <a:srgbClr val="17375E"/>
                </a:solidFill>
              </a:rPr>
              <a:t>Oct. 2010</a:t>
            </a:r>
          </a:p>
          <a:p>
            <a:endParaRPr lang="en-US" sz="1600" dirty="0">
              <a:solidFill>
                <a:srgbClr val="17375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4600" y="17052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75E"/>
                </a:solidFill>
              </a:rPr>
              <a:t>5-7-</a:t>
            </a:r>
            <a:r>
              <a:rPr lang="en-US" sz="1600" u="sng" dirty="0" smtClean="0">
                <a:solidFill>
                  <a:srgbClr val="C00000"/>
                </a:solidFill>
              </a:rPr>
              <a:t>8-9</a:t>
            </a:r>
          </a:p>
          <a:p>
            <a:r>
              <a:rPr lang="en-US" sz="1600" dirty="0" smtClean="0">
                <a:solidFill>
                  <a:srgbClr val="17375E"/>
                </a:solidFill>
              </a:rPr>
              <a:t>Yes</a:t>
            </a:r>
          </a:p>
          <a:p>
            <a:r>
              <a:rPr lang="en-US" sz="1600" dirty="0" smtClean="0">
                <a:solidFill>
                  <a:srgbClr val="17375E"/>
                </a:solidFill>
              </a:rPr>
              <a:t>April 2011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48600" y="1705213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75E"/>
                </a:solidFill>
              </a:rPr>
              <a:t>5-7-</a:t>
            </a:r>
            <a:r>
              <a:rPr lang="en-US" sz="1600" u="sng" dirty="0" smtClean="0">
                <a:solidFill>
                  <a:srgbClr val="C00000"/>
                </a:solidFill>
              </a:rPr>
              <a:t>8-9</a:t>
            </a:r>
          </a:p>
          <a:p>
            <a:r>
              <a:rPr lang="en-US" sz="1600" dirty="0" smtClean="0">
                <a:solidFill>
                  <a:srgbClr val="17375E"/>
                </a:solidFill>
              </a:rPr>
              <a:t>Yes</a:t>
            </a:r>
          </a:p>
          <a:p>
            <a:r>
              <a:rPr lang="en-US" sz="1600" dirty="0" smtClean="0">
                <a:solidFill>
                  <a:srgbClr val="17375E"/>
                </a:solidFill>
              </a:rPr>
              <a:t>July 2011</a:t>
            </a:r>
          </a:p>
          <a:p>
            <a:r>
              <a:rPr lang="en-US" sz="1600" dirty="0" smtClean="0">
                <a:solidFill>
                  <a:srgbClr val="17375E"/>
                </a:solidFill>
              </a:rPr>
              <a:t>Summer 2012</a:t>
            </a:r>
          </a:p>
          <a:p>
            <a:r>
              <a:rPr lang="en-US" sz="1600" dirty="0" smtClean="0">
                <a:solidFill>
                  <a:srgbClr val="17375E"/>
                </a:solidFill>
              </a:rPr>
              <a:t>Fall 2012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6422"/>
            <a:ext cx="5105400" cy="370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4800600" y="3658771"/>
            <a:ext cx="4419600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HQ01a – 157 T/m – 79 % </a:t>
            </a:r>
            <a:r>
              <a:rPr lang="en-US" sz="1600" dirty="0" err="1" smtClean="0">
                <a:solidFill>
                  <a:srgbClr val="00B050"/>
                </a:solidFill>
              </a:rPr>
              <a:t>I</a:t>
            </a:r>
            <a:r>
              <a:rPr lang="en-US" sz="1600" baseline="-25000" dirty="0" err="1" smtClean="0">
                <a:solidFill>
                  <a:srgbClr val="00B050"/>
                </a:solidFill>
              </a:rPr>
              <a:t>ss</a:t>
            </a:r>
            <a:r>
              <a:rPr lang="en-US" sz="1600" dirty="0" smtClean="0">
                <a:solidFill>
                  <a:srgbClr val="00B050"/>
                </a:solidFill>
              </a:rPr>
              <a:t> – unusual ramp-rate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HQ01b – 153 T/m – 77 % </a:t>
            </a:r>
            <a:r>
              <a:rPr lang="en-US" sz="1600" dirty="0" err="1" smtClean="0">
                <a:solidFill>
                  <a:srgbClr val="C00000"/>
                </a:solidFill>
              </a:rPr>
              <a:t>I</a:t>
            </a:r>
            <a:r>
              <a:rPr lang="en-US" sz="1600" baseline="-25000" dirty="0" err="1" smtClean="0">
                <a:solidFill>
                  <a:srgbClr val="C00000"/>
                </a:solidFill>
              </a:rPr>
              <a:t>ss</a:t>
            </a:r>
            <a:r>
              <a:rPr lang="en-US" sz="1600" dirty="0" smtClean="0">
                <a:solidFill>
                  <a:srgbClr val="C00000"/>
                </a:solidFill>
              </a:rPr>
              <a:t> – electrical failure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HQ01c – 138 T/m – 70 %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600" baseline="-25000" dirty="0" err="1" smtClean="0">
                <a:solidFill>
                  <a:schemeClr val="bg1">
                    <a:lumMod val="50000"/>
                  </a:schemeClr>
                </a:solidFill>
              </a:rPr>
              <a:t>ss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unusual ramp-rate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HQ01d – 170 T/m – 86 % </a:t>
            </a:r>
            <a:r>
              <a:rPr lang="en-US" sz="1600" dirty="0" err="1" smtClean="0">
                <a:solidFill>
                  <a:srgbClr val="0000FF"/>
                </a:solidFill>
              </a:rPr>
              <a:t>I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ss</a:t>
            </a:r>
            <a:r>
              <a:rPr lang="en-US" sz="1600" dirty="0" smtClean="0">
                <a:solidFill>
                  <a:srgbClr val="0000FF"/>
                </a:solidFill>
              </a:rPr>
              <a:t> - mechanical limit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HQ01e – 170 T/m – 86 % </a:t>
            </a:r>
            <a:r>
              <a:rPr lang="en-US" sz="1600" dirty="0" err="1" smtClean="0">
                <a:solidFill>
                  <a:srgbClr val="0000FF"/>
                </a:solidFill>
              </a:rPr>
              <a:t>I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ss</a:t>
            </a:r>
            <a:endParaRPr lang="en-US" sz="1600" baseline="-25000" dirty="0" smtClean="0">
              <a:solidFill>
                <a:srgbClr val="0000FF"/>
              </a:solidFill>
            </a:endParaRP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endParaRPr lang="en-US" sz="1600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00600" y="28442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40000"/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17375E"/>
                </a:solidFill>
              </a:rPr>
              <a:t> 9 coils (</a:t>
            </a:r>
            <a:r>
              <a:rPr lang="en-US" sz="1600" u="sng" dirty="0" smtClean="0">
                <a:solidFill>
                  <a:srgbClr val="C00000"/>
                </a:solidFill>
              </a:rPr>
              <a:t>54/61</a:t>
            </a:r>
            <a:r>
              <a:rPr lang="en-US" sz="1600" dirty="0" smtClean="0">
                <a:solidFill>
                  <a:srgbClr val="17375E"/>
                </a:solidFill>
              </a:rPr>
              <a:t> or 108/127 RRP)</a:t>
            </a:r>
          </a:p>
          <a:p>
            <a:pPr>
              <a:buSzPct val="40000"/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17375E"/>
                </a:solidFill>
              </a:rPr>
              <a:t> 5 tests at 4.4 K at LBNL </a:t>
            </a:r>
          </a:p>
        </p:txBody>
      </p:sp>
    </p:spTree>
    <p:extLst>
      <p:ext uri="{BB962C8B-B14F-4D97-AF65-F5344CB8AC3E}">
        <p14:creationId xmlns:p14="http://schemas.microsoft.com/office/powerpoint/2010/main" val="3180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Accounting for </a:t>
            </a:r>
            <a:r>
              <a:rPr lang="en-US" sz="2400" dirty="0" err="1" smtClean="0"/>
              <a:t>azimuthal</a:t>
            </a:r>
            <a:r>
              <a:rPr lang="en-US" sz="2400" dirty="0" smtClean="0"/>
              <a:t> and radial changes: test coils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09/13/2011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MT22, Marseille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752600"/>
            <a:ext cx="48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Coil 12 – 54/61 – cored cable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By  adjusting mid-plane shimming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average of 3 % per turn of additional space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assembled and tested in HQM01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Limited by mid-plane turn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Improved performance at 150 A/s =&gt; 82 %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Iss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114800"/>
            <a:ext cx="830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Coil 13 – 54/61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By removing the mid-plane turn in both layers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Average of 5 % per turn of additional space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Assembled in HQM02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91%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Iss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4.6 K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89%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Iss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at 1.9 K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" name="Group 7"/>
          <p:cNvGrpSpPr/>
          <p:nvPr/>
        </p:nvGrpSpPr>
        <p:grpSpPr>
          <a:xfrm>
            <a:off x="6477000" y="3733800"/>
            <a:ext cx="3733800" cy="307777"/>
            <a:chOff x="5791200" y="6550223"/>
            <a:chExt cx="3200400" cy="307777"/>
          </a:xfrm>
        </p:grpSpPr>
        <p:sp>
          <p:nvSpPr>
            <p:cNvPr id="11" name="Rounded Rectangle 10"/>
            <p:cNvSpPr/>
            <p:nvPr/>
          </p:nvSpPr>
          <p:spPr>
            <a:xfrm>
              <a:off x="5791200" y="6553200"/>
              <a:ext cx="2220686" cy="304800"/>
            </a:xfrm>
            <a:prstGeom prst="roundRect">
              <a:avLst/>
            </a:prstGeom>
            <a:noFill/>
            <a:ln w="9525"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7375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1200" y="6550223"/>
              <a:ext cx="320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17375E"/>
                  </a:solidFill>
                </a:rPr>
                <a:t>Rodger </a:t>
              </a:r>
              <a:r>
                <a:rPr lang="en-US" sz="1400" dirty="0" err="1" smtClean="0">
                  <a:solidFill>
                    <a:srgbClr val="17375E"/>
                  </a:solidFill>
                </a:rPr>
                <a:t>Bossert</a:t>
              </a:r>
              <a:r>
                <a:rPr lang="en-US" sz="1400" dirty="0" smtClean="0">
                  <a:solidFill>
                    <a:srgbClr val="17375E"/>
                  </a:solidFill>
                </a:rPr>
                <a:t> - Poster - 4AP2-4 </a:t>
              </a:r>
              <a:endParaRPr lang="en-US" sz="1400" dirty="0">
                <a:solidFill>
                  <a:srgbClr val="17375E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00600" y="914400"/>
            <a:ext cx="4267200" cy="2628900"/>
            <a:chOff x="3124200" y="2362200"/>
            <a:chExt cx="4267200" cy="2628900"/>
          </a:xfrm>
        </p:grpSpPr>
        <p:grpSp>
          <p:nvGrpSpPr>
            <p:cNvPr id="28" name="Group 20"/>
            <p:cNvGrpSpPr/>
            <p:nvPr/>
          </p:nvGrpSpPr>
          <p:grpSpPr>
            <a:xfrm>
              <a:off x="3124200" y="2362200"/>
              <a:ext cx="4267200" cy="2628900"/>
              <a:chOff x="3124200" y="2362200"/>
              <a:chExt cx="4267200" cy="2628900"/>
            </a:xfrm>
          </p:grpSpPr>
          <p:pic>
            <p:nvPicPr>
              <p:cNvPr id="30" name="Picture 2" descr="HQ_RXN_IMPR_DIA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4450"/>
              <a:stretch>
                <a:fillRect/>
              </a:stretch>
            </p:blipFill>
            <p:spPr bwMode="auto">
              <a:xfrm>
                <a:off x="3505200" y="2362200"/>
                <a:ext cx="3886200" cy="2628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124200" y="3733800"/>
                <a:ext cx="8382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2">
                        <a:lumMod val="75000"/>
                      </a:schemeClr>
                    </a:solidFill>
                  </a:rPr>
                  <a:t>0.125 mm mica shim </a:t>
                </a:r>
                <a:endParaRPr lang="en-US" sz="12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657600" y="3272135"/>
                <a:ext cx="8382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2">
                        <a:lumMod val="75000"/>
                      </a:schemeClr>
                    </a:solidFill>
                  </a:rPr>
                  <a:t> 1.5 mm</a:t>
                </a:r>
              </a:p>
              <a:p>
                <a:r>
                  <a:rPr lang="en-US" sz="1200" dirty="0" smtClean="0">
                    <a:solidFill>
                      <a:schemeClr val="tx2">
                        <a:lumMod val="75000"/>
                      </a:schemeClr>
                    </a:solidFill>
                  </a:rPr>
                  <a:t>SS shim </a:t>
                </a:r>
                <a:endParaRPr lang="en-US" sz="12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429000" y="2590800"/>
                <a:ext cx="1143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smtClean="0">
                    <a:solidFill>
                      <a:schemeClr val="tx2">
                        <a:lumMod val="75000"/>
                      </a:schemeClr>
                    </a:solidFill>
                  </a:rPr>
                  <a:t>0.25 mm glass </a:t>
                </a:r>
                <a:endParaRPr lang="en-US" sz="12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886200" y="2362200"/>
                <a:ext cx="12192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2">
                        <a:lumMod val="75000"/>
                      </a:schemeClr>
                    </a:solidFill>
                  </a:rPr>
                  <a:t>0.25 mm  glass </a:t>
                </a:r>
                <a:endParaRPr lang="en-US" sz="12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029200" y="2362200"/>
                <a:ext cx="1143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2">
                        <a:lumMod val="75000"/>
                      </a:schemeClr>
                    </a:solidFill>
                  </a:rPr>
                  <a:t>0.25 mm Mica</a:t>
                </a:r>
                <a:endParaRPr lang="en-US" sz="12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019800" y="2362200"/>
                <a:ext cx="1143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2">
                        <a:lumMod val="75000"/>
                      </a:schemeClr>
                    </a:solidFill>
                  </a:rPr>
                  <a:t>Reaction Liner</a:t>
                </a:r>
                <a:endParaRPr lang="en-US" sz="12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276600" y="4191000"/>
                <a:ext cx="12192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smtClean="0">
                    <a:solidFill>
                      <a:schemeClr val="tx2">
                        <a:lumMod val="75000"/>
                      </a:schemeClr>
                    </a:solidFill>
                  </a:rPr>
                  <a:t>Reaction Mandrel block</a:t>
                </a:r>
                <a:endParaRPr lang="en-US" sz="12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657600" y="4648200"/>
                <a:ext cx="9144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33800" y="2971800"/>
                <a:ext cx="7620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352800" y="3272135"/>
                <a:ext cx="1219200" cy="457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172200" y="2667000"/>
              <a:ext cx="1143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Reaction block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52400" y="1143000"/>
            <a:ext cx="4411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Increase of the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azimuthal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space in the cavity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Still high radial compaction</a:t>
            </a:r>
          </a:p>
        </p:txBody>
      </p:sp>
      <p:grpSp>
        <p:nvGrpSpPr>
          <p:cNvPr id="1029" name="Group 5"/>
          <p:cNvGrpSpPr>
            <a:grpSpLocks noChangeAspect="1"/>
          </p:cNvGrpSpPr>
          <p:nvPr/>
        </p:nvGrpSpPr>
        <p:grpSpPr bwMode="auto">
          <a:xfrm>
            <a:off x="4713992" y="4038600"/>
            <a:ext cx="3439408" cy="2298700"/>
            <a:chOff x="3552" y="2496"/>
            <a:chExt cx="1592" cy="1064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3552" y="2496"/>
              <a:ext cx="1592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28" name="Group 304"/>
            <p:cNvGrpSpPr>
              <a:grpSpLocks/>
            </p:cNvGrpSpPr>
            <p:nvPr/>
          </p:nvGrpSpPr>
          <p:grpSpPr bwMode="auto">
            <a:xfrm>
              <a:off x="3674" y="2516"/>
              <a:ext cx="1246" cy="1017"/>
              <a:chOff x="3674" y="2516"/>
              <a:chExt cx="1246" cy="1017"/>
            </a:xfrm>
          </p:grpSpPr>
          <p:grpSp>
            <p:nvGrpSpPr>
              <p:cNvPr id="1230" name="Group 206"/>
              <p:cNvGrpSpPr>
                <a:grpSpLocks/>
              </p:cNvGrpSpPr>
              <p:nvPr/>
            </p:nvGrpSpPr>
            <p:grpSpPr bwMode="auto">
              <a:xfrm>
                <a:off x="3674" y="2516"/>
                <a:ext cx="1246" cy="1017"/>
                <a:chOff x="3674" y="2516"/>
                <a:chExt cx="1246" cy="1017"/>
              </a:xfrm>
            </p:grpSpPr>
            <p:sp>
              <p:nvSpPr>
                <p:cNvPr id="1030" name="Freeform 6"/>
                <p:cNvSpPr>
                  <a:spLocks/>
                </p:cNvSpPr>
                <p:nvPr/>
              </p:nvSpPr>
              <p:spPr bwMode="auto">
                <a:xfrm>
                  <a:off x="4041" y="2892"/>
                  <a:ext cx="430" cy="347"/>
                </a:xfrm>
                <a:custGeom>
                  <a:avLst/>
                  <a:gdLst/>
                  <a:ahLst/>
                  <a:cxnLst>
                    <a:cxn ang="0">
                      <a:pos x="142" y="64"/>
                    </a:cxn>
                    <a:cxn ang="0">
                      <a:pos x="153" y="53"/>
                    </a:cxn>
                    <a:cxn ang="0">
                      <a:pos x="163" y="45"/>
                    </a:cxn>
                    <a:cxn ang="0">
                      <a:pos x="261" y="42"/>
                    </a:cxn>
                    <a:cxn ang="0">
                      <a:pos x="272" y="49"/>
                    </a:cxn>
                    <a:cxn ang="0">
                      <a:pos x="281" y="57"/>
                    </a:cxn>
                    <a:cxn ang="0">
                      <a:pos x="290" y="66"/>
                    </a:cxn>
                    <a:cxn ang="0">
                      <a:pos x="361" y="0"/>
                    </a:cxn>
                    <a:cxn ang="0">
                      <a:pos x="371" y="9"/>
                    </a:cxn>
                    <a:cxn ang="0">
                      <a:pos x="377" y="18"/>
                    </a:cxn>
                    <a:cxn ang="0">
                      <a:pos x="385" y="30"/>
                    </a:cxn>
                    <a:cxn ang="0">
                      <a:pos x="389" y="38"/>
                    </a:cxn>
                    <a:cxn ang="0">
                      <a:pos x="430" y="77"/>
                    </a:cxn>
                    <a:cxn ang="0">
                      <a:pos x="389" y="189"/>
                    </a:cxn>
                    <a:cxn ang="0">
                      <a:pos x="384" y="235"/>
                    </a:cxn>
                    <a:cxn ang="0">
                      <a:pos x="372" y="249"/>
                    </a:cxn>
                    <a:cxn ang="0">
                      <a:pos x="358" y="265"/>
                    </a:cxn>
                    <a:cxn ang="0">
                      <a:pos x="344" y="279"/>
                    </a:cxn>
                    <a:cxn ang="0">
                      <a:pos x="332" y="290"/>
                    </a:cxn>
                    <a:cxn ang="0">
                      <a:pos x="316" y="300"/>
                    </a:cxn>
                    <a:cxn ang="0">
                      <a:pos x="305" y="307"/>
                    </a:cxn>
                    <a:cxn ang="0">
                      <a:pos x="271" y="347"/>
                    </a:cxn>
                    <a:cxn ang="0">
                      <a:pos x="158" y="307"/>
                    </a:cxn>
                    <a:cxn ang="0">
                      <a:pos x="116" y="302"/>
                    </a:cxn>
                    <a:cxn ang="0">
                      <a:pos x="104" y="294"/>
                    </a:cxn>
                    <a:cxn ang="0">
                      <a:pos x="90" y="284"/>
                    </a:cxn>
                    <a:cxn ang="0">
                      <a:pos x="77" y="271"/>
                    </a:cxn>
                    <a:cxn ang="0">
                      <a:pos x="66" y="260"/>
                    </a:cxn>
                    <a:cxn ang="0">
                      <a:pos x="54" y="247"/>
                    </a:cxn>
                    <a:cxn ang="0">
                      <a:pos x="45" y="233"/>
                    </a:cxn>
                    <a:cxn ang="0">
                      <a:pos x="39" y="223"/>
                    </a:cxn>
                    <a:cxn ang="0">
                      <a:pos x="0" y="188"/>
                    </a:cxn>
                    <a:cxn ang="0">
                      <a:pos x="39" y="76"/>
                    </a:cxn>
                    <a:cxn ang="0">
                      <a:pos x="41" y="35"/>
                    </a:cxn>
                    <a:cxn ang="0">
                      <a:pos x="49" y="24"/>
                    </a:cxn>
                    <a:cxn ang="0">
                      <a:pos x="57" y="14"/>
                    </a:cxn>
                    <a:cxn ang="0">
                      <a:pos x="63" y="5"/>
                    </a:cxn>
                    <a:cxn ang="0">
                      <a:pos x="137" y="71"/>
                    </a:cxn>
                  </a:cxnLst>
                  <a:rect l="0" t="0" r="r" b="b"/>
                  <a:pathLst>
                    <a:path w="430" h="347">
                      <a:moveTo>
                        <a:pt x="137" y="71"/>
                      </a:moveTo>
                      <a:lnTo>
                        <a:pt x="142" y="64"/>
                      </a:lnTo>
                      <a:lnTo>
                        <a:pt x="148" y="58"/>
                      </a:lnTo>
                      <a:lnTo>
                        <a:pt x="153" y="53"/>
                      </a:lnTo>
                      <a:lnTo>
                        <a:pt x="158" y="49"/>
                      </a:lnTo>
                      <a:lnTo>
                        <a:pt x="163" y="45"/>
                      </a:lnTo>
                      <a:lnTo>
                        <a:pt x="169" y="42"/>
                      </a:lnTo>
                      <a:lnTo>
                        <a:pt x="261" y="42"/>
                      </a:lnTo>
                      <a:lnTo>
                        <a:pt x="267" y="45"/>
                      </a:lnTo>
                      <a:lnTo>
                        <a:pt x="272" y="49"/>
                      </a:lnTo>
                      <a:lnTo>
                        <a:pt x="277" y="53"/>
                      </a:lnTo>
                      <a:lnTo>
                        <a:pt x="281" y="57"/>
                      </a:lnTo>
                      <a:lnTo>
                        <a:pt x="286" y="60"/>
                      </a:lnTo>
                      <a:lnTo>
                        <a:pt x="290" y="66"/>
                      </a:lnTo>
                      <a:lnTo>
                        <a:pt x="292" y="68"/>
                      </a:lnTo>
                      <a:lnTo>
                        <a:pt x="361" y="0"/>
                      </a:lnTo>
                      <a:lnTo>
                        <a:pt x="366" y="4"/>
                      </a:lnTo>
                      <a:lnTo>
                        <a:pt x="371" y="9"/>
                      </a:lnTo>
                      <a:lnTo>
                        <a:pt x="375" y="14"/>
                      </a:lnTo>
                      <a:lnTo>
                        <a:pt x="377" y="18"/>
                      </a:lnTo>
                      <a:lnTo>
                        <a:pt x="381" y="24"/>
                      </a:lnTo>
                      <a:lnTo>
                        <a:pt x="385" y="30"/>
                      </a:lnTo>
                      <a:lnTo>
                        <a:pt x="387" y="35"/>
                      </a:lnTo>
                      <a:lnTo>
                        <a:pt x="389" y="38"/>
                      </a:lnTo>
                      <a:lnTo>
                        <a:pt x="389" y="77"/>
                      </a:lnTo>
                      <a:lnTo>
                        <a:pt x="430" y="77"/>
                      </a:lnTo>
                      <a:lnTo>
                        <a:pt x="430" y="189"/>
                      </a:lnTo>
                      <a:lnTo>
                        <a:pt x="389" y="189"/>
                      </a:lnTo>
                      <a:lnTo>
                        <a:pt x="389" y="228"/>
                      </a:lnTo>
                      <a:lnTo>
                        <a:pt x="384" y="235"/>
                      </a:lnTo>
                      <a:lnTo>
                        <a:pt x="378" y="241"/>
                      </a:lnTo>
                      <a:lnTo>
                        <a:pt x="372" y="249"/>
                      </a:lnTo>
                      <a:lnTo>
                        <a:pt x="366" y="257"/>
                      </a:lnTo>
                      <a:lnTo>
                        <a:pt x="358" y="265"/>
                      </a:lnTo>
                      <a:lnTo>
                        <a:pt x="351" y="273"/>
                      </a:lnTo>
                      <a:lnTo>
                        <a:pt x="344" y="279"/>
                      </a:lnTo>
                      <a:lnTo>
                        <a:pt x="338" y="285"/>
                      </a:lnTo>
                      <a:lnTo>
                        <a:pt x="332" y="290"/>
                      </a:lnTo>
                      <a:lnTo>
                        <a:pt x="324" y="295"/>
                      </a:lnTo>
                      <a:lnTo>
                        <a:pt x="316" y="300"/>
                      </a:lnTo>
                      <a:lnTo>
                        <a:pt x="311" y="304"/>
                      </a:lnTo>
                      <a:lnTo>
                        <a:pt x="305" y="307"/>
                      </a:lnTo>
                      <a:lnTo>
                        <a:pt x="271" y="307"/>
                      </a:lnTo>
                      <a:lnTo>
                        <a:pt x="271" y="347"/>
                      </a:lnTo>
                      <a:lnTo>
                        <a:pt x="158" y="347"/>
                      </a:lnTo>
                      <a:lnTo>
                        <a:pt x="158" y="307"/>
                      </a:lnTo>
                      <a:lnTo>
                        <a:pt x="124" y="307"/>
                      </a:lnTo>
                      <a:lnTo>
                        <a:pt x="116" y="302"/>
                      </a:lnTo>
                      <a:lnTo>
                        <a:pt x="110" y="298"/>
                      </a:lnTo>
                      <a:lnTo>
                        <a:pt x="104" y="294"/>
                      </a:lnTo>
                      <a:lnTo>
                        <a:pt x="96" y="289"/>
                      </a:lnTo>
                      <a:lnTo>
                        <a:pt x="90" y="284"/>
                      </a:lnTo>
                      <a:lnTo>
                        <a:pt x="82" y="278"/>
                      </a:lnTo>
                      <a:lnTo>
                        <a:pt x="77" y="271"/>
                      </a:lnTo>
                      <a:lnTo>
                        <a:pt x="72" y="266"/>
                      </a:lnTo>
                      <a:lnTo>
                        <a:pt x="66" y="260"/>
                      </a:lnTo>
                      <a:lnTo>
                        <a:pt x="59" y="254"/>
                      </a:lnTo>
                      <a:lnTo>
                        <a:pt x="54" y="247"/>
                      </a:lnTo>
                      <a:lnTo>
                        <a:pt x="49" y="240"/>
                      </a:lnTo>
                      <a:lnTo>
                        <a:pt x="45" y="233"/>
                      </a:lnTo>
                      <a:lnTo>
                        <a:pt x="41" y="228"/>
                      </a:lnTo>
                      <a:lnTo>
                        <a:pt x="39" y="223"/>
                      </a:lnTo>
                      <a:lnTo>
                        <a:pt x="39" y="188"/>
                      </a:lnTo>
                      <a:lnTo>
                        <a:pt x="0" y="188"/>
                      </a:lnTo>
                      <a:lnTo>
                        <a:pt x="0" y="76"/>
                      </a:lnTo>
                      <a:lnTo>
                        <a:pt x="39" y="76"/>
                      </a:lnTo>
                      <a:lnTo>
                        <a:pt x="39" y="42"/>
                      </a:lnTo>
                      <a:lnTo>
                        <a:pt x="41" y="35"/>
                      </a:lnTo>
                      <a:lnTo>
                        <a:pt x="45" y="30"/>
                      </a:lnTo>
                      <a:lnTo>
                        <a:pt x="49" y="24"/>
                      </a:lnTo>
                      <a:lnTo>
                        <a:pt x="52" y="19"/>
                      </a:lnTo>
                      <a:lnTo>
                        <a:pt x="57" y="14"/>
                      </a:lnTo>
                      <a:lnTo>
                        <a:pt x="60" y="9"/>
                      </a:lnTo>
                      <a:lnTo>
                        <a:pt x="63" y="5"/>
                      </a:lnTo>
                      <a:lnTo>
                        <a:pt x="67" y="0"/>
                      </a:lnTo>
                      <a:lnTo>
                        <a:pt x="137" y="71"/>
                      </a:lnTo>
                      <a:close/>
                    </a:path>
                  </a:pathLst>
                </a:custGeom>
                <a:solidFill>
                  <a:srgbClr val="C7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1" name="Freeform 7"/>
                <p:cNvSpPr>
                  <a:spLocks/>
                </p:cNvSpPr>
                <p:nvPr/>
              </p:nvSpPr>
              <p:spPr bwMode="auto">
                <a:xfrm>
                  <a:off x="4041" y="2892"/>
                  <a:ext cx="430" cy="347"/>
                </a:xfrm>
                <a:custGeom>
                  <a:avLst/>
                  <a:gdLst/>
                  <a:ahLst/>
                  <a:cxnLst>
                    <a:cxn ang="0">
                      <a:pos x="142" y="64"/>
                    </a:cxn>
                    <a:cxn ang="0">
                      <a:pos x="153" y="53"/>
                    </a:cxn>
                    <a:cxn ang="0">
                      <a:pos x="163" y="45"/>
                    </a:cxn>
                    <a:cxn ang="0">
                      <a:pos x="261" y="42"/>
                    </a:cxn>
                    <a:cxn ang="0">
                      <a:pos x="272" y="49"/>
                    </a:cxn>
                    <a:cxn ang="0">
                      <a:pos x="281" y="57"/>
                    </a:cxn>
                    <a:cxn ang="0">
                      <a:pos x="290" y="66"/>
                    </a:cxn>
                    <a:cxn ang="0">
                      <a:pos x="361" y="0"/>
                    </a:cxn>
                    <a:cxn ang="0">
                      <a:pos x="371" y="9"/>
                    </a:cxn>
                    <a:cxn ang="0">
                      <a:pos x="377" y="18"/>
                    </a:cxn>
                    <a:cxn ang="0">
                      <a:pos x="385" y="30"/>
                    </a:cxn>
                    <a:cxn ang="0">
                      <a:pos x="389" y="38"/>
                    </a:cxn>
                    <a:cxn ang="0">
                      <a:pos x="430" y="77"/>
                    </a:cxn>
                    <a:cxn ang="0">
                      <a:pos x="389" y="189"/>
                    </a:cxn>
                    <a:cxn ang="0">
                      <a:pos x="384" y="235"/>
                    </a:cxn>
                    <a:cxn ang="0">
                      <a:pos x="372" y="249"/>
                    </a:cxn>
                    <a:cxn ang="0">
                      <a:pos x="358" y="265"/>
                    </a:cxn>
                    <a:cxn ang="0">
                      <a:pos x="344" y="279"/>
                    </a:cxn>
                    <a:cxn ang="0">
                      <a:pos x="332" y="290"/>
                    </a:cxn>
                    <a:cxn ang="0">
                      <a:pos x="316" y="300"/>
                    </a:cxn>
                    <a:cxn ang="0">
                      <a:pos x="305" y="307"/>
                    </a:cxn>
                    <a:cxn ang="0">
                      <a:pos x="271" y="347"/>
                    </a:cxn>
                    <a:cxn ang="0">
                      <a:pos x="158" y="307"/>
                    </a:cxn>
                    <a:cxn ang="0">
                      <a:pos x="116" y="302"/>
                    </a:cxn>
                    <a:cxn ang="0">
                      <a:pos x="104" y="294"/>
                    </a:cxn>
                    <a:cxn ang="0">
                      <a:pos x="90" y="284"/>
                    </a:cxn>
                    <a:cxn ang="0">
                      <a:pos x="77" y="271"/>
                    </a:cxn>
                    <a:cxn ang="0">
                      <a:pos x="66" y="260"/>
                    </a:cxn>
                    <a:cxn ang="0">
                      <a:pos x="54" y="247"/>
                    </a:cxn>
                    <a:cxn ang="0">
                      <a:pos x="45" y="233"/>
                    </a:cxn>
                    <a:cxn ang="0">
                      <a:pos x="39" y="223"/>
                    </a:cxn>
                    <a:cxn ang="0">
                      <a:pos x="0" y="188"/>
                    </a:cxn>
                    <a:cxn ang="0">
                      <a:pos x="39" y="76"/>
                    </a:cxn>
                    <a:cxn ang="0">
                      <a:pos x="41" y="35"/>
                    </a:cxn>
                    <a:cxn ang="0">
                      <a:pos x="49" y="24"/>
                    </a:cxn>
                    <a:cxn ang="0">
                      <a:pos x="57" y="14"/>
                    </a:cxn>
                    <a:cxn ang="0">
                      <a:pos x="63" y="5"/>
                    </a:cxn>
                    <a:cxn ang="0">
                      <a:pos x="137" y="71"/>
                    </a:cxn>
                  </a:cxnLst>
                  <a:rect l="0" t="0" r="r" b="b"/>
                  <a:pathLst>
                    <a:path w="430" h="347">
                      <a:moveTo>
                        <a:pt x="137" y="71"/>
                      </a:moveTo>
                      <a:lnTo>
                        <a:pt x="142" y="64"/>
                      </a:lnTo>
                      <a:lnTo>
                        <a:pt x="148" y="58"/>
                      </a:lnTo>
                      <a:lnTo>
                        <a:pt x="153" y="53"/>
                      </a:lnTo>
                      <a:lnTo>
                        <a:pt x="158" y="49"/>
                      </a:lnTo>
                      <a:lnTo>
                        <a:pt x="163" y="45"/>
                      </a:lnTo>
                      <a:lnTo>
                        <a:pt x="169" y="42"/>
                      </a:lnTo>
                      <a:lnTo>
                        <a:pt x="261" y="42"/>
                      </a:lnTo>
                      <a:lnTo>
                        <a:pt x="267" y="45"/>
                      </a:lnTo>
                      <a:lnTo>
                        <a:pt x="272" y="49"/>
                      </a:lnTo>
                      <a:lnTo>
                        <a:pt x="277" y="53"/>
                      </a:lnTo>
                      <a:lnTo>
                        <a:pt x="281" y="57"/>
                      </a:lnTo>
                      <a:lnTo>
                        <a:pt x="286" y="60"/>
                      </a:lnTo>
                      <a:lnTo>
                        <a:pt x="290" y="66"/>
                      </a:lnTo>
                      <a:lnTo>
                        <a:pt x="292" y="68"/>
                      </a:lnTo>
                      <a:lnTo>
                        <a:pt x="361" y="0"/>
                      </a:lnTo>
                      <a:lnTo>
                        <a:pt x="366" y="4"/>
                      </a:lnTo>
                      <a:lnTo>
                        <a:pt x="371" y="9"/>
                      </a:lnTo>
                      <a:lnTo>
                        <a:pt x="375" y="14"/>
                      </a:lnTo>
                      <a:lnTo>
                        <a:pt x="377" y="18"/>
                      </a:lnTo>
                      <a:lnTo>
                        <a:pt x="381" y="24"/>
                      </a:lnTo>
                      <a:lnTo>
                        <a:pt x="385" y="30"/>
                      </a:lnTo>
                      <a:lnTo>
                        <a:pt x="387" y="35"/>
                      </a:lnTo>
                      <a:lnTo>
                        <a:pt x="389" y="38"/>
                      </a:lnTo>
                      <a:lnTo>
                        <a:pt x="389" y="77"/>
                      </a:lnTo>
                      <a:lnTo>
                        <a:pt x="430" y="77"/>
                      </a:lnTo>
                      <a:lnTo>
                        <a:pt x="430" y="189"/>
                      </a:lnTo>
                      <a:lnTo>
                        <a:pt x="389" y="189"/>
                      </a:lnTo>
                      <a:lnTo>
                        <a:pt x="389" y="228"/>
                      </a:lnTo>
                      <a:lnTo>
                        <a:pt x="384" y="235"/>
                      </a:lnTo>
                      <a:lnTo>
                        <a:pt x="378" y="241"/>
                      </a:lnTo>
                      <a:lnTo>
                        <a:pt x="372" y="249"/>
                      </a:lnTo>
                      <a:lnTo>
                        <a:pt x="366" y="257"/>
                      </a:lnTo>
                      <a:lnTo>
                        <a:pt x="358" y="265"/>
                      </a:lnTo>
                      <a:lnTo>
                        <a:pt x="351" y="273"/>
                      </a:lnTo>
                      <a:lnTo>
                        <a:pt x="344" y="279"/>
                      </a:lnTo>
                      <a:lnTo>
                        <a:pt x="338" y="285"/>
                      </a:lnTo>
                      <a:lnTo>
                        <a:pt x="332" y="290"/>
                      </a:lnTo>
                      <a:lnTo>
                        <a:pt x="324" y="295"/>
                      </a:lnTo>
                      <a:lnTo>
                        <a:pt x="316" y="300"/>
                      </a:lnTo>
                      <a:lnTo>
                        <a:pt x="311" y="304"/>
                      </a:lnTo>
                      <a:lnTo>
                        <a:pt x="305" y="307"/>
                      </a:lnTo>
                      <a:lnTo>
                        <a:pt x="271" y="307"/>
                      </a:lnTo>
                      <a:lnTo>
                        <a:pt x="271" y="347"/>
                      </a:lnTo>
                      <a:lnTo>
                        <a:pt x="158" y="347"/>
                      </a:lnTo>
                      <a:lnTo>
                        <a:pt x="158" y="307"/>
                      </a:lnTo>
                      <a:lnTo>
                        <a:pt x="124" y="307"/>
                      </a:lnTo>
                      <a:lnTo>
                        <a:pt x="116" y="302"/>
                      </a:lnTo>
                      <a:lnTo>
                        <a:pt x="110" y="298"/>
                      </a:lnTo>
                      <a:lnTo>
                        <a:pt x="104" y="294"/>
                      </a:lnTo>
                      <a:lnTo>
                        <a:pt x="96" y="289"/>
                      </a:lnTo>
                      <a:lnTo>
                        <a:pt x="90" y="284"/>
                      </a:lnTo>
                      <a:lnTo>
                        <a:pt x="82" y="278"/>
                      </a:lnTo>
                      <a:lnTo>
                        <a:pt x="77" y="271"/>
                      </a:lnTo>
                      <a:lnTo>
                        <a:pt x="72" y="266"/>
                      </a:lnTo>
                      <a:lnTo>
                        <a:pt x="66" y="260"/>
                      </a:lnTo>
                      <a:lnTo>
                        <a:pt x="59" y="254"/>
                      </a:lnTo>
                      <a:lnTo>
                        <a:pt x="54" y="247"/>
                      </a:lnTo>
                      <a:lnTo>
                        <a:pt x="49" y="240"/>
                      </a:lnTo>
                      <a:lnTo>
                        <a:pt x="45" y="233"/>
                      </a:lnTo>
                      <a:lnTo>
                        <a:pt x="41" y="228"/>
                      </a:lnTo>
                      <a:lnTo>
                        <a:pt x="39" y="223"/>
                      </a:lnTo>
                      <a:lnTo>
                        <a:pt x="39" y="188"/>
                      </a:lnTo>
                      <a:lnTo>
                        <a:pt x="0" y="188"/>
                      </a:lnTo>
                      <a:lnTo>
                        <a:pt x="0" y="76"/>
                      </a:lnTo>
                      <a:lnTo>
                        <a:pt x="39" y="76"/>
                      </a:lnTo>
                      <a:lnTo>
                        <a:pt x="39" y="42"/>
                      </a:lnTo>
                      <a:lnTo>
                        <a:pt x="41" y="35"/>
                      </a:lnTo>
                      <a:lnTo>
                        <a:pt x="45" y="30"/>
                      </a:lnTo>
                      <a:lnTo>
                        <a:pt x="49" y="24"/>
                      </a:lnTo>
                      <a:lnTo>
                        <a:pt x="52" y="19"/>
                      </a:lnTo>
                      <a:lnTo>
                        <a:pt x="57" y="14"/>
                      </a:lnTo>
                      <a:lnTo>
                        <a:pt x="60" y="9"/>
                      </a:lnTo>
                      <a:lnTo>
                        <a:pt x="63" y="5"/>
                      </a:lnTo>
                      <a:lnTo>
                        <a:pt x="67" y="0"/>
                      </a:lnTo>
                      <a:lnTo>
                        <a:pt x="137" y="71"/>
                      </a:lnTo>
                      <a:close/>
                    </a:path>
                  </a:pathLst>
                </a:cu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auto">
                <a:xfrm>
                  <a:off x="3743" y="2516"/>
                  <a:ext cx="1020" cy="1017"/>
                </a:xfrm>
                <a:custGeom>
                  <a:avLst/>
                  <a:gdLst/>
                  <a:ahLst/>
                  <a:cxnLst>
                    <a:cxn ang="0">
                      <a:pos x="840" y="180"/>
                    </a:cxn>
                    <a:cxn ang="0">
                      <a:pos x="840" y="837"/>
                    </a:cxn>
                    <a:cxn ang="0">
                      <a:pos x="181" y="837"/>
                    </a:cxn>
                    <a:cxn ang="0">
                      <a:pos x="181" y="180"/>
                    </a:cxn>
                    <a:cxn ang="0">
                      <a:pos x="840" y="180"/>
                    </a:cxn>
                  </a:cxnLst>
                  <a:rect l="0" t="0" r="r" b="b"/>
                  <a:pathLst>
                    <a:path w="1020" h="1017">
                      <a:moveTo>
                        <a:pt x="840" y="180"/>
                      </a:moveTo>
                      <a:cubicBezTo>
                        <a:pt x="1020" y="361"/>
                        <a:pt x="1020" y="656"/>
                        <a:pt x="840" y="837"/>
                      </a:cubicBezTo>
                      <a:cubicBezTo>
                        <a:pt x="659" y="1017"/>
                        <a:pt x="361" y="1017"/>
                        <a:pt x="181" y="837"/>
                      </a:cubicBezTo>
                      <a:cubicBezTo>
                        <a:pt x="0" y="656"/>
                        <a:pt x="0" y="361"/>
                        <a:pt x="181" y="180"/>
                      </a:cubicBezTo>
                      <a:cubicBezTo>
                        <a:pt x="361" y="0"/>
                        <a:pt x="659" y="0"/>
                        <a:pt x="840" y="180"/>
                      </a:cubicBezTo>
                    </a:path>
                  </a:pathLst>
                </a:custGeom>
                <a:noFill/>
                <a:ln w="2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3" name="Freeform 9"/>
                <p:cNvSpPr>
                  <a:spLocks/>
                </p:cNvSpPr>
                <p:nvPr/>
              </p:nvSpPr>
              <p:spPr bwMode="auto">
                <a:xfrm>
                  <a:off x="3914" y="2686"/>
                  <a:ext cx="123" cy="123"/>
                </a:xfrm>
                <a:custGeom>
                  <a:avLst/>
                  <a:gdLst/>
                  <a:ahLst/>
                  <a:cxnLst>
                    <a:cxn ang="0">
                      <a:pos x="0" y="76"/>
                    </a:cxn>
                    <a:cxn ang="0">
                      <a:pos x="76" y="0"/>
                    </a:cxn>
                    <a:cxn ang="0">
                      <a:pos x="123" y="47"/>
                    </a:cxn>
                    <a:cxn ang="0">
                      <a:pos x="46" y="123"/>
                    </a:cxn>
                    <a:cxn ang="0">
                      <a:pos x="0" y="76"/>
                    </a:cxn>
                  </a:cxnLst>
                  <a:rect l="0" t="0" r="r" b="b"/>
                  <a:pathLst>
                    <a:path w="123" h="123">
                      <a:moveTo>
                        <a:pt x="0" y="76"/>
                      </a:moveTo>
                      <a:lnTo>
                        <a:pt x="76" y="0"/>
                      </a:lnTo>
                      <a:lnTo>
                        <a:pt x="123" y="47"/>
                      </a:lnTo>
                      <a:lnTo>
                        <a:pt x="46" y="123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noFill/>
                <a:ln w="2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auto">
                <a:xfrm>
                  <a:off x="3818" y="2586"/>
                  <a:ext cx="878" cy="438"/>
                </a:xfrm>
                <a:custGeom>
                  <a:avLst/>
                  <a:gdLst/>
                  <a:ahLst/>
                  <a:cxnLst>
                    <a:cxn ang="0">
                      <a:pos x="221" y="437"/>
                    </a:cxn>
                    <a:cxn ang="0">
                      <a:pos x="157" y="416"/>
                    </a:cxn>
                    <a:cxn ang="0">
                      <a:pos x="128" y="387"/>
                    </a:cxn>
                    <a:cxn ang="0">
                      <a:pos x="97" y="384"/>
                    </a:cxn>
                    <a:cxn ang="0">
                      <a:pos x="68" y="401"/>
                    </a:cxn>
                    <a:cxn ang="0">
                      <a:pos x="54" y="430"/>
                    </a:cxn>
                    <a:cxn ang="0">
                      <a:pos x="11" y="394"/>
                    </a:cxn>
                    <a:cxn ang="0">
                      <a:pos x="6" y="358"/>
                    </a:cxn>
                    <a:cxn ang="0">
                      <a:pos x="26" y="286"/>
                    </a:cxn>
                    <a:cxn ang="0">
                      <a:pos x="55" y="224"/>
                    </a:cxn>
                    <a:cxn ang="0">
                      <a:pos x="101" y="157"/>
                    </a:cxn>
                    <a:cxn ang="0">
                      <a:pos x="144" y="113"/>
                    </a:cxn>
                    <a:cxn ang="0">
                      <a:pos x="197" y="72"/>
                    </a:cxn>
                    <a:cxn ang="0">
                      <a:pos x="254" y="40"/>
                    </a:cxn>
                    <a:cxn ang="0">
                      <a:pos x="319" y="17"/>
                    </a:cxn>
                    <a:cxn ang="0">
                      <a:pos x="382" y="4"/>
                    </a:cxn>
                    <a:cxn ang="0">
                      <a:pos x="447" y="0"/>
                    </a:cxn>
                    <a:cxn ang="0">
                      <a:pos x="509" y="7"/>
                    </a:cxn>
                    <a:cxn ang="0">
                      <a:pos x="571" y="21"/>
                    </a:cxn>
                    <a:cxn ang="0">
                      <a:pos x="638" y="47"/>
                    </a:cxn>
                    <a:cxn ang="0">
                      <a:pos x="698" y="84"/>
                    </a:cxn>
                    <a:cxn ang="0">
                      <a:pos x="746" y="125"/>
                    </a:cxn>
                    <a:cxn ang="0">
                      <a:pos x="790" y="175"/>
                    </a:cxn>
                    <a:cxn ang="0">
                      <a:pos x="826" y="229"/>
                    </a:cxn>
                    <a:cxn ang="0">
                      <a:pos x="852" y="288"/>
                    </a:cxn>
                    <a:cxn ang="0">
                      <a:pos x="870" y="349"/>
                    </a:cxn>
                    <a:cxn ang="0">
                      <a:pos x="878" y="397"/>
                    </a:cxn>
                    <a:cxn ang="0">
                      <a:pos x="823" y="438"/>
                    </a:cxn>
                    <a:cxn ang="0">
                      <a:pos x="813" y="406"/>
                    </a:cxn>
                    <a:cxn ang="0">
                      <a:pos x="781" y="385"/>
                    </a:cxn>
                    <a:cxn ang="0">
                      <a:pos x="742" y="392"/>
                    </a:cxn>
                    <a:cxn ang="0">
                      <a:pos x="717" y="421"/>
                    </a:cxn>
                    <a:cxn ang="0">
                      <a:pos x="652" y="436"/>
                    </a:cxn>
                    <a:cxn ang="0">
                      <a:pos x="617" y="342"/>
                    </a:cxn>
                    <a:cxn ang="0">
                      <a:pos x="598" y="314"/>
                    </a:cxn>
                    <a:cxn ang="0">
                      <a:pos x="565" y="281"/>
                    </a:cxn>
                    <a:cxn ang="0">
                      <a:pos x="494" y="260"/>
                    </a:cxn>
                    <a:cxn ang="0">
                      <a:pos x="439" y="162"/>
                    </a:cxn>
                    <a:cxn ang="0">
                      <a:pos x="475" y="149"/>
                    </a:cxn>
                    <a:cxn ang="0">
                      <a:pos x="494" y="114"/>
                    </a:cxn>
                    <a:cxn ang="0">
                      <a:pos x="484" y="77"/>
                    </a:cxn>
                    <a:cxn ang="0">
                      <a:pos x="451" y="56"/>
                    </a:cxn>
                    <a:cxn ang="0">
                      <a:pos x="410" y="62"/>
                    </a:cxn>
                    <a:cxn ang="0">
                      <a:pos x="385" y="98"/>
                    </a:cxn>
                    <a:cxn ang="0">
                      <a:pos x="391" y="137"/>
                    </a:cxn>
                    <a:cxn ang="0">
                      <a:pos x="427" y="161"/>
                    </a:cxn>
                    <a:cxn ang="0">
                      <a:pos x="381" y="224"/>
                    </a:cxn>
                    <a:cxn ang="0">
                      <a:pos x="332" y="265"/>
                    </a:cxn>
                    <a:cxn ang="0">
                      <a:pos x="297" y="292"/>
                    </a:cxn>
                    <a:cxn ang="0">
                      <a:pos x="267" y="329"/>
                    </a:cxn>
                  </a:cxnLst>
                  <a:rect l="0" t="0" r="r" b="b"/>
                  <a:pathLst>
                    <a:path w="878" h="438">
                      <a:moveTo>
                        <a:pt x="258" y="382"/>
                      </a:moveTo>
                      <a:lnTo>
                        <a:pt x="221" y="382"/>
                      </a:lnTo>
                      <a:lnTo>
                        <a:pt x="221" y="437"/>
                      </a:lnTo>
                      <a:lnTo>
                        <a:pt x="160" y="437"/>
                      </a:lnTo>
                      <a:lnTo>
                        <a:pt x="160" y="426"/>
                      </a:lnTo>
                      <a:lnTo>
                        <a:pt x="157" y="416"/>
                      </a:lnTo>
                      <a:lnTo>
                        <a:pt x="150" y="404"/>
                      </a:lnTo>
                      <a:lnTo>
                        <a:pt x="140" y="394"/>
                      </a:lnTo>
                      <a:lnTo>
                        <a:pt x="128" y="387"/>
                      </a:lnTo>
                      <a:lnTo>
                        <a:pt x="117" y="384"/>
                      </a:lnTo>
                      <a:lnTo>
                        <a:pt x="106" y="383"/>
                      </a:lnTo>
                      <a:lnTo>
                        <a:pt x="97" y="384"/>
                      </a:lnTo>
                      <a:lnTo>
                        <a:pt x="86" y="388"/>
                      </a:lnTo>
                      <a:lnTo>
                        <a:pt x="76" y="393"/>
                      </a:lnTo>
                      <a:lnTo>
                        <a:pt x="68" y="401"/>
                      </a:lnTo>
                      <a:lnTo>
                        <a:pt x="62" y="409"/>
                      </a:lnTo>
                      <a:lnTo>
                        <a:pt x="57" y="418"/>
                      </a:lnTo>
                      <a:lnTo>
                        <a:pt x="54" y="430"/>
                      </a:lnTo>
                      <a:lnTo>
                        <a:pt x="52" y="437"/>
                      </a:lnTo>
                      <a:lnTo>
                        <a:pt x="11" y="437"/>
                      </a:lnTo>
                      <a:lnTo>
                        <a:pt x="11" y="394"/>
                      </a:lnTo>
                      <a:lnTo>
                        <a:pt x="0" y="394"/>
                      </a:lnTo>
                      <a:lnTo>
                        <a:pt x="2" y="380"/>
                      </a:lnTo>
                      <a:lnTo>
                        <a:pt x="6" y="358"/>
                      </a:lnTo>
                      <a:lnTo>
                        <a:pt x="12" y="330"/>
                      </a:lnTo>
                      <a:lnTo>
                        <a:pt x="20" y="305"/>
                      </a:lnTo>
                      <a:lnTo>
                        <a:pt x="26" y="286"/>
                      </a:lnTo>
                      <a:lnTo>
                        <a:pt x="35" y="264"/>
                      </a:lnTo>
                      <a:lnTo>
                        <a:pt x="44" y="244"/>
                      </a:lnTo>
                      <a:lnTo>
                        <a:pt x="55" y="224"/>
                      </a:lnTo>
                      <a:lnTo>
                        <a:pt x="69" y="201"/>
                      </a:lnTo>
                      <a:lnTo>
                        <a:pt x="86" y="177"/>
                      </a:lnTo>
                      <a:lnTo>
                        <a:pt x="101" y="157"/>
                      </a:lnTo>
                      <a:lnTo>
                        <a:pt x="115" y="142"/>
                      </a:lnTo>
                      <a:lnTo>
                        <a:pt x="126" y="128"/>
                      </a:lnTo>
                      <a:lnTo>
                        <a:pt x="144" y="113"/>
                      </a:lnTo>
                      <a:lnTo>
                        <a:pt x="158" y="101"/>
                      </a:lnTo>
                      <a:lnTo>
                        <a:pt x="178" y="85"/>
                      </a:lnTo>
                      <a:lnTo>
                        <a:pt x="197" y="72"/>
                      </a:lnTo>
                      <a:lnTo>
                        <a:pt x="218" y="60"/>
                      </a:lnTo>
                      <a:lnTo>
                        <a:pt x="235" y="51"/>
                      </a:lnTo>
                      <a:lnTo>
                        <a:pt x="254" y="40"/>
                      </a:lnTo>
                      <a:lnTo>
                        <a:pt x="275" y="32"/>
                      </a:lnTo>
                      <a:lnTo>
                        <a:pt x="296" y="24"/>
                      </a:lnTo>
                      <a:lnTo>
                        <a:pt x="319" y="17"/>
                      </a:lnTo>
                      <a:lnTo>
                        <a:pt x="340" y="12"/>
                      </a:lnTo>
                      <a:lnTo>
                        <a:pt x="362" y="8"/>
                      </a:lnTo>
                      <a:lnTo>
                        <a:pt x="382" y="4"/>
                      </a:lnTo>
                      <a:lnTo>
                        <a:pt x="401" y="2"/>
                      </a:lnTo>
                      <a:lnTo>
                        <a:pt x="424" y="0"/>
                      </a:lnTo>
                      <a:lnTo>
                        <a:pt x="447" y="0"/>
                      </a:lnTo>
                      <a:lnTo>
                        <a:pt x="471" y="2"/>
                      </a:lnTo>
                      <a:lnTo>
                        <a:pt x="491" y="3"/>
                      </a:lnTo>
                      <a:lnTo>
                        <a:pt x="509" y="7"/>
                      </a:lnTo>
                      <a:lnTo>
                        <a:pt x="529" y="11"/>
                      </a:lnTo>
                      <a:lnTo>
                        <a:pt x="550" y="14"/>
                      </a:lnTo>
                      <a:lnTo>
                        <a:pt x="571" y="21"/>
                      </a:lnTo>
                      <a:lnTo>
                        <a:pt x="594" y="29"/>
                      </a:lnTo>
                      <a:lnTo>
                        <a:pt x="615" y="38"/>
                      </a:lnTo>
                      <a:lnTo>
                        <a:pt x="638" y="47"/>
                      </a:lnTo>
                      <a:lnTo>
                        <a:pt x="659" y="60"/>
                      </a:lnTo>
                      <a:lnTo>
                        <a:pt x="680" y="72"/>
                      </a:lnTo>
                      <a:lnTo>
                        <a:pt x="698" y="84"/>
                      </a:lnTo>
                      <a:lnTo>
                        <a:pt x="717" y="99"/>
                      </a:lnTo>
                      <a:lnTo>
                        <a:pt x="733" y="111"/>
                      </a:lnTo>
                      <a:lnTo>
                        <a:pt x="746" y="125"/>
                      </a:lnTo>
                      <a:lnTo>
                        <a:pt x="760" y="139"/>
                      </a:lnTo>
                      <a:lnTo>
                        <a:pt x="776" y="157"/>
                      </a:lnTo>
                      <a:lnTo>
                        <a:pt x="790" y="175"/>
                      </a:lnTo>
                      <a:lnTo>
                        <a:pt x="804" y="194"/>
                      </a:lnTo>
                      <a:lnTo>
                        <a:pt x="816" y="210"/>
                      </a:lnTo>
                      <a:lnTo>
                        <a:pt x="826" y="229"/>
                      </a:lnTo>
                      <a:lnTo>
                        <a:pt x="836" y="248"/>
                      </a:lnTo>
                      <a:lnTo>
                        <a:pt x="844" y="265"/>
                      </a:lnTo>
                      <a:lnTo>
                        <a:pt x="852" y="288"/>
                      </a:lnTo>
                      <a:lnTo>
                        <a:pt x="861" y="311"/>
                      </a:lnTo>
                      <a:lnTo>
                        <a:pt x="866" y="331"/>
                      </a:lnTo>
                      <a:lnTo>
                        <a:pt x="870" y="349"/>
                      </a:lnTo>
                      <a:lnTo>
                        <a:pt x="875" y="372"/>
                      </a:lnTo>
                      <a:lnTo>
                        <a:pt x="877" y="389"/>
                      </a:lnTo>
                      <a:lnTo>
                        <a:pt x="878" y="397"/>
                      </a:lnTo>
                      <a:lnTo>
                        <a:pt x="864" y="397"/>
                      </a:lnTo>
                      <a:lnTo>
                        <a:pt x="864" y="438"/>
                      </a:lnTo>
                      <a:lnTo>
                        <a:pt x="823" y="438"/>
                      </a:lnTo>
                      <a:lnTo>
                        <a:pt x="822" y="428"/>
                      </a:lnTo>
                      <a:lnTo>
                        <a:pt x="819" y="417"/>
                      </a:lnTo>
                      <a:lnTo>
                        <a:pt x="813" y="406"/>
                      </a:lnTo>
                      <a:lnTo>
                        <a:pt x="803" y="396"/>
                      </a:lnTo>
                      <a:lnTo>
                        <a:pt x="793" y="388"/>
                      </a:lnTo>
                      <a:lnTo>
                        <a:pt x="781" y="385"/>
                      </a:lnTo>
                      <a:lnTo>
                        <a:pt x="767" y="384"/>
                      </a:lnTo>
                      <a:lnTo>
                        <a:pt x="754" y="387"/>
                      </a:lnTo>
                      <a:lnTo>
                        <a:pt x="742" y="392"/>
                      </a:lnTo>
                      <a:lnTo>
                        <a:pt x="732" y="399"/>
                      </a:lnTo>
                      <a:lnTo>
                        <a:pt x="724" y="408"/>
                      </a:lnTo>
                      <a:lnTo>
                        <a:pt x="717" y="421"/>
                      </a:lnTo>
                      <a:lnTo>
                        <a:pt x="714" y="430"/>
                      </a:lnTo>
                      <a:lnTo>
                        <a:pt x="713" y="436"/>
                      </a:lnTo>
                      <a:lnTo>
                        <a:pt x="652" y="436"/>
                      </a:lnTo>
                      <a:lnTo>
                        <a:pt x="652" y="383"/>
                      </a:lnTo>
                      <a:lnTo>
                        <a:pt x="617" y="383"/>
                      </a:lnTo>
                      <a:lnTo>
                        <a:pt x="617" y="342"/>
                      </a:lnTo>
                      <a:lnTo>
                        <a:pt x="612" y="332"/>
                      </a:lnTo>
                      <a:lnTo>
                        <a:pt x="604" y="322"/>
                      </a:lnTo>
                      <a:lnTo>
                        <a:pt x="598" y="314"/>
                      </a:lnTo>
                      <a:lnTo>
                        <a:pt x="588" y="301"/>
                      </a:lnTo>
                      <a:lnTo>
                        <a:pt x="576" y="289"/>
                      </a:lnTo>
                      <a:lnTo>
                        <a:pt x="565" y="281"/>
                      </a:lnTo>
                      <a:lnTo>
                        <a:pt x="550" y="269"/>
                      </a:lnTo>
                      <a:lnTo>
                        <a:pt x="533" y="260"/>
                      </a:lnTo>
                      <a:lnTo>
                        <a:pt x="494" y="260"/>
                      </a:lnTo>
                      <a:lnTo>
                        <a:pt x="494" y="225"/>
                      </a:lnTo>
                      <a:lnTo>
                        <a:pt x="439" y="225"/>
                      </a:lnTo>
                      <a:lnTo>
                        <a:pt x="439" y="162"/>
                      </a:lnTo>
                      <a:lnTo>
                        <a:pt x="451" y="162"/>
                      </a:lnTo>
                      <a:lnTo>
                        <a:pt x="465" y="157"/>
                      </a:lnTo>
                      <a:lnTo>
                        <a:pt x="475" y="149"/>
                      </a:lnTo>
                      <a:lnTo>
                        <a:pt x="485" y="138"/>
                      </a:lnTo>
                      <a:lnTo>
                        <a:pt x="490" y="128"/>
                      </a:lnTo>
                      <a:lnTo>
                        <a:pt x="494" y="114"/>
                      </a:lnTo>
                      <a:lnTo>
                        <a:pt x="493" y="101"/>
                      </a:lnTo>
                      <a:lnTo>
                        <a:pt x="490" y="90"/>
                      </a:lnTo>
                      <a:lnTo>
                        <a:pt x="484" y="77"/>
                      </a:lnTo>
                      <a:lnTo>
                        <a:pt x="474" y="67"/>
                      </a:lnTo>
                      <a:lnTo>
                        <a:pt x="463" y="60"/>
                      </a:lnTo>
                      <a:lnTo>
                        <a:pt x="451" y="56"/>
                      </a:lnTo>
                      <a:lnTo>
                        <a:pt x="438" y="53"/>
                      </a:lnTo>
                      <a:lnTo>
                        <a:pt x="424" y="57"/>
                      </a:lnTo>
                      <a:lnTo>
                        <a:pt x="410" y="62"/>
                      </a:lnTo>
                      <a:lnTo>
                        <a:pt x="397" y="72"/>
                      </a:lnTo>
                      <a:lnTo>
                        <a:pt x="389" y="84"/>
                      </a:lnTo>
                      <a:lnTo>
                        <a:pt x="385" y="98"/>
                      </a:lnTo>
                      <a:lnTo>
                        <a:pt x="382" y="111"/>
                      </a:lnTo>
                      <a:lnTo>
                        <a:pt x="386" y="125"/>
                      </a:lnTo>
                      <a:lnTo>
                        <a:pt x="391" y="137"/>
                      </a:lnTo>
                      <a:lnTo>
                        <a:pt x="404" y="151"/>
                      </a:lnTo>
                      <a:lnTo>
                        <a:pt x="417" y="158"/>
                      </a:lnTo>
                      <a:lnTo>
                        <a:pt x="427" y="161"/>
                      </a:lnTo>
                      <a:lnTo>
                        <a:pt x="436" y="163"/>
                      </a:lnTo>
                      <a:lnTo>
                        <a:pt x="436" y="224"/>
                      </a:lnTo>
                      <a:lnTo>
                        <a:pt x="381" y="224"/>
                      </a:lnTo>
                      <a:lnTo>
                        <a:pt x="381" y="259"/>
                      </a:lnTo>
                      <a:lnTo>
                        <a:pt x="342" y="259"/>
                      </a:lnTo>
                      <a:lnTo>
                        <a:pt x="332" y="265"/>
                      </a:lnTo>
                      <a:lnTo>
                        <a:pt x="323" y="273"/>
                      </a:lnTo>
                      <a:lnTo>
                        <a:pt x="311" y="281"/>
                      </a:lnTo>
                      <a:lnTo>
                        <a:pt x="297" y="292"/>
                      </a:lnTo>
                      <a:lnTo>
                        <a:pt x="286" y="305"/>
                      </a:lnTo>
                      <a:lnTo>
                        <a:pt x="277" y="316"/>
                      </a:lnTo>
                      <a:lnTo>
                        <a:pt x="267" y="329"/>
                      </a:lnTo>
                      <a:lnTo>
                        <a:pt x="258" y="342"/>
                      </a:lnTo>
                      <a:lnTo>
                        <a:pt x="258" y="38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auto">
                <a:xfrm>
                  <a:off x="3818" y="2586"/>
                  <a:ext cx="878" cy="438"/>
                </a:xfrm>
                <a:custGeom>
                  <a:avLst/>
                  <a:gdLst/>
                  <a:ahLst/>
                  <a:cxnLst>
                    <a:cxn ang="0">
                      <a:pos x="221" y="437"/>
                    </a:cxn>
                    <a:cxn ang="0">
                      <a:pos x="157" y="416"/>
                    </a:cxn>
                    <a:cxn ang="0">
                      <a:pos x="128" y="387"/>
                    </a:cxn>
                    <a:cxn ang="0">
                      <a:pos x="97" y="384"/>
                    </a:cxn>
                    <a:cxn ang="0">
                      <a:pos x="68" y="401"/>
                    </a:cxn>
                    <a:cxn ang="0">
                      <a:pos x="54" y="430"/>
                    </a:cxn>
                    <a:cxn ang="0">
                      <a:pos x="11" y="394"/>
                    </a:cxn>
                    <a:cxn ang="0">
                      <a:pos x="6" y="358"/>
                    </a:cxn>
                    <a:cxn ang="0">
                      <a:pos x="26" y="286"/>
                    </a:cxn>
                    <a:cxn ang="0">
                      <a:pos x="55" y="224"/>
                    </a:cxn>
                    <a:cxn ang="0">
                      <a:pos x="101" y="157"/>
                    </a:cxn>
                    <a:cxn ang="0">
                      <a:pos x="144" y="113"/>
                    </a:cxn>
                    <a:cxn ang="0">
                      <a:pos x="197" y="72"/>
                    </a:cxn>
                    <a:cxn ang="0">
                      <a:pos x="254" y="40"/>
                    </a:cxn>
                    <a:cxn ang="0">
                      <a:pos x="319" y="17"/>
                    </a:cxn>
                    <a:cxn ang="0">
                      <a:pos x="382" y="4"/>
                    </a:cxn>
                    <a:cxn ang="0">
                      <a:pos x="447" y="0"/>
                    </a:cxn>
                    <a:cxn ang="0">
                      <a:pos x="509" y="7"/>
                    </a:cxn>
                    <a:cxn ang="0">
                      <a:pos x="571" y="21"/>
                    </a:cxn>
                    <a:cxn ang="0">
                      <a:pos x="638" y="47"/>
                    </a:cxn>
                    <a:cxn ang="0">
                      <a:pos x="698" y="84"/>
                    </a:cxn>
                    <a:cxn ang="0">
                      <a:pos x="746" y="125"/>
                    </a:cxn>
                    <a:cxn ang="0">
                      <a:pos x="790" y="175"/>
                    </a:cxn>
                    <a:cxn ang="0">
                      <a:pos x="826" y="229"/>
                    </a:cxn>
                    <a:cxn ang="0">
                      <a:pos x="852" y="288"/>
                    </a:cxn>
                    <a:cxn ang="0">
                      <a:pos x="870" y="349"/>
                    </a:cxn>
                    <a:cxn ang="0">
                      <a:pos x="878" y="397"/>
                    </a:cxn>
                    <a:cxn ang="0">
                      <a:pos x="823" y="438"/>
                    </a:cxn>
                    <a:cxn ang="0">
                      <a:pos x="813" y="406"/>
                    </a:cxn>
                    <a:cxn ang="0">
                      <a:pos x="781" y="385"/>
                    </a:cxn>
                    <a:cxn ang="0">
                      <a:pos x="742" y="392"/>
                    </a:cxn>
                    <a:cxn ang="0">
                      <a:pos x="717" y="421"/>
                    </a:cxn>
                    <a:cxn ang="0">
                      <a:pos x="652" y="436"/>
                    </a:cxn>
                    <a:cxn ang="0">
                      <a:pos x="617" y="342"/>
                    </a:cxn>
                    <a:cxn ang="0">
                      <a:pos x="598" y="314"/>
                    </a:cxn>
                    <a:cxn ang="0">
                      <a:pos x="565" y="281"/>
                    </a:cxn>
                    <a:cxn ang="0">
                      <a:pos x="494" y="260"/>
                    </a:cxn>
                    <a:cxn ang="0">
                      <a:pos x="439" y="162"/>
                    </a:cxn>
                    <a:cxn ang="0">
                      <a:pos x="475" y="149"/>
                    </a:cxn>
                    <a:cxn ang="0">
                      <a:pos x="494" y="114"/>
                    </a:cxn>
                    <a:cxn ang="0">
                      <a:pos x="484" y="77"/>
                    </a:cxn>
                    <a:cxn ang="0">
                      <a:pos x="451" y="56"/>
                    </a:cxn>
                    <a:cxn ang="0">
                      <a:pos x="410" y="62"/>
                    </a:cxn>
                    <a:cxn ang="0">
                      <a:pos x="385" y="98"/>
                    </a:cxn>
                    <a:cxn ang="0">
                      <a:pos x="391" y="137"/>
                    </a:cxn>
                    <a:cxn ang="0">
                      <a:pos x="427" y="161"/>
                    </a:cxn>
                    <a:cxn ang="0">
                      <a:pos x="381" y="224"/>
                    </a:cxn>
                    <a:cxn ang="0">
                      <a:pos x="332" y="265"/>
                    </a:cxn>
                    <a:cxn ang="0">
                      <a:pos x="297" y="292"/>
                    </a:cxn>
                    <a:cxn ang="0">
                      <a:pos x="267" y="329"/>
                    </a:cxn>
                  </a:cxnLst>
                  <a:rect l="0" t="0" r="r" b="b"/>
                  <a:pathLst>
                    <a:path w="878" h="438">
                      <a:moveTo>
                        <a:pt x="258" y="382"/>
                      </a:moveTo>
                      <a:lnTo>
                        <a:pt x="221" y="382"/>
                      </a:lnTo>
                      <a:lnTo>
                        <a:pt x="221" y="437"/>
                      </a:lnTo>
                      <a:lnTo>
                        <a:pt x="160" y="437"/>
                      </a:lnTo>
                      <a:lnTo>
                        <a:pt x="160" y="426"/>
                      </a:lnTo>
                      <a:lnTo>
                        <a:pt x="157" y="416"/>
                      </a:lnTo>
                      <a:lnTo>
                        <a:pt x="150" y="404"/>
                      </a:lnTo>
                      <a:lnTo>
                        <a:pt x="140" y="394"/>
                      </a:lnTo>
                      <a:lnTo>
                        <a:pt x="128" y="387"/>
                      </a:lnTo>
                      <a:lnTo>
                        <a:pt x="117" y="384"/>
                      </a:lnTo>
                      <a:lnTo>
                        <a:pt x="106" y="383"/>
                      </a:lnTo>
                      <a:lnTo>
                        <a:pt x="97" y="384"/>
                      </a:lnTo>
                      <a:lnTo>
                        <a:pt x="86" y="388"/>
                      </a:lnTo>
                      <a:lnTo>
                        <a:pt x="76" y="393"/>
                      </a:lnTo>
                      <a:lnTo>
                        <a:pt x="68" y="401"/>
                      </a:lnTo>
                      <a:lnTo>
                        <a:pt x="62" y="409"/>
                      </a:lnTo>
                      <a:lnTo>
                        <a:pt x="57" y="418"/>
                      </a:lnTo>
                      <a:lnTo>
                        <a:pt x="54" y="430"/>
                      </a:lnTo>
                      <a:lnTo>
                        <a:pt x="52" y="437"/>
                      </a:lnTo>
                      <a:lnTo>
                        <a:pt x="11" y="437"/>
                      </a:lnTo>
                      <a:lnTo>
                        <a:pt x="11" y="394"/>
                      </a:lnTo>
                      <a:lnTo>
                        <a:pt x="0" y="394"/>
                      </a:lnTo>
                      <a:lnTo>
                        <a:pt x="2" y="380"/>
                      </a:lnTo>
                      <a:lnTo>
                        <a:pt x="6" y="358"/>
                      </a:lnTo>
                      <a:lnTo>
                        <a:pt x="12" y="330"/>
                      </a:lnTo>
                      <a:lnTo>
                        <a:pt x="20" y="305"/>
                      </a:lnTo>
                      <a:lnTo>
                        <a:pt x="26" y="286"/>
                      </a:lnTo>
                      <a:lnTo>
                        <a:pt x="35" y="264"/>
                      </a:lnTo>
                      <a:lnTo>
                        <a:pt x="44" y="244"/>
                      </a:lnTo>
                      <a:lnTo>
                        <a:pt x="55" y="224"/>
                      </a:lnTo>
                      <a:lnTo>
                        <a:pt x="69" y="201"/>
                      </a:lnTo>
                      <a:lnTo>
                        <a:pt x="86" y="177"/>
                      </a:lnTo>
                      <a:lnTo>
                        <a:pt x="101" y="157"/>
                      </a:lnTo>
                      <a:lnTo>
                        <a:pt x="115" y="142"/>
                      </a:lnTo>
                      <a:lnTo>
                        <a:pt x="126" y="128"/>
                      </a:lnTo>
                      <a:lnTo>
                        <a:pt x="144" y="113"/>
                      </a:lnTo>
                      <a:lnTo>
                        <a:pt x="158" y="101"/>
                      </a:lnTo>
                      <a:lnTo>
                        <a:pt x="178" y="85"/>
                      </a:lnTo>
                      <a:lnTo>
                        <a:pt x="197" y="72"/>
                      </a:lnTo>
                      <a:lnTo>
                        <a:pt x="218" y="60"/>
                      </a:lnTo>
                      <a:lnTo>
                        <a:pt x="235" y="51"/>
                      </a:lnTo>
                      <a:lnTo>
                        <a:pt x="254" y="40"/>
                      </a:lnTo>
                      <a:lnTo>
                        <a:pt x="275" y="32"/>
                      </a:lnTo>
                      <a:lnTo>
                        <a:pt x="296" y="24"/>
                      </a:lnTo>
                      <a:lnTo>
                        <a:pt x="319" y="17"/>
                      </a:lnTo>
                      <a:lnTo>
                        <a:pt x="340" y="12"/>
                      </a:lnTo>
                      <a:lnTo>
                        <a:pt x="362" y="8"/>
                      </a:lnTo>
                      <a:lnTo>
                        <a:pt x="382" y="4"/>
                      </a:lnTo>
                      <a:lnTo>
                        <a:pt x="401" y="2"/>
                      </a:lnTo>
                      <a:lnTo>
                        <a:pt x="424" y="0"/>
                      </a:lnTo>
                      <a:lnTo>
                        <a:pt x="447" y="0"/>
                      </a:lnTo>
                      <a:lnTo>
                        <a:pt x="471" y="2"/>
                      </a:lnTo>
                      <a:lnTo>
                        <a:pt x="491" y="3"/>
                      </a:lnTo>
                      <a:lnTo>
                        <a:pt x="509" y="7"/>
                      </a:lnTo>
                      <a:lnTo>
                        <a:pt x="529" y="11"/>
                      </a:lnTo>
                      <a:lnTo>
                        <a:pt x="550" y="14"/>
                      </a:lnTo>
                      <a:lnTo>
                        <a:pt x="571" y="21"/>
                      </a:lnTo>
                      <a:lnTo>
                        <a:pt x="594" y="29"/>
                      </a:lnTo>
                      <a:lnTo>
                        <a:pt x="615" y="38"/>
                      </a:lnTo>
                      <a:lnTo>
                        <a:pt x="638" y="47"/>
                      </a:lnTo>
                      <a:lnTo>
                        <a:pt x="659" y="60"/>
                      </a:lnTo>
                      <a:lnTo>
                        <a:pt x="680" y="72"/>
                      </a:lnTo>
                      <a:lnTo>
                        <a:pt x="698" y="84"/>
                      </a:lnTo>
                      <a:lnTo>
                        <a:pt x="717" y="99"/>
                      </a:lnTo>
                      <a:lnTo>
                        <a:pt x="733" y="111"/>
                      </a:lnTo>
                      <a:lnTo>
                        <a:pt x="746" y="125"/>
                      </a:lnTo>
                      <a:lnTo>
                        <a:pt x="760" y="139"/>
                      </a:lnTo>
                      <a:lnTo>
                        <a:pt x="776" y="157"/>
                      </a:lnTo>
                      <a:lnTo>
                        <a:pt x="790" y="175"/>
                      </a:lnTo>
                      <a:lnTo>
                        <a:pt x="804" y="194"/>
                      </a:lnTo>
                      <a:lnTo>
                        <a:pt x="816" y="210"/>
                      </a:lnTo>
                      <a:lnTo>
                        <a:pt x="826" y="229"/>
                      </a:lnTo>
                      <a:lnTo>
                        <a:pt x="836" y="248"/>
                      </a:lnTo>
                      <a:lnTo>
                        <a:pt x="844" y="265"/>
                      </a:lnTo>
                      <a:lnTo>
                        <a:pt x="852" y="288"/>
                      </a:lnTo>
                      <a:lnTo>
                        <a:pt x="861" y="311"/>
                      </a:lnTo>
                      <a:lnTo>
                        <a:pt x="866" y="331"/>
                      </a:lnTo>
                      <a:lnTo>
                        <a:pt x="870" y="349"/>
                      </a:lnTo>
                      <a:lnTo>
                        <a:pt x="875" y="372"/>
                      </a:lnTo>
                      <a:lnTo>
                        <a:pt x="877" y="389"/>
                      </a:lnTo>
                      <a:lnTo>
                        <a:pt x="878" y="397"/>
                      </a:lnTo>
                      <a:lnTo>
                        <a:pt x="864" y="397"/>
                      </a:lnTo>
                      <a:lnTo>
                        <a:pt x="864" y="438"/>
                      </a:lnTo>
                      <a:lnTo>
                        <a:pt x="823" y="438"/>
                      </a:lnTo>
                      <a:lnTo>
                        <a:pt x="822" y="428"/>
                      </a:lnTo>
                      <a:lnTo>
                        <a:pt x="819" y="417"/>
                      </a:lnTo>
                      <a:lnTo>
                        <a:pt x="813" y="406"/>
                      </a:lnTo>
                      <a:lnTo>
                        <a:pt x="803" y="396"/>
                      </a:lnTo>
                      <a:lnTo>
                        <a:pt x="793" y="388"/>
                      </a:lnTo>
                      <a:lnTo>
                        <a:pt x="781" y="385"/>
                      </a:lnTo>
                      <a:lnTo>
                        <a:pt x="767" y="384"/>
                      </a:lnTo>
                      <a:lnTo>
                        <a:pt x="754" y="387"/>
                      </a:lnTo>
                      <a:lnTo>
                        <a:pt x="742" y="392"/>
                      </a:lnTo>
                      <a:lnTo>
                        <a:pt x="732" y="399"/>
                      </a:lnTo>
                      <a:lnTo>
                        <a:pt x="724" y="408"/>
                      </a:lnTo>
                      <a:lnTo>
                        <a:pt x="717" y="421"/>
                      </a:lnTo>
                      <a:lnTo>
                        <a:pt x="714" y="430"/>
                      </a:lnTo>
                      <a:lnTo>
                        <a:pt x="713" y="436"/>
                      </a:lnTo>
                      <a:lnTo>
                        <a:pt x="652" y="436"/>
                      </a:lnTo>
                      <a:lnTo>
                        <a:pt x="652" y="383"/>
                      </a:lnTo>
                      <a:lnTo>
                        <a:pt x="617" y="383"/>
                      </a:lnTo>
                      <a:lnTo>
                        <a:pt x="617" y="342"/>
                      </a:lnTo>
                      <a:lnTo>
                        <a:pt x="612" y="332"/>
                      </a:lnTo>
                      <a:lnTo>
                        <a:pt x="604" y="322"/>
                      </a:lnTo>
                      <a:lnTo>
                        <a:pt x="598" y="314"/>
                      </a:lnTo>
                      <a:lnTo>
                        <a:pt x="588" y="301"/>
                      </a:lnTo>
                      <a:lnTo>
                        <a:pt x="576" y="289"/>
                      </a:lnTo>
                      <a:lnTo>
                        <a:pt x="565" y="281"/>
                      </a:lnTo>
                      <a:lnTo>
                        <a:pt x="550" y="269"/>
                      </a:lnTo>
                      <a:lnTo>
                        <a:pt x="533" y="260"/>
                      </a:lnTo>
                      <a:lnTo>
                        <a:pt x="494" y="260"/>
                      </a:lnTo>
                      <a:lnTo>
                        <a:pt x="494" y="225"/>
                      </a:lnTo>
                      <a:lnTo>
                        <a:pt x="439" y="225"/>
                      </a:lnTo>
                      <a:lnTo>
                        <a:pt x="439" y="162"/>
                      </a:lnTo>
                      <a:lnTo>
                        <a:pt x="451" y="162"/>
                      </a:lnTo>
                      <a:lnTo>
                        <a:pt x="465" y="157"/>
                      </a:lnTo>
                      <a:lnTo>
                        <a:pt x="475" y="149"/>
                      </a:lnTo>
                      <a:lnTo>
                        <a:pt x="485" y="138"/>
                      </a:lnTo>
                      <a:lnTo>
                        <a:pt x="490" y="128"/>
                      </a:lnTo>
                      <a:lnTo>
                        <a:pt x="494" y="114"/>
                      </a:lnTo>
                      <a:lnTo>
                        <a:pt x="493" y="101"/>
                      </a:lnTo>
                      <a:lnTo>
                        <a:pt x="490" y="90"/>
                      </a:lnTo>
                      <a:lnTo>
                        <a:pt x="484" y="77"/>
                      </a:lnTo>
                      <a:lnTo>
                        <a:pt x="474" y="67"/>
                      </a:lnTo>
                      <a:lnTo>
                        <a:pt x="463" y="60"/>
                      </a:lnTo>
                      <a:lnTo>
                        <a:pt x="451" y="56"/>
                      </a:lnTo>
                      <a:lnTo>
                        <a:pt x="438" y="53"/>
                      </a:lnTo>
                      <a:lnTo>
                        <a:pt x="424" y="57"/>
                      </a:lnTo>
                      <a:lnTo>
                        <a:pt x="410" y="62"/>
                      </a:lnTo>
                      <a:lnTo>
                        <a:pt x="397" y="72"/>
                      </a:lnTo>
                      <a:lnTo>
                        <a:pt x="389" y="84"/>
                      </a:lnTo>
                      <a:lnTo>
                        <a:pt x="385" y="98"/>
                      </a:lnTo>
                      <a:lnTo>
                        <a:pt x="382" y="111"/>
                      </a:lnTo>
                      <a:lnTo>
                        <a:pt x="386" y="125"/>
                      </a:lnTo>
                      <a:lnTo>
                        <a:pt x="391" y="137"/>
                      </a:lnTo>
                      <a:lnTo>
                        <a:pt x="404" y="151"/>
                      </a:lnTo>
                      <a:lnTo>
                        <a:pt x="417" y="158"/>
                      </a:lnTo>
                      <a:lnTo>
                        <a:pt x="427" y="161"/>
                      </a:lnTo>
                      <a:lnTo>
                        <a:pt x="436" y="163"/>
                      </a:lnTo>
                      <a:lnTo>
                        <a:pt x="436" y="224"/>
                      </a:lnTo>
                      <a:lnTo>
                        <a:pt x="381" y="224"/>
                      </a:lnTo>
                      <a:lnTo>
                        <a:pt x="381" y="259"/>
                      </a:lnTo>
                      <a:lnTo>
                        <a:pt x="342" y="259"/>
                      </a:lnTo>
                      <a:lnTo>
                        <a:pt x="332" y="265"/>
                      </a:lnTo>
                      <a:lnTo>
                        <a:pt x="323" y="273"/>
                      </a:lnTo>
                      <a:lnTo>
                        <a:pt x="311" y="281"/>
                      </a:lnTo>
                      <a:lnTo>
                        <a:pt x="297" y="292"/>
                      </a:lnTo>
                      <a:lnTo>
                        <a:pt x="286" y="305"/>
                      </a:lnTo>
                      <a:lnTo>
                        <a:pt x="277" y="316"/>
                      </a:lnTo>
                      <a:lnTo>
                        <a:pt x="267" y="329"/>
                      </a:lnTo>
                      <a:lnTo>
                        <a:pt x="258" y="342"/>
                      </a:lnTo>
                      <a:lnTo>
                        <a:pt x="258" y="382"/>
                      </a:lnTo>
                      <a:close/>
                    </a:path>
                  </a:pathLst>
                </a:custGeom>
                <a:noFill/>
                <a:ln w="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6" name="Rectangle 12"/>
                <p:cNvSpPr>
                  <a:spLocks noChangeArrowheads="1"/>
                </p:cNvSpPr>
                <p:nvPr/>
              </p:nvSpPr>
              <p:spPr bwMode="auto">
                <a:xfrm>
                  <a:off x="4157" y="2825"/>
                  <a:ext cx="46" cy="2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7" name="Rectangle 13"/>
                <p:cNvSpPr>
                  <a:spLocks noChangeArrowheads="1"/>
                </p:cNvSpPr>
                <p:nvPr/>
              </p:nvSpPr>
              <p:spPr bwMode="auto">
                <a:xfrm>
                  <a:off x="4157" y="2825"/>
                  <a:ext cx="46" cy="23"/>
                </a:xfrm>
                <a:prstGeom prst="rect">
                  <a:avLst/>
                </a:prstGeom>
                <a:noFill/>
                <a:ln w="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8" name="Freeform 14"/>
                <p:cNvSpPr>
                  <a:spLocks/>
                </p:cNvSpPr>
                <p:nvPr/>
              </p:nvSpPr>
              <p:spPr bwMode="auto">
                <a:xfrm>
                  <a:off x="4145" y="2806"/>
                  <a:ext cx="107" cy="49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13" y="40"/>
                    </a:cxn>
                    <a:cxn ang="0">
                      <a:pos x="25" y="34"/>
                    </a:cxn>
                    <a:cxn ang="0">
                      <a:pos x="34" y="30"/>
                    </a:cxn>
                    <a:cxn ang="0">
                      <a:pos x="44" y="27"/>
                    </a:cxn>
                    <a:cxn ang="0">
                      <a:pos x="54" y="24"/>
                    </a:cxn>
                    <a:cxn ang="0">
                      <a:pos x="65" y="20"/>
                    </a:cxn>
                    <a:cxn ang="0">
                      <a:pos x="77" y="19"/>
                    </a:cxn>
                    <a:cxn ang="0">
                      <a:pos x="90" y="17"/>
                    </a:cxn>
                    <a:cxn ang="0">
                      <a:pos x="100" y="15"/>
                    </a:cxn>
                    <a:cxn ang="0">
                      <a:pos x="107" y="15"/>
                    </a:cxn>
                    <a:cxn ang="0">
                      <a:pos x="107" y="1"/>
                    </a:cxn>
                    <a:cxn ang="0">
                      <a:pos x="50" y="0"/>
                    </a:cxn>
                    <a:cxn ang="0">
                      <a:pos x="20" y="11"/>
                    </a:cxn>
                    <a:cxn ang="0">
                      <a:pos x="0" y="28"/>
                    </a:cxn>
                    <a:cxn ang="0">
                      <a:pos x="0" y="35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07" h="49">
                      <a:moveTo>
                        <a:pt x="0" y="49"/>
                      </a:moveTo>
                      <a:lnTo>
                        <a:pt x="13" y="40"/>
                      </a:lnTo>
                      <a:lnTo>
                        <a:pt x="25" y="34"/>
                      </a:lnTo>
                      <a:lnTo>
                        <a:pt x="34" y="30"/>
                      </a:lnTo>
                      <a:lnTo>
                        <a:pt x="44" y="27"/>
                      </a:lnTo>
                      <a:lnTo>
                        <a:pt x="54" y="24"/>
                      </a:lnTo>
                      <a:lnTo>
                        <a:pt x="65" y="20"/>
                      </a:lnTo>
                      <a:lnTo>
                        <a:pt x="77" y="19"/>
                      </a:lnTo>
                      <a:lnTo>
                        <a:pt x="90" y="17"/>
                      </a:lnTo>
                      <a:lnTo>
                        <a:pt x="100" y="15"/>
                      </a:lnTo>
                      <a:lnTo>
                        <a:pt x="107" y="15"/>
                      </a:lnTo>
                      <a:lnTo>
                        <a:pt x="107" y="1"/>
                      </a:lnTo>
                      <a:lnTo>
                        <a:pt x="50" y="0"/>
                      </a:lnTo>
                      <a:lnTo>
                        <a:pt x="20" y="11"/>
                      </a:lnTo>
                      <a:lnTo>
                        <a:pt x="0" y="28"/>
                      </a:lnTo>
                      <a:lnTo>
                        <a:pt x="0" y="3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9" name="Freeform 15"/>
                <p:cNvSpPr>
                  <a:spLocks/>
                </p:cNvSpPr>
                <p:nvPr/>
              </p:nvSpPr>
              <p:spPr bwMode="auto">
                <a:xfrm>
                  <a:off x="4145" y="2806"/>
                  <a:ext cx="107" cy="49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13" y="40"/>
                    </a:cxn>
                    <a:cxn ang="0">
                      <a:pos x="25" y="34"/>
                    </a:cxn>
                    <a:cxn ang="0">
                      <a:pos x="34" y="30"/>
                    </a:cxn>
                    <a:cxn ang="0">
                      <a:pos x="44" y="27"/>
                    </a:cxn>
                    <a:cxn ang="0">
                      <a:pos x="54" y="24"/>
                    </a:cxn>
                    <a:cxn ang="0">
                      <a:pos x="65" y="20"/>
                    </a:cxn>
                    <a:cxn ang="0">
                      <a:pos x="77" y="19"/>
                    </a:cxn>
                    <a:cxn ang="0">
                      <a:pos x="90" y="17"/>
                    </a:cxn>
                    <a:cxn ang="0">
                      <a:pos x="100" y="15"/>
                    </a:cxn>
                    <a:cxn ang="0">
                      <a:pos x="107" y="15"/>
                    </a:cxn>
                    <a:cxn ang="0">
                      <a:pos x="107" y="1"/>
                    </a:cxn>
                    <a:cxn ang="0">
                      <a:pos x="50" y="0"/>
                    </a:cxn>
                    <a:cxn ang="0">
                      <a:pos x="20" y="11"/>
                    </a:cxn>
                    <a:cxn ang="0">
                      <a:pos x="0" y="28"/>
                    </a:cxn>
                    <a:cxn ang="0">
                      <a:pos x="0" y="35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07" h="49">
                      <a:moveTo>
                        <a:pt x="0" y="49"/>
                      </a:moveTo>
                      <a:lnTo>
                        <a:pt x="13" y="40"/>
                      </a:lnTo>
                      <a:lnTo>
                        <a:pt x="25" y="34"/>
                      </a:lnTo>
                      <a:lnTo>
                        <a:pt x="34" y="30"/>
                      </a:lnTo>
                      <a:lnTo>
                        <a:pt x="44" y="27"/>
                      </a:lnTo>
                      <a:lnTo>
                        <a:pt x="54" y="24"/>
                      </a:lnTo>
                      <a:lnTo>
                        <a:pt x="65" y="20"/>
                      </a:lnTo>
                      <a:lnTo>
                        <a:pt x="77" y="19"/>
                      </a:lnTo>
                      <a:lnTo>
                        <a:pt x="90" y="17"/>
                      </a:lnTo>
                      <a:lnTo>
                        <a:pt x="100" y="15"/>
                      </a:lnTo>
                      <a:lnTo>
                        <a:pt x="107" y="15"/>
                      </a:lnTo>
                      <a:lnTo>
                        <a:pt x="107" y="1"/>
                      </a:lnTo>
                      <a:lnTo>
                        <a:pt x="50" y="0"/>
                      </a:lnTo>
                      <a:lnTo>
                        <a:pt x="20" y="11"/>
                      </a:lnTo>
                      <a:lnTo>
                        <a:pt x="0" y="28"/>
                      </a:lnTo>
                      <a:lnTo>
                        <a:pt x="0" y="3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noFill/>
                <a:ln w="2" cap="flat">
                  <a:solidFill>
                    <a:srgbClr val="D7D7D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auto">
                <a:xfrm>
                  <a:off x="4145" y="2823"/>
                  <a:ext cx="109" cy="32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109" y="0"/>
                    </a:cxn>
                  </a:cxnLst>
                  <a:rect l="0" t="0" r="r" b="b"/>
                  <a:pathLst>
                    <a:path w="109" h="32">
                      <a:moveTo>
                        <a:pt x="0" y="32"/>
                      </a:moveTo>
                      <a:cubicBezTo>
                        <a:pt x="33" y="11"/>
                        <a:pt x="68" y="0"/>
                        <a:pt x="109" y="0"/>
                      </a:cubicBezTo>
                    </a:path>
                  </a:pathLst>
                </a:cu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auto">
                <a:xfrm>
                  <a:off x="4254" y="2802"/>
                  <a:ext cx="1" cy="21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2" name="Rectangle 18"/>
                <p:cNvSpPr>
                  <a:spLocks noChangeArrowheads="1"/>
                </p:cNvSpPr>
                <p:nvPr/>
              </p:nvSpPr>
              <p:spPr bwMode="auto">
                <a:xfrm>
                  <a:off x="4307" y="2825"/>
                  <a:ext cx="45" cy="2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3" name="Rectangle 19"/>
                <p:cNvSpPr>
                  <a:spLocks noChangeArrowheads="1"/>
                </p:cNvSpPr>
                <p:nvPr/>
              </p:nvSpPr>
              <p:spPr bwMode="auto">
                <a:xfrm>
                  <a:off x="4307" y="2825"/>
                  <a:ext cx="45" cy="23"/>
                </a:xfrm>
                <a:prstGeom prst="rect">
                  <a:avLst/>
                </a:prstGeom>
                <a:noFill/>
                <a:ln w="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auto">
                <a:xfrm>
                  <a:off x="4257" y="2805"/>
                  <a:ext cx="109" cy="49"/>
                </a:xfrm>
                <a:custGeom>
                  <a:avLst/>
                  <a:gdLst/>
                  <a:ahLst/>
                  <a:cxnLst>
                    <a:cxn ang="0">
                      <a:pos x="108" y="49"/>
                    </a:cxn>
                    <a:cxn ang="0">
                      <a:pos x="95" y="41"/>
                    </a:cxn>
                    <a:cxn ang="0">
                      <a:pos x="83" y="35"/>
                    </a:cxn>
                    <a:cxn ang="0">
                      <a:pos x="74" y="31"/>
                    </a:cxn>
                    <a:cxn ang="0">
                      <a:pos x="65" y="28"/>
                    </a:cxn>
                    <a:cxn ang="0">
                      <a:pos x="55" y="25"/>
                    </a:cxn>
                    <a:cxn ang="0">
                      <a:pos x="43" y="21"/>
                    </a:cxn>
                    <a:cxn ang="0">
                      <a:pos x="32" y="19"/>
                    </a:cxn>
                    <a:cxn ang="0">
                      <a:pos x="19" y="18"/>
                    </a:cxn>
                    <a:cxn ang="0">
                      <a:pos x="9" y="16"/>
                    </a:cxn>
                    <a:cxn ang="0">
                      <a:pos x="0" y="16"/>
                    </a:cxn>
                    <a:cxn ang="0">
                      <a:pos x="0" y="2"/>
                    </a:cxn>
                    <a:cxn ang="0">
                      <a:pos x="57" y="0"/>
                    </a:cxn>
                    <a:cxn ang="0">
                      <a:pos x="88" y="12"/>
                    </a:cxn>
                    <a:cxn ang="0">
                      <a:pos x="109" y="28"/>
                    </a:cxn>
                    <a:cxn ang="0">
                      <a:pos x="109" y="36"/>
                    </a:cxn>
                    <a:cxn ang="0">
                      <a:pos x="108" y="49"/>
                    </a:cxn>
                  </a:cxnLst>
                  <a:rect l="0" t="0" r="r" b="b"/>
                  <a:pathLst>
                    <a:path w="109" h="49">
                      <a:moveTo>
                        <a:pt x="108" y="49"/>
                      </a:moveTo>
                      <a:lnTo>
                        <a:pt x="95" y="41"/>
                      </a:lnTo>
                      <a:lnTo>
                        <a:pt x="83" y="35"/>
                      </a:lnTo>
                      <a:lnTo>
                        <a:pt x="74" y="31"/>
                      </a:lnTo>
                      <a:lnTo>
                        <a:pt x="65" y="28"/>
                      </a:lnTo>
                      <a:lnTo>
                        <a:pt x="55" y="25"/>
                      </a:lnTo>
                      <a:lnTo>
                        <a:pt x="43" y="21"/>
                      </a:lnTo>
                      <a:lnTo>
                        <a:pt x="32" y="19"/>
                      </a:lnTo>
                      <a:lnTo>
                        <a:pt x="19" y="18"/>
                      </a:lnTo>
                      <a:lnTo>
                        <a:pt x="9" y="16"/>
                      </a:lnTo>
                      <a:lnTo>
                        <a:pt x="0" y="16"/>
                      </a:lnTo>
                      <a:lnTo>
                        <a:pt x="0" y="2"/>
                      </a:lnTo>
                      <a:lnTo>
                        <a:pt x="57" y="0"/>
                      </a:lnTo>
                      <a:lnTo>
                        <a:pt x="88" y="12"/>
                      </a:lnTo>
                      <a:lnTo>
                        <a:pt x="109" y="28"/>
                      </a:lnTo>
                      <a:lnTo>
                        <a:pt x="109" y="36"/>
                      </a:lnTo>
                      <a:lnTo>
                        <a:pt x="108" y="49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auto">
                <a:xfrm>
                  <a:off x="4257" y="2805"/>
                  <a:ext cx="109" cy="49"/>
                </a:xfrm>
                <a:custGeom>
                  <a:avLst/>
                  <a:gdLst/>
                  <a:ahLst/>
                  <a:cxnLst>
                    <a:cxn ang="0">
                      <a:pos x="108" y="49"/>
                    </a:cxn>
                    <a:cxn ang="0">
                      <a:pos x="95" y="41"/>
                    </a:cxn>
                    <a:cxn ang="0">
                      <a:pos x="83" y="35"/>
                    </a:cxn>
                    <a:cxn ang="0">
                      <a:pos x="74" y="31"/>
                    </a:cxn>
                    <a:cxn ang="0">
                      <a:pos x="65" y="28"/>
                    </a:cxn>
                    <a:cxn ang="0">
                      <a:pos x="55" y="25"/>
                    </a:cxn>
                    <a:cxn ang="0">
                      <a:pos x="43" y="21"/>
                    </a:cxn>
                    <a:cxn ang="0">
                      <a:pos x="32" y="19"/>
                    </a:cxn>
                    <a:cxn ang="0">
                      <a:pos x="19" y="18"/>
                    </a:cxn>
                    <a:cxn ang="0">
                      <a:pos x="9" y="16"/>
                    </a:cxn>
                    <a:cxn ang="0">
                      <a:pos x="0" y="16"/>
                    </a:cxn>
                    <a:cxn ang="0">
                      <a:pos x="0" y="2"/>
                    </a:cxn>
                    <a:cxn ang="0">
                      <a:pos x="57" y="0"/>
                    </a:cxn>
                    <a:cxn ang="0">
                      <a:pos x="88" y="12"/>
                    </a:cxn>
                    <a:cxn ang="0">
                      <a:pos x="109" y="28"/>
                    </a:cxn>
                    <a:cxn ang="0">
                      <a:pos x="109" y="36"/>
                    </a:cxn>
                    <a:cxn ang="0">
                      <a:pos x="108" y="49"/>
                    </a:cxn>
                  </a:cxnLst>
                  <a:rect l="0" t="0" r="r" b="b"/>
                  <a:pathLst>
                    <a:path w="109" h="49">
                      <a:moveTo>
                        <a:pt x="108" y="49"/>
                      </a:moveTo>
                      <a:lnTo>
                        <a:pt x="95" y="41"/>
                      </a:lnTo>
                      <a:lnTo>
                        <a:pt x="83" y="35"/>
                      </a:lnTo>
                      <a:lnTo>
                        <a:pt x="74" y="31"/>
                      </a:lnTo>
                      <a:lnTo>
                        <a:pt x="65" y="28"/>
                      </a:lnTo>
                      <a:lnTo>
                        <a:pt x="55" y="25"/>
                      </a:lnTo>
                      <a:lnTo>
                        <a:pt x="43" y="21"/>
                      </a:lnTo>
                      <a:lnTo>
                        <a:pt x="32" y="19"/>
                      </a:lnTo>
                      <a:lnTo>
                        <a:pt x="19" y="18"/>
                      </a:lnTo>
                      <a:lnTo>
                        <a:pt x="9" y="16"/>
                      </a:lnTo>
                      <a:lnTo>
                        <a:pt x="0" y="16"/>
                      </a:lnTo>
                      <a:lnTo>
                        <a:pt x="0" y="2"/>
                      </a:lnTo>
                      <a:lnTo>
                        <a:pt x="57" y="0"/>
                      </a:lnTo>
                      <a:lnTo>
                        <a:pt x="88" y="12"/>
                      </a:lnTo>
                      <a:lnTo>
                        <a:pt x="109" y="28"/>
                      </a:lnTo>
                      <a:lnTo>
                        <a:pt x="109" y="36"/>
                      </a:lnTo>
                      <a:lnTo>
                        <a:pt x="108" y="49"/>
                      </a:lnTo>
                      <a:close/>
                    </a:path>
                  </a:pathLst>
                </a:custGeom>
                <a:noFill/>
                <a:ln w="2" cap="flat">
                  <a:solidFill>
                    <a:srgbClr val="D7D7D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auto">
                <a:xfrm>
                  <a:off x="4257" y="2821"/>
                  <a:ext cx="109" cy="34"/>
                </a:xfrm>
                <a:custGeom>
                  <a:avLst/>
                  <a:gdLst/>
                  <a:ahLst/>
                  <a:cxnLst>
                    <a:cxn ang="0">
                      <a:pos x="109" y="3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9" h="34">
                      <a:moveTo>
                        <a:pt x="109" y="34"/>
                      </a:moveTo>
                      <a:cubicBezTo>
                        <a:pt x="75" y="12"/>
                        <a:pt x="41" y="2"/>
                        <a:pt x="0" y="0"/>
                      </a:cubicBezTo>
                    </a:path>
                  </a:pathLst>
                </a:cu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auto">
                <a:xfrm>
                  <a:off x="4257" y="2801"/>
                  <a:ext cx="1" cy="2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8" name="Rectangle 24"/>
                <p:cNvSpPr>
                  <a:spLocks noChangeArrowheads="1"/>
                </p:cNvSpPr>
                <p:nvPr/>
              </p:nvSpPr>
              <p:spPr bwMode="auto">
                <a:xfrm>
                  <a:off x="4254" y="2819"/>
                  <a:ext cx="2" cy="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9" name="Rectangle 25"/>
                <p:cNvSpPr>
                  <a:spLocks noChangeArrowheads="1"/>
                </p:cNvSpPr>
                <p:nvPr/>
              </p:nvSpPr>
              <p:spPr bwMode="auto">
                <a:xfrm>
                  <a:off x="4254" y="2819"/>
                  <a:ext cx="2" cy="7"/>
                </a:xfrm>
                <a:prstGeom prst="rect">
                  <a:avLst/>
                </a:prstGeom>
                <a:noFill/>
                <a:ln w="2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auto">
                <a:xfrm>
                  <a:off x="3815" y="3024"/>
                  <a:ext cx="878" cy="438"/>
                </a:xfrm>
                <a:custGeom>
                  <a:avLst/>
                  <a:gdLst/>
                  <a:ahLst/>
                  <a:cxnLst>
                    <a:cxn ang="0">
                      <a:pos x="656" y="3"/>
                    </a:cxn>
                    <a:cxn ang="0">
                      <a:pos x="721" y="23"/>
                    </a:cxn>
                    <a:cxn ang="0">
                      <a:pos x="750" y="52"/>
                    </a:cxn>
                    <a:cxn ang="0">
                      <a:pos x="781" y="56"/>
                    </a:cxn>
                    <a:cxn ang="0">
                      <a:pos x="810" y="38"/>
                    </a:cxn>
                    <a:cxn ang="0">
                      <a:pos x="824" y="9"/>
                    </a:cxn>
                    <a:cxn ang="0">
                      <a:pos x="867" y="45"/>
                    </a:cxn>
                    <a:cxn ang="0">
                      <a:pos x="872" y="81"/>
                    </a:cxn>
                    <a:cxn ang="0">
                      <a:pos x="852" y="154"/>
                    </a:cxn>
                    <a:cxn ang="0">
                      <a:pos x="822" y="215"/>
                    </a:cxn>
                    <a:cxn ang="0">
                      <a:pos x="777" y="282"/>
                    </a:cxn>
                    <a:cxn ang="0">
                      <a:pos x="735" y="327"/>
                    </a:cxn>
                    <a:cxn ang="0">
                      <a:pos x="680" y="368"/>
                    </a:cxn>
                    <a:cxn ang="0">
                      <a:pos x="623" y="399"/>
                    </a:cxn>
                    <a:cxn ang="0">
                      <a:pos x="559" y="422"/>
                    </a:cxn>
                    <a:cxn ang="0">
                      <a:pos x="496" y="435"/>
                    </a:cxn>
                    <a:cxn ang="0">
                      <a:pos x="431" y="438"/>
                    </a:cxn>
                    <a:cxn ang="0">
                      <a:pos x="369" y="433"/>
                    </a:cxn>
                    <a:cxn ang="0">
                      <a:pos x="308" y="418"/>
                    </a:cxn>
                    <a:cxn ang="0">
                      <a:pos x="240" y="392"/>
                    </a:cxn>
                    <a:cxn ang="0">
                      <a:pos x="180" y="355"/>
                    </a:cxn>
                    <a:cxn ang="0">
                      <a:pos x="132" y="313"/>
                    </a:cxn>
                    <a:cxn ang="0">
                      <a:pos x="87" y="264"/>
                    </a:cxn>
                    <a:cxn ang="0">
                      <a:pos x="52" y="210"/>
                    </a:cxn>
                    <a:cxn ang="0">
                      <a:pos x="25" y="151"/>
                    </a:cxn>
                    <a:cxn ang="0">
                      <a:pos x="8" y="90"/>
                    </a:cxn>
                    <a:cxn ang="0">
                      <a:pos x="0" y="42"/>
                    </a:cxn>
                    <a:cxn ang="0">
                      <a:pos x="55" y="0"/>
                    </a:cxn>
                    <a:cxn ang="0">
                      <a:pos x="65" y="33"/>
                    </a:cxn>
                    <a:cxn ang="0">
                      <a:pos x="96" y="53"/>
                    </a:cxn>
                    <a:cxn ang="0">
                      <a:pos x="136" y="47"/>
                    </a:cxn>
                    <a:cxn ang="0">
                      <a:pos x="161" y="18"/>
                    </a:cxn>
                    <a:cxn ang="0">
                      <a:pos x="226" y="3"/>
                    </a:cxn>
                    <a:cxn ang="0">
                      <a:pos x="261" y="96"/>
                    </a:cxn>
                    <a:cxn ang="0">
                      <a:pos x="280" y="127"/>
                    </a:cxn>
                    <a:cxn ang="0">
                      <a:pos x="313" y="158"/>
                    </a:cxn>
                    <a:cxn ang="0">
                      <a:pos x="384" y="180"/>
                    </a:cxn>
                    <a:cxn ang="0">
                      <a:pos x="439" y="277"/>
                    </a:cxn>
                    <a:cxn ang="0">
                      <a:pos x="403" y="289"/>
                    </a:cxn>
                    <a:cxn ang="0">
                      <a:pos x="384" y="325"/>
                    </a:cxn>
                    <a:cxn ang="0">
                      <a:pos x="394" y="361"/>
                    </a:cxn>
                    <a:cxn ang="0">
                      <a:pos x="427" y="383"/>
                    </a:cxn>
                    <a:cxn ang="0">
                      <a:pos x="468" y="377"/>
                    </a:cxn>
                    <a:cxn ang="0">
                      <a:pos x="494" y="341"/>
                    </a:cxn>
                    <a:cxn ang="0">
                      <a:pos x="487" y="302"/>
                    </a:cxn>
                    <a:cxn ang="0">
                      <a:pos x="451" y="278"/>
                    </a:cxn>
                    <a:cxn ang="0">
                      <a:pos x="497" y="215"/>
                    </a:cxn>
                    <a:cxn ang="0">
                      <a:pos x="546" y="173"/>
                    </a:cxn>
                    <a:cxn ang="0">
                      <a:pos x="580" y="147"/>
                    </a:cxn>
                    <a:cxn ang="0">
                      <a:pos x="611" y="110"/>
                    </a:cxn>
                  </a:cxnLst>
                  <a:rect l="0" t="0" r="r" b="b"/>
                  <a:pathLst>
                    <a:path w="878" h="438">
                      <a:moveTo>
                        <a:pt x="620" y="57"/>
                      </a:moveTo>
                      <a:lnTo>
                        <a:pt x="656" y="57"/>
                      </a:lnTo>
                      <a:lnTo>
                        <a:pt x="656" y="3"/>
                      </a:lnTo>
                      <a:lnTo>
                        <a:pt x="717" y="3"/>
                      </a:lnTo>
                      <a:lnTo>
                        <a:pt x="717" y="13"/>
                      </a:lnTo>
                      <a:lnTo>
                        <a:pt x="721" y="23"/>
                      </a:lnTo>
                      <a:lnTo>
                        <a:pt x="727" y="35"/>
                      </a:lnTo>
                      <a:lnTo>
                        <a:pt x="738" y="45"/>
                      </a:lnTo>
                      <a:lnTo>
                        <a:pt x="750" y="52"/>
                      </a:lnTo>
                      <a:lnTo>
                        <a:pt x="760" y="56"/>
                      </a:lnTo>
                      <a:lnTo>
                        <a:pt x="772" y="56"/>
                      </a:lnTo>
                      <a:lnTo>
                        <a:pt x="781" y="56"/>
                      </a:lnTo>
                      <a:lnTo>
                        <a:pt x="792" y="51"/>
                      </a:lnTo>
                      <a:lnTo>
                        <a:pt x="802" y="46"/>
                      </a:lnTo>
                      <a:lnTo>
                        <a:pt x="810" y="38"/>
                      </a:lnTo>
                      <a:lnTo>
                        <a:pt x="816" y="31"/>
                      </a:lnTo>
                      <a:lnTo>
                        <a:pt x="821" y="21"/>
                      </a:lnTo>
                      <a:lnTo>
                        <a:pt x="824" y="9"/>
                      </a:lnTo>
                      <a:lnTo>
                        <a:pt x="826" y="2"/>
                      </a:lnTo>
                      <a:lnTo>
                        <a:pt x="867" y="2"/>
                      </a:lnTo>
                      <a:lnTo>
                        <a:pt x="867" y="45"/>
                      </a:lnTo>
                      <a:lnTo>
                        <a:pt x="878" y="45"/>
                      </a:lnTo>
                      <a:lnTo>
                        <a:pt x="876" y="58"/>
                      </a:lnTo>
                      <a:lnTo>
                        <a:pt x="872" y="81"/>
                      </a:lnTo>
                      <a:lnTo>
                        <a:pt x="866" y="109"/>
                      </a:lnTo>
                      <a:lnTo>
                        <a:pt x="859" y="134"/>
                      </a:lnTo>
                      <a:lnTo>
                        <a:pt x="852" y="154"/>
                      </a:lnTo>
                      <a:lnTo>
                        <a:pt x="843" y="175"/>
                      </a:lnTo>
                      <a:lnTo>
                        <a:pt x="834" y="195"/>
                      </a:lnTo>
                      <a:lnTo>
                        <a:pt x="822" y="215"/>
                      </a:lnTo>
                      <a:lnTo>
                        <a:pt x="810" y="238"/>
                      </a:lnTo>
                      <a:lnTo>
                        <a:pt x="793" y="262"/>
                      </a:lnTo>
                      <a:lnTo>
                        <a:pt x="777" y="282"/>
                      </a:lnTo>
                      <a:lnTo>
                        <a:pt x="763" y="297"/>
                      </a:lnTo>
                      <a:lnTo>
                        <a:pt x="751" y="311"/>
                      </a:lnTo>
                      <a:lnTo>
                        <a:pt x="735" y="327"/>
                      </a:lnTo>
                      <a:lnTo>
                        <a:pt x="721" y="337"/>
                      </a:lnTo>
                      <a:lnTo>
                        <a:pt x="700" y="354"/>
                      </a:lnTo>
                      <a:lnTo>
                        <a:pt x="680" y="368"/>
                      </a:lnTo>
                      <a:lnTo>
                        <a:pt x="660" y="380"/>
                      </a:lnTo>
                      <a:lnTo>
                        <a:pt x="643" y="389"/>
                      </a:lnTo>
                      <a:lnTo>
                        <a:pt x="623" y="399"/>
                      </a:lnTo>
                      <a:lnTo>
                        <a:pt x="603" y="407"/>
                      </a:lnTo>
                      <a:lnTo>
                        <a:pt x="582" y="414"/>
                      </a:lnTo>
                      <a:lnTo>
                        <a:pt x="559" y="422"/>
                      </a:lnTo>
                      <a:lnTo>
                        <a:pt x="537" y="427"/>
                      </a:lnTo>
                      <a:lnTo>
                        <a:pt x="516" y="431"/>
                      </a:lnTo>
                      <a:lnTo>
                        <a:pt x="496" y="435"/>
                      </a:lnTo>
                      <a:lnTo>
                        <a:pt x="477" y="437"/>
                      </a:lnTo>
                      <a:lnTo>
                        <a:pt x="454" y="438"/>
                      </a:lnTo>
                      <a:lnTo>
                        <a:pt x="431" y="438"/>
                      </a:lnTo>
                      <a:lnTo>
                        <a:pt x="407" y="437"/>
                      </a:lnTo>
                      <a:lnTo>
                        <a:pt x="388" y="436"/>
                      </a:lnTo>
                      <a:lnTo>
                        <a:pt x="369" y="433"/>
                      </a:lnTo>
                      <a:lnTo>
                        <a:pt x="349" y="428"/>
                      </a:lnTo>
                      <a:lnTo>
                        <a:pt x="328" y="425"/>
                      </a:lnTo>
                      <a:lnTo>
                        <a:pt x="308" y="418"/>
                      </a:lnTo>
                      <a:lnTo>
                        <a:pt x="284" y="411"/>
                      </a:lnTo>
                      <a:lnTo>
                        <a:pt x="262" y="402"/>
                      </a:lnTo>
                      <a:lnTo>
                        <a:pt x="240" y="392"/>
                      </a:lnTo>
                      <a:lnTo>
                        <a:pt x="219" y="380"/>
                      </a:lnTo>
                      <a:lnTo>
                        <a:pt x="198" y="366"/>
                      </a:lnTo>
                      <a:lnTo>
                        <a:pt x="180" y="355"/>
                      </a:lnTo>
                      <a:lnTo>
                        <a:pt x="161" y="341"/>
                      </a:lnTo>
                      <a:lnTo>
                        <a:pt x="145" y="327"/>
                      </a:lnTo>
                      <a:lnTo>
                        <a:pt x="132" y="313"/>
                      </a:lnTo>
                      <a:lnTo>
                        <a:pt x="118" y="300"/>
                      </a:lnTo>
                      <a:lnTo>
                        <a:pt x="103" y="282"/>
                      </a:lnTo>
                      <a:lnTo>
                        <a:pt x="87" y="264"/>
                      </a:lnTo>
                      <a:lnTo>
                        <a:pt x="74" y="247"/>
                      </a:lnTo>
                      <a:lnTo>
                        <a:pt x="63" y="229"/>
                      </a:lnTo>
                      <a:lnTo>
                        <a:pt x="52" y="210"/>
                      </a:lnTo>
                      <a:lnTo>
                        <a:pt x="42" y="191"/>
                      </a:lnTo>
                      <a:lnTo>
                        <a:pt x="34" y="173"/>
                      </a:lnTo>
                      <a:lnTo>
                        <a:pt x="25" y="151"/>
                      </a:lnTo>
                      <a:lnTo>
                        <a:pt x="18" y="128"/>
                      </a:lnTo>
                      <a:lnTo>
                        <a:pt x="11" y="109"/>
                      </a:lnTo>
                      <a:lnTo>
                        <a:pt x="8" y="90"/>
                      </a:lnTo>
                      <a:lnTo>
                        <a:pt x="3" y="67"/>
                      </a:lnTo>
                      <a:lnTo>
                        <a:pt x="1" y="50"/>
                      </a:ln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0"/>
                      </a:lnTo>
                      <a:lnTo>
                        <a:pt x="55" y="0"/>
                      </a:lnTo>
                      <a:lnTo>
                        <a:pt x="56" y="12"/>
                      </a:lnTo>
                      <a:lnTo>
                        <a:pt x="58" y="22"/>
                      </a:lnTo>
                      <a:lnTo>
                        <a:pt x="65" y="33"/>
                      </a:lnTo>
                      <a:lnTo>
                        <a:pt x="75" y="43"/>
                      </a:lnTo>
                      <a:lnTo>
                        <a:pt x="85" y="51"/>
                      </a:lnTo>
                      <a:lnTo>
                        <a:pt x="96" y="53"/>
                      </a:lnTo>
                      <a:lnTo>
                        <a:pt x="112" y="55"/>
                      </a:lnTo>
                      <a:lnTo>
                        <a:pt x="124" y="52"/>
                      </a:lnTo>
                      <a:lnTo>
                        <a:pt x="136" y="47"/>
                      </a:lnTo>
                      <a:lnTo>
                        <a:pt x="146" y="40"/>
                      </a:lnTo>
                      <a:lnTo>
                        <a:pt x="153" y="31"/>
                      </a:lnTo>
                      <a:lnTo>
                        <a:pt x="161" y="18"/>
                      </a:lnTo>
                      <a:lnTo>
                        <a:pt x="163" y="9"/>
                      </a:lnTo>
                      <a:lnTo>
                        <a:pt x="165" y="3"/>
                      </a:lnTo>
                      <a:lnTo>
                        <a:pt x="226" y="3"/>
                      </a:lnTo>
                      <a:lnTo>
                        <a:pt x="226" y="57"/>
                      </a:lnTo>
                      <a:lnTo>
                        <a:pt x="261" y="57"/>
                      </a:lnTo>
                      <a:lnTo>
                        <a:pt x="261" y="96"/>
                      </a:lnTo>
                      <a:lnTo>
                        <a:pt x="267" y="107"/>
                      </a:lnTo>
                      <a:lnTo>
                        <a:pt x="274" y="117"/>
                      </a:lnTo>
                      <a:lnTo>
                        <a:pt x="280" y="127"/>
                      </a:lnTo>
                      <a:lnTo>
                        <a:pt x="290" y="138"/>
                      </a:lnTo>
                      <a:lnTo>
                        <a:pt x="303" y="149"/>
                      </a:lnTo>
                      <a:lnTo>
                        <a:pt x="313" y="158"/>
                      </a:lnTo>
                      <a:lnTo>
                        <a:pt x="330" y="170"/>
                      </a:lnTo>
                      <a:lnTo>
                        <a:pt x="345" y="180"/>
                      </a:lnTo>
                      <a:lnTo>
                        <a:pt x="384" y="180"/>
                      </a:lnTo>
                      <a:lnTo>
                        <a:pt x="384" y="215"/>
                      </a:lnTo>
                      <a:lnTo>
                        <a:pt x="439" y="215"/>
                      </a:lnTo>
                      <a:lnTo>
                        <a:pt x="439" y="277"/>
                      </a:lnTo>
                      <a:lnTo>
                        <a:pt x="427" y="277"/>
                      </a:lnTo>
                      <a:lnTo>
                        <a:pt x="414" y="282"/>
                      </a:lnTo>
                      <a:lnTo>
                        <a:pt x="403" y="289"/>
                      </a:lnTo>
                      <a:lnTo>
                        <a:pt x="393" y="301"/>
                      </a:lnTo>
                      <a:lnTo>
                        <a:pt x="388" y="311"/>
                      </a:lnTo>
                      <a:lnTo>
                        <a:pt x="384" y="325"/>
                      </a:lnTo>
                      <a:lnTo>
                        <a:pt x="385" y="337"/>
                      </a:lnTo>
                      <a:lnTo>
                        <a:pt x="388" y="349"/>
                      </a:lnTo>
                      <a:lnTo>
                        <a:pt x="394" y="361"/>
                      </a:lnTo>
                      <a:lnTo>
                        <a:pt x="404" y="371"/>
                      </a:lnTo>
                      <a:lnTo>
                        <a:pt x="414" y="379"/>
                      </a:lnTo>
                      <a:lnTo>
                        <a:pt x="427" y="383"/>
                      </a:lnTo>
                      <a:lnTo>
                        <a:pt x="441" y="385"/>
                      </a:lnTo>
                      <a:lnTo>
                        <a:pt x="454" y="382"/>
                      </a:lnTo>
                      <a:lnTo>
                        <a:pt x="468" y="377"/>
                      </a:lnTo>
                      <a:lnTo>
                        <a:pt x="480" y="366"/>
                      </a:lnTo>
                      <a:lnTo>
                        <a:pt x="489" y="355"/>
                      </a:lnTo>
                      <a:lnTo>
                        <a:pt x="494" y="341"/>
                      </a:lnTo>
                      <a:lnTo>
                        <a:pt x="496" y="327"/>
                      </a:lnTo>
                      <a:lnTo>
                        <a:pt x="492" y="315"/>
                      </a:lnTo>
                      <a:lnTo>
                        <a:pt x="487" y="302"/>
                      </a:lnTo>
                      <a:lnTo>
                        <a:pt x="474" y="288"/>
                      </a:lnTo>
                      <a:lnTo>
                        <a:pt x="461" y="281"/>
                      </a:lnTo>
                      <a:lnTo>
                        <a:pt x="451" y="278"/>
                      </a:lnTo>
                      <a:lnTo>
                        <a:pt x="442" y="276"/>
                      </a:lnTo>
                      <a:lnTo>
                        <a:pt x="442" y="215"/>
                      </a:lnTo>
                      <a:lnTo>
                        <a:pt x="497" y="215"/>
                      </a:lnTo>
                      <a:lnTo>
                        <a:pt x="497" y="180"/>
                      </a:lnTo>
                      <a:lnTo>
                        <a:pt x="536" y="180"/>
                      </a:lnTo>
                      <a:lnTo>
                        <a:pt x="546" y="173"/>
                      </a:lnTo>
                      <a:lnTo>
                        <a:pt x="555" y="167"/>
                      </a:lnTo>
                      <a:lnTo>
                        <a:pt x="566" y="159"/>
                      </a:lnTo>
                      <a:lnTo>
                        <a:pt x="580" y="147"/>
                      </a:lnTo>
                      <a:lnTo>
                        <a:pt x="592" y="135"/>
                      </a:lnTo>
                      <a:lnTo>
                        <a:pt x="602" y="123"/>
                      </a:lnTo>
                      <a:lnTo>
                        <a:pt x="611" y="110"/>
                      </a:lnTo>
                      <a:lnTo>
                        <a:pt x="620" y="96"/>
                      </a:lnTo>
                      <a:lnTo>
                        <a:pt x="620" y="5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auto">
                <a:xfrm>
                  <a:off x="3815" y="3024"/>
                  <a:ext cx="878" cy="438"/>
                </a:xfrm>
                <a:custGeom>
                  <a:avLst/>
                  <a:gdLst/>
                  <a:ahLst/>
                  <a:cxnLst>
                    <a:cxn ang="0">
                      <a:pos x="656" y="3"/>
                    </a:cxn>
                    <a:cxn ang="0">
                      <a:pos x="721" y="23"/>
                    </a:cxn>
                    <a:cxn ang="0">
                      <a:pos x="750" y="52"/>
                    </a:cxn>
                    <a:cxn ang="0">
                      <a:pos x="781" y="56"/>
                    </a:cxn>
                    <a:cxn ang="0">
                      <a:pos x="810" y="38"/>
                    </a:cxn>
                    <a:cxn ang="0">
                      <a:pos x="824" y="9"/>
                    </a:cxn>
                    <a:cxn ang="0">
                      <a:pos x="867" y="45"/>
                    </a:cxn>
                    <a:cxn ang="0">
                      <a:pos x="872" y="81"/>
                    </a:cxn>
                    <a:cxn ang="0">
                      <a:pos x="852" y="154"/>
                    </a:cxn>
                    <a:cxn ang="0">
                      <a:pos x="822" y="215"/>
                    </a:cxn>
                    <a:cxn ang="0">
                      <a:pos x="777" y="282"/>
                    </a:cxn>
                    <a:cxn ang="0">
                      <a:pos x="735" y="327"/>
                    </a:cxn>
                    <a:cxn ang="0">
                      <a:pos x="680" y="368"/>
                    </a:cxn>
                    <a:cxn ang="0">
                      <a:pos x="623" y="399"/>
                    </a:cxn>
                    <a:cxn ang="0">
                      <a:pos x="559" y="422"/>
                    </a:cxn>
                    <a:cxn ang="0">
                      <a:pos x="496" y="435"/>
                    </a:cxn>
                    <a:cxn ang="0">
                      <a:pos x="431" y="438"/>
                    </a:cxn>
                    <a:cxn ang="0">
                      <a:pos x="369" y="433"/>
                    </a:cxn>
                    <a:cxn ang="0">
                      <a:pos x="308" y="418"/>
                    </a:cxn>
                    <a:cxn ang="0">
                      <a:pos x="240" y="392"/>
                    </a:cxn>
                    <a:cxn ang="0">
                      <a:pos x="180" y="355"/>
                    </a:cxn>
                    <a:cxn ang="0">
                      <a:pos x="132" y="313"/>
                    </a:cxn>
                    <a:cxn ang="0">
                      <a:pos x="87" y="264"/>
                    </a:cxn>
                    <a:cxn ang="0">
                      <a:pos x="52" y="210"/>
                    </a:cxn>
                    <a:cxn ang="0">
                      <a:pos x="25" y="151"/>
                    </a:cxn>
                    <a:cxn ang="0">
                      <a:pos x="8" y="90"/>
                    </a:cxn>
                    <a:cxn ang="0">
                      <a:pos x="0" y="42"/>
                    </a:cxn>
                    <a:cxn ang="0">
                      <a:pos x="55" y="0"/>
                    </a:cxn>
                    <a:cxn ang="0">
                      <a:pos x="65" y="33"/>
                    </a:cxn>
                    <a:cxn ang="0">
                      <a:pos x="96" y="53"/>
                    </a:cxn>
                    <a:cxn ang="0">
                      <a:pos x="136" y="47"/>
                    </a:cxn>
                    <a:cxn ang="0">
                      <a:pos x="161" y="18"/>
                    </a:cxn>
                    <a:cxn ang="0">
                      <a:pos x="226" y="3"/>
                    </a:cxn>
                    <a:cxn ang="0">
                      <a:pos x="261" y="96"/>
                    </a:cxn>
                    <a:cxn ang="0">
                      <a:pos x="280" y="127"/>
                    </a:cxn>
                    <a:cxn ang="0">
                      <a:pos x="313" y="158"/>
                    </a:cxn>
                    <a:cxn ang="0">
                      <a:pos x="384" y="180"/>
                    </a:cxn>
                    <a:cxn ang="0">
                      <a:pos x="439" y="277"/>
                    </a:cxn>
                    <a:cxn ang="0">
                      <a:pos x="403" y="289"/>
                    </a:cxn>
                    <a:cxn ang="0">
                      <a:pos x="384" y="325"/>
                    </a:cxn>
                    <a:cxn ang="0">
                      <a:pos x="394" y="361"/>
                    </a:cxn>
                    <a:cxn ang="0">
                      <a:pos x="427" y="383"/>
                    </a:cxn>
                    <a:cxn ang="0">
                      <a:pos x="468" y="377"/>
                    </a:cxn>
                    <a:cxn ang="0">
                      <a:pos x="494" y="341"/>
                    </a:cxn>
                    <a:cxn ang="0">
                      <a:pos x="487" y="302"/>
                    </a:cxn>
                    <a:cxn ang="0">
                      <a:pos x="451" y="278"/>
                    </a:cxn>
                    <a:cxn ang="0">
                      <a:pos x="497" y="215"/>
                    </a:cxn>
                    <a:cxn ang="0">
                      <a:pos x="546" y="173"/>
                    </a:cxn>
                    <a:cxn ang="0">
                      <a:pos x="580" y="147"/>
                    </a:cxn>
                    <a:cxn ang="0">
                      <a:pos x="611" y="110"/>
                    </a:cxn>
                  </a:cxnLst>
                  <a:rect l="0" t="0" r="r" b="b"/>
                  <a:pathLst>
                    <a:path w="878" h="438">
                      <a:moveTo>
                        <a:pt x="620" y="57"/>
                      </a:moveTo>
                      <a:lnTo>
                        <a:pt x="656" y="57"/>
                      </a:lnTo>
                      <a:lnTo>
                        <a:pt x="656" y="3"/>
                      </a:lnTo>
                      <a:lnTo>
                        <a:pt x="717" y="3"/>
                      </a:lnTo>
                      <a:lnTo>
                        <a:pt x="717" y="13"/>
                      </a:lnTo>
                      <a:lnTo>
                        <a:pt x="721" y="23"/>
                      </a:lnTo>
                      <a:lnTo>
                        <a:pt x="727" y="35"/>
                      </a:lnTo>
                      <a:lnTo>
                        <a:pt x="738" y="45"/>
                      </a:lnTo>
                      <a:lnTo>
                        <a:pt x="750" y="52"/>
                      </a:lnTo>
                      <a:lnTo>
                        <a:pt x="760" y="56"/>
                      </a:lnTo>
                      <a:lnTo>
                        <a:pt x="772" y="56"/>
                      </a:lnTo>
                      <a:lnTo>
                        <a:pt x="781" y="56"/>
                      </a:lnTo>
                      <a:lnTo>
                        <a:pt x="792" y="51"/>
                      </a:lnTo>
                      <a:lnTo>
                        <a:pt x="802" y="46"/>
                      </a:lnTo>
                      <a:lnTo>
                        <a:pt x="810" y="38"/>
                      </a:lnTo>
                      <a:lnTo>
                        <a:pt x="816" y="31"/>
                      </a:lnTo>
                      <a:lnTo>
                        <a:pt x="821" y="21"/>
                      </a:lnTo>
                      <a:lnTo>
                        <a:pt x="824" y="9"/>
                      </a:lnTo>
                      <a:lnTo>
                        <a:pt x="826" y="2"/>
                      </a:lnTo>
                      <a:lnTo>
                        <a:pt x="867" y="2"/>
                      </a:lnTo>
                      <a:lnTo>
                        <a:pt x="867" y="45"/>
                      </a:lnTo>
                      <a:lnTo>
                        <a:pt x="878" y="45"/>
                      </a:lnTo>
                      <a:lnTo>
                        <a:pt x="876" y="58"/>
                      </a:lnTo>
                      <a:lnTo>
                        <a:pt x="872" y="81"/>
                      </a:lnTo>
                      <a:lnTo>
                        <a:pt x="866" y="109"/>
                      </a:lnTo>
                      <a:lnTo>
                        <a:pt x="859" y="134"/>
                      </a:lnTo>
                      <a:lnTo>
                        <a:pt x="852" y="154"/>
                      </a:lnTo>
                      <a:lnTo>
                        <a:pt x="843" y="175"/>
                      </a:lnTo>
                      <a:lnTo>
                        <a:pt x="834" y="195"/>
                      </a:lnTo>
                      <a:lnTo>
                        <a:pt x="822" y="215"/>
                      </a:lnTo>
                      <a:lnTo>
                        <a:pt x="810" y="238"/>
                      </a:lnTo>
                      <a:lnTo>
                        <a:pt x="793" y="262"/>
                      </a:lnTo>
                      <a:lnTo>
                        <a:pt x="777" y="282"/>
                      </a:lnTo>
                      <a:lnTo>
                        <a:pt x="763" y="297"/>
                      </a:lnTo>
                      <a:lnTo>
                        <a:pt x="751" y="311"/>
                      </a:lnTo>
                      <a:lnTo>
                        <a:pt x="735" y="327"/>
                      </a:lnTo>
                      <a:lnTo>
                        <a:pt x="721" y="337"/>
                      </a:lnTo>
                      <a:lnTo>
                        <a:pt x="700" y="354"/>
                      </a:lnTo>
                      <a:lnTo>
                        <a:pt x="680" y="368"/>
                      </a:lnTo>
                      <a:lnTo>
                        <a:pt x="660" y="380"/>
                      </a:lnTo>
                      <a:lnTo>
                        <a:pt x="643" y="389"/>
                      </a:lnTo>
                      <a:lnTo>
                        <a:pt x="623" y="399"/>
                      </a:lnTo>
                      <a:lnTo>
                        <a:pt x="603" y="407"/>
                      </a:lnTo>
                      <a:lnTo>
                        <a:pt x="582" y="414"/>
                      </a:lnTo>
                      <a:lnTo>
                        <a:pt x="559" y="422"/>
                      </a:lnTo>
                      <a:lnTo>
                        <a:pt x="537" y="427"/>
                      </a:lnTo>
                      <a:lnTo>
                        <a:pt x="516" y="431"/>
                      </a:lnTo>
                      <a:lnTo>
                        <a:pt x="496" y="435"/>
                      </a:lnTo>
                      <a:lnTo>
                        <a:pt x="477" y="437"/>
                      </a:lnTo>
                      <a:lnTo>
                        <a:pt x="454" y="438"/>
                      </a:lnTo>
                      <a:lnTo>
                        <a:pt x="431" y="438"/>
                      </a:lnTo>
                      <a:lnTo>
                        <a:pt x="407" y="437"/>
                      </a:lnTo>
                      <a:lnTo>
                        <a:pt x="388" y="436"/>
                      </a:lnTo>
                      <a:lnTo>
                        <a:pt x="369" y="433"/>
                      </a:lnTo>
                      <a:lnTo>
                        <a:pt x="349" y="428"/>
                      </a:lnTo>
                      <a:lnTo>
                        <a:pt x="328" y="425"/>
                      </a:lnTo>
                      <a:lnTo>
                        <a:pt x="308" y="418"/>
                      </a:lnTo>
                      <a:lnTo>
                        <a:pt x="284" y="411"/>
                      </a:lnTo>
                      <a:lnTo>
                        <a:pt x="262" y="402"/>
                      </a:lnTo>
                      <a:lnTo>
                        <a:pt x="240" y="392"/>
                      </a:lnTo>
                      <a:lnTo>
                        <a:pt x="219" y="380"/>
                      </a:lnTo>
                      <a:lnTo>
                        <a:pt x="198" y="366"/>
                      </a:lnTo>
                      <a:lnTo>
                        <a:pt x="180" y="355"/>
                      </a:lnTo>
                      <a:lnTo>
                        <a:pt x="161" y="341"/>
                      </a:lnTo>
                      <a:lnTo>
                        <a:pt x="145" y="327"/>
                      </a:lnTo>
                      <a:lnTo>
                        <a:pt x="132" y="313"/>
                      </a:lnTo>
                      <a:lnTo>
                        <a:pt x="118" y="300"/>
                      </a:lnTo>
                      <a:lnTo>
                        <a:pt x="103" y="282"/>
                      </a:lnTo>
                      <a:lnTo>
                        <a:pt x="87" y="264"/>
                      </a:lnTo>
                      <a:lnTo>
                        <a:pt x="74" y="247"/>
                      </a:lnTo>
                      <a:lnTo>
                        <a:pt x="63" y="229"/>
                      </a:lnTo>
                      <a:lnTo>
                        <a:pt x="52" y="210"/>
                      </a:lnTo>
                      <a:lnTo>
                        <a:pt x="42" y="191"/>
                      </a:lnTo>
                      <a:lnTo>
                        <a:pt x="34" y="173"/>
                      </a:lnTo>
                      <a:lnTo>
                        <a:pt x="25" y="151"/>
                      </a:lnTo>
                      <a:lnTo>
                        <a:pt x="18" y="128"/>
                      </a:lnTo>
                      <a:lnTo>
                        <a:pt x="11" y="109"/>
                      </a:lnTo>
                      <a:lnTo>
                        <a:pt x="8" y="90"/>
                      </a:lnTo>
                      <a:lnTo>
                        <a:pt x="3" y="67"/>
                      </a:lnTo>
                      <a:lnTo>
                        <a:pt x="1" y="50"/>
                      </a:ln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0"/>
                      </a:lnTo>
                      <a:lnTo>
                        <a:pt x="55" y="0"/>
                      </a:lnTo>
                      <a:lnTo>
                        <a:pt x="56" y="12"/>
                      </a:lnTo>
                      <a:lnTo>
                        <a:pt x="58" y="22"/>
                      </a:lnTo>
                      <a:lnTo>
                        <a:pt x="65" y="33"/>
                      </a:lnTo>
                      <a:lnTo>
                        <a:pt x="75" y="43"/>
                      </a:lnTo>
                      <a:lnTo>
                        <a:pt x="85" y="51"/>
                      </a:lnTo>
                      <a:lnTo>
                        <a:pt x="96" y="53"/>
                      </a:lnTo>
                      <a:lnTo>
                        <a:pt x="112" y="55"/>
                      </a:lnTo>
                      <a:lnTo>
                        <a:pt x="124" y="52"/>
                      </a:lnTo>
                      <a:lnTo>
                        <a:pt x="136" y="47"/>
                      </a:lnTo>
                      <a:lnTo>
                        <a:pt x="146" y="40"/>
                      </a:lnTo>
                      <a:lnTo>
                        <a:pt x="153" y="31"/>
                      </a:lnTo>
                      <a:lnTo>
                        <a:pt x="161" y="18"/>
                      </a:lnTo>
                      <a:lnTo>
                        <a:pt x="163" y="9"/>
                      </a:lnTo>
                      <a:lnTo>
                        <a:pt x="165" y="3"/>
                      </a:lnTo>
                      <a:lnTo>
                        <a:pt x="226" y="3"/>
                      </a:lnTo>
                      <a:lnTo>
                        <a:pt x="226" y="57"/>
                      </a:lnTo>
                      <a:lnTo>
                        <a:pt x="261" y="57"/>
                      </a:lnTo>
                      <a:lnTo>
                        <a:pt x="261" y="96"/>
                      </a:lnTo>
                      <a:lnTo>
                        <a:pt x="267" y="107"/>
                      </a:lnTo>
                      <a:lnTo>
                        <a:pt x="274" y="117"/>
                      </a:lnTo>
                      <a:lnTo>
                        <a:pt x="280" y="127"/>
                      </a:lnTo>
                      <a:lnTo>
                        <a:pt x="290" y="138"/>
                      </a:lnTo>
                      <a:lnTo>
                        <a:pt x="303" y="149"/>
                      </a:lnTo>
                      <a:lnTo>
                        <a:pt x="313" y="158"/>
                      </a:lnTo>
                      <a:lnTo>
                        <a:pt x="330" y="170"/>
                      </a:lnTo>
                      <a:lnTo>
                        <a:pt x="345" y="180"/>
                      </a:lnTo>
                      <a:lnTo>
                        <a:pt x="384" y="180"/>
                      </a:lnTo>
                      <a:lnTo>
                        <a:pt x="384" y="215"/>
                      </a:lnTo>
                      <a:lnTo>
                        <a:pt x="439" y="215"/>
                      </a:lnTo>
                      <a:lnTo>
                        <a:pt x="439" y="277"/>
                      </a:lnTo>
                      <a:lnTo>
                        <a:pt x="427" y="277"/>
                      </a:lnTo>
                      <a:lnTo>
                        <a:pt x="414" y="282"/>
                      </a:lnTo>
                      <a:lnTo>
                        <a:pt x="403" y="289"/>
                      </a:lnTo>
                      <a:lnTo>
                        <a:pt x="393" y="301"/>
                      </a:lnTo>
                      <a:lnTo>
                        <a:pt x="388" y="311"/>
                      </a:lnTo>
                      <a:lnTo>
                        <a:pt x="384" y="325"/>
                      </a:lnTo>
                      <a:lnTo>
                        <a:pt x="385" y="337"/>
                      </a:lnTo>
                      <a:lnTo>
                        <a:pt x="388" y="349"/>
                      </a:lnTo>
                      <a:lnTo>
                        <a:pt x="394" y="361"/>
                      </a:lnTo>
                      <a:lnTo>
                        <a:pt x="404" y="371"/>
                      </a:lnTo>
                      <a:lnTo>
                        <a:pt x="414" y="379"/>
                      </a:lnTo>
                      <a:lnTo>
                        <a:pt x="427" y="383"/>
                      </a:lnTo>
                      <a:lnTo>
                        <a:pt x="441" y="385"/>
                      </a:lnTo>
                      <a:lnTo>
                        <a:pt x="454" y="382"/>
                      </a:lnTo>
                      <a:lnTo>
                        <a:pt x="468" y="377"/>
                      </a:lnTo>
                      <a:lnTo>
                        <a:pt x="480" y="366"/>
                      </a:lnTo>
                      <a:lnTo>
                        <a:pt x="489" y="355"/>
                      </a:lnTo>
                      <a:lnTo>
                        <a:pt x="494" y="341"/>
                      </a:lnTo>
                      <a:lnTo>
                        <a:pt x="496" y="327"/>
                      </a:lnTo>
                      <a:lnTo>
                        <a:pt x="492" y="315"/>
                      </a:lnTo>
                      <a:lnTo>
                        <a:pt x="487" y="302"/>
                      </a:lnTo>
                      <a:lnTo>
                        <a:pt x="474" y="288"/>
                      </a:lnTo>
                      <a:lnTo>
                        <a:pt x="461" y="281"/>
                      </a:lnTo>
                      <a:lnTo>
                        <a:pt x="451" y="278"/>
                      </a:lnTo>
                      <a:lnTo>
                        <a:pt x="442" y="276"/>
                      </a:lnTo>
                      <a:lnTo>
                        <a:pt x="442" y="215"/>
                      </a:lnTo>
                      <a:lnTo>
                        <a:pt x="497" y="215"/>
                      </a:lnTo>
                      <a:lnTo>
                        <a:pt x="497" y="180"/>
                      </a:lnTo>
                      <a:lnTo>
                        <a:pt x="536" y="180"/>
                      </a:lnTo>
                      <a:lnTo>
                        <a:pt x="546" y="173"/>
                      </a:lnTo>
                      <a:lnTo>
                        <a:pt x="555" y="167"/>
                      </a:lnTo>
                      <a:lnTo>
                        <a:pt x="566" y="159"/>
                      </a:lnTo>
                      <a:lnTo>
                        <a:pt x="580" y="147"/>
                      </a:lnTo>
                      <a:lnTo>
                        <a:pt x="592" y="135"/>
                      </a:lnTo>
                      <a:lnTo>
                        <a:pt x="602" y="123"/>
                      </a:lnTo>
                      <a:lnTo>
                        <a:pt x="611" y="110"/>
                      </a:lnTo>
                      <a:lnTo>
                        <a:pt x="620" y="96"/>
                      </a:lnTo>
                      <a:lnTo>
                        <a:pt x="620" y="57"/>
                      </a:lnTo>
                      <a:close/>
                    </a:path>
                  </a:pathLst>
                </a:custGeom>
                <a:noFill/>
                <a:ln w="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2" name="Rectangle 28"/>
                <p:cNvSpPr>
                  <a:spLocks noChangeArrowheads="1"/>
                </p:cNvSpPr>
                <p:nvPr/>
              </p:nvSpPr>
              <p:spPr bwMode="auto">
                <a:xfrm>
                  <a:off x="4902" y="3038"/>
                  <a:ext cx="18" cy="3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3" name="Rectangle 29"/>
                <p:cNvSpPr>
                  <a:spLocks noChangeArrowheads="1"/>
                </p:cNvSpPr>
                <p:nvPr/>
              </p:nvSpPr>
              <p:spPr bwMode="auto">
                <a:xfrm>
                  <a:off x="4902" y="3038"/>
                  <a:ext cx="18" cy="38"/>
                </a:xfrm>
                <a:prstGeom prst="rect">
                  <a:avLst/>
                </a:prstGeom>
                <a:noFill/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4" name="Rectangle 30"/>
                <p:cNvSpPr>
                  <a:spLocks noChangeArrowheads="1"/>
                </p:cNvSpPr>
                <p:nvPr/>
              </p:nvSpPr>
              <p:spPr bwMode="auto">
                <a:xfrm>
                  <a:off x="4705" y="3003"/>
                  <a:ext cx="21" cy="3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5" name="Rectangle 31"/>
                <p:cNvSpPr>
                  <a:spLocks noChangeArrowheads="1"/>
                </p:cNvSpPr>
                <p:nvPr/>
              </p:nvSpPr>
              <p:spPr bwMode="auto">
                <a:xfrm>
                  <a:off x="4705" y="3003"/>
                  <a:ext cx="21" cy="37"/>
                </a:xfrm>
                <a:prstGeom prst="rect">
                  <a:avLst/>
                </a:prstGeom>
                <a:noFill/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auto">
                <a:xfrm>
                  <a:off x="4695" y="3002"/>
                  <a:ext cx="141" cy="1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836" y="2865"/>
                  <a:ext cx="1" cy="138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691" y="2867"/>
                  <a:ext cx="144" cy="1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auto">
                <a:xfrm>
                  <a:off x="4692" y="3043"/>
                  <a:ext cx="146" cy="1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835" y="3043"/>
                  <a:ext cx="1" cy="137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689" y="3178"/>
                  <a:ext cx="146" cy="2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auto">
                <a:xfrm>
                  <a:off x="4765" y="2777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auto">
                <a:xfrm>
                  <a:off x="4765" y="2795"/>
                  <a:ext cx="2" cy="5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auto">
                <a:xfrm>
                  <a:off x="4767" y="2853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auto">
                <a:xfrm>
                  <a:off x="4767" y="2872"/>
                  <a:ext cx="1" cy="51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auto">
                <a:xfrm>
                  <a:off x="4767" y="2928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auto">
                <a:xfrm>
                  <a:off x="4767" y="2947"/>
                  <a:ext cx="1" cy="5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auto">
                <a:xfrm>
                  <a:off x="4767" y="3005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auto">
                <a:xfrm>
                  <a:off x="4767" y="3023"/>
                  <a:ext cx="1" cy="5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auto">
                <a:xfrm>
                  <a:off x="4767" y="3081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auto">
                <a:xfrm>
                  <a:off x="4767" y="3100"/>
                  <a:ext cx="1" cy="5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auto">
                <a:xfrm>
                  <a:off x="4767" y="3158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auto">
                <a:xfrm>
                  <a:off x="4767" y="3176"/>
                  <a:ext cx="1" cy="5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auto">
                <a:xfrm>
                  <a:off x="4767" y="3234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auto">
                <a:xfrm>
                  <a:off x="4767" y="3253"/>
                  <a:ext cx="1" cy="5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695" y="2982"/>
                  <a:ext cx="1" cy="21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4692" y="3045"/>
                  <a:ext cx="1" cy="25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797" y="2989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4797" y="2971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797" y="2952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1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4797" y="2935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4797" y="2916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4797" y="2897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797" y="2879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auto">
                <a:xfrm>
                  <a:off x="4797" y="2867"/>
                  <a:ext cx="1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4734" y="2990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734" y="2973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734" y="2954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734" y="2936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734" y="2917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1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734" y="2898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734" y="2881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3" name="Freeform 69"/>
                <p:cNvSpPr>
                  <a:spLocks/>
                </p:cNvSpPr>
                <p:nvPr/>
              </p:nvSpPr>
              <p:spPr bwMode="auto">
                <a:xfrm>
                  <a:off x="4734" y="2868"/>
                  <a:ext cx="1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4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4797" y="3215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5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4797" y="3197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6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4797" y="3178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7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4797" y="3161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8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4797" y="3142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9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4797" y="3124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0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4797" y="3105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1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4797" y="3086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2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4797" y="3069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3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4797" y="3050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auto">
                <a:xfrm>
                  <a:off x="4797" y="3043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5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4732" y="3218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6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4732" y="3199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7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4732" y="3180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8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732" y="3162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9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4732" y="3143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0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4732" y="3125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1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732" y="3106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2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4732" y="3088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3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4732" y="3070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4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4732" y="3051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5" name="Freeform 91"/>
                <p:cNvSpPr>
                  <a:spLocks/>
                </p:cNvSpPr>
                <p:nvPr/>
              </p:nvSpPr>
              <p:spPr bwMode="auto">
                <a:xfrm>
                  <a:off x="4732" y="304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6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4797" y="3002"/>
                  <a:ext cx="1" cy="41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7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734" y="3003"/>
                  <a:ext cx="1" cy="42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8" name="Rectangle 94"/>
                <p:cNvSpPr>
                  <a:spLocks noChangeArrowheads="1"/>
                </p:cNvSpPr>
                <p:nvPr/>
              </p:nvSpPr>
              <p:spPr bwMode="auto">
                <a:xfrm>
                  <a:off x="4720" y="2816"/>
                  <a:ext cx="96" cy="51"/>
                </a:xfrm>
                <a:prstGeom prst="rect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9" name="Rectangle 95"/>
                <p:cNvSpPr>
                  <a:spLocks noChangeArrowheads="1"/>
                </p:cNvSpPr>
                <p:nvPr/>
              </p:nvSpPr>
              <p:spPr bwMode="auto">
                <a:xfrm>
                  <a:off x="4718" y="3180"/>
                  <a:ext cx="97" cy="51"/>
                </a:xfrm>
                <a:prstGeom prst="rect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0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4734" y="3233"/>
                  <a:ext cx="1" cy="38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4796" y="3230"/>
                  <a:ext cx="1" cy="42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4734" y="3272"/>
                  <a:ext cx="62" cy="1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3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4743" y="3281"/>
                  <a:ext cx="43" cy="1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4" name="Line 100"/>
                <p:cNvSpPr>
                  <a:spLocks noChangeShapeType="1"/>
                </p:cNvSpPr>
                <p:nvPr/>
              </p:nvSpPr>
              <p:spPr bwMode="auto">
                <a:xfrm flipH="1" flipV="1">
                  <a:off x="4734" y="3271"/>
                  <a:ext cx="10" cy="10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4786" y="3273"/>
                  <a:ext cx="9" cy="9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4729" y="2807"/>
                  <a:ext cx="78" cy="1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" name="Line 103"/>
                <p:cNvSpPr>
                  <a:spLocks noChangeShapeType="1"/>
                </p:cNvSpPr>
                <p:nvPr/>
              </p:nvSpPr>
              <p:spPr bwMode="auto">
                <a:xfrm flipH="1" flipV="1">
                  <a:off x="4807" y="2806"/>
                  <a:ext cx="9" cy="9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4720" y="2806"/>
                  <a:ext cx="9" cy="9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9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4788" y="3257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4788" y="3238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4788" y="3220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4788" y="3201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4788" y="3182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4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4788" y="3165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5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4788" y="3146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6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4788" y="3128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4788" y="3109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8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4788" y="3091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4788" y="3072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4788" y="3054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4788" y="3036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4788" y="3017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4788" y="2999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4788" y="2980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4788" y="2961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4788" y="2944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4788" y="2925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4788" y="2907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4788" y="2888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4788" y="2870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4743" y="3258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4743" y="3239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4743" y="3221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4743" y="3202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4743" y="3183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4743" y="3166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4743" y="3147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4743" y="3129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4743" y="3110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4743" y="3093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4743" y="3074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4743" y="3055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4743" y="3037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4743" y="3018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743" y="3000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6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4743" y="2982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4743" y="2963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4743" y="2945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4743" y="2926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4743" y="2908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4743" y="2889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4743" y="2872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Rectangle 149"/>
                <p:cNvSpPr>
                  <a:spLocks noChangeArrowheads="1"/>
                </p:cNvSpPr>
                <p:nvPr/>
              </p:nvSpPr>
              <p:spPr bwMode="auto">
                <a:xfrm>
                  <a:off x="3786" y="3002"/>
                  <a:ext cx="22" cy="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Rectangle 150"/>
                <p:cNvSpPr>
                  <a:spLocks noChangeArrowheads="1"/>
                </p:cNvSpPr>
                <p:nvPr/>
              </p:nvSpPr>
              <p:spPr bwMode="auto">
                <a:xfrm>
                  <a:off x="3786" y="3002"/>
                  <a:ext cx="22" cy="36"/>
                </a:xfrm>
                <a:prstGeom prst="rect">
                  <a:avLst/>
                </a:prstGeom>
                <a:noFill/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3676" y="3000"/>
                  <a:ext cx="142" cy="2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3676" y="2864"/>
                  <a:ext cx="1" cy="138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Line 153"/>
                <p:cNvSpPr>
                  <a:spLocks noChangeShapeType="1"/>
                </p:cNvSpPr>
                <p:nvPr/>
              </p:nvSpPr>
              <p:spPr bwMode="auto">
                <a:xfrm>
                  <a:off x="3677" y="2865"/>
                  <a:ext cx="138" cy="1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Line 154"/>
                <p:cNvSpPr>
                  <a:spLocks noChangeShapeType="1"/>
                </p:cNvSpPr>
                <p:nvPr/>
              </p:nvSpPr>
              <p:spPr bwMode="auto">
                <a:xfrm flipH="1">
                  <a:off x="3674" y="3042"/>
                  <a:ext cx="146" cy="1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3677" y="3042"/>
                  <a:ext cx="1" cy="136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Line 156"/>
                <p:cNvSpPr>
                  <a:spLocks noChangeShapeType="1"/>
                </p:cNvSpPr>
                <p:nvPr/>
              </p:nvSpPr>
              <p:spPr bwMode="auto">
                <a:xfrm>
                  <a:off x="3677" y="3177"/>
                  <a:ext cx="136" cy="1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Line 157"/>
                <p:cNvSpPr>
                  <a:spLocks noChangeShapeType="1"/>
                </p:cNvSpPr>
                <p:nvPr/>
              </p:nvSpPr>
              <p:spPr bwMode="auto">
                <a:xfrm>
                  <a:off x="3745" y="2776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Line 158"/>
                <p:cNvSpPr>
                  <a:spLocks noChangeShapeType="1"/>
                </p:cNvSpPr>
                <p:nvPr/>
              </p:nvSpPr>
              <p:spPr bwMode="auto">
                <a:xfrm>
                  <a:off x="3745" y="2793"/>
                  <a:ext cx="1" cy="5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Line 159"/>
                <p:cNvSpPr>
                  <a:spLocks noChangeShapeType="1"/>
                </p:cNvSpPr>
                <p:nvPr/>
              </p:nvSpPr>
              <p:spPr bwMode="auto">
                <a:xfrm>
                  <a:off x="3745" y="2851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Line 160"/>
                <p:cNvSpPr>
                  <a:spLocks noChangeShapeType="1"/>
                </p:cNvSpPr>
                <p:nvPr/>
              </p:nvSpPr>
              <p:spPr bwMode="auto">
                <a:xfrm>
                  <a:off x="3745" y="2870"/>
                  <a:ext cx="1" cy="5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Line 161"/>
                <p:cNvSpPr>
                  <a:spLocks noChangeShapeType="1"/>
                </p:cNvSpPr>
                <p:nvPr/>
              </p:nvSpPr>
              <p:spPr bwMode="auto">
                <a:xfrm>
                  <a:off x="3745" y="2927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Line 162"/>
                <p:cNvSpPr>
                  <a:spLocks noChangeShapeType="1"/>
                </p:cNvSpPr>
                <p:nvPr/>
              </p:nvSpPr>
              <p:spPr bwMode="auto">
                <a:xfrm>
                  <a:off x="3745" y="2946"/>
                  <a:ext cx="1" cy="5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Line 163"/>
                <p:cNvSpPr>
                  <a:spLocks noChangeShapeType="1"/>
                </p:cNvSpPr>
                <p:nvPr/>
              </p:nvSpPr>
              <p:spPr bwMode="auto">
                <a:xfrm>
                  <a:off x="3745" y="3004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Line 164"/>
                <p:cNvSpPr>
                  <a:spLocks noChangeShapeType="1"/>
                </p:cNvSpPr>
                <p:nvPr/>
              </p:nvSpPr>
              <p:spPr bwMode="auto">
                <a:xfrm>
                  <a:off x="3745" y="3022"/>
                  <a:ext cx="1" cy="5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Line 165"/>
                <p:cNvSpPr>
                  <a:spLocks noChangeShapeType="1"/>
                </p:cNvSpPr>
                <p:nvPr/>
              </p:nvSpPr>
              <p:spPr bwMode="auto">
                <a:xfrm>
                  <a:off x="3745" y="3080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Line 166"/>
                <p:cNvSpPr>
                  <a:spLocks noChangeShapeType="1"/>
                </p:cNvSpPr>
                <p:nvPr/>
              </p:nvSpPr>
              <p:spPr bwMode="auto">
                <a:xfrm>
                  <a:off x="3745" y="3099"/>
                  <a:ext cx="1" cy="5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Line 167"/>
                <p:cNvSpPr>
                  <a:spLocks noChangeShapeType="1"/>
                </p:cNvSpPr>
                <p:nvPr/>
              </p:nvSpPr>
              <p:spPr bwMode="auto">
                <a:xfrm>
                  <a:off x="3745" y="3157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Line 168"/>
                <p:cNvSpPr>
                  <a:spLocks noChangeShapeType="1"/>
                </p:cNvSpPr>
                <p:nvPr/>
              </p:nvSpPr>
              <p:spPr bwMode="auto">
                <a:xfrm>
                  <a:off x="3745" y="3175"/>
                  <a:ext cx="1" cy="5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Line 169"/>
                <p:cNvSpPr>
                  <a:spLocks noChangeShapeType="1"/>
                </p:cNvSpPr>
                <p:nvPr/>
              </p:nvSpPr>
              <p:spPr bwMode="auto">
                <a:xfrm>
                  <a:off x="3745" y="3233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Line 170"/>
                <p:cNvSpPr>
                  <a:spLocks noChangeShapeType="1"/>
                </p:cNvSpPr>
                <p:nvPr/>
              </p:nvSpPr>
              <p:spPr bwMode="auto">
                <a:xfrm>
                  <a:off x="3745" y="3252"/>
                  <a:ext cx="1" cy="51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3818" y="2980"/>
                  <a:ext cx="1" cy="22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6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3820" y="3043"/>
                  <a:ext cx="1" cy="26"/>
                </a:xfrm>
                <a:prstGeom prst="line">
                  <a:avLst/>
                </a:pr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3714" y="2988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8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3714" y="2970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9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3714" y="2951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3714" y="2934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1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3714" y="2915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2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3714" y="2896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3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3714" y="2878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4" name="Freeform 180"/>
                <p:cNvSpPr>
                  <a:spLocks/>
                </p:cNvSpPr>
                <p:nvPr/>
              </p:nvSpPr>
              <p:spPr bwMode="auto">
                <a:xfrm>
                  <a:off x="3714" y="2865"/>
                  <a:ext cx="1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5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3777" y="2989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6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3777" y="2971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7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3777" y="2952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8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3777" y="2935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9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3777" y="2916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0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3777" y="2897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1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3777" y="2879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3777" y="2867"/>
                  <a:ext cx="1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3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3714" y="3214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4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3714" y="3196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5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3714" y="3177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6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3714" y="3159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7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3714" y="3141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3714" y="3123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3714" y="3104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0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3714" y="3085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1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3714" y="3067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2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3714" y="3048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3" name="Freeform 199"/>
                <p:cNvSpPr>
                  <a:spLocks/>
                </p:cNvSpPr>
                <p:nvPr/>
              </p:nvSpPr>
              <p:spPr bwMode="auto">
                <a:xfrm>
                  <a:off x="3714" y="304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4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3778" y="3215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5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778" y="3197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6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3778" y="3178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7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778" y="3161"/>
                  <a:ext cx="1" cy="12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8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3778" y="3142"/>
                  <a:ext cx="1" cy="14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9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3778" y="3124"/>
                  <a:ext cx="1" cy="13"/>
                </a:xfrm>
                <a:prstGeom prst="line">
                  <a:avLst/>
                </a:prstGeom>
                <a:noFill/>
                <a:ln w="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31" name="Line 207"/>
              <p:cNvSpPr>
                <a:spLocks noChangeShapeType="1"/>
              </p:cNvSpPr>
              <p:nvPr/>
            </p:nvSpPr>
            <p:spPr bwMode="auto">
              <a:xfrm flipV="1">
                <a:off x="3778" y="3105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Line 208"/>
              <p:cNvSpPr>
                <a:spLocks noChangeShapeType="1"/>
              </p:cNvSpPr>
              <p:nvPr/>
            </p:nvSpPr>
            <p:spPr bwMode="auto">
              <a:xfrm flipV="1">
                <a:off x="3778" y="3086"/>
                <a:ext cx="1" cy="14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Line 209"/>
              <p:cNvSpPr>
                <a:spLocks noChangeShapeType="1"/>
              </p:cNvSpPr>
              <p:nvPr/>
            </p:nvSpPr>
            <p:spPr bwMode="auto">
              <a:xfrm flipV="1">
                <a:off x="3778" y="3069"/>
                <a:ext cx="1" cy="12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Line 210"/>
              <p:cNvSpPr>
                <a:spLocks noChangeShapeType="1"/>
              </p:cNvSpPr>
              <p:nvPr/>
            </p:nvSpPr>
            <p:spPr bwMode="auto">
              <a:xfrm flipV="1">
                <a:off x="3778" y="3050"/>
                <a:ext cx="1" cy="14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211"/>
              <p:cNvSpPr>
                <a:spLocks/>
              </p:cNvSpPr>
              <p:nvPr/>
            </p:nvSpPr>
            <p:spPr bwMode="auto">
              <a:xfrm>
                <a:off x="3778" y="3043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Line 212"/>
              <p:cNvSpPr>
                <a:spLocks noChangeShapeType="1"/>
              </p:cNvSpPr>
              <p:nvPr/>
            </p:nvSpPr>
            <p:spPr bwMode="auto">
              <a:xfrm flipV="1">
                <a:off x="3714" y="3000"/>
                <a:ext cx="1" cy="42"/>
              </a:xfrm>
              <a:prstGeom prst="line">
                <a:avLst/>
              </a:pr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Line 213"/>
              <p:cNvSpPr>
                <a:spLocks noChangeShapeType="1"/>
              </p:cNvSpPr>
              <p:nvPr/>
            </p:nvSpPr>
            <p:spPr bwMode="auto">
              <a:xfrm flipV="1">
                <a:off x="3777" y="3002"/>
                <a:ext cx="1" cy="41"/>
              </a:xfrm>
              <a:prstGeom prst="line">
                <a:avLst/>
              </a:pr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Rectangle 214"/>
              <p:cNvSpPr>
                <a:spLocks noChangeArrowheads="1"/>
              </p:cNvSpPr>
              <p:nvPr/>
            </p:nvSpPr>
            <p:spPr bwMode="auto">
              <a:xfrm>
                <a:off x="3696" y="2815"/>
                <a:ext cx="96" cy="50"/>
              </a:xfrm>
              <a:prstGeom prst="rect">
                <a:avLst/>
              </a:pr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Rectangle 215"/>
              <p:cNvSpPr>
                <a:spLocks noChangeArrowheads="1"/>
              </p:cNvSpPr>
              <p:nvPr/>
            </p:nvSpPr>
            <p:spPr bwMode="auto">
              <a:xfrm>
                <a:off x="3697" y="3178"/>
                <a:ext cx="97" cy="52"/>
              </a:xfrm>
              <a:prstGeom prst="rect">
                <a:avLst/>
              </a:pr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Line 216"/>
              <p:cNvSpPr>
                <a:spLocks noChangeShapeType="1"/>
              </p:cNvSpPr>
              <p:nvPr/>
            </p:nvSpPr>
            <p:spPr bwMode="auto">
              <a:xfrm flipV="1">
                <a:off x="3777" y="3231"/>
                <a:ext cx="1" cy="38"/>
              </a:xfrm>
              <a:prstGeom prst="line">
                <a:avLst/>
              </a:pr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Line 217"/>
              <p:cNvSpPr>
                <a:spLocks noChangeShapeType="1"/>
              </p:cNvSpPr>
              <p:nvPr/>
            </p:nvSpPr>
            <p:spPr bwMode="auto">
              <a:xfrm flipV="1">
                <a:off x="3715" y="3229"/>
                <a:ext cx="1" cy="42"/>
              </a:xfrm>
              <a:prstGeom prst="line">
                <a:avLst/>
              </a:pr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Line 218"/>
              <p:cNvSpPr>
                <a:spLocks noChangeShapeType="1"/>
              </p:cNvSpPr>
              <p:nvPr/>
            </p:nvSpPr>
            <p:spPr bwMode="auto">
              <a:xfrm>
                <a:off x="3715" y="3271"/>
                <a:ext cx="62" cy="1"/>
              </a:xfrm>
              <a:prstGeom prst="line">
                <a:avLst/>
              </a:pr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Line 219"/>
              <p:cNvSpPr>
                <a:spLocks noChangeShapeType="1"/>
              </p:cNvSpPr>
              <p:nvPr/>
            </p:nvSpPr>
            <p:spPr bwMode="auto">
              <a:xfrm>
                <a:off x="3726" y="3279"/>
                <a:ext cx="42" cy="1"/>
              </a:xfrm>
              <a:prstGeom prst="line">
                <a:avLst/>
              </a:pr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Line 220"/>
              <p:cNvSpPr>
                <a:spLocks noChangeShapeType="1"/>
              </p:cNvSpPr>
              <p:nvPr/>
            </p:nvSpPr>
            <p:spPr bwMode="auto">
              <a:xfrm flipV="1">
                <a:off x="3767" y="3269"/>
                <a:ext cx="10" cy="10"/>
              </a:xfrm>
              <a:prstGeom prst="line">
                <a:avLst/>
              </a:pr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Line 221"/>
              <p:cNvSpPr>
                <a:spLocks noChangeShapeType="1"/>
              </p:cNvSpPr>
              <p:nvPr/>
            </p:nvSpPr>
            <p:spPr bwMode="auto">
              <a:xfrm flipH="1" flipV="1">
                <a:off x="3718" y="3272"/>
                <a:ext cx="8" cy="9"/>
              </a:xfrm>
              <a:prstGeom prst="line">
                <a:avLst/>
              </a:pr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Line 222"/>
              <p:cNvSpPr>
                <a:spLocks noChangeShapeType="1"/>
              </p:cNvSpPr>
              <p:nvPr/>
            </p:nvSpPr>
            <p:spPr bwMode="auto">
              <a:xfrm>
                <a:off x="3705" y="2805"/>
                <a:ext cx="78" cy="1"/>
              </a:xfrm>
              <a:prstGeom prst="line">
                <a:avLst/>
              </a:pr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Line 223"/>
              <p:cNvSpPr>
                <a:spLocks noChangeShapeType="1"/>
              </p:cNvSpPr>
              <p:nvPr/>
            </p:nvSpPr>
            <p:spPr bwMode="auto">
              <a:xfrm flipV="1">
                <a:off x="3696" y="2805"/>
                <a:ext cx="9" cy="9"/>
              </a:xfrm>
              <a:prstGeom prst="line">
                <a:avLst/>
              </a:pr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Line 224"/>
              <p:cNvSpPr>
                <a:spLocks noChangeShapeType="1"/>
              </p:cNvSpPr>
              <p:nvPr/>
            </p:nvSpPr>
            <p:spPr bwMode="auto">
              <a:xfrm flipH="1" flipV="1">
                <a:off x="3783" y="2805"/>
                <a:ext cx="9" cy="9"/>
              </a:xfrm>
              <a:prstGeom prst="line">
                <a:avLst/>
              </a:pr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Line 225"/>
              <p:cNvSpPr>
                <a:spLocks noChangeShapeType="1"/>
              </p:cNvSpPr>
              <p:nvPr/>
            </p:nvSpPr>
            <p:spPr bwMode="auto">
              <a:xfrm flipV="1">
                <a:off x="3724" y="3255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Line 226"/>
              <p:cNvSpPr>
                <a:spLocks noChangeShapeType="1"/>
              </p:cNvSpPr>
              <p:nvPr/>
            </p:nvSpPr>
            <p:spPr bwMode="auto">
              <a:xfrm flipV="1">
                <a:off x="3724" y="3236"/>
                <a:ext cx="1" cy="14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Line 227"/>
              <p:cNvSpPr>
                <a:spLocks noChangeShapeType="1"/>
              </p:cNvSpPr>
              <p:nvPr/>
            </p:nvSpPr>
            <p:spPr bwMode="auto">
              <a:xfrm flipV="1">
                <a:off x="3724" y="3219"/>
                <a:ext cx="1" cy="12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Line 228"/>
              <p:cNvSpPr>
                <a:spLocks noChangeShapeType="1"/>
              </p:cNvSpPr>
              <p:nvPr/>
            </p:nvSpPr>
            <p:spPr bwMode="auto">
              <a:xfrm flipV="1">
                <a:off x="3724" y="3200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Line 229"/>
              <p:cNvSpPr>
                <a:spLocks noChangeShapeType="1"/>
              </p:cNvSpPr>
              <p:nvPr/>
            </p:nvSpPr>
            <p:spPr bwMode="auto">
              <a:xfrm flipV="1">
                <a:off x="3724" y="3181"/>
                <a:ext cx="1" cy="14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Line 230"/>
              <p:cNvSpPr>
                <a:spLocks noChangeShapeType="1"/>
              </p:cNvSpPr>
              <p:nvPr/>
            </p:nvSpPr>
            <p:spPr bwMode="auto">
              <a:xfrm flipV="1">
                <a:off x="3724" y="3163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Line 231"/>
              <p:cNvSpPr>
                <a:spLocks noChangeShapeType="1"/>
              </p:cNvSpPr>
              <p:nvPr/>
            </p:nvSpPr>
            <p:spPr bwMode="auto">
              <a:xfrm flipV="1">
                <a:off x="3724" y="3144"/>
                <a:ext cx="1" cy="14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Line 232"/>
              <p:cNvSpPr>
                <a:spLocks noChangeShapeType="1"/>
              </p:cNvSpPr>
              <p:nvPr/>
            </p:nvSpPr>
            <p:spPr bwMode="auto">
              <a:xfrm flipV="1">
                <a:off x="3724" y="3127"/>
                <a:ext cx="1" cy="12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Line 233"/>
              <p:cNvSpPr>
                <a:spLocks noChangeShapeType="1"/>
              </p:cNvSpPr>
              <p:nvPr/>
            </p:nvSpPr>
            <p:spPr bwMode="auto">
              <a:xfrm flipV="1">
                <a:off x="3724" y="3108"/>
                <a:ext cx="1" cy="12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Line 234"/>
              <p:cNvSpPr>
                <a:spLocks noChangeShapeType="1"/>
              </p:cNvSpPr>
              <p:nvPr/>
            </p:nvSpPr>
            <p:spPr bwMode="auto">
              <a:xfrm flipV="1">
                <a:off x="3724" y="3089"/>
                <a:ext cx="1" cy="14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Line 235"/>
              <p:cNvSpPr>
                <a:spLocks noChangeShapeType="1"/>
              </p:cNvSpPr>
              <p:nvPr/>
            </p:nvSpPr>
            <p:spPr bwMode="auto">
              <a:xfrm flipV="1">
                <a:off x="3724" y="3071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Line 236"/>
              <p:cNvSpPr>
                <a:spLocks noChangeShapeType="1"/>
              </p:cNvSpPr>
              <p:nvPr/>
            </p:nvSpPr>
            <p:spPr bwMode="auto">
              <a:xfrm flipV="1">
                <a:off x="3724" y="3052"/>
                <a:ext cx="1" cy="14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Line 237"/>
              <p:cNvSpPr>
                <a:spLocks noChangeShapeType="1"/>
              </p:cNvSpPr>
              <p:nvPr/>
            </p:nvSpPr>
            <p:spPr bwMode="auto">
              <a:xfrm flipV="1">
                <a:off x="3724" y="3035"/>
                <a:ext cx="1" cy="12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Line 238"/>
              <p:cNvSpPr>
                <a:spLocks noChangeShapeType="1"/>
              </p:cNvSpPr>
              <p:nvPr/>
            </p:nvSpPr>
            <p:spPr bwMode="auto">
              <a:xfrm flipV="1">
                <a:off x="3724" y="3016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Line 239"/>
              <p:cNvSpPr>
                <a:spLocks noChangeShapeType="1"/>
              </p:cNvSpPr>
              <p:nvPr/>
            </p:nvSpPr>
            <p:spPr bwMode="auto">
              <a:xfrm flipV="1">
                <a:off x="3724" y="2998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Line 240"/>
              <p:cNvSpPr>
                <a:spLocks noChangeShapeType="1"/>
              </p:cNvSpPr>
              <p:nvPr/>
            </p:nvSpPr>
            <p:spPr bwMode="auto">
              <a:xfrm flipV="1">
                <a:off x="3724" y="2979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Line 241"/>
              <p:cNvSpPr>
                <a:spLocks noChangeShapeType="1"/>
              </p:cNvSpPr>
              <p:nvPr/>
            </p:nvSpPr>
            <p:spPr bwMode="auto">
              <a:xfrm flipV="1">
                <a:off x="3724" y="2960"/>
                <a:ext cx="1" cy="14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Line 242"/>
              <p:cNvSpPr>
                <a:spLocks noChangeShapeType="1"/>
              </p:cNvSpPr>
              <p:nvPr/>
            </p:nvSpPr>
            <p:spPr bwMode="auto">
              <a:xfrm flipV="1">
                <a:off x="3724" y="2942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Line 243"/>
              <p:cNvSpPr>
                <a:spLocks noChangeShapeType="1"/>
              </p:cNvSpPr>
              <p:nvPr/>
            </p:nvSpPr>
            <p:spPr bwMode="auto">
              <a:xfrm flipV="1">
                <a:off x="3724" y="2923"/>
                <a:ext cx="1" cy="14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Line 244"/>
              <p:cNvSpPr>
                <a:spLocks noChangeShapeType="1"/>
              </p:cNvSpPr>
              <p:nvPr/>
            </p:nvSpPr>
            <p:spPr bwMode="auto">
              <a:xfrm flipV="1">
                <a:off x="3724" y="2906"/>
                <a:ext cx="1" cy="12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Line 245"/>
              <p:cNvSpPr>
                <a:spLocks noChangeShapeType="1"/>
              </p:cNvSpPr>
              <p:nvPr/>
            </p:nvSpPr>
            <p:spPr bwMode="auto">
              <a:xfrm flipV="1">
                <a:off x="3724" y="2887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Line 246"/>
              <p:cNvSpPr>
                <a:spLocks noChangeShapeType="1"/>
              </p:cNvSpPr>
              <p:nvPr/>
            </p:nvSpPr>
            <p:spPr bwMode="auto">
              <a:xfrm flipV="1">
                <a:off x="3724" y="2868"/>
                <a:ext cx="1" cy="14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Line 247"/>
              <p:cNvSpPr>
                <a:spLocks noChangeShapeType="1"/>
              </p:cNvSpPr>
              <p:nvPr/>
            </p:nvSpPr>
            <p:spPr bwMode="auto">
              <a:xfrm flipV="1">
                <a:off x="3769" y="3257"/>
                <a:ext cx="1" cy="12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Line 248"/>
              <p:cNvSpPr>
                <a:spLocks noChangeShapeType="1"/>
              </p:cNvSpPr>
              <p:nvPr/>
            </p:nvSpPr>
            <p:spPr bwMode="auto">
              <a:xfrm flipV="1">
                <a:off x="3769" y="3238"/>
                <a:ext cx="1" cy="14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Line 249"/>
              <p:cNvSpPr>
                <a:spLocks noChangeShapeType="1"/>
              </p:cNvSpPr>
              <p:nvPr/>
            </p:nvSpPr>
            <p:spPr bwMode="auto">
              <a:xfrm flipV="1">
                <a:off x="3769" y="3220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Line 250"/>
              <p:cNvSpPr>
                <a:spLocks noChangeShapeType="1"/>
              </p:cNvSpPr>
              <p:nvPr/>
            </p:nvSpPr>
            <p:spPr bwMode="auto">
              <a:xfrm flipV="1">
                <a:off x="3769" y="3201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Line 251"/>
              <p:cNvSpPr>
                <a:spLocks noChangeShapeType="1"/>
              </p:cNvSpPr>
              <p:nvPr/>
            </p:nvSpPr>
            <p:spPr bwMode="auto">
              <a:xfrm flipV="1">
                <a:off x="3769" y="3182"/>
                <a:ext cx="1" cy="14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Line 252"/>
              <p:cNvSpPr>
                <a:spLocks noChangeShapeType="1"/>
              </p:cNvSpPr>
              <p:nvPr/>
            </p:nvSpPr>
            <p:spPr bwMode="auto">
              <a:xfrm flipV="1">
                <a:off x="3769" y="3165"/>
                <a:ext cx="1" cy="12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Line 253"/>
              <p:cNvSpPr>
                <a:spLocks noChangeShapeType="1"/>
              </p:cNvSpPr>
              <p:nvPr/>
            </p:nvSpPr>
            <p:spPr bwMode="auto">
              <a:xfrm flipV="1">
                <a:off x="3769" y="3146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Line 254"/>
              <p:cNvSpPr>
                <a:spLocks noChangeShapeType="1"/>
              </p:cNvSpPr>
              <p:nvPr/>
            </p:nvSpPr>
            <p:spPr bwMode="auto">
              <a:xfrm flipV="1">
                <a:off x="3769" y="3128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Line 255"/>
              <p:cNvSpPr>
                <a:spLocks noChangeShapeType="1"/>
              </p:cNvSpPr>
              <p:nvPr/>
            </p:nvSpPr>
            <p:spPr bwMode="auto">
              <a:xfrm flipV="1">
                <a:off x="3769" y="3109"/>
                <a:ext cx="1" cy="14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Line 256"/>
              <p:cNvSpPr>
                <a:spLocks noChangeShapeType="1"/>
              </p:cNvSpPr>
              <p:nvPr/>
            </p:nvSpPr>
            <p:spPr bwMode="auto">
              <a:xfrm flipV="1">
                <a:off x="3769" y="3091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Line 257"/>
              <p:cNvSpPr>
                <a:spLocks noChangeShapeType="1"/>
              </p:cNvSpPr>
              <p:nvPr/>
            </p:nvSpPr>
            <p:spPr bwMode="auto">
              <a:xfrm flipV="1">
                <a:off x="3769" y="3072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Line 258"/>
              <p:cNvSpPr>
                <a:spLocks noChangeShapeType="1"/>
              </p:cNvSpPr>
              <p:nvPr/>
            </p:nvSpPr>
            <p:spPr bwMode="auto">
              <a:xfrm flipV="1">
                <a:off x="3769" y="3054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Line 259"/>
              <p:cNvSpPr>
                <a:spLocks noChangeShapeType="1"/>
              </p:cNvSpPr>
              <p:nvPr/>
            </p:nvSpPr>
            <p:spPr bwMode="auto">
              <a:xfrm flipV="1">
                <a:off x="3769" y="3036"/>
                <a:ext cx="1" cy="12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Line 260"/>
              <p:cNvSpPr>
                <a:spLocks noChangeShapeType="1"/>
              </p:cNvSpPr>
              <p:nvPr/>
            </p:nvSpPr>
            <p:spPr bwMode="auto">
              <a:xfrm flipV="1">
                <a:off x="3769" y="3017"/>
                <a:ext cx="1" cy="14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Line 261"/>
              <p:cNvSpPr>
                <a:spLocks noChangeShapeType="1"/>
              </p:cNvSpPr>
              <p:nvPr/>
            </p:nvSpPr>
            <p:spPr bwMode="auto">
              <a:xfrm flipV="1">
                <a:off x="3769" y="2999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Line 262"/>
              <p:cNvSpPr>
                <a:spLocks noChangeShapeType="1"/>
              </p:cNvSpPr>
              <p:nvPr/>
            </p:nvSpPr>
            <p:spPr bwMode="auto">
              <a:xfrm flipV="1">
                <a:off x="3769" y="2980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Line 263"/>
              <p:cNvSpPr>
                <a:spLocks noChangeShapeType="1"/>
              </p:cNvSpPr>
              <p:nvPr/>
            </p:nvSpPr>
            <p:spPr bwMode="auto">
              <a:xfrm flipV="1">
                <a:off x="3769" y="2961"/>
                <a:ext cx="1" cy="14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Line 264"/>
              <p:cNvSpPr>
                <a:spLocks noChangeShapeType="1"/>
              </p:cNvSpPr>
              <p:nvPr/>
            </p:nvSpPr>
            <p:spPr bwMode="auto">
              <a:xfrm flipV="1">
                <a:off x="3769" y="2944"/>
                <a:ext cx="1" cy="12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Line 265"/>
              <p:cNvSpPr>
                <a:spLocks noChangeShapeType="1"/>
              </p:cNvSpPr>
              <p:nvPr/>
            </p:nvSpPr>
            <p:spPr bwMode="auto">
              <a:xfrm flipV="1">
                <a:off x="3769" y="2925"/>
                <a:ext cx="1" cy="14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Line 266"/>
              <p:cNvSpPr>
                <a:spLocks noChangeShapeType="1"/>
              </p:cNvSpPr>
              <p:nvPr/>
            </p:nvSpPr>
            <p:spPr bwMode="auto">
              <a:xfrm flipV="1">
                <a:off x="3769" y="2907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Line 267"/>
              <p:cNvSpPr>
                <a:spLocks noChangeShapeType="1"/>
              </p:cNvSpPr>
              <p:nvPr/>
            </p:nvSpPr>
            <p:spPr bwMode="auto">
              <a:xfrm flipV="1">
                <a:off x="3769" y="2888"/>
                <a:ext cx="1" cy="14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Line 268"/>
              <p:cNvSpPr>
                <a:spLocks noChangeShapeType="1"/>
              </p:cNvSpPr>
              <p:nvPr/>
            </p:nvSpPr>
            <p:spPr bwMode="auto">
              <a:xfrm flipV="1">
                <a:off x="3769" y="2870"/>
                <a:ext cx="1" cy="13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269"/>
              <p:cNvSpPr>
                <a:spLocks/>
              </p:cNvSpPr>
              <p:nvPr/>
            </p:nvSpPr>
            <p:spPr bwMode="auto">
              <a:xfrm>
                <a:off x="4351" y="3120"/>
                <a:ext cx="82" cy="84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6" y="72"/>
                  </a:cxn>
                  <a:cxn ang="0">
                    <a:pos x="13" y="69"/>
                  </a:cxn>
                  <a:cxn ang="0">
                    <a:pos x="18" y="65"/>
                  </a:cxn>
                  <a:cxn ang="0">
                    <a:pos x="24" y="60"/>
                  </a:cxn>
                  <a:cxn ang="0">
                    <a:pos x="29" y="55"/>
                  </a:cxn>
                  <a:cxn ang="0">
                    <a:pos x="37" y="48"/>
                  </a:cxn>
                  <a:cxn ang="0">
                    <a:pos x="43" y="42"/>
                  </a:cxn>
                  <a:cxn ang="0">
                    <a:pos x="50" y="36"/>
                  </a:cxn>
                  <a:cxn ang="0">
                    <a:pos x="55" y="31"/>
                  </a:cxn>
                  <a:cxn ang="0">
                    <a:pos x="60" y="23"/>
                  </a:cxn>
                  <a:cxn ang="0">
                    <a:pos x="63" y="18"/>
                  </a:cxn>
                  <a:cxn ang="0">
                    <a:pos x="68" y="12"/>
                  </a:cxn>
                  <a:cxn ang="0">
                    <a:pos x="72" y="7"/>
                  </a:cxn>
                  <a:cxn ang="0">
                    <a:pos x="75" y="3"/>
                  </a:cxn>
                  <a:cxn ang="0">
                    <a:pos x="77" y="0"/>
                  </a:cxn>
                  <a:cxn ang="0">
                    <a:pos x="82" y="2"/>
                  </a:cxn>
                  <a:cxn ang="0">
                    <a:pos x="80" y="7"/>
                  </a:cxn>
                  <a:cxn ang="0">
                    <a:pos x="76" y="13"/>
                  </a:cxn>
                  <a:cxn ang="0">
                    <a:pos x="71" y="18"/>
                  </a:cxn>
                  <a:cxn ang="0">
                    <a:pos x="66" y="26"/>
                  </a:cxn>
                  <a:cxn ang="0">
                    <a:pos x="60" y="33"/>
                  </a:cxn>
                  <a:cxn ang="0">
                    <a:pos x="52" y="41"/>
                  </a:cxn>
                  <a:cxn ang="0">
                    <a:pos x="46" y="48"/>
                  </a:cxn>
                  <a:cxn ang="0">
                    <a:pos x="39" y="55"/>
                  </a:cxn>
                  <a:cxn ang="0">
                    <a:pos x="32" y="61"/>
                  </a:cxn>
                  <a:cxn ang="0">
                    <a:pos x="24" y="67"/>
                  </a:cxn>
                  <a:cxn ang="0">
                    <a:pos x="17" y="72"/>
                  </a:cxn>
                  <a:cxn ang="0">
                    <a:pos x="10" y="79"/>
                  </a:cxn>
                  <a:cxn ang="0">
                    <a:pos x="3" y="82"/>
                  </a:cxn>
                  <a:cxn ang="0">
                    <a:pos x="1" y="84"/>
                  </a:cxn>
                  <a:cxn ang="0">
                    <a:pos x="0" y="77"/>
                  </a:cxn>
                </a:cxnLst>
                <a:rect l="0" t="0" r="r" b="b"/>
                <a:pathLst>
                  <a:path w="82" h="84">
                    <a:moveTo>
                      <a:pt x="0" y="77"/>
                    </a:moveTo>
                    <a:lnTo>
                      <a:pt x="6" y="72"/>
                    </a:lnTo>
                    <a:lnTo>
                      <a:pt x="13" y="69"/>
                    </a:lnTo>
                    <a:lnTo>
                      <a:pt x="18" y="65"/>
                    </a:lnTo>
                    <a:lnTo>
                      <a:pt x="24" y="60"/>
                    </a:lnTo>
                    <a:lnTo>
                      <a:pt x="29" y="55"/>
                    </a:lnTo>
                    <a:lnTo>
                      <a:pt x="37" y="48"/>
                    </a:lnTo>
                    <a:lnTo>
                      <a:pt x="43" y="42"/>
                    </a:lnTo>
                    <a:lnTo>
                      <a:pt x="50" y="36"/>
                    </a:lnTo>
                    <a:lnTo>
                      <a:pt x="55" y="31"/>
                    </a:lnTo>
                    <a:lnTo>
                      <a:pt x="60" y="23"/>
                    </a:lnTo>
                    <a:lnTo>
                      <a:pt x="63" y="18"/>
                    </a:lnTo>
                    <a:lnTo>
                      <a:pt x="68" y="12"/>
                    </a:lnTo>
                    <a:lnTo>
                      <a:pt x="72" y="7"/>
                    </a:lnTo>
                    <a:lnTo>
                      <a:pt x="75" y="3"/>
                    </a:lnTo>
                    <a:lnTo>
                      <a:pt x="77" y="0"/>
                    </a:lnTo>
                    <a:lnTo>
                      <a:pt x="82" y="2"/>
                    </a:lnTo>
                    <a:lnTo>
                      <a:pt x="80" y="7"/>
                    </a:lnTo>
                    <a:lnTo>
                      <a:pt x="76" y="13"/>
                    </a:lnTo>
                    <a:lnTo>
                      <a:pt x="71" y="18"/>
                    </a:lnTo>
                    <a:lnTo>
                      <a:pt x="66" y="26"/>
                    </a:lnTo>
                    <a:lnTo>
                      <a:pt x="60" y="33"/>
                    </a:lnTo>
                    <a:lnTo>
                      <a:pt x="52" y="41"/>
                    </a:lnTo>
                    <a:lnTo>
                      <a:pt x="46" y="48"/>
                    </a:lnTo>
                    <a:lnTo>
                      <a:pt x="39" y="55"/>
                    </a:lnTo>
                    <a:lnTo>
                      <a:pt x="32" y="61"/>
                    </a:lnTo>
                    <a:lnTo>
                      <a:pt x="24" y="67"/>
                    </a:lnTo>
                    <a:lnTo>
                      <a:pt x="17" y="72"/>
                    </a:lnTo>
                    <a:lnTo>
                      <a:pt x="10" y="79"/>
                    </a:lnTo>
                    <a:lnTo>
                      <a:pt x="3" y="82"/>
                    </a:lnTo>
                    <a:lnTo>
                      <a:pt x="1" y="84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FF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270"/>
              <p:cNvSpPr>
                <a:spLocks/>
              </p:cNvSpPr>
              <p:nvPr/>
            </p:nvSpPr>
            <p:spPr bwMode="auto">
              <a:xfrm>
                <a:off x="4351" y="3120"/>
                <a:ext cx="82" cy="84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6" y="72"/>
                  </a:cxn>
                  <a:cxn ang="0">
                    <a:pos x="13" y="69"/>
                  </a:cxn>
                  <a:cxn ang="0">
                    <a:pos x="18" y="65"/>
                  </a:cxn>
                  <a:cxn ang="0">
                    <a:pos x="24" y="60"/>
                  </a:cxn>
                  <a:cxn ang="0">
                    <a:pos x="29" y="55"/>
                  </a:cxn>
                  <a:cxn ang="0">
                    <a:pos x="37" y="48"/>
                  </a:cxn>
                  <a:cxn ang="0">
                    <a:pos x="43" y="42"/>
                  </a:cxn>
                  <a:cxn ang="0">
                    <a:pos x="50" y="36"/>
                  </a:cxn>
                  <a:cxn ang="0">
                    <a:pos x="55" y="31"/>
                  </a:cxn>
                  <a:cxn ang="0">
                    <a:pos x="60" y="23"/>
                  </a:cxn>
                  <a:cxn ang="0">
                    <a:pos x="63" y="18"/>
                  </a:cxn>
                  <a:cxn ang="0">
                    <a:pos x="68" y="12"/>
                  </a:cxn>
                  <a:cxn ang="0">
                    <a:pos x="72" y="7"/>
                  </a:cxn>
                  <a:cxn ang="0">
                    <a:pos x="75" y="3"/>
                  </a:cxn>
                  <a:cxn ang="0">
                    <a:pos x="77" y="0"/>
                  </a:cxn>
                  <a:cxn ang="0">
                    <a:pos x="82" y="2"/>
                  </a:cxn>
                  <a:cxn ang="0">
                    <a:pos x="80" y="7"/>
                  </a:cxn>
                  <a:cxn ang="0">
                    <a:pos x="76" y="13"/>
                  </a:cxn>
                  <a:cxn ang="0">
                    <a:pos x="71" y="18"/>
                  </a:cxn>
                  <a:cxn ang="0">
                    <a:pos x="66" y="26"/>
                  </a:cxn>
                  <a:cxn ang="0">
                    <a:pos x="60" y="33"/>
                  </a:cxn>
                  <a:cxn ang="0">
                    <a:pos x="52" y="41"/>
                  </a:cxn>
                  <a:cxn ang="0">
                    <a:pos x="46" y="48"/>
                  </a:cxn>
                  <a:cxn ang="0">
                    <a:pos x="39" y="55"/>
                  </a:cxn>
                  <a:cxn ang="0">
                    <a:pos x="32" y="61"/>
                  </a:cxn>
                  <a:cxn ang="0">
                    <a:pos x="24" y="67"/>
                  </a:cxn>
                  <a:cxn ang="0">
                    <a:pos x="17" y="72"/>
                  </a:cxn>
                  <a:cxn ang="0">
                    <a:pos x="10" y="79"/>
                  </a:cxn>
                  <a:cxn ang="0">
                    <a:pos x="3" y="82"/>
                  </a:cxn>
                  <a:cxn ang="0">
                    <a:pos x="1" y="84"/>
                  </a:cxn>
                  <a:cxn ang="0">
                    <a:pos x="0" y="77"/>
                  </a:cxn>
                </a:cxnLst>
                <a:rect l="0" t="0" r="r" b="b"/>
                <a:pathLst>
                  <a:path w="82" h="84">
                    <a:moveTo>
                      <a:pt x="0" y="77"/>
                    </a:moveTo>
                    <a:lnTo>
                      <a:pt x="6" y="72"/>
                    </a:lnTo>
                    <a:lnTo>
                      <a:pt x="13" y="69"/>
                    </a:lnTo>
                    <a:lnTo>
                      <a:pt x="18" y="65"/>
                    </a:lnTo>
                    <a:lnTo>
                      <a:pt x="24" y="60"/>
                    </a:lnTo>
                    <a:lnTo>
                      <a:pt x="29" y="55"/>
                    </a:lnTo>
                    <a:lnTo>
                      <a:pt x="37" y="48"/>
                    </a:lnTo>
                    <a:lnTo>
                      <a:pt x="43" y="42"/>
                    </a:lnTo>
                    <a:lnTo>
                      <a:pt x="50" y="36"/>
                    </a:lnTo>
                    <a:lnTo>
                      <a:pt x="55" y="31"/>
                    </a:lnTo>
                    <a:lnTo>
                      <a:pt x="60" y="23"/>
                    </a:lnTo>
                    <a:lnTo>
                      <a:pt x="63" y="18"/>
                    </a:lnTo>
                    <a:lnTo>
                      <a:pt x="68" y="12"/>
                    </a:lnTo>
                    <a:lnTo>
                      <a:pt x="72" y="7"/>
                    </a:lnTo>
                    <a:lnTo>
                      <a:pt x="75" y="3"/>
                    </a:lnTo>
                    <a:lnTo>
                      <a:pt x="77" y="0"/>
                    </a:lnTo>
                    <a:lnTo>
                      <a:pt x="82" y="2"/>
                    </a:lnTo>
                    <a:lnTo>
                      <a:pt x="80" y="7"/>
                    </a:lnTo>
                    <a:lnTo>
                      <a:pt x="76" y="13"/>
                    </a:lnTo>
                    <a:lnTo>
                      <a:pt x="71" y="18"/>
                    </a:lnTo>
                    <a:lnTo>
                      <a:pt x="66" y="26"/>
                    </a:lnTo>
                    <a:lnTo>
                      <a:pt x="60" y="33"/>
                    </a:lnTo>
                    <a:lnTo>
                      <a:pt x="52" y="41"/>
                    </a:lnTo>
                    <a:lnTo>
                      <a:pt x="46" y="48"/>
                    </a:lnTo>
                    <a:lnTo>
                      <a:pt x="39" y="55"/>
                    </a:lnTo>
                    <a:lnTo>
                      <a:pt x="32" y="61"/>
                    </a:lnTo>
                    <a:lnTo>
                      <a:pt x="24" y="67"/>
                    </a:lnTo>
                    <a:lnTo>
                      <a:pt x="17" y="72"/>
                    </a:lnTo>
                    <a:lnTo>
                      <a:pt x="10" y="79"/>
                    </a:lnTo>
                    <a:lnTo>
                      <a:pt x="3" y="82"/>
                    </a:lnTo>
                    <a:lnTo>
                      <a:pt x="1" y="84"/>
                    </a:lnTo>
                    <a:lnTo>
                      <a:pt x="0" y="77"/>
                    </a:lnTo>
                    <a:close/>
                  </a:path>
                </a:pathLst>
              </a:cu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271"/>
              <p:cNvSpPr>
                <a:spLocks/>
              </p:cNvSpPr>
              <p:nvPr/>
            </p:nvSpPr>
            <p:spPr bwMode="auto">
              <a:xfrm>
                <a:off x="4075" y="3120"/>
                <a:ext cx="83" cy="8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7"/>
                  </a:cxn>
                  <a:cxn ang="0">
                    <a:pos x="15" y="13"/>
                  </a:cxn>
                  <a:cxn ang="0">
                    <a:pos x="19" y="18"/>
                  </a:cxn>
                  <a:cxn ang="0">
                    <a:pos x="23" y="24"/>
                  </a:cxn>
                  <a:cxn ang="0">
                    <a:pos x="29" y="29"/>
                  </a:cxn>
                  <a:cxn ang="0">
                    <a:pos x="35" y="37"/>
                  </a:cxn>
                  <a:cxn ang="0">
                    <a:pos x="42" y="43"/>
                  </a:cxn>
                  <a:cxn ang="0">
                    <a:pos x="48" y="50"/>
                  </a:cxn>
                  <a:cxn ang="0">
                    <a:pos x="53" y="55"/>
                  </a:cxn>
                  <a:cxn ang="0">
                    <a:pos x="61" y="60"/>
                  </a:cxn>
                  <a:cxn ang="0">
                    <a:pos x="64" y="63"/>
                  </a:cxn>
                  <a:cxn ang="0">
                    <a:pos x="71" y="69"/>
                  </a:cxn>
                  <a:cxn ang="0">
                    <a:pos x="76" y="72"/>
                  </a:cxn>
                  <a:cxn ang="0">
                    <a:pos x="80" y="75"/>
                  </a:cxn>
                  <a:cxn ang="0">
                    <a:pos x="83" y="77"/>
                  </a:cxn>
                  <a:cxn ang="0">
                    <a:pos x="82" y="82"/>
                  </a:cxn>
                  <a:cxn ang="0">
                    <a:pos x="77" y="80"/>
                  </a:cxn>
                  <a:cxn ang="0">
                    <a:pos x="71" y="76"/>
                  </a:cxn>
                  <a:cxn ang="0">
                    <a:pos x="64" y="71"/>
                  </a:cxn>
                  <a:cxn ang="0">
                    <a:pos x="58" y="66"/>
                  </a:cxn>
                  <a:cxn ang="0">
                    <a:pos x="50" y="60"/>
                  </a:cxn>
                  <a:cxn ang="0">
                    <a:pos x="42" y="52"/>
                  </a:cxn>
                  <a:cxn ang="0">
                    <a:pos x="35" y="46"/>
                  </a:cxn>
                  <a:cxn ang="0">
                    <a:pos x="29" y="39"/>
                  </a:cxn>
                  <a:cxn ang="0">
                    <a:pos x="23" y="32"/>
                  </a:cxn>
                  <a:cxn ang="0">
                    <a:pos x="16" y="24"/>
                  </a:cxn>
                  <a:cxn ang="0">
                    <a:pos x="11" y="17"/>
                  </a:cxn>
                  <a:cxn ang="0">
                    <a:pos x="5" y="9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83" h="82">
                    <a:moveTo>
                      <a:pt x="5" y="0"/>
                    </a:moveTo>
                    <a:lnTo>
                      <a:pt x="10" y="7"/>
                    </a:lnTo>
                    <a:lnTo>
                      <a:pt x="15" y="13"/>
                    </a:lnTo>
                    <a:lnTo>
                      <a:pt x="19" y="18"/>
                    </a:lnTo>
                    <a:lnTo>
                      <a:pt x="23" y="24"/>
                    </a:lnTo>
                    <a:lnTo>
                      <a:pt x="29" y="29"/>
                    </a:lnTo>
                    <a:lnTo>
                      <a:pt x="35" y="37"/>
                    </a:lnTo>
                    <a:lnTo>
                      <a:pt x="42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61" y="60"/>
                    </a:lnTo>
                    <a:lnTo>
                      <a:pt x="64" y="63"/>
                    </a:lnTo>
                    <a:lnTo>
                      <a:pt x="71" y="69"/>
                    </a:lnTo>
                    <a:lnTo>
                      <a:pt x="76" y="72"/>
                    </a:lnTo>
                    <a:lnTo>
                      <a:pt x="80" y="75"/>
                    </a:lnTo>
                    <a:lnTo>
                      <a:pt x="83" y="77"/>
                    </a:lnTo>
                    <a:lnTo>
                      <a:pt x="82" y="82"/>
                    </a:lnTo>
                    <a:lnTo>
                      <a:pt x="77" y="80"/>
                    </a:lnTo>
                    <a:lnTo>
                      <a:pt x="71" y="76"/>
                    </a:lnTo>
                    <a:lnTo>
                      <a:pt x="64" y="71"/>
                    </a:lnTo>
                    <a:lnTo>
                      <a:pt x="58" y="66"/>
                    </a:lnTo>
                    <a:lnTo>
                      <a:pt x="50" y="60"/>
                    </a:lnTo>
                    <a:lnTo>
                      <a:pt x="42" y="52"/>
                    </a:lnTo>
                    <a:lnTo>
                      <a:pt x="35" y="46"/>
                    </a:lnTo>
                    <a:lnTo>
                      <a:pt x="29" y="39"/>
                    </a:lnTo>
                    <a:lnTo>
                      <a:pt x="23" y="32"/>
                    </a:lnTo>
                    <a:lnTo>
                      <a:pt x="16" y="24"/>
                    </a:lnTo>
                    <a:lnTo>
                      <a:pt x="11" y="17"/>
                    </a:lnTo>
                    <a:lnTo>
                      <a:pt x="5" y="9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272"/>
              <p:cNvSpPr>
                <a:spLocks/>
              </p:cNvSpPr>
              <p:nvPr/>
            </p:nvSpPr>
            <p:spPr bwMode="auto">
              <a:xfrm>
                <a:off x="4075" y="3120"/>
                <a:ext cx="83" cy="8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7"/>
                  </a:cxn>
                  <a:cxn ang="0">
                    <a:pos x="15" y="13"/>
                  </a:cxn>
                  <a:cxn ang="0">
                    <a:pos x="19" y="18"/>
                  </a:cxn>
                  <a:cxn ang="0">
                    <a:pos x="23" y="24"/>
                  </a:cxn>
                  <a:cxn ang="0">
                    <a:pos x="29" y="29"/>
                  </a:cxn>
                  <a:cxn ang="0">
                    <a:pos x="35" y="37"/>
                  </a:cxn>
                  <a:cxn ang="0">
                    <a:pos x="42" y="43"/>
                  </a:cxn>
                  <a:cxn ang="0">
                    <a:pos x="48" y="50"/>
                  </a:cxn>
                  <a:cxn ang="0">
                    <a:pos x="53" y="55"/>
                  </a:cxn>
                  <a:cxn ang="0">
                    <a:pos x="61" y="60"/>
                  </a:cxn>
                  <a:cxn ang="0">
                    <a:pos x="64" y="63"/>
                  </a:cxn>
                  <a:cxn ang="0">
                    <a:pos x="71" y="69"/>
                  </a:cxn>
                  <a:cxn ang="0">
                    <a:pos x="76" y="72"/>
                  </a:cxn>
                  <a:cxn ang="0">
                    <a:pos x="80" y="75"/>
                  </a:cxn>
                  <a:cxn ang="0">
                    <a:pos x="83" y="77"/>
                  </a:cxn>
                  <a:cxn ang="0">
                    <a:pos x="82" y="82"/>
                  </a:cxn>
                  <a:cxn ang="0">
                    <a:pos x="77" y="80"/>
                  </a:cxn>
                  <a:cxn ang="0">
                    <a:pos x="71" y="76"/>
                  </a:cxn>
                  <a:cxn ang="0">
                    <a:pos x="64" y="71"/>
                  </a:cxn>
                  <a:cxn ang="0">
                    <a:pos x="58" y="66"/>
                  </a:cxn>
                  <a:cxn ang="0">
                    <a:pos x="50" y="60"/>
                  </a:cxn>
                  <a:cxn ang="0">
                    <a:pos x="42" y="52"/>
                  </a:cxn>
                  <a:cxn ang="0">
                    <a:pos x="35" y="46"/>
                  </a:cxn>
                  <a:cxn ang="0">
                    <a:pos x="29" y="39"/>
                  </a:cxn>
                  <a:cxn ang="0">
                    <a:pos x="23" y="32"/>
                  </a:cxn>
                  <a:cxn ang="0">
                    <a:pos x="16" y="24"/>
                  </a:cxn>
                  <a:cxn ang="0">
                    <a:pos x="11" y="17"/>
                  </a:cxn>
                  <a:cxn ang="0">
                    <a:pos x="5" y="9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83" h="82">
                    <a:moveTo>
                      <a:pt x="5" y="0"/>
                    </a:moveTo>
                    <a:lnTo>
                      <a:pt x="10" y="7"/>
                    </a:lnTo>
                    <a:lnTo>
                      <a:pt x="15" y="13"/>
                    </a:lnTo>
                    <a:lnTo>
                      <a:pt x="19" y="18"/>
                    </a:lnTo>
                    <a:lnTo>
                      <a:pt x="23" y="24"/>
                    </a:lnTo>
                    <a:lnTo>
                      <a:pt x="29" y="29"/>
                    </a:lnTo>
                    <a:lnTo>
                      <a:pt x="35" y="37"/>
                    </a:lnTo>
                    <a:lnTo>
                      <a:pt x="42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61" y="60"/>
                    </a:lnTo>
                    <a:lnTo>
                      <a:pt x="64" y="63"/>
                    </a:lnTo>
                    <a:lnTo>
                      <a:pt x="71" y="69"/>
                    </a:lnTo>
                    <a:lnTo>
                      <a:pt x="76" y="72"/>
                    </a:lnTo>
                    <a:lnTo>
                      <a:pt x="80" y="75"/>
                    </a:lnTo>
                    <a:lnTo>
                      <a:pt x="83" y="77"/>
                    </a:lnTo>
                    <a:lnTo>
                      <a:pt x="82" y="82"/>
                    </a:lnTo>
                    <a:lnTo>
                      <a:pt x="77" y="80"/>
                    </a:lnTo>
                    <a:lnTo>
                      <a:pt x="71" y="76"/>
                    </a:lnTo>
                    <a:lnTo>
                      <a:pt x="64" y="71"/>
                    </a:lnTo>
                    <a:lnTo>
                      <a:pt x="58" y="66"/>
                    </a:lnTo>
                    <a:lnTo>
                      <a:pt x="50" y="60"/>
                    </a:lnTo>
                    <a:lnTo>
                      <a:pt x="42" y="52"/>
                    </a:lnTo>
                    <a:lnTo>
                      <a:pt x="35" y="46"/>
                    </a:lnTo>
                    <a:lnTo>
                      <a:pt x="29" y="39"/>
                    </a:lnTo>
                    <a:lnTo>
                      <a:pt x="23" y="32"/>
                    </a:lnTo>
                    <a:lnTo>
                      <a:pt x="16" y="24"/>
                    </a:lnTo>
                    <a:lnTo>
                      <a:pt x="11" y="17"/>
                    </a:lnTo>
                    <a:lnTo>
                      <a:pt x="5" y="9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273"/>
              <p:cNvSpPr>
                <a:spLocks/>
              </p:cNvSpPr>
              <p:nvPr/>
            </p:nvSpPr>
            <p:spPr bwMode="auto">
              <a:xfrm>
                <a:off x="4274" y="2846"/>
                <a:ext cx="110" cy="8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6" y="24"/>
                  </a:cxn>
                  <a:cxn ang="0">
                    <a:pos x="16" y="27"/>
                  </a:cxn>
                  <a:cxn ang="0">
                    <a:pos x="23" y="28"/>
                  </a:cxn>
                  <a:cxn ang="0">
                    <a:pos x="28" y="29"/>
                  </a:cxn>
                  <a:cxn ang="0">
                    <a:pos x="37" y="0"/>
                  </a:cxn>
                  <a:cxn ang="0">
                    <a:pos x="52" y="7"/>
                  </a:cxn>
                  <a:cxn ang="0">
                    <a:pos x="63" y="12"/>
                  </a:cxn>
                  <a:cxn ang="0">
                    <a:pos x="76" y="19"/>
                  </a:cxn>
                  <a:cxn ang="0">
                    <a:pos x="83" y="24"/>
                  </a:cxn>
                  <a:cxn ang="0">
                    <a:pos x="92" y="29"/>
                  </a:cxn>
                  <a:cxn ang="0">
                    <a:pos x="102" y="38"/>
                  </a:cxn>
                  <a:cxn ang="0">
                    <a:pos x="110" y="46"/>
                  </a:cxn>
                  <a:cxn ang="0">
                    <a:pos x="68" y="88"/>
                  </a:cxn>
                  <a:cxn ang="0">
                    <a:pos x="61" y="81"/>
                  </a:cxn>
                  <a:cxn ang="0">
                    <a:pos x="54" y="76"/>
                  </a:cxn>
                  <a:cxn ang="0">
                    <a:pos x="47" y="71"/>
                  </a:cxn>
                  <a:cxn ang="0">
                    <a:pos x="38" y="66"/>
                  </a:cxn>
                  <a:cxn ang="0">
                    <a:pos x="29" y="62"/>
                  </a:cxn>
                  <a:cxn ang="0">
                    <a:pos x="20" y="59"/>
                  </a:cxn>
                  <a:cxn ang="0">
                    <a:pos x="11" y="56"/>
                  </a:cxn>
                  <a:cxn ang="0">
                    <a:pos x="0" y="54"/>
                  </a:cxn>
                </a:cxnLst>
                <a:rect l="0" t="0" r="r" b="b"/>
                <a:pathLst>
                  <a:path w="110" h="88">
                    <a:moveTo>
                      <a:pt x="0" y="54"/>
                    </a:moveTo>
                    <a:lnTo>
                      <a:pt x="6" y="24"/>
                    </a:lnTo>
                    <a:lnTo>
                      <a:pt x="16" y="27"/>
                    </a:lnTo>
                    <a:lnTo>
                      <a:pt x="23" y="28"/>
                    </a:lnTo>
                    <a:lnTo>
                      <a:pt x="28" y="29"/>
                    </a:lnTo>
                    <a:lnTo>
                      <a:pt x="37" y="0"/>
                    </a:lnTo>
                    <a:lnTo>
                      <a:pt x="52" y="7"/>
                    </a:lnTo>
                    <a:lnTo>
                      <a:pt x="63" y="12"/>
                    </a:lnTo>
                    <a:lnTo>
                      <a:pt x="76" y="19"/>
                    </a:lnTo>
                    <a:lnTo>
                      <a:pt x="83" y="24"/>
                    </a:lnTo>
                    <a:lnTo>
                      <a:pt x="92" y="29"/>
                    </a:lnTo>
                    <a:lnTo>
                      <a:pt x="102" y="38"/>
                    </a:lnTo>
                    <a:lnTo>
                      <a:pt x="110" y="46"/>
                    </a:lnTo>
                    <a:lnTo>
                      <a:pt x="68" y="88"/>
                    </a:lnTo>
                    <a:lnTo>
                      <a:pt x="61" y="81"/>
                    </a:lnTo>
                    <a:lnTo>
                      <a:pt x="54" y="76"/>
                    </a:lnTo>
                    <a:lnTo>
                      <a:pt x="47" y="71"/>
                    </a:lnTo>
                    <a:lnTo>
                      <a:pt x="38" y="66"/>
                    </a:lnTo>
                    <a:lnTo>
                      <a:pt x="29" y="62"/>
                    </a:lnTo>
                    <a:lnTo>
                      <a:pt x="20" y="59"/>
                    </a:lnTo>
                    <a:lnTo>
                      <a:pt x="11" y="56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274"/>
              <p:cNvSpPr>
                <a:spLocks/>
              </p:cNvSpPr>
              <p:nvPr/>
            </p:nvSpPr>
            <p:spPr bwMode="auto">
              <a:xfrm>
                <a:off x="4274" y="2846"/>
                <a:ext cx="110" cy="8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6" y="24"/>
                  </a:cxn>
                  <a:cxn ang="0">
                    <a:pos x="16" y="27"/>
                  </a:cxn>
                  <a:cxn ang="0">
                    <a:pos x="23" y="28"/>
                  </a:cxn>
                  <a:cxn ang="0">
                    <a:pos x="28" y="29"/>
                  </a:cxn>
                  <a:cxn ang="0">
                    <a:pos x="37" y="0"/>
                  </a:cxn>
                  <a:cxn ang="0">
                    <a:pos x="52" y="7"/>
                  </a:cxn>
                  <a:cxn ang="0">
                    <a:pos x="63" y="12"/>
                  </a:cxn>
                  <a:cxn ang="0">
                    <a:pos x="76" y="19"/>
                  </a:cxn>
                  <a:cxn ang="0">
                    <a:pos x="83" y="24"/>
                  </a:cxn>
                  <a:cxn ang="0">
                    <a:pos x="92" y="29"/>
                  </a:cxn>
                  <a:cxn ang="0">
                    <a:pos x="102" y="38"/>
                  </a:cxn>
                  <a:cxn ang="0">
                    <a:pos x="110" y="46"/>
                  </a:cxn>
                  <a:cxn ang="0">
                    <a:pos x="68" y="88"/>
                  </a:cxn>
                  <a:cxn ang="0">
                    <a:pos x="61" y="81"/>
                  </a:cxn>
                  <a:cxn ang="0">
                    <a:pos x="54" y="76"/>
                  </a:cxn>
                  <a:cxn ang="0">
                    <a:pos x="47" y="71"/>
                  </a:cxn>
                  <a:cxn ang="0">
                    <a:pos x="38" y="66"/>
                  </a:cxn>
                  <a:cxn ang="0">
                    <a:pos x="29" y="62"/>
                  </a:cxn>
                  <a:cxn ang="0">
                    <a:pos x="20" y="59"/>
                  </a:cxn>
                  <a:cxn ang="0">
                    <a:pos x="11" y="56"/>
                  </a:cxn>
                  <a:cxn ang="0">
                    <a:pos x="0" y="54"/>
                  </a:cxn>
                </a:cxnLst>
                <a:rect l="0" t="0" r="r" b="b"/>
                <a:pathLst>
                  <a:path w="110" h="88">
                    <a:moveTo>
                      <a:pt x="0" y="54"/>
                    </a:moveTo>
                    <a:lnTo>
                      <a:pt x="6" y="24"/>
                    </a:lnTo>
                    <a:lnTo>
                      <a:pt x="16" y="27"/>
                    </a:lnTo>
                    <a:lnTo>
                      <a:pt x="23" y="28"/>
                    </a:lnTo>
                    <a:lnTo>
                      <a:pt x="28" y="29"/>
                    </a:lnTo>
                    <a:lnTo>
                      <a:pt x="37" y="0"/>
                    </a:lnTo>
                    <a:lnTo>
                      <a:pt x="52" y="7"/>
                    </a:lnTo>
                    <a:lnTo>
                      <a:pt x="63" y="12"/>
                    </a:lnTo>
                    <a:lnTo>
                      <a:pt x="76" y="19"/>
                    </a:lnTo>
                    <a:lnTo>
                      <a:pt x="83" y="24"/>
                    </a:lnTo>
                    <a:lnTo>
                      <a:pt x="92" y="29"/>
                    </a:lnTo>
                    <a:lnTo>
                      <a:pt x="102" y="38"/>
                    </a:lnTo>
                    <a:lnTo>
                      <a:pt x="110" y="46"/>
                    </a:lnTo>
                    <a:lnTo>
                      <a:pt x="68" y="88"/>
                    </a:lnTo>
                    <a:lnTo>
                      <a:pt x="61" y="81"/>
                    </a:lnTo>
                    <a:lnTo>
                      <a:pt x="54" y="76"/>
                    </a:lnTo>
                    <a:lnTo>
                      <a:pt x="47" y="71"/>
                    </a:lnTo>
                    <a:lnTo>
                      <a:pt x="38" y="66"/>
                    </a:lnTo>
                    <a:lnTo>
                      <a:pt x="29" y="62"/>
                    </a:lnTo>
                    <a:lnTo>
                      <a:pt x="20" y="59"/>
                    </a:lnTo>
                    <a:lnTo>
                      <a:pt x="11" y="56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275"/>
              <p:cNvSpPr>
                <a:spLocks/>
              </p:cNvSpPr>
              <p:nvPr/>
            </p:nvSpPr>
            <p:spPr bwMode="auto">
              <a:xfrm>
                <a:off x="4302" y="2875"/>
                <a:ext cx="60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17" y="8"/>
                  </a:cxn>
                  <a:cxn ang="0">
                    <a:pos x="25" y="12"/>
                  </a:cxn>
                  <a:cxn ang="0">
                    <a:pos x="34" y="17"/>
                  </a:cxn>
                  <a:cxn ang="0">
                    <a:pos x="41" y="22"/>
                  </a:cxn>
                  <a:cxn ang="0">
                    <a:pos x="48" y="27"/>
                  </a:cxn>
                  <a:cxn ang="0">
                    <a:pos x="54" y="33"/>
                  </a:cxn>
                  <a:cxn ang="0">
                    <a:pos x="60" y="38"/>
                  </a:cxn>
                </a:cxnLst>
                <a:rect l="0" t="0" r="r" b="b"/>
                <a:pathLst>
                  <a:path w="60" h="38">
                    <a:moveTo>
                      <a:pt x="0" y="0"/>
                    </a:moveTo>
                    <a:lnTo>
                      <a:pt x="9" y="4"/>
                    </a:lnTo>
                    <a:lnTo>
                      <a:pt x="17" y="8"/>
                    </a:lnTo>
                    <a:lnTo>
                      <a:pt x="25" y="12"/>
                    </a:lnTo>
                    <a:lnTo>
                      <a:pt x="34" y="17"/>
                    </a:lnTo>
                    <a:lnTo>
                      <a:pt x="41" y="22"/>
                    </a:lnTo>
                    <a:lnTo>
                      <a:pt x="48" y="27"/>
                    </a:lnTo>
                    <a:lnTo>
                      <a:pt x="54" y="33"/>
                    </a:lnTo>
                    <a:lnTo>
                      <a:pt x="60" y="38"/>
                    </a:ln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276"/>
              <p:cNvSpPr>
                <a:spLocks/>
              </p:cNvSpPr>
              <p:nvPr/>
            </p:nvSpPr>
            <p:spPr bwMode="auto">
              <a:xfrm>
                <a:off x="4294" y="2877"/>
                <a:ext cx="20" cy="3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6" y="30"/>
                  </a:cxn>
                  <a:cxn ang="0">
                    <a:pos x="0" y="28"/>
                  </a:cxn>
                  <a:cxn ang="0">
                    <a:pos x="10" y="0"/>
                  </a:cxn>
                </a:cxnLst>
                <a:rect l="0" t="0" r="r" b="b"/>
                <a:pathLst>
                  <a:path w="20" h="30">
                    <a:moveTo>
                      <a:pt x="10" y="0"/>
                    </a:moveTo>
                    <a:lnTo>
                      <a:pt x="20" y="4"/>
                    </a:lnTo>
                    <a:lnTo>
                      <a:pt x="6" y="30"/>
                    </a:lnTo>
                    <a:lnTo>
                      <a:pt x="0" y="28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277"/>
              <p:cNvSpPr>
                <a:spLocks/>
              </p:cNvSpPr>
              <p:nvPr/>
            </p:nvSpPr>
            <p:spPr bwMode="auto">
              <a:xfrm>
                <a:off x="4199" y="2840"/>
                <a:ext cx="110" cy="37"/>
              </a:xfrm>
              <a:custGeom>
                <a:avLst/>
                <a:gdLst/>
                <a:ahLst/>
                <a:cxnLst>
                  <a:cxn ang="0">
                    <a:pos x="101" y="34"/>
                  </a:cxn>
                  <a:cxn ang="0">
                    <a:pos x="110" y="8"/>
                  </a:cxn>
                  <a:cxn ang="0">
                    <a:pos x="100" y="4"/>
                  </a:cxn>
                  <a:cxn ang="0">
                    <a:pos x="90" y="3"/>
                  </a:cxn>
                  <a:cxn ang="0">
                    <a:pos x="81" y="1"/>
                  </a:cxn>
                  <a:cxn ang="0">
                    <a:pos x="72" y="0"/>
                  </a:cxn>
                  <a:cxn ang="0">
                    <a:pos x="65" y="0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30" y="1"/>
                  </a:cxn>
                  <a:cxn ang="0">
                    <a:pos x="19" y="3"/>
                  </a:cxn>
                  <a:cxn ang="0">
                    <a:pos x="10" y="5"/>
                  </a:cxn>
                  <a:cxn ang="0">
                    <a:pos x="6" y="6"/>
                  </a:cxn>
                  <a:cxn ang="0">
                    <a:pos x="0" y="9"/>
                  </a:cxn>
                  <a:cxn ang="0">
                    <a:pos x="10" y="37"/>
                  </a:cxn>
                  <a:cxn ang="0">
                    <a:pos x="22" y="33"/>
                  </a:cxn>
                  <a:cxn ang="0">
                    <a:pos x="30" y="30"/>
                  </a:cxn>
                  <a:cxn ang="0">
                    <a:pos x="39" y="29"/>
                  </a:cxn>
                  <a:cxn ang="0">
                    <a:pos x="49" y="28"/>
                  </a:cxn>
                  <a:cxn ang="0">
                    <a:pos x="58" y="28"/>
                  </a:cxn>
                  <a:cxn ang="0">
                    <a:pos x="67" y="28"/>
                  </a:cxn>
                  <a:cxn ang="0">
                    <a:pos x="76" y="29"/>
                  </a:cxn>
                  <a:cxn ang="0">
                    <a:pos x="85" y="30"/>
                  </a:cxn>
                  <a:cxn ang="0">
                    <a:pos x="94" y="33"/>
                  </a:cxn>
                  <a:cxn ang="0">
                    <a:pos x="101" y="34"/>
                  </a:cxn>
                </a:cxnLst>
                <a:rect l="0" t="0" r="r" b="b"/>
                <a:pathLst>
                  <a:path w="110" h="37">
                    <a:moveTo>
                      <a:pt x="101" y="34"/>
                    </a:moveTo>
                    <a:lnTo>
                      <a:pt x="110" y="8"/>
                    </a:lnTo>
                    <a:lnTo>
                      <a:pt x="100" y="4"/>
                    </a:lnTo>
                    <a:lnTo>
                      <a:pt x="90" y="3"/>
                    </a:lnTo>
                    <a:lnTo>
                      <a:pt x="81" y="1"/>
                    </a:lnTo>
                    <a:lnTo>
                      <a:pt x="72" y="0"/>
                    </a:lnTo>
                    <a:lnTo>
                      <a:pt x="65" y="0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30" y="1"/>
                    </a:lnTo>
                    <a:lnTo>
                      <a:pt x="19" y="3"/>
                    </a:lnTo>
                    <a:lnTo>
                      <a:pt x="10" y="5"/>
                    </a:lnTo>
                    <a:lnTo>
                      <a:pt x="6" y="6"/>
                    </a:lnTo>
                    <a:lnTo>
                      <a:pt x="0" y="9"/>
                    </a:lnTo>
                    <a:lnTo>
                      <a:pt x="10" y="37"/>
                    </a:lnTo>
                    <a:lnTo>
                      <a:pt x="22" y="33"/>
                    </a:lnTo>
                    <a:lnTo>
                      <a:pt x="30" y="30"/>
                    </a:lnTo>
                    <a:lnTo>
                      <a:pt x="39" y="29"/>
                    </a:lnTo>
                    <a:lnTo>
                      <a:pt x="49" y="28"/>
                    </a:lnTo>
                    <a:lnTo>
                      <a:pt x="58" y="28"/>
                    </a:lnTo>
                    <a:lnTo>
                      <a:pt x="67" y="28"/>
                    </a:lnTo>
                    <a:lnTo>
                      <a:pt x="76" y="29"/>
                    </a:lnTo>
                    <a:lnTo>
                      <a:pt x="85" y="30"/>
                    </a:lnTo>
                    <a:lnTo>
                      <a:pt x="94" y="33"/>
                    </a:lnTo>
                    <a:lnTo>
                      <a:pt x="101" y="34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278"/>
              <p:cNvSpPr>
                <a:spLocks/>
              </p:cNvSpPr>
              <p:nvPr/>
            </p:nvSpPr>
            <p:spPr bwMode="auto">
              <a:xfrm>
                <a:off x="4199" y="2840"/>
                <a:ext cx="110" cy="37"/>
              </a:xfrm>
              <a:custGeom>
                <a:avLst/>
                <a:gdLst/>
                <a:ahLst/>
                <a:cxnLst>
                  <a:cxn ang="0">
                    <a:pos x="101" y="34"/>
                  </a:cxn>
                  <a:cxn ang="0">
                    <a:pos x="110" y="8"/>
                  </a:cxn>
                  <a:cxn ang="0">
                    <a:pos x="100" y="4"/>
                  </a:cxn>
                  <a:cxn ang="0">
                    <a:pos x="90" y="3"/>
                  </a:cxn>
                  <a:cxn ang="0">
                    <a:pos x="81" y="1"/>
                  </a:cxn>
                  <a:cxn ang="0">
                    <a:pos x="72" y="0"/>
                  </a:cxn>
                  <a:cxn ang="0">
                    <a:pos x="65" y="0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30" y="1"/>
                  </a:cxn>
                  <a:cxn ang="0">
                    <a:pos x="19" y="3"/>
                  </a:cxn>
                  <a:cxn ang="0">
                    <a:pos x="10" y="5"/>
                  </a:cxn>
                  <a:cxn ang="0">
                    <a:pos x="6" y="6"/>
                  </a:cxn>
                  <a:cxn ang="0">
                    <a:pos x="0" y="9"/>
                  </a:cxn>
                  <a:cxn ang="0">
                    <a:pos x="10" y="37"/>
                  </a:cxn>
                  <a:cxn ang="0">
                    <a:pos x="22" y="33"/>
                  </a:cxn>
                  <a:cxn ang="0">
                    <a:pos x="30" y="30"/>
                  </a:cxn>
                  <a:cxn ang="0">
                    <a:pos x="39" y="29"/>
                  </a:cxn>
                  <a:cxn ang="0">
                    <a:pos x="49" y="28"/>
                  </a:cxn>
                  <a:cxn ang="0">
                    <a:pos x="58" y="28"/>
                  </a:cxn>
                  <a:cxn ang="0">
                    <a:pos x="67" y="28"/>
                  </a:cxn>
                  <a:cxn ang="0">
                    <a:pos x="76" y="29"/>
                  </a:cxn>
                  <a:cxn ang="0">
                    <a:pos x="85" y="30"/>
                  </a:cxn>
                  <a:cxn ang="0">
                    <a:pos x="94" y="33"/>
                  </a:cxn>
                  <a:cxn ang="0">
                    <a:pos x="101" y="34"/>
                  </a:cxn>
                </a:cxnLst>
                <a:rect l="0" t="0" r="r" b="b"/>
                <a:pathLst>
                  <a:path w="110" h="37">
                    <a:moveTo>
                      <a:pt x="101" y="34"/>
                    </a:moveTo>
                    <a:lnTo>
                      <a:pt x="110" y="8"/>
                    </a:lnTo>
                    <a:lnTo>
                      <a:pt x="100" y="4"/>
                    </a:lnTo>
                    <a:lnTo>
                      <a:pt x="90" y="3"/>
                    </a:lnTo>
                    <a:lnTo>
                      <a:pt x="81" y="1"/>
                    </a:lnTo>
                    <a:lnTo>
                      <a:pt x="72" y="0"/>
                    </a:lnTo>
                    <a:lnTo>
                      <a:pt x="65" y="0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30" y="1"/>
                    </a:lnTo>
                    <a:lnTo>
                      <a:pt x="19" y="3"/>
                    </a:lnTo>
                    <a:lnTo>
                      <a:pt x="10" y="5"/>
                    </a:lnTo>
                    <a:lnTo>
                      <a:pt x="6" y="6"/>
                    </a:lnTo>
                    <a:lnTo>
                      <a:pt x="0" y="9"/>
                    </a:lnTo>
                    <a:lnTo>
                      <a:pt x="10" y="37"/>
                    </a:lnTo>
                    <a:lnTo>
                      <a:pt x="22" y="33"/>
                    </a:lnTo>
                    <a:lnTo>
                      <a:pt x="30" y="30"/>
                    </a:lnTo>
                    <a:lnTo>
                      <a:pt x="39" y="29"/>
                    </a:lnTo>
                    <a:lnTo>
                      <a:pt x="49" y="28"/>
                    </a:lnTo>
                    <a:lnTo>
                      <a:pt x="58" y="28"/>
                    </a:lnTo>
                    <a:lnTo>
                      <a:pt x="67" y="28"/>
                    </a:lnTo>
                    <a:lnTo>
                      <a:pt x="76" y="29"/>
                    </a:lnTo>
                    <a:lnTo>
                      <a:pt x="85" y="30"/>
                    </a:lnTo>
                    <a:lnTo>
                      <a:pt x="94" y="33"/>
                    </a:lnTo>
                    <a:lnTo>
                      <a:pt x="101" y="34"/>
                    </a:lnTo>
                    <a:close/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279"/>
              <p:cNvSpPr>
                <a:spLocks/>
              </p:cNvSpPr>
              <p:nvPr/>
            </p:nvSpPr>
            <p:spPr bwMode="auto">
              <a:xfrm>
                <a:off x="4231" y="2868"/>
                <a:ext cx="49" cy="3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0"/>
                  </a:cxn>
                  <a:cxn ang="0">
                    <a:pos x="20" y="0"/>
                  </a:cxn>
                  <a:cxn ang="0">
                    <a:pos x="29" y="0"/>
                  </a:cxn>
                  <a:cxn ang="0">
                    <a:pos x="39" y="1"/>
                  </a:cxn>
                  <a:cxn ang="0">
                    <a:pos x="44" y="1"/>
                  </a:cxn>
                  <a:cxn ang="0">
                    <a:pos x="49" y="2"/>
                  </a:cxn>
                  <a:cxn ang="0">
                    <a:pos x="43" y="32"/>
                  </a:cxn>
                  <a:cxn ang="0">
                    <a:pos x="35" y="30"/>
                  </a:cxn>
                  <a:cxn ang="0">
                    <a:pos x="30" y="29"/>
                  </a:cxn>
                  <a:cxn ang="0">
                    <a:pos x="24" y="29"/>
                  </a:cxn>
                  <a:cxn ang="0">
                    <a:pos x="17" y="29"/>
                  </a:cxn>
                  <a:cxn ang="0">
                    <a:pos x="11" y="30"/>
                  </a:cxn>
                  <a:cxn ang="0">
                    <a:pos x="7" y="32"/>
                  </a:cxn>
                  <a:cxn ang="0">
                    <a:pos x="4" y="32"/>
                  </a:cxn>
                  <a:cxn ang="0">
                    <a:pos x="0" y="2"/>
                  </a:cxn>
                </a:cxnLst>
                <a:rect l="0" t="0" r="r" b="b"/>
                <a:pathLst>
                  <a:path w="49" h="32">
                    <a:moveTo>
                      <a:pt x="0" y="2"/>
                    </a:moveTo>
                    <a:lnTo>
                      <a:pt x="11" y="0"/>
                    </a:lnTo>
                    <a:lnTo>
                      <a:pt x="20" y="0"/>
                    </a:lnTo>
                    <a:lnTo>
                      <a:pt x="29" y="0"/>
                    </a:lnTo>
                    <a:lnTo>
                      <a:pt x="39" y="1"/>
                    </a:lnTo>
                    <a:lnTo>
                      <a:pt x="44" y="1"/>
                    </a:lnTo>
                    <a:lnTo>
                      <a:pt x="49" y="2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30" y="29"/>
                    </a:lnTo>
                    <a:lnTo>
                      <a:pt x="24" y="29"/>
                    </a:lnTo>
                    <a:lnTo>
                      <a:pt x="17" y="29"/>
                    </a:lnTo>
                    <a:lnTo>
                      <a:pt x="11" y="30"/>
                    </a:lnTo>
                    <a:lnTo>
                      <a:pt x="7" y="32"/>
                    </a:lnTo>
                    <a:lnTo>
                      <a:pt x="4" y="3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280"/>
              <p:cNvSpPr>
                <a:spLocks/>
              </p:cNvSpPr>
              <p:nvPr/>
            </p:nvSpPr>
            <p:spPr bwMode="auto">
              <a:xfrm>
                <a:off x="4231" y="2868"/>
                <a:ext cx="49" cy="3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0"/>
                  </a:cxn>
                  <a:cxn ang="0">
                    <a:pos x="20" y="0"/>
                  </a:cxn>
                  <a:cxn ang="0">
                    <a:pos x="29" y="0"/>
                  </a:cxn>
                  <a:cxn ang="0">
                    <a:pos x="39" y="1"/>
                  </a:cxn>
                  <a:cxn ang="0">
                    <a:pos x="44" y="1"/>
                  </a:cxn>
                  <a:cxn ang="0">
                    <a:pos x="49" y="2"/>
                  </a:cxn>
                  <a:cxn ang="0">
                    <a:pos x="43" y="32"/>
                  </a:cxn>
                  <a:cxn ang="0">
                    <a:pos x="35" y="30"/>
                  </a:cxn>
                  <a:cxn ang="0">
                    <a:pos x="30" y="29"/>
                  </a:cxn>
                  <a:cxn ang="0">
                    <a:pos x="24" y="29"/>
                  </a:cxn>
                  <a:cxn ang="0">
                    <a:pos x="17" y="29"/>
                  </a:cxn>
                  <a:cxn ang="0">
                    <a:pos x="11" y="30"/>
                  </a:cxn>
                  <a:cxn ang="0">
                    <a:pos x="7" y="32"/>
                  </a:cxn>
                  <a:cxn ang="0">
                    <a:pos x="4" y="32"/>
                  </a:cxn>
                  <a:cxn ang="0">
                    <a:pos x="0" y="2"/>
                  </a:cxn>
                </a:cxnLst>
                <a:rect l="0" t="0" r="r" b="b"/>
                <a:pathLst>
                  <a:path w="49" h="32">
                    <a:moveTo>
                      <a:pt x="0" y="2"/>
                    </a:moveTo>
                    <a:lnTo>
                      <a:pt x="11" y="0"/>
                    </a:lnTo>
                    <a:lnTo>
                      <a:pt x="20" y="0"/>
                    </a:lnTo>
                    <a:lnTo>
                      <a:pt x="29" y="0"/>
                    </a:lnTo>
                    <a:lnTo>
                      <a:pt x="39" y="1"/>
                    </a:lnTo>
                    <a:lnTo>
                      <a:pt x="44" y="1"/>
                    </a:lnTo>
                    <a:lnTo>
                      <a:pt x="49" y="2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30" y="29"/>
                    </a:lnTo>
                    <a:lnTo>
                      <a:pt x="24" y="29"/>
                    </a:lnTo>
                    <a:lnTo>
                      <a:pt x="17" y="29"/>
                    </a:lnTo>
                    <a:lnTo>
                      <a:pt x="11" y="30"/>
                    </a:lnTo>
                    <a:lnTo>
                      <a:pt x="7" y="32"/>
                    </a:lnTo>
                    <a:lnTo>
                      <a:pt x="4" y="32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281"/>
              <p:cNvSpPr>
                <a:spLocks/>
              </p:cNvSpPr>
              <p:nvPr/>
            </p:nvSpPr>
            <p:spPr bwMode="auto">
              <a:xfrm>
                <a:off x="4125" y="2848"/>
                <a:ext cx="111" cy="86"/>
              </a:xfrm>
              <a:custGeom>
                <a:avLst/>
                <a:gdLst/>
                <a:ahLst/>
                <a:cxnLst>
                  <a:cxn ang="0">
                    <a:pos x="111" y="52"/>
                  </a:cxn>
                  <a:cxn ang="0">
                    <a:pos x="106" y="24"/>
                  </a:cxn>
                  <a:cxn ang="0">
                    <a:pos x="94" y="25"/>
                  </a:cxn>
                  <a:cxn ang="0">
                    <a:pos x="89" y="27"/>
                  </a:cxn>
                  <a:cxn ang="0">
                    <a:pos x="84" y="29"/>
                  </a:cxn>
                  <a:cxn ang="0">
                    <a:pos x="74" y="0"/>
                  </a:cxn>
                  <a:cxn ang="0">
                    <a:pos x="59" y="6"/>
                  </a:cxn>
                  <a:cxn ang="0">
                    <a:pos x="49" y="11"/>
                  </a:cxn>
                  <a:cxn ang="0">
                    <a:pos x="36" y="17"/>
                  </a:cxn>
                  <a:cxn ang="0">
                    <a:pos x="27" y="22"/>
                  </a:cxn>
                  <a:cxn ang="0">
                    <a:pos x="18" y="29"/>
                  </a:cxn>
                  <a:cxn ang="0">
                    <a:pos x="9" y="36"/>
                  </a:cxn>
                  <a:cxn ang="0">
                    <a:pos x="0" y="44"/>
                  </a:cxn>
                  <a:cxn ang="0">
                    <a:pos x="44" y="86"/>
                  </a:cxn>
                  <a:cxn ang="0">
                    <a:pos x="50" y="79"/>
                  </a:cxn>
                  <a:cxn ang="0">
                    <a:pos x="58" y="75"/>
                  </a:cxn>
                  <a:cxn ang="0">
                    <a:pos x="64" y="69"/>
                  </a:cxn>
                  <a:cxn ang="0">
                    <a:pos x="73" y="65"/>
                  </a:cxn>
                  <a:cxn ang="0">
                    <a:pos x="82" y="60"/>
                  </a:cxn>
                  <a:cxn ang="0">
                    <a:pos x="90" y="57"/>
                  </a:cxn>
                  <a:cxn ang="0">
                    <a:pos x="99" y="54"/>
                  </a:cxn>
                  <a:cxn ang="0">
                    <a:pos x="111" y="52"/>
                  </a:cxn>
                </a:cxnLst>
                <a:rect l="0" t="0" r="r" b="b"/>
                <a:pathLst>
                  <a:path w="111" h="86">
                    <a:moveTo>
                      <a:pt x="111" y="52"/>
                    </a:moveTo>
                    <a:lnTo>
                      <a:pt x="106" y="24"/>
                    </a:lnTo>
                    <a:lnTo>
                      <a:pt x="94" y="25"/>
                    </a:lnTo>
                    <a:lnTo>
                      <a:pt x="89" y="27"/>
                    </a:lnTo>
                    <a:lnTo>
                      <a:pt x="84" y="29"/>
                    </a:lnTo>
                    <a:lnTo>
                      <a:pt x="74" y="0"/>
                    </a:lnTo>
                    <a:lnTo>
                      <a:pt x="59" y="6"/>
                    </a:lnTo>
                    <a:lnTo>
                      <a:pt x="49" y="11"/>
                    </a:lnTo>
                    <a:lnTo>
                      <a:pt x="36" y="17"/>
                    </a:lnTo>
                    <a:lnTo>
                      <a:pt x="27" y="22"/>
                    </a:lnTo>
                    <a:lnTo>
                      <a:pt x="18" y="29"/>
                    </a:lnTo>
                    <a:lnTo>
                      <a:pt x="9" y="36"/>
                    </a:lnTo>
                    <a:lnTo>
                      <a:pt x="0" y="44"/>
                    </a:lnTo>
                    <a:lnTo>
                      <a:pt x="44" y="86"/>
                    </a:lnTo>
                    <a:lnTo>
                      <a:pt x="50" y="79"/>
                    </a:lnTo>
                    <a:lnTo>
                      <a:pt x="58" y="75"/>
                    </a:lnTo>
                    <a:lnTo>
                      <a:pt x="64" y="69"/>
                    </a:lnTo>
                    <a:lnTo>
                      <a:pt x="73" y="65"/>
                    </a:lnTo>
                    <a:lnTo>
                      <a:pt x="82" y="60"/>
                    </a:lnTo>
                    <a:lnTo>
                      <a:pt x="90" y="57"/>
                    </a:lnTo>
                    <a:lnTo>
                      <a:pt x="99" y="54"/>
                    </a:lnTo>
                    <a:lnTo>
                      <a:pt x="111" y="5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282"/>
              <p:cNvSpPr>
                <a:spLocks/>
              </p:cNvSpPr>
              <p:nvPr/>
            </p:nvSpPr>
            <p:spPr bwMode="auto">
              <a:xfrm>
                <a:off x="4125" y="2848"/>
                <a:ext cx="111" cy="86"/>
              </a:xfrm>
              <a:custGeom>
                <a:avLst/>
                <a:gdLst/>
                <a:ahLst/>
                <a:cxnLst>
                  <a:cxn ang="0">
                    <a:pos x="111" y="52"/>
                  </a:cxn>
                  <a:cxn ang="0">
                    <a:pos x="106" y="24"/>
                  </a:cxn>
                  <a:cxn ang="0">
                    <a:pos x="94" y="25"/>
                  </a:cxn>
                  <a:cxn ang="0">
                    <a:pos x="89" y="27"/>
                  </a:cxn>
                  <a:cxn ang="0">
                    <a:pos x="84" y="29"/>
                  </a:cxn>
                  <a:cxn ang="0">
                    <a:pos x="74" y="0"/>
                  </a:cxn>
                  <a:cxn ang="0">
                    <a:pos x="59" y="6"/>
                  </a:cxn>
                  <a:cxn ang="0">
                    <a:pos x="49" y="11"/>
                  </a:cxn>
                  <a:cxn ang="0">
                    <a:pos x="36" y="17"/>
                  </a:cxn>
                  <a:cxn ang="0">
                    <a:pos x="27" y="22"/>
                  </a:cxn>
                  <a:cxn ang="0">
                    <a:pos x="18" y="29"/>
                  </a:cxn>
                  <a:cxn ang="0">
                    <a:pos x="9" y="36"/>
                  </a:cxn>
                  <a:cxn ang="0">
                    <a:pos x="0" y="44"/>
                  </a:cxn>
                  <a:cxn ang="0">
                    <a:pos x="44" y="86"/>
                  </a:cxn>
                  <a:cxn ang="0">
                    <a:pos x="50" y="79"/>
                  </a:cxn>
                  <a:cxn ang="0">
                    <a:pos x="58" y="75"/>
                  </a:cxn>
                  <a:cxn ang="0">
                    <a:pos x="64" y="69"/>
                  </a:cxn>
                  <a:cxn ang="0">
                    <a:pos x="73" y="65"/>
                  </a:cxn>
                  <a:cxn ang="0">
                    <a:pos x="82" y="60"/>
                  </a:cxn>
                  <a:cxn ang="0">
                    <a:pos x="90" y="57"/>
                  </a:cxn>
                  <a:cxn ang="0">
                    <a:pos x="99" y="54"/>
                  </a:cxn>
                  <a:cxn ang="0">
                    <a:pos x="111" y="52"/>
                  </a:cxn>
                </a:cxnLst>
                <a:rect l="0" t="0" r="r" b="b"/>
                <a:pathLst>
                  <a:path w="111" h="86">
                    <a:moveTo>
                      <a:pt x="111" y="52"/>
                    </a:moveTo>
                    <a:lnTo>
                      <a:pt x="106" y="24"/>
                    </a:lnTo>
                    <a:lnTo>
                      <a:pt x="94" y="25"/>
                    </a:lnTo>
                    <a:lnTo>
                      <a:pt x="89" y="27"/>
                    </a:lnTo>
                    <a:lnTo>
                      <a:pt x="84" y="29"/>
                    </a:lnTo>
                    <a:lnTo>
                      <a:pt x="74" y="0"/>
                    </a:lnTo>
                    <a:lnTo>
                      <a:pt x="59" y="6"/>
                    </a:lnTo>
                    <a:lnTo>
                      <a:pt x="49" y="11"/>
                    </a:lnTo>
                    <a:lnTo>
                      <a:pt x="36" y="17"/>
                    </a:lnTo>
                    <a:lnTo>
                      <a:pt x="27" y="22"/>
                    </a:lnTo>
                    <a:lnTo>
                      <a:pt x="18" y="29"/>
                    </a:lnTo>
                    <a:lnTo>
                      <a:pt x="9" y="36"/>
                    </a:lnTo>
                    <a:lnTo>
                      <a:pt x="0" y="44"/>
                    </a:lnTo>
                    <a:lnTo>
                      <a:pt x="44" y="86"/>
                    </a:lnTo>
                    <a:lnTo>
                      <a:pt x="50" y="79"/>
                    </a:lnTo>
                    <a:lnTo>
                      <a:pt x="58" y="75"/>
                    </a:lnTo>
                    <a:lnTo>
                      <a:pt x="64" y="69"/>
                    </a:lnTo>
                    <a:lnTo>
                      <a:pt x="73" y="65"/>
                    </a:lnTo>
                    <a:lnTo>
                      <a:pt x="82" y="60"/>
                    </a:lnTo>
                    <a:lnTo>
                      <a:pt x="90" y="57"/>
                    </a:lnTo>
                    <a:lnTo>
                      <a:pt x="99" y="54"/>
                    </a:lnTo>
                    <a:lnTo>
                      <a:pt x="111" y="52"/>
                    </a:lnTo>
                    <a:close/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283"/>
              <p:cNvSpPr>
                <a:spLocks/>
              </p:cNvSpPr>
              <p:nvPr/>
            </p:nvSpPr>
            <p:spPr bwMode="auto">
              <a:xfrm>
                <a:off x="4147" y="2877"/>
                <a:ext cx="61" cy="3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53" y="2"/>
                  </a:cxn>
                  <a:cxn ang="0">
                    <a:pos x="43" y="6"/>
                  </a:cxn>
                  <a:cxn ang="0">
                    <a:pos x="36" y="11"/>
                  </a:cxn>
                  <a:cxn ang="0">
                    <a:pos x="27" y="16"/>
                  </a:cxn>
                  <a:cxn ang="0">
                    <a:pos x="20" y="20"/>
                  </a:cxn>
                  <a:cxn ang="0">
                    <a:pos x="13" y="26"/>
                  </a:cxn>
                  <a:cxn ang="0">
                    <a:pos x="6" y="31"/>
                  </a:cxn>
                  <a:cxn ang="0">
                    <a:pos x="0" y="36"/>
                  </a:cxn>
                </a:cxnLst>
                <a:rect l="0" t="0" r="r" b="b"/>
                <a:pathLst>
                  <a:path w="61" h="36">
                    <a:moveTo>
                      <a:pt x="61" y="0"/>
                    </a:moveTo>
                    <a:lnTo>
                      <a:pt x="53" y="2"/>
                    </a:lnTo>
                    <a:lnTo>
                      <a:pt x="43" y="6"/>
                    </a:lnTo>
                    <a:lnTo>
                      <a:pt x="36" y="11"/>
                    </a:lnTo>
                    <a:lnTo>
                      <a:pt x="27" y="16"/>
                    </a:lnTo>
                    <a:lnTo>
                      <a:pt x="20" y="20"/>
                    </a:lnTo>
                    <a:lnTo>
                      <a:pt x="13" y="26"/>
                    </a:lnTo>
                    <a:lnTo>
                      <a:pt x="6" y="31"/>
                    </a:lnTo>
                    <a:lnTo>
                      <a:pt x="0" y="36"/>
                    </a:ln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284"/>
              <p:cNvSpPr>
                <a:spLocks/>
              </p:cNvSpPr>
              <p:nvPr/>
            </p:nvSpPr>
            <p:spPr bwMode="auto">
              <a:xfrm>
                <a:off x="4196" y="2878"/>
                <a:ext cx="19" cy="2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"/>
                  </a:cxn>
                  <a:cxn ang="0">
                    <a:pos x="13" y="29"/>
                  </a:cxn>
                  <a:cxn ang="0">
                    <a:pos x="19" y="28"/>
                  </a:cxn>
                  <a:cxn ang="0">
                    <a:pos x="11" y="0"/>
                  </a:cxn>
                </a:cxnLst>
                <a:rect l="0" t="0" r="r" b="b"/>
                <a:pathLst>
                  <a:path w="19" h="29">
                    <a:moveTo>
                      <a:pt x="11" y="0"/>
                    </a:moveTo>
                    <a:lnTo>
                      <a:pt x="0" y="3"/>
                    </a:lnTo>
                    <a:lnTo>
                      <a:pt x="13" y="29"/>
                    </a:lnTo>
                    <a:lnTo>
                      <a:pt x="19" y="28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285"/>
              <p:cNvSpPr>
                <a:spLocks/>
              </p:cNvSpPr>
              <p:nvPr/>
            </p:nvSpPr>
            <p:spPr bwMode="auto">
              <a:xfrm>
                <a:off x="4110" y="2823"/>
                <a:ext cx="292" cy="68"/>
              </a:xfrm>
              <a:custGeom>
                <a:avLst/>
                <a:gdLst/>
                <a:ahLst/>
                <a:cxnLst>
                  <a:cxn ang="0">
                    <a:pos x="14" y="59"/>
                  </a:cxn>
                  <a:cxn ang="0">
                    <a:pos x="35" y="44"/>
                  </a:cxn>
                  <a:cxn ang="0">
                    <a:pos x="55" y="31"/>
                  </a:cxn>
                  <a:cxn ang="0">
                    <a:pos x="74" y="22"/>
                  </a:cxn>
                  <a:cxn ang="0">
                    <a:pos x="95" y="13"/>
                  </a:cxn>
                  <a:cxn ang="0">
                    <a:pos x="117" y="10"/>
                  </a:cxn>
                  <a:cxn ang="0">
                    <a:pos x="138" y="8"/>
                  </a:cxn>
                  <a:cxn ang="0">
                    <a:pos x="161" y="8"/>
                  </a:cxn>
                  <a:cxn ang="0">
                    <a:pos x="182" y="11"/>
                  </a:cxn>
                  <a:cxn ang="0">
                    <a:pos x="202" y="16"/>
                  </a:cxn>
                  <a:cxn ang="0">
                    <a:pos x="222" y="23"/>
                  </a:cxn>
                  <a:cxn ang="0">
                    <a:pos x="241" y="34"/>
                  </a:cxn>
                  <a:cxn ang="0">
                    <a:pos x="259" y="44"/>
                  </a:cxn>
                  <a:cxn ang="0">
                    <a:pos x="271" y="52"/>
                  </a:cxn>
                  <a:cxn ang="0">
                    <a:pos x="283" y="63"/>
                  </a:cxn>
                  <a:cxn ang="0">
                    <a:pos x="292" y="59"/>
                  </a:cxn>
                  <a:cxn ang="0">
                    <a:pos x="279" y="47"/>
                  </a:cxn>
                  <a:cxn ang="0">
                    <a:pos x="263" y="36"/>
                  </a:cxn>
                  <a:cxn ang="0">
                    <a:pos x="242" y="23"/>
                  </a:cxn>
                  <a:cxn ang="0">
                    <a:pos x="220" y="13"/>
                  </a:cxn>
                  <a:cxn ang="0">
                    <a:pos x="197" y="6"/>
                  </a:cxn>
                  <a:cxn ang="0">
                    <a:pos x="173" y="1"/>
                  </a:cxn>
                  <a:cxn ang="0">
                    <a:pos x="150" y="0"/>
                  </a:cxn>
                  <a:cxn ang="0">
                    <a:pos x="130" y="1"/>
                  </a:cxn>
                  <a:cxn ang="0">
                    <a:pos x="109" y="2"/>
                  </a:cxn>
                  <a:cxn ang="0">
                    <a:pos x="88" y="7"/>
                  </a:cxn>
                  <a:cxn ang="0">
                    <a:pos x="70" y="13"/>
                  </a:cxn>
                  <a:cxn ang="0">
                    <a:pos x="52" y="22"/>
                  </a:cxn>
                  <a:cxn ang="0">
                    <a:pos x="36" y="32"/>
                  </a:cxn>
                  <a:cxn ang="0">
                    <a:pos x="18" y="44"/>
                  </a:cxn>
                  <a:cxn ang="0">
                    <a:pos x="5" y="56"/>
                  </a:cxn>
                  <a:cxn ang="0">
                    <a:pos x="5" y="68"/>
                  </a:cxn>
                </a:cxnLst>
                <a:rect l="0" t="0" r="r" b="b"/>
                <a:pathLst>
                  <a:path w="292" h="68">
                    <a:moveTo>
                      <a:pt x="5" y="68"/>
                    </a:moveTo>
                    <a:lnTo>
                      <a:pt x="14" y="59"/>
                    </a:lnTo>
                    <a:lnTo>
                      <a:pt x="23" y="51"/>
                    </a:lnTo>
                    <a:lnTo>
                      <a:pt x="35" y="44"/>
                    </a:lnTo>
                    <a:lnTo>
                      <a:pt x="43" y="37"/>
                    </a:lnTo>
                    <a:lnTo>
                      <a:pt x="55" y="31"/>
                    </a:lnTo>
                    <a:lnTo>
                      <a:pt x="65" y="26"/>
                    </a:lnTo>
                    <a:lnTo>
                      <a:pt x="74" y="22"/>
                    </a:lnTo>
                    <a:lnTo>
                      <a:pt x="84" y="17"/>
                    </a:lnTo>
                    <a:lnTo>
                      <a:pt x="95" y="13"/>
                    </a:lnTo>
                    <a:lnTo>
                      <a:pt x="107" y="12"/>
                    </a:lnTo>
                    <a:lnTo>
                      <a:pt x="117" y="10"/>
                    </a:lnTo>
                    <a:lnTo>
                      <a:pt x="128" y="8"/>
                    </a:lnTo>
                    <a:lnTo>
                      <a:pt x="138" y="8"/>
                    </a:lnTo>
                    <a:lnTo>
                      <a:pt x="150" y="8"/>
                    </a:lnTo>
                    <a:lnTo>
                      <a:pt x="161" y="8"/>
                    </a:lnTo>
                    <a:lnTo>
                      <a:pt x="173" y="10"/>
                    </a:lnTo>
                    <a:lnTo>
                      <a:pt x="182" y="11"/>
                    </a:lnTo>
                    <a:lnTo>
                      <a:pt x="193" y="13"/>
                    </a:lnTo>
                    <a:lnTo>
                      <a:pt x="202" y="16"/>
                    </a:lnTo>
                    <a:lnTo>
                      <a:pt x="213" y="20"/>
                    </a:lnTo>
                    <a:lnTo>
                      <a:pt x="222" y="23"/>
                    </a:lnTo>
                    <a:lnTo>
                      <a:pt x="233" y="28"/>
                    </a:lnTo>
                    <a:lnTo>
                      <a:pt x="241" y="34"/>
                    </a:lnTo>
                    <a:lnTo>
                      <a:pt x="251" y="39"/>
                    </a:lnTo>
                    <a:lnTo>
                      <a:pt x="259" y="44"/>
                    </a:lnTo>
                    <a:lnTo>
                      <a:pt x="265" y="47"/>
                    </a:lnTo>
                    <a:lnTo>
                      <a:pt x="271" y="52"/>
                    </a:lnTo>
                    <a:lnTo>
                      <a:pt x="277" y="58"/>
                    </a:lnTo>
                    <a:lnTo>
                      <a:pt x="283" y="63"/>
                    </a:lnTo>
                    <a:lnTo>
                      <a:pt x="285" y="66"/>
                    </a:lnTo>
                    <a:lnTo>
                      <a:pt x="292" y="59"/>
                    </a:lnTo>
                    <a:lnTo>
                      <a:pt x="287" y="55"/>
                    </a:lnTo>
                    <a:lnTo>
                      <a:pt x="279" y="47"/>
                    </a:lnTo>
                    <a:lnTo>
                      <a:pt x="271" y="41"/>
                    </a:lnTo>
                    <a:lnTo>
                      <a:pt x="263" y="36"/>
                    </a:lnTo>
                    <a:lnTo>
                      <a:pt x="254" y="30"/>
                    </a:lnTo>
                    <a:lnTo>
                      <a:pt x="242" y="23"/>
                    </a:lnTo>
                    <a:lnTo>
                      <a:pt x="231" y="17"/>
                    </a:lnTo>
                    <a:lnTo>
                      <a:pt x="220" y="13"/>
                    </a:lnTo>
                    <a:lnTo>
                      <a:pt x="211" y="8"/>
                    </a:lnTo>
                    <a:lnTo>
                      <a:pt x="197" y="6"/>
                    </a:lnTo>
                    <a:lnTo>
                      <a:pt x="184" y="3"/>
                    </a:lnTo>
                    <a:lnTo>
                      <a:pt x="173" y="1"/>
                    </a:lnTo>
                    <a:lnTo>
                      <a:pt x="161" y="0"/>
                    </a:lnTo>
                    <a:lnTo>
                      <a:pt x="150" y="0"/>
                    </a:lnTo>
                    <a:lnTo>
                      <a:pt x="138" y="0"/>
                    </a:lnTo>
                    <a:lnTo>
                      <a:pt x="130" y="1"/>
                    </a:lnTo>
                    <a:lnTo>
                      <a:pt x="119" y="1"/>
                    </a:lnTo>
                    <a:lnTo>
                      <a:pt x="109" y="2"/>
                    </a:lnTo>
                    <a:lnTo>
                      <a:pt x="99" y="5"/>
                    </a:lnTo>
                    <a:lnTo>
                      <a:pt x="88" y="7"/>
                    </a:lnTo>
                    <a:lnTo>
                      <a:pt x="78" y="11"/>
                    </a:lnTo>
                    <a:lnTo>
                      <a:pt x="70" y="13"/>
                    </a:lnTo>
                    <a:lnTo>
                      <a:pt x="61" y="17"/>
                    </a:lnTo>
                    <a:lnTo>
                      <a:pt x="52" y="22"/>
                    </a:lnTo>
                    <a:lnTo>
                      <a:pt x="43" y="26"/>
                    </a:lnTo>
                    <a:lnTo>
                      <a:pt x="36" y="32"/>
                    </a:lnTo>
                    <a:lnTo>
                      <a:pt x="27" y="37"/>
                    </a:lnTo>
                    <a:lnTo>
                      <a:pt x="18" y="44"/>
                    </a:lnTo>
                    <a:lnTo>
                      <a:pt x="10" y="51"/>
                    </a:lnTo>
                    <a:lnTo>
                      <a:pt x="5" y="56"/>
                    </a:lnTo>
                    <a:lnTo>
                      <a:pt x="0" y="61"/>
                    </a:lnTo>
                    <a:lnTo>
                      <a:pt x="5" y="68"/>
                    </a:lnTo>
                    <a:close/>
                  </a:path>
                </a:pathLst>
              </a:custGeom>
              <a:solidFill>
                <a:srgbClr val="FF55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286"/>
              <p:cNvSpPr>
                <a:spLocks/>
              </p:cNvSpPr>
              <p:nvPr/>
            </p:nvSpPr>
            <p:spPr bwMode="auto">
              <a:xfrm>
                <a:off x="4110" y="2823"/>
                <a:ext cx="292" cy="68"/>
              </a:xfrm>
              <a:custGeom>
                <a:avLst/>
                <a:gdLst/>
                <a:ahLst/>
                <a:cxnLst>
                  <a:cxn ang="0">
                    <a:pos x="14" y="59"/>
                  </a:cxn>
                  <a:cxn ang="0">
                    <a:pos x="35" y="44"/>
                  </a:cxn>
                  <a:cxn ang="0">
                    <a:pos x="55" y="31"/>
                  </a:cxn>
                  <a:cxn ang="0">
                    <a:pos x="74" y="22"/>
                  </a:cxn>
                  <a:cxn ang="0">
                    <a:pos x="95" y="13"/>
                  </a:cxn>
                  <a:cxn ang="0">
                    <a:pos x="117" y="10"/>
                  </a:cxn>
                  <a:cxn ang="0">
                    <a:pos x="138" y="8"/>
                  </a:cxn>
                  <a:cxn ang="0">
                    <a:pos x="161" y="8"/>
                  </a:cxn>
                  <a:cxn ang="0">
                    <a:pos x="182" y="11"/>
                  </a:cxn>
                  <a:cxn ang="0">
                    <a:pos x="202" y="16"/>
                  </a:cxn>
                  <a:cxn ang="0">
                    <a:pos x="222" y="23"/>
                  </a:cxn>
                  <a:cxn ang="0">
                    <a:pos x="241" y="34"/>
                  </a:cxn>
                  <a:cxn ang="0">
                    <a:pos x="259" y="44"/>
                  </a:cxn>
                  <a:cxn ang="0">
                    <a:pos x="271" y="52"/>
                  </a:cxn>
                  <a:cxn ang="0">
                    <a:pos x="283" y="63"/>
                  </a:cxn>
                  <a:cxn ang="0">
                    <a:pos x="292" y="59"/>
                  </a:cxn>
                  <a:cxn ang="0">
                    <a:pos x="279" y="47"/>
                  </a:cxn>
                  <a:cxn ang="0">
                    <a:pos x="263" y="36"/>
                  </a:cxn>
                  <a:cxn ang="0">
                    <a:pos x="242" y="23"/>
                  </a:cxn>
                  <a:cxn ang="0">
                    <a:pos x="220" y="13"/>
                  </a:cxn>
                  <a:cxn ang="0">
                    <a:pos x="197" y="6"/>
                  </a:cxn>
                  <a:cxn ang="0">
                    <a:pos x="173" y="1"/>
                  </a:cxn>
                  <a:cxn ang="0">
                    <a:pos x="150" y="0"/>
                  </a:cxn>
                  <a:cxn ang="0">
                    <a:pos x="130" y="1"/>
                  </a:cxn>
                  <a:cxn ang="0">
                    <a:pos x="109" y="2"/>
                  </a:cxn>
                  <a:cxn ang="0">
                    <a:pos x="88" y="7"/>
                  </a:cxn>
                  <a:cxn ang="0">
                    <a:pos x="70" y="13"/>
                  </a:cxn>
                  <a:cxn ang="0">
                    <a:pos x="52" y="22"/>
                  </a:cxn>
                  <a:cxn ang="0">
                    <a:pos x="36" y="32"/>
                  </a:cxn>
                  <a:cxn ang="0">
                    <a:pos x="18" y="44"/>
                  </a:cxn>
                  <a:cxn ang="0">
                    <a:pos x="5" y="56"/>
                  </a:cxn>
                  <a:cxn ang="0">
                    <a:pos x="5" y="68"/>
                  </a:cxn>
                </a:cxnLst>
                <a:rect l="0" t="0" r="r" b="b"/>
                <a:pathLst>
                  <a:path w="292" h="68">
                    <a:moveTo>
                      <a:pt x="5" y="68"/>
                    </a:moveTo>
                    <a:lnTo>
                      <a:pt x="14" y="59"/>
                    </a:lnTo>
                    <a:lnTo>
                      <a:pt x="23" y="51"/>
                    </a:lnTo>
                    <a:lnTo>
                      <a:pt x="35" y="44"/>
                    </a:lnTo>
                    <a:lnTo>
                      <a:pt x="43" y="37"/>
                    </a:lnTo>
                    <a:lnTo>
                      <a:pt x="55" y="31"/>
                    </a:lnTo>
                    <a:lnTo>
                      <a:pt x="65" y="26"/>
                    </a:lnTo>
                    <a:lnTo>
                      <a:pt x="74" y="22"/>
                    </a:lnTo>
                    <a:lnTo>
                      <a:pt x="84" y="17"/>
                    </a:lnTo>
                    <a:lnTo>
                      <a:pt x="95" y="13"/>
                    </a:lnTo>
                    <a:lnTo>
                      <a:pt x="107" y="12"/>
                    </a:lnTo>
                    <a:lnTo>
                      <a:pt x="117" y="10"/>
                    </a:lnTo>
                    <a:lnTo>
                      <a:pt x="128" y="8"/>
                    </a:lnTo>
                    <a:lnTo>
                      <a:pt x="138" y="8"/>
                    </a:lnTo>
                    <a:lnTo>
                      <a:pt x="150" y="8"/>
                    </a:lnTo>
                    <a:lnTo>
                      <a:pt x="161" y="8"/>
                    </a:lnTo>
                    <a:lnTo>
                      <a:pt x="173" y="10"/>
                    </a:lnTo>
                    <a:lnTo>
                      <a:pt x="182" y="11"/>
                    </a:lnTo>
                    <a:lnTo>
                      <a:pt x="193" y="13"/>
                    </a:lnTo>
                    <a:lnTo>
                      <a:pt x="202" y="16"/>
                    </a:lnTo>
                    <a:lnTo>
                      <a:pt x="213" y="20"/>
                    </a:lnTo>
                    <a:lnTo>
                      <a:pt x="222" y="23"/>
                    </a:lnTo>
                    <a:lnTo>
                      <a:pt x="233" y="28"/>
                    </a:lnTo>
                    <a:lnTo>
                      <a:pt x="241" y="34"/>
                    </a:lnTo>
                    <a:lnTo>
                      <a:pt x="251" y="39"/>
                    </a:lnTo>
                    <a:lnTo>
                      <a:pt x="259" y="44"/>
                    </a:lnTo>
                    <a:lnTo>
                      <a:pt x="265" y="47"/>
                    </a:lnTo>
                    <a:lnTo>
                      <a:pt x="271" y="52"/>
                    </a:lnTo>
                    <a:lnTo>
                      <a:pt x="277" y="58"/>
                    </a:lnTo>
                    <a:lnTo>
                      <a:pt x="283" y="63"/>
                    </a:lnTo>
                    <a:lnTo>
                      <a:pt x="285" y="66"/>
                    </a:lnTo>
                    <a:lnTo>
                      <a:pt x="292" y="59"/>
                    </a:lnTo>
                    <a:lnTo>
                      <a:pt x="287" y="55"/>
                    </a:lnTo>
                    <a:lnTo>
                      <a:pt x="279" y="47"/>
                    </a:lnTo>
                    <a:lnTo>
                      <a:pt x="271" y="41"/>
                    </a:lnTo>
                    <a:lnTo>
                      <a:pt x="263" y="36"/>
                    </a:lnTo>
                    <a:lnTo>
                      <a:pt x="254" y="30"/>
                    </a:lnTo>
                    <a:lnTo>
                      <a:pt x="242" y="23"/>
                    </a:lnTo>
                    <a:lnTo>
                      <a:pt x="231" y="17"/>
                    </a:lnTo>
                    <a:lnTo>
                      <a:pt x="220" y="13"/>
                    </a:lnTo>
                    <a:lnTo>
                      <a:pt x="211" y="8"/>
                    </a:lnTo>
                    <a:lnTo>
                      <a:pt x="197" y="6"/>
                    </a:lnTo>
                    <a:lnTo>
                      <a:pt x="184" y="3"/>
                    </a:lnTo>
                    <a:lnTo>
                      <a:pt x="173" y="1"/>
                    </a:lnTo>
                    <a:lnTo>
                      <a:pt x="161" y="0"/>
                    </a:lnTo>
                    <a:lnTo>
                      <a:pt x="150" y="0"/>
                    </a:lnTo>
                    <a:lnTo>
                      <a:pt x="138" y="0"/>
                    </a:lnTo>
                    <a:lnTo>
                      <a:pt x="130" y="1"/>
                    </a:lnTo>
                    <a:lnTo>
                      <a:pt x="119" y="1"/>
                    </a:lnTo>
                    <a:lnTo>
                      <a:pt x="109" y="2"/>
                    </a:lnTo>
                    <a:lnTo>
                      <a:pt x="99" y="5"/>
                    </a:lnTo>
                    <a:lnTo>
                      <a:pt x="88" y="7"/>
                    </a:lnTo>
                    <a:lnTo>
                      <a:pt x="78" y="11"/>
                    </a:lnTo>
                    <a:lnTo>
                      <a:pt x="70" y="13"/>
                    </a:lnTo>
                    <a:lnTo>
                      <a:pt x="61" y="17"/>
                    </a:lnTo>
                    <a:lnTo>
                      <a:pt x="52" y="22"/>
                    </a:lnTo>
                    <a:lnTo>
                      <a:pt x="43" y="26"/>
                    </a:lnTo>
                    <a:lnTo>
                      <a:pt x="36" y="32"/>
                    </a:lnTo>
                    <a:lnTo>
                      <a:pt x="27" y="37"/>
                    </a:lnTo>
                    <a:lnTo>
                      <a:pt x="18" y="44"/>
                    </a:lnTo>
                    <a:lnTo>
                      <a:pt x="10" y="51"/>
                    </a:lnTo>
                    <a:lnTo>
                      <a:pt x="5" y="56"/>
                    </a:lnTo>
                    <a:lnTo>
                      <a:pt x="0" y="61"/>
                    </a:lnTo>
                    <a:lnTo>
                      <a:pt x="5" y="68"/>
                    </a:lnTo>
                    <a:close/>
                  </a:path>
                </a:pathLst>
              </a:cu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287"/>
              <p:cNvSpPr>
                <a:spLocks/>
              </p:cNvSpPr>
              <p:nvPr/>
            </p:nvSpPr>
            <p:spPr bwMode="auto">
              <a:xfrm>
                <a:off x="4123" y="2835"/>
                <a:ext cx="265" cy="57"/>
              </a:xfrm>
              <a:custGeom>
                <a:avLst/>
                <a:gdLst/>
                <a:ahLst/>
                <a:cxnLst>
                  <a:cxn ang="0">
                    <a:pos x="11" y="49"/>
                  </a:cxn>
                  <a:cxn ang="0">
                    <a:pos x="28" y="37"/>
                  </a:cxn>
                  <a:cxn ang="0">
                    <a:pos x="44" y="27"/>
                  </a:cxn>
                  <a:cxn ang="0">
                    <a:pos x="61" y="19"/>
                  </a:cxn>
                  <a:cxn ang="0">
                    <a:pos x="77" y="13"/>
                  </a:cxn>
                  <a:cxn ang="0">
                    <a:pos x="96" y="8"/>
                  </a:cxn>
                  <a:cxn ang="0">
                    <a:pos x="113" y="5"/>
                  </a:cxn>
                  <a:cxn ang="0">
                    <a:pos x="128" y="4"/>
                  </a:cxn>
                  <a:cxn ang="0">
                    <a:pos x="144" y="5"/>
                  </a:cxn>
                  <a:cxn ang="0">
                    <a:pos x="160" y="6"/>
                  </a:cxn>
                  <a:cxn ang="0">
                    <a:pos x="177" y="9"/>
                  </a:cxn>
                  <a:cxn ang="0">
                    <a:pos x="194" y="14"/>
                  </a:cxn>
                  <a:cxn ang="0">
                    <a:pos x="210" y="22"/>
                  </a:cxn>
                  <a:cxn ang="0">
                    <a:pos x="224" y="29"/>
                  </a:cxn>
                  <a:cxn ang="0">
                    <a:pos x="238" y="37"/>
                  </a:cxn>
                  <a:cxn ang="0">
                    <a:pos x="250" y="46"/>
                  </a:cxn>
                  <a:cxn ang="0">
                    <a:pos x="258" y="53"/>
                  </a:cxn>
                  <a:cxn ang="0">
                    <a:pos x="265" y="52"/>
                  </a:cxn>
                  <a:cxn ang="0">
                    <a:pos x="255" y="44"/>
                  </a:cxn>
                  <a:cxn ang="0">
                    <a:pos x="242" y="34"/>
                  </a:cxn>
                  <a:cxn ang="0">
                    <a:pos x="229" y="25"/>
                  </a:cxn>
                  <a:cxn ang="0">
                    <a:pos x="214" y="18"/>
                  </a:cxn>
                  <a:cxn ang="0">
                    <a:pos x="200" y="11"/>
                  </a:cxn>
                  <a:cxn ang="0">
                    <a:pos x="185" y="8"/>
                  </a:cxn>
                  <a:cxn ang="0">
                    <a:pos x="170" y="4"/>
                  </a:cxn>
                  <a:cxn ang="0">
                    <a:pos x="153" y="1"/>
                  </a:cxn>
                  <a:cxn ang="0">
                    <a:pos x="134" y="0"/>
                  </a:cxn>
                  <a:cxn ang="0">
                    <a:pos x="117" y="0"/>
                  </a:cxn>
                  <a:cxn ang="0">
                    <a:pos x="99" y="3"/>
                  </a:cxn>
                  <a:cxn ang="0">
                    <a:pos x="85" y="6"/>
                  </a:cxn>
                  <a:cxn ang="0">
                    <a:pos x="70" y="10"/>
                  </a:cxn>
                  <a:cxn ang="0">
                    <a:pos x="55" y="16"/>
                  </a:cxn>
                  <a:cxn ang="0">
                    <a:pos x="41" y="24"/>
                  </a:cxn>
                  <a:cxn ang="0">
                    <a:pos x="28" y="32"/>
                  </a:cxn>
                  <a:cxn ang="0">
                    <a:pos x="14" y="42"/>
                  </a:cxn>
                  <a:cxn ang="0">
                    <a:pos x="4" y="51"/>
                  </a:cxn>
                  <a:cxn ang="0">
                    <a:pos x="4" y="57"/>
                  </a:cxn>
                </a:cxnLst>
                <a:rect l="0" t="0" r="r" b="b"/>
                <a:pathLst>
                  <a:path w="265" h="57">
                    <a:moveTo>
                      <a:pt x="4" y="57"/>
                    </a:moveTo>
                    <a:lnTo>
                      <a:pt x="11" y="49"/>
                    </a:lnTo>
                    <a:lnTo>
                      <a:pt x="19" y="43"/>
                    </a:lnTo>
                    <a:lnTo>
                      <a:pt x="28" y="37"/>
                    </a:lnTo>
                    <a:lnTo>
                      <a:pt x="37" y="30"/>
                    </a:lnTo>
                    <a:lnTo>
                      <a:pt x="44" y="27"/>
                    </a:lnTo>
                    <a:lnTo>
                      <a:pt x="53" y="23"/>
                    </a:lnTo>
                    <a:lnTo>
                      <a:pt x="61" y="19"/>
                    </a:lnTo>
                    <a:lnTo>
                      <a:pt x="68" y="16"/>
                    </a:lnTo>
                    <a:lnTo>
                      <a:pt x="77" y="13"/>
                    </a:lnTo>
                    <a:lnTo>
                      <a:pt x="86" y="10"/>
                    </a:lnTo>
                    <a:lnTo>
                      <a:pt x="96" y="8"/>
                    </a:lnTo>
                    <a:lnTo>
                      <a:pt x="105" y="6"/>
                    </a:lnTo>
                    <a:lnTo>
                      <a:pt x="113" y="5"/>
                    </a:lnTo>
                    <a:lnTo>
                      <a:pt x="122" y="4"/>
                    </a:lnTo>
                    <a:lnTo>
                      <a:pt x="128" y="4"/>
                    </a:lnTo>
                    <a:lnTo>
                      <a:pt x="136" y="4"/>
                    </a:lnTo>
                    <a:lnTo>
                      <a:pt x="144" y="5"/>
                    </a:lnTo>
                    <a:lnTo>
                      <a:pt x="152" y="5"/>
                    </a:lnTo>
                    <a:lnTo>
                      <a:pt x="160" y="6"/>
                    </a:lnTo>
                    <a:lnTo>
                      <a:pt x="167" y="8"/>
                    </a:lnTo>
                    <a:lnTo>
                      <a:pt x="177" y="9"/>
                    </a:lnTo>
                    <a:lnTo>
                      <a:pt x="186" y="11"/>
                    </a:lnTo>
                    <a:lnTo>
                      <a:pt x="194" y="14"/>
                    </a:lnTo>
                    <a:lnTo>
                      <a:pt x="203" y="18"/>
                    </a:lnTo>
                    <a:lnTo>
                      <a:pt x="210" y="22"/>
                    </a:lnTo>
                    <a:lnTo>
                      <a:pt x="217" y="24"/>
                    </a:lnTo>
                    <a:lnTo>
                      <a:pt x="224" y="29"/>
                    </a:lnTo>
                    <a:lnTo>
                      <a:pt x="231" y="33"/>
                    </a:lnTo>
                    <a:lnTo>
                      <a:pt x="238" y="37"/>
                    </a:lnTo>
                    <a:lnTo>
                      <a:pt x="245" y="42"/>
                    </a:lnTo>
                    <a:lnTo>
                      <a:pt x="250" y="46"/>
                    </a:lnTo>
                    <a:lnTo>
                      <a:pt x="255" y="49"/>
                    </a:lnTo>
                    <a:lnTo>
                      <a:pt x="258" y="53"/>
                    </a:lnTo>
                    <a:lnTo>
                      <a:pt x="261" y="56"/>
                    </a:lnTo>
                    <a:lnTo>
                      <a:pt x="265" y="52"/>
                    </a:lnTo>
                    <a:lnTo>
                      <a:pt x="260" y="48"/>
                    </a:lnTo>
                    <a:lnTo>
                      <a:pt x="255" y="44"/>
                    </a:lnTo>
                    <a:lnTo>
                      <a:pt x="248" y="39"/>
                    </a:lnTo>
                    <a:lnTo>
                      <a:pt x="242" y="34"/>
                    </a:lnTo>
                    <a:lnTo>
                      <a:pt x="236" y="30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14" y="18"/>
                    </a:lnTo>
                    <a:lnTo>
                      <a:pt x="208" y="15"/>
                    </a:lnTo>
                    <a:lnTo>
                      <a:pt x="200" y="11"/>
                    </a:lnTo>
                    <a:lnTo>
                      <a:pt x="193" y="9"/>
                    </a:lnTo>
                    <a:lnTo>
                      <a:pt x="185" y="8"/>
                    </a:lnTo>
                    <a:lnTo>
                      <a:pt x="179" y="5"/>
                    </a:lnTo>
                    <a:lnTo>
                      <a:pt x="170" y="4"/>
                    </a:lnTo>
                    <a:lnTo>
                      <a:pt x="162" y="3"/>
                    </a:lnTo>
                    <a:lnTo>
                      <a:pt x="153" y="1"/>
                    </a:lnTo>
                    <a:lnTo>
                      <a:pt x="143" y="0"/>
                    </a:lnTo>
                    <a:lnTo>
                      <a:pt x="134" y="0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1"/>
                    </a:lnTo>
                    <a:lnTo>
                      <a:pt x="99" y="3"/>
                    </a:lnTo>
                    <a:lnTo>
                      <a:pt x="92" y="4"/>
                    </a:lnTo>
                    <a:lnTo>
                      <a:pt x="85" y="6"/>
                    </a:lnTo>
                    <a:lnTo>
                      <a:pt x="77" y="9"/>
                    </a:lnTo>
                    <a:lnTo>
                      <a:pt x="70" y="10"/>
                    </a:lnTo>
                    <a:lnTo>
                      <a:pt x="62" y="14"/>
                    </a:lnTo>
                    <a:lnTo>
                      <a:pt x="55" y="16"/>
                    </a:lnTo>
                    <a:lnTo>
                      <a:pt x="47" y="20"/>
                    </a:lnTo>
                    <a:lnTo>
                      <a:pt x="41" y="24"/>
                    </a:lnTo>
                    <a:lnTo>
                      <a:pt x="34" y="28"/>
                    </a:lnTo>
                    <a:lnTo>
                      <a:pt x="28" y="32"/>
                    </a:lnTo>
                    <a:lnTo>
                      <a:pt x="20" y="37"/>
                    </a:lnTo>
                    <a:lnTo>
                      <a:pt x="14" y="42"/>
                    </a:lnTo>
                    <a:lnTo>
                      <a:pt x="8" y="47"/>
                    </a:lnTo>
                    <a:lnTo>
                      <a:pt x="4" y="51"/>
                    </a:lnTo>
                    <a:lnTo>
                      <a:pt x="0" y="54"/>
                    </a:lnTo>
                    <a:lnTo>
                      <a:pt x="4" y="57"/>
                    </a:lnTo>
                    <a:close/>
                  </a:path>
                </a:pathLst>
              </a:custGeom>
              <a:solidFill>
                <a:srgbClr val="8E8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288"/>
              <p:cNvSpPr>
                <a:spLocks/>
              </p:cNvSpPr>
              <p:nvPr/>
            </p:nvSpPr>
            <p:spPr bwMode="auto">
              <a:xfrm>
                <a:off x="4123" y="2835"/>
                <a:ext cx="265" cy="57"/>
              </a:xfrm>
              <a:custGeom>
                <a:avLst/>
                <a:gdLst/>
                <a:ahLst/>
                <a:cxnLst>
                  <a:cxn ang="0">
                    <a:pos x="11" y="49"/>
                  </a:cxn>
                  <a:cxn ang="0">
                    <a:pos x="28" y="37"/>
                  </a:cxn>
                  <a:cxn ang="0">
                    <a:pos x="44" y="27"/>
                  </a:cxn>
                  <a:cxn ang="0">
                    <a:pos x="61" y="19"/>
                  </a:cxn>
                  <a:cxn ang="0">
                    <a:pos x="77" y="13"/>
                  </a:cxn>
                  <a:cxn ang="0">
                    <a:pos x="96" y="8"/>
                  </a:cxn>
                  <a:cxn ang="0">
                    <a:pos x="113" y="5"/>
                  </a:cxn>
                  <a:cxn ang="0">
                    <a:pos x="128" y="4"/>
                  </a:cxn>
                  <a:cxn ang="0">
                    <a:pos x="144" y="5"/>
                  </a:cxn>
                  <a:cxn ang="0">
                    <a:pos x="160" y="6"/>
                  </a:cxn>
                  <a:cxn ang="0">
                    <a:pos x="177" y="9"/>
                  </a:cxn>
                  <a:cxn ang="0">
                    <a:pos x="194" y="14"/>
                  </a:cxn>
                  <a:cxn ang="0">
                    <a:pos x="210" y="22"/>
                  </a:cxn>
                  <a:cxn ang="0">
                    <a:pos x="224" y="29"/>
                  </a:cxn>
                  <a:cxn ang="0">
                    <a:pos x="238" y="37"/>
                  </a:cxn>
                  <a:cxn ang="0">
                    <a:pos x="250" y="46"/>
                  </a:cxn>
                  <a:cxn ang="0">
                    <a:pos x="258" y="53"/>
                  </a:cxn>
                  <a:cxn ang="0">
                    <a:pos x="265" y="52"/>
                  </a:cxn>
                  <a:cxn ang="0">
                    <a:pos x="255" y="44"/>
                  </a:cxn>
                  <a:cxn ang="0">
                    <a:pos x="242" y="34"/>
                  </a:cxn>
                  <a:cxn ang="0">
                    <a:pos x="229" y="25"/>
                  </a:cxn>
                  <a:cxn ang="0">
                    <a:pos x="214" y="18"/>
                  </a:cxn>
                  <a:cxn ang="0">
                    <a:pos x="200" y="11"/>
                  </a:cxn>
                  <a:cxn ang="0">
                    <a:pos x="185" y="8"/>
                  </a:cxn>
                  <a:cxn ang="0">
                    <a:pos x="170" y="4"/>
                  </a:cxn>
                  <a:cxn ang="0">
                    <a:pos x="153" y="1"/>
                  </a:cxn>
                  <a:cxn ang="0">
                    <a:pos x="134" y="0"/>
                  </a:cxn>
                  <a:cxn ang="0">
                    <a:pos x="117" y="0"/>
                  </a:cxn>
                  <a:cxn ang="0">
                    <a:pos x="99" y="3"/>
                  </a:cxn>
                  <a:cxn ang="0">
                    <a:pos x="85" y="6"/>
                  </a:cxn>
                  <a:cxn ang="0">
                    <a:pos x="70" y="10"/>
                  </a:cxn>
                  <a:cxn ang="0">
                    <a:pos x="55" y="16"/>
                  </a:cxn>
                  <a:cxn ang="0">
                    <a:pos x="41" y="24"/>
                  </a:cxn>
                  <a:cxn ang="0">
                    <a:pos x="28" y="32"/>
                  </a:cxn>
                  <a:cxn ang="0">
                    <a:pos x="14" y="42"/>
                  </a:cxn>
                  <a:cxn ang="0">
                    <a:pos x="4" y="51"/>
                  </a:cxn>
                  <a:cxn ang="0">
                    <a:pos x="4" y="57"/>
                  </a:cxn>
                </a:cxnLst>
                <a:rect l="0" t="0" r="r" b="b"/>
                <a:pathLst>
                  <a:path w="265" h="57">
                    <a:moveTo>
                      <a:pt x="4" y="57"/>
                    </a:moveTo>
                    <a:lnTo>
                      <a:pt x="11" y="49"/>
                    </a:lnTo>
                    <a:lnTo>
                      <a:pt x="19" y="43"/>
                    </a:lnTo>
                    <a:lnTo>
                      <a:pt x="28" y="37"/>
                    </a:lnTo>
                    <a:lnTo>
                      <a:pt x="37" y="30"/>
                    </a:lnTo>
                    <a:lnTo>
                      <a:pt x="44" y="27"/>
                    </a:lnTo>
                    <a:lnTo>
                      <a:pt x="53" y="23"/>
                    </a:lnTo>
                    <a:lnTo>
                      <a:pt x="61" y="19"/>
                    </a:lnTo>
                    <a:lnTo>
                      <a:pt x="68" y="16"/>
                    </a:lnTo>
                    <a:lnTo>
                      <a:pt x="77" y="13"/>
                    </a:lnTo>
                    <a:lnTo>
                      <a:pt x="86" y="10"/>
                    </a:lnTo>
                    <a:lnTo>
                      <a:pt x="96" y="8"/>
                    </a:lnTo>
                    <a:lnTo>
                      <a:pt x="105" y="6"/>
                    </a:lnTo>
                    <a:lnTo>
                      <a:pt x="113" y="5"/>
                    </a:lnTo>
                    <a:lnTo>
                      <a:pt x="122" y="4"/>
                    </a:lnTo>
                    <a:lnTo>
                      <a:pt x="128" y="4"/>
                    </a:lnTo>
                    <a:lnTo>
                      <a:pt x="136" y="4"/>
                    </a:lnTo>
                    <a:lnTo>
                      <a:pt x="144" y="5"/>
                    </a:lnTo>
                    <a:lnTo>
                      <a:pt x="152" y="5"/>
                    </a:lnTo>
                    <a:lnTo>
                      <a:pt x="160" y="6"/>
                    </a:lnTo>
                    <a:lnTo>
                      <a:pt x="167" y="8"/>
                    </a:lnTo>
                    <a:lnTo>
                      <a:pt x="177" y="9"/>
                    </a:lnTo>
                    <a:lnTo>
                      <a:pt x="186" y="11"/>
                    </a:lnTo>
                    <a:lnTo>
                      <a:pt x="194" y="14"/>
                    </a:lnTo>
                    <a:lnTo>
                      <a:pt x="203" y="18"/>
                    </a:lnTo>
                    <a:lnTo>
                      <a:pt x="210" y="22"/>
                    </a:lnTo>
                    <a:lnTo>
                      <a:pt x="217" y="24"/>
                    </a:lnTo>
                    <a:lnTo>
                      <a:pt x="224" y="29"/>
                    </a:lnTo>
                    <a:lnTo>
                      <a:pt x="231" y="33"/>
                    </a:lnTo>
                    <a:lnTo>
                      <a:pt x="238" y="37"/>
                    </a:lnTo>
                    <a:lnTo>
                      <a:pt x="245" y="42"/>
                    </a:lnTo>
                    <a:lnTo>
                      <a:pt x="250" y="46"/>
                    </a:lnTo>
                    <a:lnTo>
                      <a:pt x="255" y="49"/>
                    </a:lnTo>
                    <a:lnTo>
                      <a:pt x="258" y="53"/>
                    </a:lnTo>
                    <a:lnTo>
                      <a:pt x="261" y="56"/>
                    </a:lnTo>
                    <a:lnTo>
                      <a:pt x="265" y="52"/>
                    </a:lnTo>
                    <a:lnTo>
                      <a:pt x="260" y="48"/>
                    </a:lnTo>
                    <a:lnTo>
                      <a:pt x="255" y="44"/>
                    </a:lnTo>
                    <a:lnTo>
                      <a:pt x="248" y="39"/>
                    </a:lnTo>
                    <a:lnTo>
                      <a:pt x="242" y="34"/>
                    </a:lnTo>
                    <a:lnTo>
                      <a:pt x="236" y="30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14" y="18"/>
                    </a:lnTo>
                    <a:lnTo>
                      <a:pt x="208" y="15"/>
                    </a:lnTo>
                    <a:lnTo>
                      <a:pt x="200" y="11"/>
                    </a:lnTo>
                    <a:lnTo>
                      <a:pt x="193" y="9"/>
                    </a:lnTo>
                    <a:lnTo>
                      <a:pt x="185" y="8"/>
                    </a:lnTo>
                    <a:lnTo>
                      <a:pt x="179" y="5"/>
                    </a:lnTo>
                    <a:lnTo>
                      <a:pt x="170" y="4"/>
                    </a:lnTo>
                    <a:lnTo>
                      <a:pt x="162" y="3"/>
                    </a:lnTo>
                    <a:lnTo>
                      <a:pt x="153" y="1"/>
                    </a:lnTo>
                    <a:lnTo>
                      <a:pt x="143" y="0"/>
                    </a:lnTo>
                    <a:lnTo>
                      <a:pt x="134" y="0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1"/>
                    </a:lnTo>
                    <a:lnTo>
                      <a:pt x="99" y="3"/>
                    </a:lnTo>
                    <a:lnTo>
                      <a:pt x="92" y="4"/>
                    </a:lnTo>
                    <a:lnTo>
                      <a:pt x="85" y="6"/>
                    </a:lnTo>
                    <a:lnTo>
                      <a:pt x="77" y="9"/>
                    </a:lnTo>
                    <a:lnTo>
                      <a:pt x="70" y="10"/>
                    </a:lnTo>
                    <a:lnTo>
                      <a:pt x="62" y="14"/>
                    </a:lnTo>
                    <a:lnTo>
                      <a:pt x="55" y="16"/>
                    </a:lnTo>
                    <a:lnTo>
                      <a:pt x="47" y="20"/>
                    </a:lnTo>
                    <a:lnTo>
                      <a:pt x="41" y="24"/>
                    </a:lnTo>
                    <a:lnTo>
                      <a:pt x="34" y="28"/>
                    </a:lnTo>
                    <a:lnTo>
                      <a:pt x="28" y="32"/>
                    </a:lnTo>
                    <a:lnTo>
                      <a:pt x="20" y="37"/>
                    </a:lnTo>
                    <a:lnTo>
                      <a:pt x="14" y="42"/>
                    </a:lnTo>
                    <a:lnTo>
                      <a:pt x="8" y="47"/>
                    </a:lnTo>
                    <a:lnTo>
                      <a:pt x="4" y="51"/>
                    </a:lnTo>
                    <a:lnTo>
                      <a:pt x="0" y="54"/>
                    </a:lnTo>
                    <a:lnTo>
                      <a:pt x="4" y="57"/>
                    </a:lnTo>
                    <a:close/>
                  </a:path>
                </a:pathLst>
              </a:cu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289"/>
              <p:cNvSpPr>
                <a:spLocks/>
              </p:cNvSpPr>
              <p:nvPr/>
            </p:nvSpPr>
            <p:spPr bwMode="auto">
              <a:xfrm>
                <a:off x="4318" y="2857"/>
                <a:ext cx="24" cy="2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4" y="5"/>
                  </a:cxn>
                  <a:cxn ang="0">
                    <a:pos x="7" y="29"/>
                  </a:cxn>
                  <a:cxn ang="0">
                    <a:pos x="0" y="25"/>
                  </a:cxn>
                  <a:cxn ang="0">
                    <a:pos x="14" y="0"/>
                  </a:cxn>
                </a:cxnLst>
                <a:rect l="0" t="0" r="r" b="b"/>
                <a:pathLst>
                  <a:path w="24" h="29">
                    <a:moveTo>
                      <a:pt x="14" y="0"/>
                    </a:moveTo>
                    <a:lnTo>
                      <a:pt x="24" y="5"/>
                    </a:lnTo>
                    <a:lnTo>
                      <a:pt x="7" y="29"/>
                    </a:lnTo>
                    <a:lnTo>
                      <a:pt x="0" y="2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290"/>
              <p:cNvSpPr>
                <a:spLocks/>
              </p:cNvSpPr>
              <p:nvPr/>
            </p:nvSpPr>
            <p:spPr bwMode="auto">
              <a:xfrm>
                <a:off x="4114" y="2889"/>
                <a:ext cx="60" cy="6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60" y="52"/>
                  </a:cxn>
                  <a:cxn ang="0">
                    <a:pos x="52" y="60"/>
                  </a:cxn>
                  <a:cxn ang="0">
                    <a:pos x="0" y="8"/>
                  </a:cxn>
                </a:cxnLst>
                <a:rect l="0" t="0" r="r" b="b"/>
                <a:pathLst>
                  <a:path w="60" h="60">
                    <a:moveTo>
                      <a:pt x="0" y="8"/>
                    </a:moveTo>
                    <a:lnTo>
                      <a:pt x="8" y="0"/>
                    </a:lnTo>
                    <a:lnTo>
                      <a:pt x="60" y="52"/>
                    </a:lnTo>
                    <a:lnTo>
                      <a:pt x="52" y="6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EFF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291"/>
              <p:cNvSpPr>
                <a:spLocks/>
              </p:cNvSpPr>
              <p:nvPr/>
            </p:nvSpPr>
            <p:spPr bwMode="auto">
              <a:xfrm>
                <a:off x="4114" y="2889"/>
                <a:ext cx="60" cy="6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60" y="52"/>
                  </a:cxn>
                  <a:cxn ang="0">
                    <a:pos x="52" y="60"/>
                  </a:cxn>
                  <a:cxn ang="0">
                    <a:pos x="0" y="8"/>
                  </a:cxn>
                </a:cxnLst>
                <a:rect l="0" t="0" r="r" b="b"/>
                <a:pathLst>
                  <a:path w="60" h="60">
                    <a:moveTo>
                      <a:pt x="0" y="8"/>
                    </a:moveTo>
                    <a:lnTo>
                      <a:pt x="8" y="0"/>
                    </a:lnTo>
                    <a:lnTo>
                      <a:pt x="60" y="52"/>
                    </a:lnTo>
                    <a:lnTo>
                      <a:pt x="52" y="6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292"/>
              <p:cNvSpPr>
                <a:spLocks/>
              </p:cNvSpPr>
              <p:nvPr/>
            </p:nvSpPr>
            <p:spPr bwMode="auto">
              <a:xfrm>
                <a:off x="4125" y="2889"/>
                <a:ext cx="45" cy="45"/>
              </a:xfrm>
              <a:custGeom>
                <a:avLst/>
                <a:gdLst/>
                <a:ahLst/>
                <a:cxnLst>
                  <a:cxn ang="0">
                    <a:pos x="42" y="45"/>
                  </a:cxn>
                  <a:cxn ang="0">
                    <a:pos x="45" y="43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42" y="45"/>
                  </a:cxn>
                </a:cxnLst>
                <a:rect l="0" t="0" r="r" b="b"/>
                <a:pathLst>
                  <a:path w="45" h="45">
                    <a:moveTo>
                      <a:pt x="42" y="45"/>
                    </a:moveTo>
                    <a:lnTo>
                      <a:pt x="45" y="43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2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293"/>
              <p:cNvSpPr>
                <a:spLocks/>
              </p:cNvSpPr>
              <p:nvPr/>
            </p:nvSpPr>
            <p:spPr bwMode="auto">
              <a:xfrm>
                <a:off x="4125" y="2889"/>
                <a:ext cx="45" cy="45"/>
              </a:xfrm>
              <a:custGeom>
                <a:avLst/>
                <a:gdLst/>
                <a:ahLst/>
                <a:cxnLst>
                  <a:cxn ang="0">
                    <a:pos x="42" y="45"/>
                  </a:cxn>
                  <a:cxn ang="0">
                    <a:pos x="45" y="43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42" y="45"/>
                  </a:cxn>
                </a:cxnLst>
                <a:rect l="0" t="0" r="r" b="b"/>
                <a:pathLst>
                  <a:path w="45" h="45">
                    <a:moveTo>
                      <a:pt x="42" y="45"/>
                    </a:moveTo>
                    <a:lnTo>
                      <a:pt x="45" y="43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2" y="45"/>
                    </a:lnTo>
                    <a:close/>
                  </a:path>
                </a:pathLst>
              </a:cu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294"/>
              <p:cNvSpPr>
                <a:spLocks/>
              </p:cNvSpPr>
              <p:nvPr/>
            </p:nvSpPr>
            <p:spPr bwMode="auto">
              <a:xfrm>
                <a:off x="4336" y="2888"/>
                <a:ext cx="59" cy="61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9" y="9"/>
                  </a:cxn>
                  <a:cxn ang="0">
                    <a:pos x="7" y="61"/>
                  </a:cxn>
                  <a:cxn ang="0">
                    <a:pos x="0" y="53"/>
                  </a:cxn>
                  <a:cxn ang="0">
                    <a:pos x="52" y="0"/>
                  </a:cxn>
                </a:cxnLst>
                <a:rect l="0" t="0" r="r" b="b"/>
                <a:pathLst>
                  <a:path w="59" h="61">
                    <a:moveTo>
                      <a:pt x="52" y="0"/>
                    </a:moveTo>
                    <a:lnTo>
                      <a:pt x="59" y="9"/>
                    </a:lnTo>
                    <a:lnTo>
                      <a:pt x="7" y="61"/>
                    </a:lnTo>
                    <a:lnTo>
                      <a:pt x="0" y="5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8EFF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295"/>
              <p:cNvSpPr>
                <a:spLocks/>
              </p:cNvSpPr>
              <p:nvPr/>
            </p:nvSpPr>
            <p:spPr bwMode="auto">
              <a:xfrm>
                <a:off x="4336" y="2888"/>
                <a:ext cx="59" cy="61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9" y="9"/>
                  </a:cxn>
                  <a:cxn ang="0">
                    <a:pos x="7" y="61"/>
                  </a:cxn>
                  <a:cxn ang="0">
                    <a:pos x="0" y="53"/>
                  </a:cxn>
                  <a:cxn ang="0">
                    <a:pos x="52" y="0"/>
                  </a:cxn>
                </a:cxnLst>
                <a:rect l="0" t="0" r="r" b="b"/>
                <a:pathLst>
                  <a:path w="59" h="61">
                    <a:moveTo>
                      <a:pt x="52" y="0"/>
                    </a:moveTo>
                    <a:lnTo>
                      <a:pt x="59" y="9"/>
                    </a:lnTo>
                    <a:lnTo>
                      <a:pt x="7" y="61"/>
                    </a:lnTo>
                    <a:lnTo>
                      <a:pt x="0" y="53"/>
                    </a:lnTo>
                    <a:lnTo>
                      <a:pt x="52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296"/>
              <p:cNvSpPr>
                <a:spLocks/>
              </p:cNvSpPr>
              <p:nvPr/>
            </p:nvSpPr>
            <p:spPr bwMode="auto">
              <a:xfrm>
                <a:off x="4341" y="2889"/>
                <a:ext cx="44" cy="45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2" y="45"/>
                  </a:cxn>
                  <a:cxn ang="0">
                    <a:pos x="44" y="3"/>
                  </a:cxn>
                  <a:cxn ang="0">
                    <a:pos x="42" y="0"/>
                  </a:cxn>
                  <a:cxn ang="0">
                    <a:pos x="0" y="42"/>
                  </a:cxn>
                </a:cxnLst>
                <a:rect l="0" t="0" r="r" b="b"/>
                <a:pathLst>
                  <a:path w="44" h="45">
                    <a:moveTo>
                      <a:pt x="0" y="42"/>
                    </a:moveTo>
                    <a:lnTo>
                      <a:pt x="2" y="45"/>
                    </a:lnTo>
                    <a:lnTo>
                      <a:pt x="44" y="3"/>
                    </a:lnTo>
                    <a:lnTo>
                      <a:pt x="42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297"/>
              <p:cNvSpPr>
                <a:spLocks/>
              </p:cNvSpPr>
              <p:nvPr/>
            </p:nvSpPr>
            <p:spPr bwMode="auto">
              <a:xfrm>
                <a:off x="4341" y="2889"/>
                <a:ext cx="44" cy="45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2" y="45"/>
                  </a:cxn>
                  <a:cxn ang="0">
                    <a:pos x="44" y="3"/>
                  </a:cxn>
                  <a:cxn ang="0">
                    <a:pos x="42" y="0"/>
                  </a:cxn>
                  <a:cxn ang="0">
                    <a:pos x="0" y="42"/>
                  </a:cxn>
                </a:cxnLst>
                <a:rect l="0" t="0" r="r" b="b"/>
                <a:pathLst>
                  <a:path w="44" h="45">
                    <a:moveTo>
                      <a:pt x="0" y="42"/>
                    </a:moveTo>
                    <a:lnTo>
                      <a:pt x="2" y="45"/>
                    </a:lnTo>
                    <a:lnTo>
                      <a:pt x="44" y="3"/>
                    </a:lnTo>
                    <a:lnTo>
                      <a:pt x="42" y="0"/>
                    </a:lnTo>
                    <a:lnTo>
                      <a:pt x="0" y="42"/>
                    </a:lnTo>
                    <a:close/>
                  </a:path>
                </a:pathLst>
              </a:cu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298"/>
              <p:cNvSpPr>
                <a:spLocks/>
              </p:cNvSpPr>
              <p:nvPr/>
            </p:nvSpPr>
            <p:spPr bwMode="auto">
              <a:xfrm>
                <a:off x="4266" y="2831"/>
                <a:ext cx="133" cy="12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4" y="2"/>
                  </a:cxn>
                  <a:cxn ang="0">
                    <a:pos x="26" y="3"/>
                  </a:cxn>
                  <a:cxn ang="0">
                    <a:pos x="33" y="5"/>
                  </a:cxn>
                  <a:cxn ang="0">
                    <a:pos x="42" y="7"/>
                  </a:cxn>
                  <a:cxn ang="0">
                    <a:pos x="51" y="9"/>
                  </a:cxn>
                  <a:cxn ang="0">
                    <a:pos x="60" y="12"/>
                  </a:cxn>
                  <a:cxn ang="0">
                    <a:pos x="69" y="15"/>
                  </a:cxn>
                  <a:cxn ang="0">
                    <a:pos x="77" y="20"/>
                  </a:cxn>
                  <a:cxn ang="0">
                    <a:pos x="86" y="24"/>
                  </a:cxn>
                  <a:cxn ang="0">
                    <a:pos x="93" y="29"/>
                  </a:cxn>
                  <a:cxn ang="0">
                    <a:pos x="99" y="33"/>
                  </a:cxn>
                  <a:cxn ang="0">
                    <a:pos x="105" y="38"/>
                  </a:cxn>
                  <a:cxn ang="0">
                    <a:pos x="110" y="42"/>
                  </a:cxn>
                  <a:cxn ang="0">
                    <a:pos x="115" y="47"/>
                  </a:cxn>
                  <a:cxn ang="0">
                    <a:pos x="121" y="51"/>
                  </a:cxn>
                  <a:cxn ang="0">
                    <a:pos x="126" y="55"/>
                  </a:cxn>
                  <a:cxn ang="0">
                    <a:pos x="129" y="58"/>
                  </a:cxn>
                  <a:cxn ang="0">
                    <a:pos x="133" y="63"/>
                  </a:cxn>
                  <a:cxn ang="0">
                    <a:pos x="74" y="120"/>
                  </a:cxn>
                  <a:cxn ang="0">
                    <a:pos x="61" y="109"/>
                  </a:cxn>
                  <a:cxn ang="0">
                    <a:pos x="64" y="106"/>
                  </a:cxn>
                  <a:cxn ang="0">
                    <a:pos x="74" y="115"/>
                  </a:cxn>
                  <a:cxn ang="0">
                    <a:pos x="128" y="63"/>
                  </a:cxn>
                  <a:cxn ang="0">
                    <a:pos x="123" y="60"/>
                  </a:cxn>
                  <a:cxn ang="0">
                    <a:pos x="121" y="57"/>
                  </a:cxn>
                  <a:cxn ang="0">
                    <a:pos x="115" y="51"/>
                  </a:cxn>
                  <a:cxn ang="0">
                    <a:pos x="109" y="46"/>
                  </a:cxn>
                  <a:cxn ang="0">
                    <a:pos x="103" y="42"/>
                  </a:cxn>
                  <a:cxn ang="0">
                    <a:pos x="98" y="37"/>
                  </a:cxn>
                  <a:cxn ang="0">
                    <a:pos x="90" y="33"/>
                  </a:cxn>
                  <a:cxn ang="0">
                    <a:pos x="84" y="29"/>
                  </a:cxn>
                  <a:cxn ang="0">
                    <a:pos x="75" y="24"/>
                  </a:cxn>
                  <a:cxn ang="0">
                    <a:pos x="66" y="19"/>
                  </a:cxn>
                  <a:cxn ang="0">
                    <a:pos x="57" y="15"/>
                  </a:cxn>
                  <a:cxn ang="0">
                    <a:pos x="50" y="13"/>
                  </a:cxn>
                  <a:cxn ang="0">
                    <a:pos x="42" y="10"/>
                  </a:cxn>
                  <a:cxn ang="0">
                    <a:pos x="32" y="8"/>
                  </a:cxn>
                  <a:cxn ang="0">
                    <a:pos x="24" y="7"/>
                  </a:cxn>
                  <a:cxn ang="0">
                    <a:pos x="15" y="5"/>
                  </a:cxn>
                  <a:cxn ang="0">
                    <a:pos x="9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33" h="120">
                    <a:moveTo>
                      <a:pt x="1" y="0"/>
                    </a:moveTo>
                    <a:lnTo>
                      <a:pt x="14" y="2"/>
                    </a:lnTo>
                    <a:lnTo>
                      <a:pt x="26" y="3"/>
                    </a:lnTo>
                    <a:lnTo>
                      <a:pt x="33" y="5"/>
                    </a:lnTo>
                    <a:lnTo>
                      <a:pt x="42" y="7"/>
                    </a:lnTo>
                    <a:lnTo>
                      <a:pt x="51" y="9"/>
                    </a:lnTo>
                    <a:lnTo>
                      <a:pt x="60" y="12"/>
                    </a:lnTo>
                    <a:lnTo>
                      <a:pt x="69" y="15"/>
                    </a:lnTo>
                    <a:lnTo>
                      <a:pt x="77" y="20"/>
                    </a:lnTo>
                    <a:lnTo>
                      <a:pt x="86" y="24"/>
                    </a:lnTo>
                    <a:lnTo>
                      <a:pt x="93" y="29"/>
                    </a:lnTo>
                    <a:lnTo>
                      <a:pt x="99" y="33"/>
                    </a:lnTo>
                    <a:lnTo>
                      <a:pt x="105" y="38"/>
                    </a:lnTo>
                    <a:lnTo>
                      <a:pt x="110" y="42"/>
                    </a:lnTo>
                    <a:lnTo>
                      <a:pt x="115" y="47"/>
                    </a:lnTo>
                    <a:lnTo>
                      <a:pt x="121" y="51"/>
                    </a:lnTo>
                    <a:lnTo>
                      <a:pt x="126" y="55"/>
                    </a:lnTo>
                    <a:lnTo>
                      <a:pt x="129" y="58"/>
                    </a:lnTo>
                    <a:lnTo>
                      <a:pt x="133" y="63"/>
                    </a:lnTo>
                    <a:lnTo>
                      <a:pt x="74" y="120"/>
                    </a:lnTo>
                    <a:lnTo>
                      <a:pt x="61" y="109"/>
                    </a:lnTo>
                    <a:lnTo>
                      <a:pt x="64" y="106"/>
                    </a:lnTo>
                    <a:lnTo>
                      <a:pt x="74" y="115"/>
                    </a:lnTo>
                    <a:lnTo>
                      <a:pt x="128" y="63"/>
                    </a:lnTo>
                    <a:lnTo>
                      <a:pt x="123" y="60"/>
                    </a:lnTo>
                    <a:lnTo>
                      <a:pt x="121" y="57"/>
                    </a:lnTo>
                    <a:lnTo>
                      <a:pt x="115" y="51"/>
                    </a:lnTo>
                    <a:lnTo>
                      <a:pt x="109" y="46"/>
                    </a:lnTo>
                    <a:lnTo>
                      <a:pt x="103" y="42"/>
                    </a:lnTo>
                    <a:lnTo>
                      <a:pt x="98" y="37"/>
                    </a:lnTo>
                    <a:lnTo>
                      <a:pt x="90" y="33"/>
                    </a:lnTo>
                    <a:lnTo>
                      <a:pt x="84" y="29"/>
                    </a:lnTo>
                    <a:lnTo>
                      <a:pt x="75" y="24"/>
                    </a:lnTo>
                    <a:lnTo>
                      <a:pt x="66" y="19"/>
                    </a:lnTo>
                    <a:lnTo>
                      <a:pt x="57" y="15"/>
                    </a:lnTo>
                    <a:lnTo>
                      <a:pt x="50" y="13"/>
                    </a:lnTo>
                    <a:lnTo>
                      <a:pt x="42" y="10"/>
                    </a:lnTo>
                    <a:lnTo>
                      <a:pt x="32" y="8"/>
                    </a:lnTo>
                    <a:lnTo>
                      <a:pt x="24" y="7"/>
                    </a:lnTo>
                    <a:lnTo>
                      <a:pt x="15" y="5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05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299"/>
              <p:cNvSpPr>
                <a:spLocks/>
              </p:cNvSpPr>
              <p:nvPr/>
            </p:nvSpPr>
            <p:spPr bwMode="auto">
              <a:xfrm>
                <a:off x="4266" y="2831"/>
                <a:ext cx="133" cy="12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4" y="2"/>
                  </a:cxn>
                  <a:cxn ang="0">
                    <a:pos x="26" y="3"/>
                  </a:cxn>
                  <a:cxn ang="0">
                    <a:pos x="33" y="5"/>
                  </a:cxn>
                  <a:cxn ang="0">
                    <a:pos x="42" y="7"/>
                  </a:cxn>
                  <a:cxn ang="0">
                    <a:pos x="51" y="9"/>
                  </a:cxn>
                  <a:cxn ang="0">
                    <a:pos x="60" y="12"/>
                  </a:cxn>
                  <a:cxn ang="0">
                    <a:pos x="69" y="15"/>
                  </a:cxn>
                  <a:cxn ang="0">
                    <a:pos x="77" y="20"/>
                  </a:cxn>
                  <a:cxn ang="0">
                    <a:pos x="86" y="24"/>
                  </a:cxn>
                  <a:cxn ang="0">
                    <a:pos x="93" y="29"/>
                  </a:cxn>
                  <a:cxn ang="0">
                    <a:pos x="99" y="33"/>
                  </a:cxn>
                  <a:cxn ang="0">
                    <a:pos x="105" y="38"/>
                  </a:cxn>
                  <a:cxn ang="0">
                    <a:pos x="110" y="42"/>
                  </a:cxn>
                  <a:cxn ang="0">
                    <a:pos x="115" y="47"/>
                  </a:cxn>
                  <a:cxn ang="0">
                    <a:pos x="121" y="51"/>
                  </a:cxn>
                  <a:cxn ang="0">
                    <a:pos x="126" y="55"/>
                  </a:cxn>
                  <a:cxn ang="0">
                    <a:pos x="129" y="58"/>
                  </a:cxn>
                  <a:cxn ang="0">
                    <a:pos x="133" y="63"/>
                  </a:cxn>
                  <a:cxn ang="0">
                    <a:pos x="74" y="120"/>
                  </a:cxn>
                  <a:cxn ang="0">
                    <a:pos x="61" y="109"/>
                  </a:cxn>
                  <a:cxn ang="0">
                    <a:pos x="64" y="106"/>
                  </a:cxn>
                  <a:cxn ang="0">
                    <a:pos x="74" y="115"/>
                  </a:cxn>
                  <a:cxn ang="0">
                    <a:pos x="128" y="63"/>
                  </a:cxn>
                  <a:cxn ang="0">
                    <a:pos x="123" y="60"/>
                  </a:cxn>
                  <a:cxn ang="0">
                    <a:pos x="121" y="57"/>
                  </a:cxn>
                  <a:cxn ang="0">
                    <a:pos x="115" y="51"/>
                  </a:cxn>
                  <a:cxn ang="0">
                    <a:pos x="109" y="46"/>
                  </a:cxn>
                  <a:cxn ang="0">
                    <a:pos x="103" y="42"/>
                  </a:cxn>
                  <a:cxn ang="0">
                    <a:pos x="98" y="37"/>
                  </a:cxn>
                  <a:cxn ang="0">
                    <a:pos x="90" y="33"/>
                  </a:cxn>
                  <a:cxn ang="0">
                    <a:pos x="84" y="29"/>
                  </a:cxn>
                  <a:cxn ang="0">
                    <a:pos x="75" y="24"/>
                  </a:cxn>
                  <a:cxn ang="0">
                    <a:pos x="66" y="19"/>
                  </a:cxn>
                  <a:cxn ang="0">
                    <a:pos x="57" y="15"/>
                  </a:cxn>
                  <a:cxn ang="0">
                    <a:pos x="50" y="13"/>
                  </a:cxn>
                  <a:cxn ang="0">
                    <a:pos x="42" y="10"/>
                  </a:cxn>
                  <a:cxn ang="0">
                    <a:pos x="32" y="8"/>
                  </a:cxn>
                  <a:cxn ang="0">
                    <a:pos x="24" y="7"/>
                  </a:cxn>
                  <a:cxn ang="0">
                    <a:pos x="15" y="5"/>
                  </a:cxn>
                  <a:cxn ang="0">
                    <a:pos x="9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33" h="120">
                    <a:moveTo>
                      <a:pt x="1" y="0"/>
                    </a:moveTo>
                    <a:lnTo>
                      <a:pt x="14" y="2"/>
                    </a:lnTo>
                    <a:lnTo>
                      <a:pt x="26" y="3"/>
                    </a:lnTo>
                    <a:lnTo>
                      <a:pt x="33" y="5"/>
                    </a:lnTo>
                    <a:lnTo>
                      <a:pt x="42" y="7"/>
                    </a:lnTo>
                    <a:lnTo>
                      <a:pt x="51" y="9"/>
                    </a:lnTo>
                    <a:lnTo>
                      <a:pt x="60" y="12"/>
                    </a:lnTo>
                    <a:lnTo>
                      <a:pt x="69" y="15"/>
                    </a:lnTo>
                    <a:lnTo>
                      <a:pt x="77" y="20"/>
                    </a:lnTo>
                    <a:lnTo>
                      <a:pt x="86" y="24"/>
                    </a:lnTo>
                    <a:lnTo>
                      <a:pt x="93" y="29"/>
                    </a:lnTo>
                    <a:lnTo>
                      <a:pt x="99" y="33"/>
                    </a:lnTo>
                    <a:lnTo>
                      <a:pt x="105" y="38"/>
                    </a:lnTo>
                    <a:lnTo>
                      <a:pt x="110" y="42"/>
                    </a:lnTo>
                    <a:lnTo>
                      <a:pt x="115" y="47"/>
                    </a:lnTo>
                    <a:lnTo>
                      <a:pt x="121" y="51"/>
                    </a:lnTo>
                    <a:lnTo>
                      <a:pt x="126" y="55"/>
                    </a:lnTo>
                    <a:lnTo>
                      <a:pt x="129" y="58"/>
                    </a:lnTo>
                    <a:lnTo>
                      <a:pt x="133" y="63"/>
                    </a:lnTo>
                    <a:lnTo>
                      <a:pt x="74" y="120"/>
                    </a:lnTo>
                    <a:lnTo>
                      <a:pt x="61" y="109"/>
                    </a:lnTo>
                    <a:lnTo>
                      <a:pt x="64" y="106"/>
                    </a:lnTo>
                    <a:lnTo>
                      <a:pt x="74" y="115"/>
                    </a:lnTo>
                    <a:lnTo>
                      <a:pt x="128" y="63"/>
                    </a:lnTo>
                    <a:lnTo>
                      <a:pt x="123" y="60"/>
                    </a:lnTo>
                    <a:lnTo>
                      <a:pt x="121" y="57"/>
                    </a:lnTo>
                    <a:lnTo>
                      <a:pt x="115" y="51"/>
                    </a:lnTo>
                    <a:lnTo>
                      <a:pt x="109" y="46"/>
                    </a:lnTo>
                    <a:lnTo>
                      <a:pt x="103" y="42"/>
                    </a:lnTo>
                    <a:lnTo>
                      <a:pt x="98" y="37"/>
                    </a:lnTo>
                    <a:lnTo>
                      <a:pt x="90" y="33"/>
                    </a:lnTo>
                    <a:lnTo>
                      <a:pt x="84" y="29"/>
                    </a:lnTo>
                    <a:lnTo>
                      <a:pt x="75" y="24"/>
                    </a:lnTo>
                    <a:lnTo>
                      <a:pt x="66" y="19"/>
                    </a:lnTo>
                    <a:lnTo>
                      <a:pt x="57" y="15"/>
                    </a:lnTo>
                    <a:lnTo>
                      <a:pt x="50" y="13"/>
                    </a:lnTo>
                    <a:lnTo>
                      <a:pt x="42" y="10"/>
                    </a:lnTo>
                    <a:lnTo>
                      <a:pt x="32" y="8"/>
                    </a:lnTo>
                    <a:lnTo>
                      <a:pt x="24" y="7"/>
                    </a:lnTo>
                    <a:lnTo>
                      <a:pt x="15" y="5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300"/>
              <p:cNvSpPr>
                <a:spLocks/>
              </p:cNvSpPr>
              <p:nvPr/>
            </p:nvSpPr>
            <p:spPr bwMode="auto">
              <a:xfrm>
                <a:off x="4109" y="2831"/>
                <a:ext cx="134" cy="121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20" y="3"/>
                  </a:cxn>
                  <a:cxn ang="0">
                    <a:pos x="109" y="4"/>
                  </a:cxn>
                  <a:cxn ang="0">
                    <a:pos x="101" y="5"/>
                  </a:cxn>
                  <a:cxn ang="0">
                    <a:pos x="93" y="8"/>
                  </a:cxn>
                  <a:cxn ang="0">
                    <a:pos x="84" y="9"/>
                  </a:cxn>
                  <a:cxn ang="0">
                    <a:pos x="75" y="13"/>
                  </a:cxn>
                  <a:cxn ang="0">
                    <a:pos x="66" y="17"/>
                  </a:cxn>
                  <a:cxn ang="0">
                    <a:pos x="57" y="20"/>
                  </a:cxn>
                  <a:cxn ang="0">
                    <a:pos x="48" y="26"/>
                  </a:cxn>
                  <a:cxn ang="0">
                    <a:pos x="42" y="31"/>
                  </a:cxn>
                  <a:cxn ang="0">
                    <a:pos x="36" y="34"/>
                  </a:cxn>
                  <a:cxn ang="0">
                    <a:pos x="29" y="38"/>
                  </a:cxn>
                  <a:cxn ang="0">
                    <a:pos x="24" y="43"/>
                  </a:cxn>
                  <a:cxn ang="0">
                    <a:pos x="19" y="47"/>
                  </a:cxn>
                  <a:cxn ang="0">
                    <a:pos x="14" y="52"/>
                  </a:cxn>
                  <a:cxn ang="0">
                    <a:pos x="9" y="56"/>
                  </a:cxn>
                  <a:cxn ang="0">
                    <a:pos x="5" y="60"/>
                  </a:cxn>
                  <a:cxn ang="0">
                    <a:pos x="0" y="65"/>
                  </a:cxn>
                  <a:cxn ang="0">
                    <a:pos x="61" y="121"/>
                  </a:cxn>
                  <a:cxn ang="0">
                    <a:pos x="74" y="109"/>
                  </a:cxn>
                  <a:cxn ang="0">
                    <a:pos x="71" y="108"/>
                  </a:cxn>
                  <a:cxn ang="0">
                    <a:pos x="61" y="115"/>
                  </a:cxn>
                  <a:cxn ang="0">
                    <a:pos x="6" y="65"/>
                  </a:cxn>
                  <a:cxn ang="0">
                    <a:pos x="11" y="61"/>
                  </a:cxn>
                  <a:cxn ang="0">
                    <a:pos x="14" y="57"/>
                  </a:cxn>
                  <a:cxn ang="0">
                    <a:pos x="19" y="52"/>
                  </a:cxn>
                  <a:cxn ang="0">
                    <a:pos x="25" y="47"/>
                  </a:cxn>
                  <a:cxn ang="0">
                    <a:pos x="32" y="43"/>
                  </a:cxn>
                  <a:cxn ang="0">
                    <a:pos x="37" y="38"/>
                  </a:cxn>
                  <a:cxn ang="0">
                    <a:pos x="44" y="33"/>
                  </a:cxn>
                  <a:cxn ang="0">
                    <a:pos x="51" y="29"/>
                  </a:cxn>
                  <a:cxn ang="0">
                    <a:pos x="60" y="24"/>
                  </a:cxn>
                  <a:cxn ang="0">
                    <a:pos x="69" y="20"/>
                  </a:cxn>
                  <a:cxn ang="0">
                    <a:pos x="77" y="17"/>
                  </a:cxn>
                  <a:cxn ang="0">
                    <a:pos x="85" y="13"/>
                  </a:cxn>
                  <a:cxn ang="0">
                    <a:pos x="93" y="12"/>
                  </a:cxn>
                  <a:cxn ang="0">
                    <a:pos x="103" y="9"/>
                  </a:cxn>
                  <a:cxn ang="0">
                    <a:pos x="110" y="8"/>
                  </a:cxn>
                  <a:cxn ang="0">
                    <a:pos x="118" y="5"/>
                  </a:cxn>
                  <a:cxn ang="0">
                    <a:pos x="126" y="5"/>
                  </a:cxn>
                  <a:cxn ang="0">
                    <a:pos x="134" y="5"/>
                  </a:cxn>
                  <a:cxn ang="0">
                    <a:pos x="133" y="0"/>
                  </a:cxn>
                </a:cxnLst>
                <a:rect l="0" t="0" r="r" b="b"/>
                <a:pathLst>
                  <a:path w="134" h="121">
                    <a:moveTo>
                      <a:pt x="133" y="0"/>
                    </a:moveTo>
                    <a:lnTo>
                      <a:pt x="120" y="3"/>
                    </a:lnTo>
                    <a:lnTo>
                      <a:pt x="109" y="4"/>
                    </a:lnTo>
                    <a:lnTo>
                      <a:pt x="101" y="5"/>
                    </a:lnTo>
                    <a:lnTo>
                      <a:pt x="93" y="8"/>
                    </a:lnTo>
                    <a:lnTo>
                      <a:pt x="84" y="9"/>
                    </a:lnTo>
                    <a:lnTo>
                      <a:pt x="75" y="13"/>
                    </a:lnTo>
                    <a:lnTo>
                      <a:pt x="66" y="17"/>
                    </a:lnTo>
                    <a:lnTo>
                      <a:pt x="57" y="20"/>
                    </a:lnTo>
                    <a:lnTo>
                      <a:pt x="48" y="26"/>
                    </a:lnTo>
                    <a:lnTo>
                      <a:pt x="42" y="31"/>
                    </a:lnTo>
                    <a:lnTo>
                      <a:pt x="36" y="34"/>
                    </a:lnTo>
                    <a:lnTo>
                      <a:pt x="29" y="38"/>
                    </a:lnTo>
                    <a:lnTo>
                      <a:pt x="24" y="43"/>
                    </a:lnTo>
                    <a:lnTo>
                      <a:pt x="19" y="47"/>
                    </a:lnTo>
                    <a:lnTo>
                      <a:pt x="14" y="52"/>
                    </a:lnTo>
                    <a:lnTo>
                      <a:pt x="9" y="56"/>
                    </a:lnTo>
                    <a:lnTo>
                      <a:pt x="5" y="60"/>
                    </a:lnTo>
                    <a:lnTo>
                      <a:pt x="0" y="65"/>
                    </a:lnTo>
                    <a:lnTo>
                      <a:pt x="61" y="121"/>
                    </a:lnTo>
                    <a:lnTo>
                      <a:pt x="74" y="109"/>
                    </a:lnTo>
                    <a:lnTo>
                      <a:pt x="71" y="108"/>
                    </a:lnTo>
                    <a:lnTo>
                      <a:pt x="61" y="115"/>
                    </a:lnTo>
                    <a:lnTo>
                      <a:pt x="6" y="65"/>
                    </a:lnTo>
                    <a:lnTo>
                      <a:pt x="11" y="61"/>
                    </a:lnTo>
                    <a:lnTo>
                      <a:pt x="14" y="57"/>
                    </a:lnTo>
                    <a:lnTo>
                      <a:pt x="19" y="52"/>
                    </a:lnTo>
                    <a:lnTo>
                      <a:pt x="25" y="47"/>
                    </a:lnTo>
                    <a:lnTo>
                      <a:pt x="32" y="43"/>
                    </a:lnTo>
                    <a:lnTo>
                      <a:pt x="37" y="38"/>
                    </a:lnTo>
                    <a:lnTo>
                      <a:pt x="44" y="33"/>
                    </a:lnTo>
                    <a:lnTo>
                      <a:pt x="51" y="29"/>
                    </a:lnTo>
                    <a:lnTo>
                      <a:pt x="60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3"/>
                    </a:lnTo>
                    <a:lnTo>
                      <a:pt x="93" y="12"/>
                    </a:lnTo>
                    <a:lnTo>
                      <a:pt x="103" y="9"/>
                    </a:lnTo>
                    <a:lnTo>
                      <a:pt x="110" y="8"/>
                    </a:lnTo>
                    <a:lnTo>
                      <a:pt x="118" y="5"/>
                    </a:lnTo>
                    <a:lnTo>
                      <a:pt x="126" y="5"/>
                    </a:lnTo>
                    <a:lnTo>
                      <a:pt x="134" y="5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805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301"/>
              <p:cNvSpPr>
                <a:spLocks/>
              </p:cNvSpPr>
              <p:nvPr/>
            </p:nvSpPr>
            <p:spPr bwMode="auto">
              <a:xfrm>
                <a:off x="4109" y="2831"/>
                <a:ext cx="134" cy="121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20" y="3"/>
                  </a:cxn>
                  <a:cxn ang="0">
                    <a:pos x="109" y="4"/>
                  </a:cxn>
                  <a:cxn ang="0">
                    <a:pos x="101" y="5"/>
                  </a:cxn>
                  <a:cxn ang="0">
                    <a:pos x="93" y="8"/>
                  </a:cxn>
                  <a:cxn ang="0">
                    <a:pos x="84" y="9"/>
                  </a:cxn>
                  <a:cxn ang="0">
                    <a:pos x="75" y="13"/>
                  </a:cxn>
                  <a:cxn ang="0">
                    <a:pos x="66" y="17"/>
                  </a:cxn>
                  <a:cxn ang="0">
                    <a:pos x="57" y="20"/>
                  </a:cxn>
                  <a:cxn ang="0">
                    <a:pos x="48" y="26"/>
                  </a:cxn>
                  <a:cxn ang="0">
                    <a:pos x="42" y="31"/>
                  </a:cxn>
                  <a:cxn ang="0">
                    <a:pos x="36" y="34"/>
                  </a:cxn>
                  <a:cxn ang="0">
                    <a:pos x="29" y="38"/>
                  </a:cxn>
                  <a:cxn ang="0">
                    <a:pos x="24" y="43"/>
                  </a:cxn>
                  <a:cxn ang="0">
                    <a:pos x="19" y="47"/>
                  </a:cxn>
                  <a:cxn ang="0">
                    <a:pos x="14" y="52"/>
                  </a:cxn>
                  <a:cxn ang="0">
                    <a:pos x="9" y="56"/>
                  </a:cxn>
                  <a:cxn ang="0">
                    <a:pos x="5" y="60"/>
                  </a:cxn>
                  <a:cxn ang="0">
                    <a:pos x="0" y="65"/>
                  </a:cxn>
                  <a:cxn ang="0">
                    <a:pos x="61" y="121"/>
                  </a:cxn>
                  <a:cxn ang="0">
                    <a:pos x="74" y="109"/>
                  </a:cxn>
                  <a:cxn ang="0">
                    <a:pos x="71" y="108"/>
                  </a:cxn>
                  <a:cxn ang="0">
                    <a:pos x="61" y="115"/>
                  </a:cxn>
                  <a:cxn ang="0">
                    <a:pos x="6" y="65"/>
                  </a:cxn>
                  <a:cxn ang="0">
                    <a:pos x="11" y="61"/>
                  </a:cxn>
                  <a:cxn ang="0">
                    <a:pos x="14" y="57"/>
                  </a:cxn>
                  <a:cxn ang="0">
                    <a:pos x="19" y="52"/>
                  </a:cxn>
                  <a:cxn ang="0">
                    <a:pos x="25" y="47"/>
                  </a:cxn>
                  <a:cxn ang="0">
                    <a:pos x="32" y="43"/>
                  </a:cxn>
                  <a:cxn ang="0">
                    <a:pos x="37" y="38"/>
                  </a:cxn>
                  <a:cxn ang="0">
                    <a:pos x="44" y="33"/>
                  </a:cxn>
                  <a:cxn ang="0">
                    <a:pos x="51" y="29"/>
                  </a:cxn>
                  <a:cxn ang="0">
                    <a:pos x="60" y="24"/>
                  </a:cxn>
                  <a:cxn ang="0">
                    <a:pos x="69" y="20"/>
                  </a:cxn>
                  <a:cxn ang="0">
                    <a:pos x="77" y="17"/>
                  </a:cxn>
                  <a:cxn ang="0">
                    <a:pos x="85" y="13"/>
                  </a:cxn>
                  <a:cxn ang="0">
                    <a:pos x="93" y="12"/>
                  </a:cxn>
                  <a:cxn ang="0">
                    <a:pos x="103" y="9"/>
                  </a:cxn>
                  <a:cxn ang="0">
                    <a:pos x="110" y="8"/>
                  </a:cxn>
                  <a:cxn ang="0">
                    <a:pos x="118" y="5"/>
                  </a:cxn>
                  <a:cxn ang="0">
                    <a:pos x="126" y="5"/>
                  </a:cxn>
                  <a:cxn ang="0">
                    <a:pos x="134" y="5"/>
                  </a:cxn>
                  <a:cxn ang="0">
                    <a:pos x="133" y="0"/>
                  </a:cxn>
                </a:cxnLst>
                <a:rect l="0" t="0" r="r" b="b"/>
                <a:pathLst>
                  <a:path w="134" h="121">
                    <a:moveTo>
                      <a:pt x="133" y="0"/>
                    </a:moveTo>
                    <a:lnTo>
                      <a:pt x="120" y="3"/>
                    </a:lnTo>
                    <a:lnTo>
                      <a:pt x="109" y="4"/>
                    </a:lnTo>
                    <a:lnTo>
                      <a:pt x="101" y="5"/>
                    </a:lnTo>
                    <a:lnTo>
                      <a:pt x="93" y="8"/>
                    </a:lnTo>
                    <a:lnTo>
                      <a:pt x="84" y="9"/>
                    </a:lnTo>
                    <a:lnTo>
                      <a:pt x="75" y="13"/>
                    </a:lnTo>
                    <a:lnTo>
                      <a:pt x="66" y="17"/>
                    </a:lnTo>
                    <a:lnTo>
                      <a:pt x="57" y="20"/>
                    </a:lnTo>
                    <a:lnTo>
                      <a:pt x="48" y="26"/>
                    </a:lnTo>
                    <a:lnTo>
                      <a:pt x="42" y="31"/>
                    </a:lnTo>
                    <a:lnTo>
                      <a:pt x="36" y="34"/>
                    </a:lnTo>
                    <a:lnTo>
                      <a:pt x="29" y="38"/>
                    </a:lnTo>
                    <a:lnTo>
                      <a:pt x="24" y="43"/>
                    </a:lnTo>
                    <a:lnTo>
                      <a:pt x="19" y="47"/>
                    </a:lnTo>
                    <a:lnTo>
                      <a:pt x="14" y="52"/>
                    </a:lnTo>
                    <a:lnTo>
                      <a:pt x="9" y="56"/>
                    </a:lnTo>
                    <a:lnTo>
                      <a:pt x="5" y="60"/>
                    </a:lnTo>
                    <a:lnTo>
                      <a:pt x="0" y="65"/>
                    </a:lnTo>
                    <a:lnTo>
                      <a:pt x="61" y="121"/>
                    </a:lnTo>
                    <a:lnTo>
                      <a:pt x="74" y="109"/>
                    </a:lnTo>
                    <a:lnTo>
                      <a:pt x="71" y="108"/>
                    </a:lnTo>
                    <a:lnTo>
                      <a:pt x="61" y="115"/>
                    </a:lnTo>
                    <a:lnTo>
                      <a:pt x="6" y="65"/>
                    </a:lnTo>
                    <a:lnTo>
                      <a:pt x="11" y="61"/>
                    </a:lnTo>
                    <a:lnTo>
                      <a:pt x="14" y="57"/>
                    </a:lnTo>
                    <a:lnTo>
                      <a:pt x="19" y="52"/>
                    </a:lnTo>
                    <a:lnTo>
                      <a:pt x="25" y="47"/>
                    </a:lnTo>
                    <a:lnTo>
                      <a:pt x="32" y="43"/>
                    </a:lnTo>
                    <a:lnTo>
                      <a:pt x="37" y="38"/>
                    </a:lnTo>
                    <a:lnTo>
                      <a:pt x="44" y="33"/>
                    </a:lnTo>
                    <a:lnTo>
                      <a:pt x="51" y="29"/>
                    </a:lnTo>
                    <a:lnTo>
                      <a:pt x="60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3"/>
                    </a:lnTo>
                    <a:lnTo>
                      <a:pt x="93" y="12"/>
                    </a:lnTo>
                    <a:lnTo>
                      <a:pt x="103" y="9"/>
                    </a:lnTo>
                    <a:lnTo>
                      <a:pt x="110" y="8"/>
                    </a:lnTo>
                    <a:lnTo>
                      <a:pt x="118" y="5"/>
                    </a:lnTo>
                    <a:lnTo>
                      <a:pt x="126" y="5"/>
                    </a:lnTo>
                    <a:lnTo>
                      <a:pt x="134" y="5"/>
                    </a:lnTo>
                    <a:lnTo>
                      <a:pt x="133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Line 302"/>
              <p:cNvSpPr>
                <a:spLocks noChangeShapeType="1"/>
              </p:cNvSpPr>
              <p:nvPr/>
            </p:nvSpPr>
            <p:spPr bwMode="auto">
              <a:xfrm>
                <a:off x="4176" y="2538"/>
                <a:ext cx="128" cy="1"/>
              </a:xfrm>
              <a:prstGeom prst="line">
                <a:avLst/>
              </a:prstGeom>
              <a:noFill/>
              <a:ln w="2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Line 303"/>
              <p:cNvSpPr>
                <a:spLocks noChangeShapeType="1"/>
              </p:cNvSpPr>
              <p:nvPr/>
            </p:nvSpPr>
            <p:spPr bwMode="auto">
              <a:xfrm>
                <a:off x="4208" y="3512"/>
                <a:ext cx="127" cy="1"/>
              </a:xfrm>
              <a:prstGeom prst="line">
                <a:avLst/>
              </a:prstGeom>
              <a:noFill/>
              <a:ln w="2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29" name="Rectangle 305"/>
            <p:cNvSpPr>
              <a:spLocks noChangeArrowheads="1"/>
            </p:cNvSpPr>
            <p:nvPr/>
          </p:nvSpPr>
          <p:spPr bwMode="auto">
            <a:xfrm>
              <a:off x="4487" y="3436"/>
              <a:ext cx="260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" name="Rectangle 309"/>
            <p:cNvSpPr>
              <a:spLocks noChangeArrowheads="1"/>
            </p:cNvSpPr>
            <p:nvPr/>
          </p:nvSpPr>
          <p:spPr bwMode="auto">
            <a:xfrm>
              <a:off x="3669" y="3450"/>
              <a:ext cx="356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" name="Rectangle 327"/>
            <p:cNvSpPr>
              <a:spLocks noChangeArrowheads="1"/>
            </p:cNvSpPr>
            <p:nvPr/>
          </p:nvSpPr>
          <p:spPr bwMode="auto">
            <a:xfrm>
              <a:off x="3569" y="3310"/>
              <a:ext cx="268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90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HQ02 Team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390471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Franck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Borgnolutti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Rodger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Bossert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Drew Carleton, Dan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Cheng,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Guram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Chlachidze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Dietderich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Helene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Felice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Arup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Ghosh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Arno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Godeke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Ray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Hafalia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Hugh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Higley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Daryl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Horler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Chip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Kozy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Toby Levine, Tom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Lipton,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Nate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Liggins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Maxim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Marchevsky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Matt Reynolds, Jesse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Schmalzle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James Swanson,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Prabir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Roy,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Gianluca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Sabbi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Abdi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Salehi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Tiina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Salmi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Xiaorong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Wang…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2" descr="C:\Documents and Settings\pkroy.LBL\Desktop\photoHQM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3608" y="3240763"/>
            <a:ext cx="3400583" cy="2550437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391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series of coils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7696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Coil 10 =&gt; reaction issue – broken strand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11 =&gt; ok but not tested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12 = &gt; special coils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Coil13 =&gt;  special coils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New generation with smaller cable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Coil 14 =&gt; rejected for electrical reason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15 =&gt; HQM04  (97 %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Iss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at 4.6 K) and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HQ02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16 =&gt;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HQ02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17 =&gt;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HQ02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18 =&gt;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aborted at the winding stage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19 =&gt;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aborted at the winding stage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20 =&gt;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HQ02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Total coils to consider: 20 coil – 2 special coils = 18 coils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Effectively rejected without test: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coils (#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10,14)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with electrical issues: 1 coil (#6)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Rate of true rejection =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Improvements made along the way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1636302"/>
            <a:ext cx="66294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Magnet Overview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3429000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HQ02 Assembly Summary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61157"/>
            <a:ext cx="1676400" cy="1217161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7" descr="HQ_2d_cross-section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1295400" cy="12954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1600" y="5181600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Next steps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05200" y="518160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6600" y="4953000"/>
            <a:ext cx="1600200" cy="8382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HQ02 layout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066800"/>
            <a:ext cx="4659313" cy="5229225"/>
            <a:chOff x="2362201" y="1095375"/>
            <a:chExt cx="4659313" cy="5229225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2362201" y="1095375"/>
              <a:ext cx="4659313" cy="5229225"/>
              <a:chOff x="1488" y="690"/>
              <a:chExt cx="2935" cy="3294"/>
            </a:xfrm>
          </p:grpSpPr>
          <p:pic>
            <p:nvPicPr>
              <p:cNvPr id="11" name="Picture 12" descr="hq_coil-arrangement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33" r="13480"/>
              <a:stretch/>
            </p:blipFill>
            <p:spPr bwMode="auto">
              <a:xfrm>
                <a:off x="1513" y="720"/>
                <a:ext cx="2910" cy="3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2448" y="2496"/>
                <a:ext cx="473" cy="1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dirty="0"/>
                  <a:t>COIL </a:t>
                </a:r>
                <a:r>
                  <a:rPr lang="en-US" sz="1200" dirty="0" smtClean="0"/>
                  <a:t>16</a:t>
                </a:r>
                <a:endParaRPr lang="en-US" sz="1200" dirty="0"/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3024" y="2496"/>
                <a:ext cx="473" cy="1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dirty="0"/>
                  <a:t>COIL </a:t>
                </a:r>
                <a:r>
                  <a:rPr lang="en-US" sz="1200" dirty="0" smtClean="0"/>
                  <a:t>15</a:t>
                </a:r>
                <a:endParaRPr lang="en-US" sz="1200" dirty="0"/>
              </a:p>
            </p:txBody>
          </p:sp>
          <p:sp>
            <p:nvSpPr>
              <p:cNvPr id="14" name="Text Box 15"/>
              <p:cNvSpPr txBox="1">
                <a:spLocks noChangeArrowheads="1"/>
              </p:cNvSpPr>
              <p:nvPr/>
            </p:nvSpPr>
            <p:spPr bwMode="auto">
              <a:xfrm>
                <a:off x="2448" y="2112"/>
                <a:ext cx="473" cy="1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dirty="0"/>
                  <a:t>COIL </a:t>
                </a:r>
                <a:r>
                  <a:rPr lang="en-US" sz="1200" dirty="0" smtClean="0"/>
                  <a:t>17</a:t>
                </a:r>
                <a:endParaRPr lang="en-US" sz="1200" dirty="0"/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3024" y="2112"/>
                <a:ext cx="473" cy="1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dirty="0"/>
                  <a:t>COIL </a:t>
                </a:r>
                <a:r>
                  <a:rPr lang="en-US" sz="1200" dirty="0" smtClean="0"/>
                  <a:t>20</a:t>
                </a:r>
                <a:endParaRPr lang="en-US" sz="1200" dirty="0"/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1488" y="690"/>
                <a:ext cx="83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200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</a:rPr>
                  <a:t>VIEW LOOKING AT</a:t>
                </a:r>
              </a:p>
              <a:p>
                <a:pPr algn="ctr" eaLnBrk="1" hangingPunct="1"/>
                <a:r>
                  <a:rPr lang="en-US" sz="1200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</a:rPr>
                  <a:t>LEAD END</a:t>
                </a:r>
              </a:p>
            </p:txBody>
          </p:sp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2852" y="1282"/>
                <a:ext cx="1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i="1" dirty="0"/>
                  <a:t>A</a:t>
                </a:r>
              </a:p>
            </p:txBody>
          </p:sp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2852" y="3264"/>
                <a:ext cx="1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i="1"/>
                  <a:t>C</a:t>
                </a:r>
              </a:p>
            </p:txBody>
          </p:sp>
          <p:sp>
            <p:nvSpPr>
              <p:cNvPr id="19" name="Text Box 21"/>
              <p:cNvSpPr txBox="1">
                <a:spLocks noChangeArrowheads="1"/>
              </p:cNvSpPr>
              <p:nvPr/>
            </p:nvSpPr>
            <p:spPr bwMode="auto">
              <a:xfrm>
                <a:off x="3840" y="2304"/>
                <a:ext cx="1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i="1"/>
                  <a:t>B</a:t>
                </a:r>
              </a:p>
            </p:txBody>
          </p:sp>
          <p:sp>
            <p:nvSpPr>
              <p:cNvPr id="20" name="Text Box 22"/>
              <p:cNvSpPr txBox="1">
                <a:spLocks noChangeArrowheads="1"/>
              </p:cNvSpPr>
              <p:nvPr/>
            </p:nvSpPr>
            <p:spPr bwMode="auto">
              <a:xfrm>
                <a:off x="1872" y="2304"/>
                <a:ext cx="1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i="1"/>
                  <a:t>D</a:t>
                </a:r>
              </a:p>
            </p:txBody>
          </p:sp>
        </p:grp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5230812" y="2955918"/>
              <a:ext cx="8651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i="1" dirty="0" smtClean="0"/>
                <a:t>Sector A</a:t>
              </a:r>
              <a:endParaRPr lang="en-US" sz="1200" b="1" i="1" dirty="0"/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5257800" y="4419600"/>
              <a:ext cx="8651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i="1" dirty="0" smtClean="0"/>
                <a:t>Sector B</a:t>
              </a:r>
              <a:endParaRPr lang="en-US" sz="1200" b="1" i="1" dirty="0"/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3453606" y="4411813"/>
              <a:ext cx="8651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i="1" dirty="0" smtClean="0"/>
                <a:t>Sector C</a:t>
              </a:r>
              <a:endParaRPr lang="en-US" sz="1200" b="1" i="1" dirty="0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3343006" y="2923401"/>
              <a:ext cx="8651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i="1" dirty="0" smtClean="0"/>
                <a:t>Sector D</a:t>
              </a:r>
              <a:endParaRPr lang="en-US" sz="1200" b="1" i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105400" y="1296905"/>
            <a:ext cx="403860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“New” generation of HQ coils: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15, 16, 17 and 20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108/127 conductor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SS core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14.77 mm x 1.376 mm smaller cable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 spare coil in fabrication: coil 21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See Franck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Borgnolutti’s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talk about HQ coil fabrication experience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Electrical sequence: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(-) 16 – 17 – 15 – 20 – (+)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8288" y="1114425"/>
            <a:ext cx="4619625" cy="5181600"/>
          </a:xfrm>
          <a:prstGeom prst="roundRect">
            <a:avLst>
              <a:gd name="adj" fmla="val 968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HQ02 magnet parameters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325636"/>
              </p:ext>
            </p:extLst>
          </p:nvPr>
        </p:nvGraphicFramePr>
        <p:xfrm>
          <a:off x="304801" y="2362200"/>
          <a:ext cx="807719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046"/>
                <a:gridCol w="1335198"/>
                <a:gridCol w="1271398"/>
                <a:gridCol w="1375910"/>
                <a:gridCol w="1251646"/>
              </a:tblGrid>
              <a:tr h="370840">
                <a:tc rowSpan="2">
                  <a:txBody>
                    <a:bodyPr/>
                    <a:lstStyle/>
                    <a:p>
                      <a:endParaRPr lang="en-US" sz="1500" b="0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HQ01e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HQ02</a:t>
                      </a:r>
                      <a:endParaRPr lang="en-US" sz="1600" b="1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4.3 K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1.9 K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4.5 K</a:t>
                      </a:r>
                      <a:endParaRPr lang="en-US" sz="1600" b="1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1.9 K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Typical</a:t>
                      </a:r>
                      <a:r>
                        <a:rPr lang="en-US" sz="1500" b="1" cap="none" spc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b="1" cap="none" spc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500" b="1" cap="none" spc="0" baseline="-2500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ss</a:t>
                      </a:r>
                      <a:r>
                        <a:rPr lang="en-US" sz="1500" b="1" cap="none" spc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500" b="1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17.3 kA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19 kA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16.5 kA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18.26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kA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Gradient at </a:t>
                      </a:r>
                      <a:r>
                        <a:rPr lang="en-US" sz="1500" b="1" cap="none" spc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500" b="1" cap="none" spc="0" baseline="-2500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ss</a:t>
                      </a:r>
                      <a:endParaRPr lang="en-US" sz="1500" b="1" cap="none" spc="0" baseline="-2500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195 T/m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213</a:t>
                      </a:r>
                      <a:r>
                        <a:rPr lang="en-US" sz="1400" b="0" cap="none" spc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T/m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186 T/m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205 T/m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Peak</a:t>
                      </a:r>
                      <a:r>
                        <a:rPr lang="en-US" sz="1500" b="1" cap="none" spc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Field </a:t>
                      </a:r>
                      <a:r>
                        <a:rPr lang="en-US" sz="1500" b="1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at </a:t>
                      </a:r>
                      <a:r>
                        <a:rPr lang="en-US" sz="1500" b="1" cap="none" spc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500" b="1" cap="none" spc="0" baseline="-2500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ss</a:t>
                      </a:r>
                      <a:endParaRPr lang="en-US" sz="1500" b="1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13.6 T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14.8 T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13 T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14.2 T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Stored energy at </a:t>
                      </a:r>
                      <a:r>
                        <a:rPr lang="en-US" sz="1500" b="1" cap="none" spc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500" b="1" cap="none" spc="0" baseline="-2500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ss</a:t>
                      </a:r>
                      <a:endParaRPr lang="en-US" sz="1500" b="1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0.9 MJ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1.1</a:t>
                      </a:r>
                      <a:r>
                        <a:rPr lang="en-US" sz="1400" b="0" cap="none" spc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MJ</a:t>
                      </a:r>
                      <a:endParaRPr lang="en-US" sz="1400" b="0" cap="none" spc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0.8 MJ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 MJ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cap="none" spc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Fx</a:t>
                      </a:r>
                      <a:r>
                        <a:rPr lang="en-US" sz="1500" b="1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per octant per unit length at </a:t>
                      </a:r>
                      <a:r>
                        <a:rPr lang="en-US" sz="1500" b="1" cap="none" spc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500" b="1" cap="none" spc="0" baseline="-2500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ss</a:t>
                      </a:r>
                      <a:endParaRPr lang="en-US" sz="1500" b="1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2.7 MN/m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3.15 MN/m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2.4 MN/m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2.9</a:t>
                      </a:r>
                      <a:r>
                        <a:rPr lang="en-US" sz="1600" b="0" cap="none" spc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MN/m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cap="none" spc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Fy</a:t>
                      </a:r>
                      <a:r>
                        <a:rPr lang="en-US" sz="1500" b="1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per octant per unit length at </a:t>
                      </a:r>
                      <a:r>
                        <a:rPr lang="en-US" sz="1500" b="1" cap="none" spc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500" b="1" cap="none" spc="0" baseline="-2500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ss</a:t>
                      </a:r>
                      <a:endParaRPr lang="en-US" sz="1500" b="1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-3.9 MN/m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-4.7 MN/m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-3.5 MN/m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-4.3</a:t>
                      </a:r>
                      <a:r>
                        <a:rPr lang="en-US" sz="1600" b="0" cap="none" spc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MN/m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cap="none" spc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Fz</a:t>
                      </a:r>
                      <a:r>
                        <a:rPr lang="en-US" sz="1500" b="1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per magnet end at </a:t>
                      </a:r>
                      <a:r>
                        <a:rPr lang="en-US" sz="1500" b="1" cap="none" spc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500" b="1" cap="none" spc="0" baseline="-2500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ss</a:t>
                      </a:r>
                      <a:endParaRPr lang="en-US" sz="1500" b="1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1.06 MN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1.28</a:t>
                      </a:r>
                      <a:r>
                        <a:rPr lang="en-US" sz="1400" b="0" cap="none" spc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MN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0.96 MN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1.18 MN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1143000"/>
            <a:ext cx="78624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Based on extracted strands measurements from BNL and LBNL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15, 16, 17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20 =&gt; 17 is the limiting coil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Jc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values at 12 T and 4.2 K with SF correction  range from 2914 to  3098 A/mm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assembly steps overview</a:t>
            </a:r>
            <a:endParaRPr lang="en-US" dirty="0"/>
          </a:p>
        </p:txBody>
      </p:sp>
      <p:pic>
        <p:nvPicPr>
          <p:cNvPr id="5" name="Content Placeholder 7" descr="HQ_2d_cross-section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820644" cy="282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0" y="914400"/>
            <a:ext cx="5486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Collar-pack assembly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4 collars bolted against the full length G10 keys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Shimming of the alignment key to ensure contact between collar and keys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Coil-pack assembly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4 pads bolted around the collars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Final assembly and loading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Master/bladders and Keys stack is prepared based on coil-pack assembly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Insertion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of the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coil-pack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in the yoke shell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sub-assembly by sliding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on the bottom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masters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Insertion of the side and top masters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Masters include load keys and bladders + pull shims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Key parameters we watched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Preload distribution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Alignment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: collar and key must be in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contact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Preload uniformity among coils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1981200"/>
            <a:ext cx="838200" cy="106680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16250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Collar pack assembly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922" y="142125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Coil-pack assembly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209800" y="1981200"/>
            <a:ext cx="228600" cy="91440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71575" y="4354169"/>
            <a:ext cx="571500" cy="913156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51478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Bladder slot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752600" y="4403967"/>
            <a:ext cx="571500" cy="913156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71600" y="52240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Master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Preload uniformity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Coil Dimensions (LBNL CMM)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t="15866" r="45757" b="48235"/>
          <a:stretch/>
        </p:blipFill>
        <p:spPr bwMode="auto">
          <a:xfrm>
            <a:off x="291662" y="1447800"/>
            <a:ext cx="4501170" cy="211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09800" y="233645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C17 LE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t="12000" r="45071" b="45004"/>
          <a:stretch/>
        </p:blipFill>
        <p:spPr bwMode="auto">
          <a:xfrm>
            <a:off x="4787462" y="1447800"/>
            <a:ext cx="4320265" cy="238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72200" y="241241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C17 660 mm from LE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305801" y="1676400"/>
            <a:ext cx="60434" cy="329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02618" y="1093231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+250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~ 0.010”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28348" r="15917" b="17411"/>
          <a:stretch/>
        </p:blipFill>
        <p:spPr bwMode="auto">
          <a:xfrm>
            <a:off x="5014775" y="4191000"/>
            <a:ext cx="41292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72200" y="50292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C11 660 mm from LE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066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Example of HQ 17 “new generation”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7375" y="3886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Example of HQ 11 “old generation”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4" t="26136" r="15889" b="22222"/>
          <a:stretch/>
        </p:blipFill>
        <p:spPr bwMode="auto">
          <a:xfrm>
            <a:off x="678033" y="4306475"/>
            <a:ext cx="4114799" cy="178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86000" y="51054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C11 LE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37217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End-shoe shows same dimension</a:t>
            </a:r>
            <a:endParaRPr lang="en-US" sz="1600" i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1401" y="3429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B050"/>
                </a:solidFill>
              </a:rPr>
              <a:t>New coils much closer to nominal size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22" name="Up-Down Arrow 21"/>
          <p:cNvSpPr/>
          <p:nvPr/>
        </p:nvSpPr>
        <p:spPr>
          <a:xfrm>
            <a:off x="2590800" y="3479935"/>
            <a:ext cx="152400" cy="712663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-Down Arrow 25"/>
          <p:cNvSpPr/>
          <p:nvPr/>
        </p:nvSpPr>
        <p:spPr>
          <a:xfrm>
            <a:off x="7086600" y="3505200"/>
            <a:ext cx="152400" cy="712663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3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Preload uniformity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Fuji paper test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219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Collar-pack #1 used to assess radial shimming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69776" y="1456766"/>
            <a:ext cx="1986077" cy="2060377"/>
            <a:chOff x="6033186" y="914400"/>
            <a:chExt cx="1986077" cy="2060377"/>
          </a:xfrm>
        </p:grpSpPr>
        <p:grpSp>
          <p:nvGrpSpPr>
            <p:cNvPr id="13" name="Group 12"/>
            <p:cNvGrpSpPr/>
            <p:nvPr/>
          </p:nvGrpSpPr>
          <p:grpSpPr>
            <a:xfrm>
              <a:off x="6033186" y="990600"/>
              <a:ext cx="1986077" cy="1967789"/>
              <a:chOff x="6131661" y="3416053"/>
              <a:chExt cx="1986077" cy="1967789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6131661" y="3416053"/>
                <a:ext cx="1986077" cy="1967789"/>
                <a:chOff x="6746695" y="1600200"/>
                <a:chExt cx="1986077" cy="1967789"/>
              </a:xfrm>
            </p:grpSpPr>
            <p:pic>
              <p:nvPicPr>
                <p:cNvPr id="23" name="Picture 22" descr="HQ02A_COLLARPACK_ASSY3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746695" y="1600200"/>
                  <a:ext cx="1986077" cy="1967789"/>
                </a:xfrm>
                <a:prstGeom prst="rect">
                  <a:avLst/>
                </a:prstGeom>
              </p:spPr>
            </p:pic>
            <p:cxnSp>
              <p:nvCxnSpPr>
                <p:cNvPr id="24" name="Straight Connector 23"/>
                <p:cNvCxnSpPr/>
                <p:nvPr/>
              </p:nvCxnSpPr>
              <p:spPr>
                <a:xfrm>
                  <a:off x="7739733" y="1828800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7727218" y="3085785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7010400" y="2584094"/>
                  <a:ext cx="228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8258568" y="2562682"/>
                  <a:ext cx="228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7239000" y="3962400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C20</a:t>
                </a:r>
                <a:endParaRPr lang="en-US" sz="1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315200" y="4572000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C15</a:t>
                </a:r>
                <a:endParaRPr lang="en-US" sz="1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553200" y="4583203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C16</a:t>
                </a:r>
                <a:endParaRPr lang="en-US" sz="1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553200" y="3959423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C17</a:t>
                </a:r>
                <a:endParaRPr lang="en-US" sz="14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900786" y="914400"/>
              <a:ext cx="250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50125" y="1825823"/>
              <a:ext cx="250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89650" y="2667000"/>
              <a:ext cx="250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46016" y="1825823"/>
              <a:ext cx="250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endParaRPr lang="en-US" sz="1400" dirty="0"/>
            </a:p>
          </p:txBody>
        </p:sp>
      </p:grpSp>
      <p:pic>
        <p:nvPicPr>
          <p:cNvPr id="28" name="Picture 3" descr="\\Thunder\Supercon\Collaborations\LARP_HQ\Magnet Assembly\HQ02a Assy and Test\Mechanical Structures\01-Collarpack1_fuji\Photos\130220 fuji paper build 1\DSC03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3887"/>
            <a:ext cx="2735317" cy="20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34007" y="3762160"/>
            <a:ext cx="3514671" cy="2484949"/>
            <a:chOff x="-2619703" y="3422682"/>
            <a:chExt cx="3514671" cy="2484949"/>
          </a:xfrm>
        </p:grpSpPr>
        <p:pic>
          <p:nvPicPr>
            <p:cNvPr id="30" name="Picture 2" descr="\\Thunder\Supercon\Collaborations\LARP_HQ\Magnet Assembly\HQ02a Assy and Test\Mechanical Structures\01-Collarpack1_fuji\Photos\130221_fuji exposed\DSC0351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928488" y="3807216"/>
              <a:ext cx="2083949" cy="1562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 descr="\\Thunder\Supercon\Collaborations\LARP_HQ\Magnet Assembly\HQ02a Assy and Test\Mechanical Structures\01-Collarpack1_fuji\Photos\130221_fuji exposed\DSC0351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930322" y="3733301"/>
              <a:ext cx="2484949" cy="1863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-2391791" y="3775322"/>
              <a:ext cx="25087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1938723" y="3669795"/>
              <a:ext cx="25087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</a:t>
              </a:r>
              <a:endParaRPr lang="en-US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1445115" y="3669795"/>
              <a:ext cx="25087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467710" y="3631046"/>
              <a:ext cx="25087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</a:t>
              </a:r>
              <a:endParaRPr lang="en-US" sz="14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99926" y="1981200"/>
            <a:ext cx="3682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Radial shims chosen based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 coil CMM measurements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Fuji paper positioned radially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Strain Gauge monitoring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24437" y="4317050"/>
            <a:ext cx="4725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Led to ground plane insulation scheme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G10: 500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Kapton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250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Effective stack: 700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9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HQ02A_COLLARPACK_ASSY_spl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397" y="3528397"/>
            <a:ext cx="2667001" cy="24214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Alignment</a:t>
            </a:r>
            <a:endParaRPr lang="en-US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H. Felice - LARP CM20 - Napa, CA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219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Collar-pack #2 and 3# used to assess pole key shimming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739142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Measurements with pins and feeler gauges to insure contact between keys and collars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553423" y="1217671"/>
            <a:ext cx="1986077" cy="2060377"/>
            <a:chOff x="6033186" y="914400"/>
            <a:chExt cx="1986077" cy="2060377"/>
          </a:xfrm>
        </p:grpSpPr>
        <p:grpSp>
          <p:nvGrpSpPr>
            <p:cNvPr id="18" name="Group 17"/>
            <p:cNvGrpSpPr/>
            <p:nvPr/>
          </p:nvGrpSpPr>
          <p:grpSpPr>
            <a:xfrm>
              <a:off x="6033186" y="990600"/>
              <a:ext cx="1986077" cy="1967789"/>
              <a:chOff x="6131661" y="3416053"/>
              <a:chExt cx="1986077" cy="196778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131661" y="3416053"/>
                <a:ext cx="1986077" cy="1967789"/>
                <a:chOff x="6746695" y="1600200"/>
                <a:chExt cx="1986077" cy="1967789"/>
              </a:xfrm>
            </p:grpSpPr>
            <p:pic>
              <p:nvPicPr>
                <p:cNvPr id="28" name="Picture 27" descr="HQ02A_COLLARPACK_ASSY3.jp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46695" y="1600200"/>
                  <a:ext cx="1986077" cy="1967789"/>
                </a:xfrm>
                <a:prstGeom prst="rect">
                  <a:avLst/>
                </a:prstGeom>
              </p:spPr>
            </p:pic>
            <p:cxnSp>
              <p:nvCxnSpPr>
                <p:cNvPr id="29" name="Straight Connector 28"/>
                <p:cNvCxnSpPr/>
                <p:nvPr/>
              </p:nvCxnSpPr>
              <p:spPr>
                <a:xfrm>
                  <a:off x="7739733" y="1828800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7727218" y="3085785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7010400" y="2584094"/>
                  <a:ext cx="228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8258568" y="2562682"/>
                  <a:ext cx="228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>
                <a:off x="7239000" y="3962400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C20</a:t>
                </a:r>
                <a:endParaRPr lang="en-US" sz="1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15200" y="4572000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C15</a:t>
                </a:r>
                <a:endParaRPr lang="en-US" sz="1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553200" y="4583203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C16</a:t>
                </a:r>
                <a:endParaRPr lang="en-US" sz="14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553200" y="3959423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C17</a:t>
                </a:r>
                <a:endParaRPr lang="en-US" sz="1400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900786" y="914400"/>
              <a:ext cx="250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50125" y="1825823"/>
              <a:ext cx="250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89650" y="2667000"/>
              <a:ext cx="250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46016" y="1825823"/>
              <a:ext cx="250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endParaRPr lang="en-US" sz="1400" dirty="0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H="1">
            <a:off x="3124200" y="2129094"/>
            <a:ext cx="838200" cy="628501"/>
          </a:xfrm>
          <a:prstGeom prst="straightConnector1">
            <a:avLst/>
          </a:prstGeom>
          <a:ln>
            <a:solidFill>
              <a:srgbClr val="1737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69327" y="181257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G10 shims and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Kapton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wrap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1540</Words>
  <Application>Microsoft Office PowerPoint</Application>
  <PresentationFormat>On-screen Show (4:3)</PresentationFormat>
  <Paragraphs>397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HQ02 Assembly summary and Next steps</vt:lpstr>
      <vt:lpstr>The HQ02 Team</vt:lpstr>
      <vt:lpstr>Outline</vt:lpstr>
      <vt:lpstr>HQ02 layout</vt:lpstr>
      <vt:lpstr>HQ02 magnet parameters</vt:lpstr>
      <vt:lpstr>Structure and assembly steps overview</vt:lpstr>
      <vt:lpstr>Preload uniformity   Coil Dimensions (LBNL CMM)</vt:lpstr>
      <vt:lpstr>Preload uniformity Fuji paper test</vt:lpstr>
      <vt:lpstr>Alignment</vt:lpstr>
      <vt:lpstr>Preload Motivation for conservative targets</vt:lpstr>
      <vt:lpstr>Preload Strain gauge data – Coil Pole and Shell</vt:lpstr>
      <vt:lpstr>Preload Strain gauge data - Rods</vt:lpstr>
      <vt:lpstr>Comparison with Model</vt:lpstr>
      <vt:lpstr>Electrical QA</vt:lpstr>
      <vt:lpstr>Next steps HQ02 test</vt:lpstr>
      <vt:lpstr>Post HQ02a test</vt:lpstr>
      <vt:lpstr>For discussion…</vt:lpstr>
      <vt:lpstr>HQ01 series Overview</vt:lpstr>
      <vt:lpstr>Accounting for azimuthal and radial changes: test coils</vt:lpstr>
      <vt:lpstr>New series of coils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hfelice</dc:creator>
  <cp:lastModifiedBy>Helene Felice</cp:lastModifiedBy>
  <cp:revision>74</cp:revision>
  <dcterms:created xsi:type="dcterms:W3CDTF">2010-03-31T20:55:33Z</dcterms:created>
  <dcterms:modified xsi:type="dcterms:W3CDTF">2013-04-08T22:53:50Z</dcterms:modified>
</cp:coreProperties>
</file>