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3" r:id="rId5"/>
  </p:sldMasterIdLst>
  <p:notesMasterIdLst>
    <p:notesMasterId r:id="rId47"/>
  </p:notesMasterIdLst>
  <p:sldIdLst>
    <p:sldId id="259" r:id="rId6"/>
    <p:sldId id="261" r:id="rId7"/>
    <p:sldId id="310" r:id="rId8"/>
    <p:sldId id="262" r:id="rId9"/>
    <p:sldId id="303" r:id="rId10"/>
    <p:sldId id="311" r:id="rId11"/>
    <p:sldId id="302" r:id="rId12"/>
    <p:sldId id="264" r:id="rId13"/>
    <p:sldId id="304" r:id="rId14"/>
    <p:sldId id="312" r:id="rId15"/>
    <p:sldId id="265" r:id="rId16"/>
    <p:sldId id="306" r:id="rId17"/>
    <p:sldId id="274" r:id="rId18"/>
    <p:sldId id="313" r:id="rId19"/>
    <p:sldId id="266" r:id="rId20"/>
    <p:sldId id="267" r:id="rId21"/>
    <p:sldId id="272" r:id="rId22"/>
    <p:sldId id="314" r:id="rId23"/>
    <p:sldId id="268" r:id="rId24"/>
    <p:sldId id="316" r:id="rId25"/>
    <p:sldId id="308" r:id="rId26"/>
    <p:sldId id="315" r:id="rId27"/>
    <p:sldId id="276" r:id="rId28"/>
    <p:sldId id="330" r:id="rId29"/>
    <p:sldId id="331" r:id="rId30"/>
    <p:sldId id="332" r:id="rId31"/>
    <p:sldId id="333" r:id="rId32"/>
    <p:sldId id="334"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5BC1E6"/>
    <a:srgbClr val="0089B5"/>
    <a:srgbClr val="005872"/>
    <a:srgbClr val="284579"/>
    <a:srgbClr val="9CB0D5"/>
    <a:srgbClr val="3861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4" autoAdjust="0"/>
    <p:restoredTop sz="84391" autoAdjust="0"/>
  </p:normalViewPr>
  <p:slideViewPr>
    <p:cSldViewPr snapToGrid="0" snapToObjects="1">
      <p:cViewPr>
        <p:scale>
          <a:sx n="75" d="100"/>
          <a:sy n="75" d="100"/>
        </p:scale>
        <p:origin x="-1824" y="-13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C:\Projects\MQXF\Coil%20Ends\vs10\SQXF\MQXFC_3D_iron_vs10.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ern.ch\dfs\Users\s\suizquie\Desktop\realiron.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ern.ch\dfs\Users\s\suizquie\Desktop\realiron.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oleObject" Target="file:///C:\Projects\MQXF\Coil%20Ends\vs12\SQXF\MQXFC_3D_iron_vs1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Projects\MQXF\Coil%20Ends\vs12\SQXF\MQXFC_3D_iron_vs1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suizquie\AppData\Local\Microsoft\Windows\Temporary%20Internet%20Files\Content.Outlook\1K5JJU93\optcapabilitie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suizquie\AppData\Local\Microsoft\Windows\Temporary%20Internet%20Files\Content.Outlook\1K5JJU93\optcapabilities.xlsx" TargetMode="Externa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GB" dirty="0"/>
              <a:t>Yoke cut-back (</a:t>
            </a:r>
            <a:r>
              <a:rPr lang="en-GB" dirty="0" smtClean="0"/>
              <a:t>vs10, 4 Blocks, SQXF)</a:t>
            </a:r>
            <a:endParaRPr lang="en-GB" dirty="0"/>
          </a:p>
        </c:rich>
      </c:tx>
      <c:layout/>
      <c:overlay val="0"/>
    </c:title>
    <c:autoTitleDeleted val="0"/>
    <c:plotArea>
      <c:layout/>
      <c:scatterChart>
        <c:scatterStyle val="smoothMarker"/>
        <c:varyColors val="0"/>
        <c:ser>
          <c:idx val="2"/>
          <c:order val="0"/>
          <c:tx>
            <c:strRef>
              <c:f>'Yoke Cutback'!$G$3</c:f>
              <c:strCache>
                <c:ptCount val="1"/>
                <c:pt idx="0">
                  <c:v>Inner layer</c:v>
                </c:pt>
              </c:strCache>
            </c:strRef>
          </c:tx>
          <c:xVal>
            <c:numRef>
              <c:f>'Yoke Cutback'!$F$4:$F$43</c:f>
              <c:numCache>
                <c:formatCode>0</c:formatCode>
                <c:ptCount val="40"/>
                <c:pt idx="0">
                  <c:v>400</c:v>
                </c:pt>
                <c:pt idx="1">
                  <c:v>410.26</c:v>
                </c:pt>
                <c:pt idx="2">
                  <c:v>420.51</c:v>
                </c:pt>
                <c:pt idx="3">
                  <c:v>430.77</c:v>
                </c:pt>
                <c:pt idx="4">
                  <c:v>441.03</c:v>
                </c:pt>
                <c:pt idx="5">
                  <c:v>451.28000000000003</c:v>
                </c:pt>
                <c:pt idx="6">
                  <c:v>461.54</c:v>
                </c:pt>
                <c:pt idx="7">
                  <c:v>471.78999999999996</c:v>
                </c:pt>
                <c:pt idx="8">
                  <c:v>482.04999999999995</c:v>
                </c:pt>
                <c:pt idx="9">
                  <c:v>492.31</c:v>
                </c:pt>
                <c:pt idx="10">
                  <c:v>502.56</c:v>
                </c:pt>
                <c:pt idx="11">
                  <c:v>512.82000000000005</c:v>
                </c:pt>
                <c:pt idx="12">
                  <c:v>523.08000000000004</c:v>
                </c:pt>
                <c:pt idx="13">
                  <c:v>533.32999999999993</c:v>
                </c:pt>
                <c:pt idx="14">
                  <c:v>543.59</c:v>
                </c:pt>
                <c:pt idx="15">
                  <c:v>553.84999999999991</c:v>
                </c:pt>
                <c:pt idx="16">
                  <c:v>564.1</c:v>
                </c:pt>
                <c:pt idx="17">
                  <c:v>574.36</c:v>
                </c:pt>
                <c:pt idx="18">
                  <c:v>584.62</c:v>
                </c:pt>
                <c:pt idx="19">
                  <c:v>594.87</c:v>
                </c:pt>
                <c:pt idx="20">
                  <c:v>605.13</c:v>
                </c:pt>
                <c:pt idx="21">
                  <c:v>615.38</c:v>
                </c:pt>
                <c:pt idx="22">
                  <c:v>625.64</c:v>
                </c:pt>
                <c:pt idx="23">
                  <c:v>635.9</c:v>
                </c:pt>
                <c:pt idx="24">
                  <c:v>646.15</c:v>
                </c:pt>
                <c:pt idx="25">
                  <c:v>656.41000000000008</c:v>
                </c:pt>
                <c:pt idx="26">
                  <c:v>666.67</c:v>
                </c:pt>
                <c:pt idx="27">
                  <c:v>676.92</c:v>
                </c:pt>
                <c:pt idx="28">
                  <c:v>687.18000000000006</c:v>
                </c:pt>
                <c:pt idx="29">
                  <c:v>697.43999999999994</c:v>
                </c:pt>
                <c:pt idx="30">
                  <c:v>707.69</c:v>
                </c:pt>
                <c:pt idx="31">
                  <c:v>717.94999999999993</c:v>
                </c:pt>
                <c:pt idx="32">
                  <c:v>728.21</c:v>
                </c:pt>
                <c:pt idx="33">
                  <c:v>738.46</c:v>
                </c:pt>
                <c:pt idx="34">
                  <c:v>748.72</c:v>
                </c:pt>
                <c:pt idx="35">
                  <c:v>758.97</c:v>
                </c:pt>
                <c:pt idx="36">
                  <c:v>769.23</c:v>
                </c:pt>
                <c:pt idx="37">
                  <c:v>779.49</c:v>
                </c:pt>
                <c:pt idx="38">
                  <c:v>789.74</c:v>
                </c:pt>
                <c:pt idx="39">
                  <c:v>800</c:v>
                </c:pt>
              </c:numCache>
            </c:numRef>
          </c:xVal>
          <c:yVal>
            <c:numRef>
              <c:f>'Yoke Cutback'!$G$4:$G$43</c:f>
              <c:numCache>
                <c:formatCode>#,##0.00</c:formatCode>
                <c:ptCount val="40"/>
                <c:pt idx="0">
                  <c:v>12.079000000000001</c:v>
                </c:pt>
                <c:pt idx="1">
                  <c:v>12.087999999999999</c:v>
                </c:pt>
                <c:pt idx="2">
                  <c:v>12.095000000000001</c:v>
                </c:pt>
                <c:pt idx="3">
                  <c:v>12.101000000000001</c:v>
                </c:pt>
                <c:pt idx="4">
                  <c:v>12.106999999999999</c:v>
                </c:pt>
                <c:pt idx="5">
                  <c:v>12.112</c:v>
                </c:pt>
                <c:pt idx="6">
                  <c:v>12.116</c:v>
                </c:pt>
                <c:pt idx="7">
                  <c:v>12.12</c:v>
                </c:pt>
                <c:pt idx="8">
                  <c:v>12.124000000000001</c:v>
                </c:pt>
                <c:pt idx="9">
                  <c:v>12.127000000000001</c:v>
                </c:pt>
                <c:pt idx="10">
                  <c:v>12.131</c:v>
                </c:pt>
                <c:pt idx="11">
                  <c:v>12.134</c:v>
                </c:pt>
                <c:pt idx="12">
                  <c:v>12.137</c:v>
                </c:pt>
                <c:pt idx="13">
                  <c:v>12.14</c:v>
                </c:pt>
                <c:pt idx="14">
                  <c:v>12.144</c:v>
                </c:pt>
                <c:pt idx="15">
                  <c:v>12.147</c:v>
                </c:pt>
                <c:pt idx="16">
                  <c:v>12.15</c:v>
                </c:pt>
                <c:pt idx="17">
                  <c:v>12.154</c:v>
                </c:pt>
                <c:pt idx="18">
                  <c:v>12.157</c:v>
                </c:pt>
                <c:pt idx="19">
                  <c:v>12.161</c:v>
                </c:pt>
                <c:pt idx="20">
                  <c:v>12.164999999999999</c:v>
                </c:pt>
                <c:pt idx="21">
                  <c:v>12.169</c:v>
                </c:pt>
                <c:pt idx="22">
                  <c:v>12.172000000000001</c:v>
                </c:pt>
                <c:pt idx="23">
                  <c:v>12.176</c:v>
                </c:pt>
                <c:pt idx="24">
                  <c:v>12.179</c:v>
                </c:pt>
                <c:pt idx="25">
                  <c:v>12.182</c:v>
                </c:pt>
                <c:pt idx="26">
                  <c:v>12.183999999999999</c:v>
                </c:pt>
                <c:pt idx="27">
                  <c:v>12.186</c:v>
                </c:pt>
                <c:pt idx="28">
                  <c:v>12.188000000000001</c:v>
                </c:pt>
                <c:pt idx="29">
                  <c:v>12.189</c:v>
                </c:pt>
                <c:pt idx="30">
                  <c:v>12.19</c:v>
                </c:pt>
                <c:pt idx="31">
                  <c:v>12.19</c:v>
                </c:pt>
                <c:pt idx="32">
                  <c:v>12.191000000000001</c:v>
                </c:pt>
                <c:pt idx="33">
                  <c:v>12.191000000000001</c:v>
                </c:pt>
                <c:pt idx="34">
                  <c:v>12.191000000000001</c:v>
                </c:pt>
                <c:pt idx="35">
                  <c:v>12.191000000000001</c:v>
                </c:pt>
                <c:pt idx="36">
                  <c:v>12.191000000000001</c:v>
                </c:pt>
                <c:pt idx="37">
                  <c:v>12.191000000000001</c:v>
                </c:pt>
                <c:pt idx="38">
                  <c:v>12.191000000000001</c:v>
                </c:pt>
                <c:pt idx="39">
                  <c:v>12.191000000000001</c:v>
                </c:pt>
              </c:numCache>
            </c:numRef>
          </c:yVal>
          <c:smooth val="1"/>
        </c:ser>
        <c:ser>
          <c:idx val="3"/>
          <c:order val="1"/>
          <c:tx>
            <c:strRef>
              <c:f>'Yoke Cutback'!$G$47</c:f>
              <c:strCache>
                <c:ptCount val="1"/>
                <c:pt idx="0">
                  <c:v>Outer layer</c:v>
                </c:pt>
              </c:strCache>
            </c:strRef>
          </c:tx>
          <c:xVal>
            <c:numRef>
              <c:f>'Yoke Cutback'!$F$48:$F$87</c:f>
              <c:numCache>
                <c:formatCode>0</c:formatCode>
                <c:ptCount val="40"/>
                <c:pt idx="0">
                  <c:v>400</c:v>
                </c:pt>
                <c:pt idx="1">
                  <c:v>410.26</c:v>
                </c:pt>
                <c:pt idx="2">
                  <c:v>420.51</c:v>
                </c:pt>
                <c:pt idx="3">
                  <c:v>430.77</c:v>
                </c:pt>
                <c:pt idx="4">
                  <c:v>441.03</c:v>
                </c:pt>
                <c:pt idx="5">
                  <c:v>451.28000000000003</c:v>
                </c:pt>
                <c:pt idx="6">
                  <c:v>461.54</c:v>
                </c:pt>
                <c:pt idx="7">
                  <c:v>471.78999999999996</c:v>
                </c:pt>
                <c:pt idx="8">
                  <c:v>482.04999999999995</c:v>
                </c:pt>
                <c:pt idx="9">
                  <c:v>492.31</c:v>
                </c:pt>
                <c:pt idx="10">
                  <c:v>502.56</c:v>
                </c:pt>
                <c:pt idx="11">
                  <c:v>512.82000000000005</c:v>
                </c:pt>
                <c:pt idx="12">
                  <c:v>523.08000000000004</c:v>
                </c:pt>
                <c:pt idx="13">
                  <c:v>533.32999999999993</c:v>
                </c:pt>
                <c:pt idx="14">
                  <c:v>543.59</c:v>
                </c:pt>
                <c:pt idx="15">
                  <c:v>553.84999999999991</c:v>
                </c:pt>
                <c:pt idx="16">
                  <c:v>564.1</c:v>
                </c:pt>
                <c:pt idx="17">
                  <c:v>574.36</c:v>
                </c:pt>
                <c:pt idx="18">
                  <c:v>584.62</c:v>
                </c:pt>
                <c:pt idx="19">
                  <c:v>594.87</c:v>
                </c:pt>
                <c:pt idx="20">
                  <c:v>605.13</c:v>
                </c:pt>
                <c:pt idx="21">
                  <c:v>615.38</c:v>
                </c:pt>
                <c:pt idx="22">
                  <c:v>625.64</c:v>
                </c:pt>
                <c:pt idx="23">
                  <c:v>635.9</c:v>
                </c:pt>
                <c:pt idx="24">
                  <c:v>646.15</c:v>
                </c:pt>
                <c:pt idx="25">
                  <c:v>656.41000000000008</c:v>
                </c:pt>
                <c:pt idx="26">
                  <c:v>666.67</c:v>
                </c:pt>
                <c:pt idx="27">
                  <c:v>676.92</c:v>
                </c:pt>
                <c:pt idx="28">
                  <c:v>687.18000000000006</c:v>
                </c:pt>
                <c:pt idx="29">
                  <c:v>697.43999999999994</c:v>
                </c:pt>
                <c:pt idx="30">
                  <c:v>707.69</c:v>
                </c:pt>
                <c:pt idx="31">
                  <c:v>717.94999999999993</c:v>
                </c:pt>
                <c:pt idx="32">
                  <c:v>728.21</c:v>
                </c:pt>
                <c:pt idx="33">
                  <c:v>738.46</c:v>
                </c:pt>
                <c:pt idx="34">
                  <c:v>748.72</c:v>
                </c:pt>
                <c:pt idx="35">
                  <c:v>758.97</c:v>
                </c:pt>
                <c:pt idx="36">
                  <c:v>769.23</c:v>
                </c:pt>
                <c:pt idx="37">
                  <c:v>779.49</c:v>
                </c:pt>
                <c:pt idx="38">
                  <c:v>789.74</c:v>
                </c:pt>
                <c:pt idx="39">
                  <c:v>800</c:v>
                </c:pt>
              </c:numCache>
            </c:numRef>
          </c:xVal>
          <c:yVal>
            <c:numRef>
              <c:f>'Yoke Cutback'!$G$48:$G$87</c:f>
              <c:numCache>
                <c:formatCode>#,##0.00</c:formatCode>
                <c:ptCount val="40"/>
                <c:pt idx="0">
                  <c:v>11.502000000000001</c:v>
                </c:pt>
                <c:pt idx="1">
                  <c:v>11.519</c:v>
                </c:pt>
                <c:pt idx="2">
                  <c:v>11.539</c:v>
                </c:pt>
                <c:pt idx="3">
                  <c:v>11.564</c:v>
                </c:pt>
                <c:pt idx="4">
                  <c:v>11.593</c:v>
                </c:pt>
                <c:pt idx="5">
                  <c:v>11.629</c:v>
                </c:pt>
                <c:pt idx="6">
                  <c:v>11.673</c:v>
                </c:pt>
                <c:pt idx="7">
                  <c:v>11.728</c:v>
                </c:pt>
                <c:pt idx="8">
                  <c:v>11.795</c:v>
                </c:pt>
                <c:pt idx="9">
                  <c:v>11.877000000000001</c:v>
                </c:pt>
                <c:pt idx="10">
                  <c:v>11.975</c:v>
                </c:pt>
                <c:pt idx="11">
                  <c:v>12.085000000000001</c:v>
                </c:pt>
                <c:pt idx="12">
                  <c:v>12.202</c:v>
                </c:pt>
                <c:pt idx="13">
                  <c:v>12.315</c:v>
                </c:pt>
                <c:pt idx="14">
                  <c:v>12.414999999999999</c:v>
                </c:pt>
                <c:pt idx="15">
                  <c:v>12.494999999999999</c:v>
                </c:pt>
                <c:pt idx="16">
                  <c:v>12.555999999999999</c:v>
                </c:pt>
                <c:pt idx="17">
                  <c:v>12.603999999999999</c:v>
                </c:pt>
                <c:pt idx="18">
                  <c:v>12.641</c:v>
                </c:pt>
                <c:pt idx="19">
                  <c:v>12.67</c:v>
                </c:pt>
                <c:pt idx="20">
                  <c:v>12.694000000000001</c:v>
                </c:pt>
                <c:pt idx="21">
                  <c:v>12.712999999999999</c:v>
                </c:pt>
                <c:pt idx="22">
                  <c:v>12.73</c:v>
                </c:pt>
                <c:pt idx="23">
                  <c:v>12.744</c:v>
                </c:pt>
                <c:pt idx="24">
                  <c:v>12.756</c:v>
                </c:pt>
                <c:pt idx="25">
                  <c:v>12.765000000000001</c:v>
                </c:pt>
                <c:pt idx="26">
                  <c:v>12.773999999999999</c:v>
                </c:pt>
                <c:pt idx="27">
                  <c:v>12.781000000000001</c:v>
                </c:pt>
                <c:pt idx="28">
                  <c:v>12.787000000000001</c:v>
                </c:pt>
                <c:pt idx="29">
                  <c:v>12.792</c:v>
                </c:pt>
                <c:pt idx="30">
                  <c:v>12.795</c:v>
                </c:pt>
                <c:pt idx="31">
                  <c:v>12.798</c:v>
                </c:pt>
                <c:pt idx="32">
                  <c:v>12.8</c:v>
                </c:pt>
                <c:pt idx="33">
                  <c:v>12.801</c:v>
                </c:pt>
                <c:pt idx="34">
                  <c:v>12.801</c:v>
                </c:pt>
                <c:pt idx="35">
                  <c:v>12.802</c:v>
                </c:pt>
                <c:pt idx="36">
                  <c:v>12.802</c:v>
                </c:pt>
                <c:pt idx="37">
                  <c:v>12.802</c:v>
                </c:pt>
                <c:pt idx="38">
                  <c:v>12.802</c:v>
                </c:pt>
                <c:pt idx="39">
                  <c:v>12.802</c:v>
                </c:pt>
              </c:numCache>
            </c:numRef>
          </c:yVal>
          <c:smooth val="1"/>
        </c:ser>
        <c:dLbls>
          <c:showLegendKey val="0"/>
          <c:showVal val="0"/>
          <c:showCatName val="0"/>
          <c:showSerName val="0"/>
          <c:showPercent val="0"/>
          <c:showBubbleSize val="0"/>
        </c:dLbls>
        <c:axId val="105361792"/>
        <c:axId val="105363712"/>
      </c:scatterChart>
      <c:scatterChart>
        <c:scatterStyle val="smoothMarker"/>
        <c:varyColors val="0"/>
        <c:ser>
          <c:idx val="0"/>
          <c:order val="2"/>
          <c:tx>
            <c:v>Lm</c:v>
          </c:tx>
          <c:xVal>
            <c:numRef>
              <c:f>'Yoke Cutback'!$K$4:$K$8</c:f>
              <c:numCache>
                <c:formatCode>General</c:formatCode>
                <c:ptCount val="5"/>
                <c:pt idx="0">
                  <c:v>400</c:v>
                </c:pt>
                <c:pt idx="1">
                  <c:v>500</c:v>
                </c:pt>
                <c:pt idx="2">
                  <c:v>600</c:v>
                </c:pt>
                <c:pt idx="3">
                  <c:v>700</c:v>
                </c:pt>
                <c:pt idx="4">
                  <c:v>800</c:v>
                </c:pt>
              </c:numCache>
            </c:numRef>
          </c:xVal>
          <c:yVal>
            <c:numRef>
              <c:f>'Yoke Cutback'!$L$4:$L$8</c:f>
              <c:numCache>
                <c:formatCode>General</c:formatCode>
                <c:ptCount val="5"/>
                <c:pt idx="0">
                  <c:v>604.84500000000003</c:v>
                </c:pt>
                <c:pt idx="1">
                  <c:v>615.61410000000001</c:v>
                </c:pt>
                <c:pt idx="2">
                  <c:v>625.75519999999995</c:v>
                </c:pt>
                <c:pt idx="3">
                  <c:v>630.67970000000003</c:v>
                </c:pt>
                <c:pt idx="4">
                  <c:v>631.43179999999995</c:v>
                </c:pt>
              </c:numCache>
            </c:numRef>
          </c:yVal>
          <c:smooth val="1"/>
        </c:ser>
        <c:dLbls>
          <c:showLegendKey val="0"/>
          <c:showVal val="0"/>
          <c:showCatName val="0"/>
          <c:showSerName val="0"/>
          <c:showPercent val="0"/>
          <c:showBubbleSize val="0"/>
        </c:dLbls>
        <c:axId val="105371904"/>
        <c:axId val="105369984"/>
      </c:scatterChart>
      <c:valAx>
        <c:axId val="105361792"/>
        <c:scaling>
          <c:orientation val="minMax"/>
          <c:max val="800"/>
          <c:min val="400"/>
        </c:scaling>
        <c:delete val="0"/>
        <c:axPos val="b"/>
        <c:title>
          <c:tx>
            <c:rich>
              <a:bodyPr/>
              <a:lstStyle/>
              <a:p>
                <a:pPr>
                  <a:defRPr sz="1400"/>
                </a:pPr>
                <a:r>
                  <a:rPr lang="en-GB" sz="1400"/>
                  <a:t>Yoke extension</a:t>
                </a:r>
                <a:r>
                  <a:rPr lang="en-GB" sz="1400" baseline="0"/>
                  <a:t> [mm]</a:t>
                </a:r>
              </a:p>
              <a:p>
                <a:pPr>
                  <a:defRPr sz="1400"/>
                </a:pPr>
                <a:r>
                  <a:rPr lang="en-GB" sz="1400" baseline="0"/>
                  <a:t>Coil end from z=490 to z =670</a:t>
                </a:r>
                <a:endParaRPr lang="en-GB" sz="1400"/>
              </a:p>
            </c:rich>
          </c:tx>
          <c:layout/>
          <c:overlay val="0"/>
        </c:title>
        <c:numFmt formatCode="0" sourceLinked="1"/>
        <c:majorTickMark val="none"/>
        <c:minorTickMark val="none"/>
        <c:tickLblPos val="nextTo"/>
        <c:txPr>
          <a:bodyPr/>
          <a:lstStyle/>
          <a:p>
            <a:pPr>
              <a:defRPr sz="1400"/>
            </a:pPr>
            <a:endParaRPr lang="en-US"/>
          </a:p>
        </c:txPr>
        <c:crossAx val="105363712"/>
        <c:crosses val="autoZero"/>
        <c:crossBetween val="midCat"/>
      </c:valAx>
      <c:valAx>
        <c:axId val="105363712"/>
        <c:scaling>
          <c:orientation val="minMax"/>
        </c:scaling>
        <c:delete val="0"/>
        <c:axPos val="l"/>
        <c:majorGridlines/>
        <c:title>
          <c:tx>
            <c:rich>
              <a:bodyPr/>
              <a:lstStyle/>
              <a:p>
                <a:pPr>
                  <a:defRPr sz="1400"/>
                </a:pPr>
                <a:r>
                  <a:rPr lang="en-GB" sz="1400" dirty="0" smtClean="0"/>
                  <a:t>Peak     </a:t>
                </a:r>
                <a:r>
                  <a:rPr lang="en-GB" sz="1400" baseline="0" dirty="0" smtClean="0"/>
                  <a:t> </a:t>
                </a:r>
                <a:r>
                  <a:rPr lang="en-GB" sz="1400" dirty="0" smtClean="0"/>
                  <a:t>field </a:t>
                </a:r>
                <a:r>
                  <a:rPr lang="en-GB" sz="1400" dirty="0"/>
                  <a:t>[T]</a:t>
                </a:r>
              </a:p>
            </c:rich>
          </c:tx>
          <c:layout>
            <c:manualLayout>
              <c:xMode val="edge"/>
              <c:yMode val="edge"/>
              <c:x val="1.6912123919260114E-2"/>
              <c:y val="0.26906752901108566"/>
            </c:manualLayout>
          </c:layout>
          <c:overlay val="0"/>
        </c:title>
        <c:numFmt formatCode="#,##0.0" sourceLinked="0"/>
        <c:majorTickMark val="none"/>
        <c:minorTickMark val="none"/>
        <c:tickLblPos val="nextTo"/>
        <c:txPr>
          <a:bodyPr/>
          <a:lstStyle/>
          <a:p>
            <a:pPr>
              <a:defRPr sz="1200"/>
            </a:pPr>
            <a:endParaRPr lang="en-US"/>
          </a:p>
        </c:txPr>
        <c:crossAx val="105361792"/>
        <c:crosses val="autoZero"/>
        <c:crossBetween val="midCat"/>
      </c:valAx>
      <c:valAx>
        <c:axId val="105369984"/>
        <c:scaling>
          <c:orientation val="minMax"/>
        </c:scaling>
        <c:delete val="0"/>
        <c:axPos val="r"/>
        <c:title>
          <c:tx>
            <c:rich>
              <a:bodyPr rot="-5400000" vert="horz"/>
              <a:lstStyle/>
              <a:p>
                <a:pPr>
                  <a:defRPr/>
                </a:pPr>
                <a:r>
                  <a:rPr lang="en-GB" sz="1400" dirty="0"/>
                  <a:t>Magnetic</a:t>
                </a:r>
                <a:r>
                  <a:rPr lang="en-GB" sz="1400" baseline="0" dirty="0"/>
                  <a:t> length [mm]</a:t>
                </a:r>
                <a:endParaRPr lang="en-GB" sz="1400" dirty="0"/>
              </a:p>
            </c:rich>
          </c:tx>
          <c:layout/>
          <c:overlay val="0"/>
        </c:title>
        <c:numFmt formatCode="General" sourceLinked="1"/>
        <c:majorTickMark val="out"/>
        <c:minorTickMark val="none"/>
        <c:tickLblPos val="nextTo"/>
        <c:txPr>
          <a:bodyPr/>
          <a:lstStyle/>
          <a:p>
            <a:pPr>
              <a:defRPr sz="1400"/>
            </a:pPr>
            <a:endParaRPr lang="en-US"/>
          </a:p>
        </c:txPr>
        <c:crossAx val="105371904"/>
        <c:crosses val="max"/>
        <c:crossBetween val="midCat"/>
      </c:valAx>
      <c:valAx>
        <c:axId val="105371904"/>
        <c:scaling>
          <c:orientation val="minMax"/>
        </c:scaling>
        <c:delete val="1"/>
        <c:axPos val="b"/>
        <c:numFmt formatCode="General" sourceLinked="1"/>
        <c:majorTickMark val="out"/>
        <c:minorTickMark val="none"/>
        <c:tickLblPos val="nextTo"/>
        <c:crossAx val="105369984"/>
        <c:crosses val="autoZero"/>
        <c:crossBetween val="midCat"/>
      </c:valAx>
    </c:plotArea>
    <c:legend>
      <c:legendPos val="b"/>
      <c:layout/>
      <c:overlay val="0"/>
      <c:txPr>
        <a:bodyPr/>
        <a:lstStyle/>
        <a:p>
          <a:pPr>
            <a:defRPr sz="1400"/>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GB"/>
              <a:t>b6</a:t>
            </a:r>
          </a:p>
        </c:rich>
      </c:tx>
      <c:layout/>
      <c:overlay val="0"/>
    </c:title>
    <c:autoTitleDeleted val="0"/>
    <c:plotArea>
      <c:layout/>
      <c:scatterChart>
        <c:scatterStyle val="smoothMarker"/>
        <c:varyColors val="0"/>
        <c:ser>
          <c:idx val="2"/>
          <c:order val="1"/>
          <c:tx>
            <c:strRef>
              <c:f>'vs10'!$B$7</c:f>
              <c:strCache>
                <c:ptCount val="1"/>
                <c:pt idx="0">
                  <c:v>4-Blocks </c:v>
                </c:pt>
              </c:strCache>
            </c:strRef>
          </c:tx>
          <c:xVal>
            <c:numRef>
              <c:f>'vs10'!$A$8:$A$87</c:f>
              <c:numCache>
                <c:formatCode>0.00</c:formatCode>
                <c:ptCount val="80"/>
                <c:pt idx="0">
                  <c:v>0</c:v>
                </c:pt>
                <c:pt idx="1">
                  <c:v>10.127000000000001</c:v>
                </c:pt>
                <c:pt idx="2">
                  <c:v>20.253</c:v>
                </c:pt>
                <c:pt idx="3">
                  <c:v>30.38</c:v>
                </c:pt>
                <c:pt idx="4">
                  <c:v>40.506</c:v>
                </c:pt>
                <c:pt idx="5">
                  <c:v>50.633000000000003</c:v>
                </c:pt>
                <c:pt idx="6">
                  <c:v>60.759</c:v>
                </c:pt>
                <c:pt idx="7">
                  <c:v>70.885999999999996</c:v>
                </c:pt>
                <c:pt idx="8">
                  <c:v>81.013000000000005</c:v>
                </c:pt>
                <c:pt idx="9">
                  <c:v>91.138999999999996</c:v>
                </c:pt>
                <c:pt idx="10">
                  <c:v>101.27</c:v>
                </c:pt>
                <c:pt idx="11">
                  <c:v>111.39</c:v>
                </c:pt>
                <c:pt idx="12">
                  <c:v>121.52</c:v>
                </c:pt>
                <c:pt idx="13">
                  <c:v>131.65</c:v>
                </c:pt>
                <c:pt idx="14">
                  <c:v>141.77000000000001</c:v>
                </c:pt>
                <c:pt idx="15">
                  <c:v>151.9</c:v>
                </c:pt>
                <c:pt idx="16">
                  <c:v>162.03</c:v>
                </c:pt>
                <c:pt idx="17">
                  <c:v>172.15</c:v>
                </c:pt>
                <c:pt idx="18">
                  <c:v>182.28</c:v>
                </c:pt>
                <c:pt idx="19">
                  <c:v>192.41</c:v>
                </c:pt>
                <c:pt idx="20">
                  <c:v>202.53</c:v>
                </c:pt>
                <c:pt idx="21">
                  <c:v>212.66</c:v>
                </c:pt>
                <c:pt idx="22">
                  <c:v>222.78</c:v>
                </c:pt>
                <c:pt idx="23">
                  <c:v>232.91</c:v>
                </c:pt>
                <c:pt idx="24">
                  <c:v>243.04</c:v>
                </c:pt>
                <c:pt idx="25">
                  <c:v>253.16</c:v>
                </c:pt>
                <c:pt idx="26">
                  <c:v>263.29000000000002</c:v>
                </c:pt>
                <c:pt idx="27">
                  <c:v>273.42</c:v>
                </c:pt>
                <c:pt idx="28">
                  <c:v>283.54000000000002</c:v>
                </c:pt>
                <c:pt idx="29">
                  <c:v>293.67</c:v>
                </c:pt>
                <c:pt idx="30">
                  <c:v>303.8</c:v>
                </c:pt>
                <c:pt idx="31">
                  <c:v>313.92</c:v>
                </c:pt>
                <c:pt idx="32">
                  <c:v>324.05</c:v>
                </c:pt>
                <c:pt idx="33">
                  <c:v>334.18</c:v>
                </c:pt>
                <c:pt idx="34">
                  <c:v>344.3</c:v>
                </c:pt>
                <c:pt idx="35">
                  <c:v>354.43</c:v>
                </c:pt>
                <c:pt idx="36">
                  <c:v>364.56</c:v>
                </c:pt>
                <c:pt idx="37">
                  <c:v>374.68</c:v>
                </c:pt>
                <c:pt idx="38">
                  <c:v>384.81</c:v>
                </c:pt>
                <c:pt idx="39">
                  <c:v>394.94</c:v>
                </c:pt>
                <c:pt idx="40">
                  <c:v>405.06</c:v>
                </c:pt>
                <c:pt idx="41">
                  <c:v>415.19</c:v>
                </c:pt>
                <c:pt idx="42">
                  <c:v>425.32</c:v>
                </c:pt>
                <c:pt idx="43">
                  <c:v>435.44</c:v>
                </c:pt>
                <c:pt idx="44">
                  <c:v>445.57</c:v>
                </c:pt>
                <c:pt idx="45">
                  <c:v>455.7</c:v>
                </c:pt>
                <c:pt idx="46">
                  <c:v>465.82</c:v>
                </c:pt>
                <c:pt idx="47">
                  <c:v>475.95</c:v>
                </c:pt>
                <c:pt idx="48">
                  <c:v>486.08</c:v>
                </c:pt>
                <c:pt idx="49">
                  <c:v>496.2</c:v>
                </c:pt>
                <c:pt idx="50">
                  <c:v>506.33</c:v>
                </c:pt>
                <c:pt idx="51">
                  <c:v>516.46</c:v>
                </c:pt>
                <c:pt idx="52">
                  <c:v>526.58000000000004</c:v>
                </c:pt>
                <c:pt idx="53">
                  <c:v>536.71</c:v>
                </c:pt>
                <c:pt idx="54">
                  <c:v>546.84</c:v>
                </c:pt>
                <c:pt idx="55">
                  <c:v>556.96</c:v>
                </c:pt>
                <c:pt idx="56">
                  <c:v>567.09</c:v>
                </c:pt>
                <c:pt idx="57">
                  <c:v>577.22</c:v>
                </c:pt>
                <c:pt idx="58">
                  <c:v>587.34</c:v>
                </c:pt>
                <c:pt idx="59">
                  <c:v>597.47</c:v>
                </c:pt>
                <c:pt idx="60">
                  <c:v>607.59</c:v>
                </c:pt>
                <c:pt idx="61">
                  <c:v>617.72</c:v>
                </c:pt>
                <c:pt idx="62">
                  <c:v>627.85</c:v>
                </c:pt>
                <c:pt idx="63">
                  <c:v>637.97</c:v>
                </c:pt>
                <c:pt idx="64">
                  <c:v>648.1</c:v>
                </c:pt>
                <c:pt idx="65">
                  <c:v>658.23</c:v>
                </c:pt>
                <c:pt idx="66">
                  <c:v>668.35</c:v>
                </c:pt>
                <c:pt idx="67">
                  <c:v>678.48</c:v>
                </c:pt>
                <c:pt idx="68">
                  <c:v>688.61</c:v>
                </c:pt>
                <c:pt idx="69">
                  <c:v>698.73</c:v>
                </c:pt>
                <c:pt idx="70">
                  <c:v>708.86</c:v>
                </c:pt>
                <c:pt idx="71">
                  <c:v>718.99</c:v>
                </c:pt>
                <c:pt idx="72">
                  <c:v>729.11</c:v>
                </c:pt>
                <c:pt idx="73">
                  <c:v>739.24</c:v>
                </c:pt>
                <c:pt idx="74">
                  <c:v>749.37</c:v>
                </c:pt>
                <c:pt idx="75">
                  <c:v>759.49</c:v>
                </c:pt>
                <c:pt idx="76">
                  <c:v>769.62</c:v>
                </c:pt>
                <c:pt idx="77">
                  <c:v>779.75</c:v>
                </c:pt>
                <c:pt idx="78">
                  <c:v>789.87</c:v>
                </c:pt>
                <c:pt idx="79">
                  <c:v>800</c:v>
                </c:pt>
              </c:numCache>
            </c:numRef>
          </c:xVal>
          <c:yVal>
            <c:numRef>
              <c:f>'vs10'!$B$8:$B$87</c:f>
              <c:numCache>
                <c:formatCode>0.00</c:formatCode>
                <c:ptCount val="80"/>
                <c:pt idx="0">
                  <c:v>0.37407000000000001</c:v>
                </c:pt>
                <c:pt idx="1">
                  <c:v>0.37413999999999997</c:v>
                </c:pt>
                <c:pt idx="2">
                  <c:v>0.37419000000000002</c:v>
                </c:pt>
                <c:pt idx="3">
                  <c:v>0.37459999999999999</c:v>
                </c:pt>
                <c:pt idx="4">
                  <c:v>0.37463999999999997</c:v>
                </c:pt>
                <c:pt idx="5">
                  <c:v>0.37465999999999999</c:v>
                </c:pt>
                <c:pt idx="6">
                  <c:v>0.37547000000000003</c:v>
                </c:pt>
                <c:pt idx="7">
                  <c:v>0.37587999999999999</c:v>
                </c:pt>
                <c:pt idx="8">
                  <c:v>0.37656000000000001</c:v>
                </c:pt>
                <c:pt idx="9">
                  <c:v>0.37735999999999997</c:v>
                </c:pt>
                <c:pt idx="10">
                  <c:v>0.37809999999999999</c:v>
                </c:pt>
                <c:pt idx="11">
                  <c:v>0.37902999999999998</c:v>
                </c:pt>
                <c:pt idx="12">
                  <c:v>0.38058999999999998</c:v>
                </c:pt>
                <c:pt idx="13">
                  <c:v>0.38167000000000001</c:v>
                </c:pt>
                <c:pt idx="14">
                  <c:v>0.3831</c:v>
                </c:pt>
                <c:pt idx="15">
                  <c:v>0.38485999999999998</c:v>
                </c:pt>
                <c:pt idx="16">
                  <c:v>0.38674999999999998</c:v>
                </c:pt>
                <c:pt idx="17">
                  <c:v>0.38835999999999998</c:v>
                </c:pt>
                <c:pt idx="18">
                  <c:v>0.39116000000000001</c:v>
                </c:pt>
                <c:pt idx="19">
                  <c:v>0.39363999999999999</c:v>
                </c:pt>
                <c:pt idx="20">
                  <c:v>0.39639999999999997</c:v>
                </c:pt>
                <c:pt idx="21">
                  <c:v>0.39950999999999998</c:v>
                </c:pt>
                <c:pt idx="22">
                  <c:v>0.40288000000000002</c:v>
                </c:pt>
                <c:pt idx="23">
                  <c:v>0.40655000000000002</c:v>
                </c:pt>
                <c:pt idx="24">
                  <c:v>0.41054000000000002</c:v>
                </c:pt>
                <c:pt idx="25">
                  <c:v>0.4148</c:v>
                </c:pt>
                <c:pt idx="26">
                  <c:v>0.41952</c:v>
                </c:pt>
                <c:pt idx="27">
                  <c:v>0.42426000000000003</c:v>
                </c:pt>
                <c:pt idx="28">
                  <c:v>0.42975000000000002</c:v>
                </c:pt>
                <c:pt idx="29">
                  <c:v>0.43558999999999998</c:v>
                </c:pt>
                <c:pt idx="30">
                  <c:v>0.44156000000000001</c:v>
                </c:pt>
                <c:pt idx="31">
                  <c:v>0.44825999999999999</c:v>
                </c:pt>
                <c:pt idx="32">
                  <c:v>0.45540000000000003</c:v>
                </c:pt>
                <c:pt idx="33">
                  <c:v>0.46284999999999998</c:v>
                </c:pt>
                <c:pt idx="34">
                  <c:v>0.47</c:v>
                </c:pt>
                <c:pt idx="35">
                  <c:v>0.4778</c:v>
                </c:pt>
                <c:pt idx="36">
                  <c:v>0.48542999999999997</c:v>
                </c:pt>
                <c:pt idx="37">
                  <c:v>0.49068000000000001</c:v>
                </c:pt>
                <c:pt idx="38">
                  <c:v>0.49458999999999997</c:v>
                </c:pt>
                <c:pt idx="39">
                  <c:v>0.49329000000000001</c:v>
                </c:pt>
                <c:pt idx="40">
                  <c:v>0.48404999999999998</c:v>
                </c:pt>
                <c:pt idx="41">
                  <c:v>0.46107999999999999</c:v>
                </c:pt>
                <c:pt idx="42">
                  <c:v>0.41463</c:v>
                </c:pt>
                <c:pt idx="43">
                  <c:v>0.33361000000000002</c:v>
                </c:pt>
                <c:pt idx="44">
                  <c:v>0.19667999999999999</c:v>
                </c:pt>
                <c:pt idx="45">
                  <c:v>-1.3327E-2</c:v>
                </c:pt>
                <c:pt idx="46">
                  <c:v>-0.30934</c:v>
                </c:pt>
                <c:pt idx="47">
                  <c:v>-0.66047999999999996</c:v>
                </c:pt>
                <c:pt idx="48">
                  <c:v>-0.89254</c:v>
                </c:pt>
                <c:pt idx="49">
                  <c:v>-0.47382000000000002</c:v>
                </c:pt>
                <c:pt idx="50">
                  <c:v>1.8174999999999999</c:v>
                </c:pt>
                <c:pt idx="51">
                  <c:v>8.0239999999999991</c:v>
                </c:pt>
                <c:pt idx="52">
                  <c:v>20.536999999999999</c:v>
                </c:pt>
                <c:pt idx="53">
                  <c:v>41.381</c:v>
                </c:pt>
                <c:pt idx="54">
                  <c:v>72.450999999999993</c:v>
                </c:pt>
                <c:pt idx="55">
                  <c:v>112.72</c:v>
                </c:pt>
                <c:pt idx="56">
                  <c:v>144.30000000000001</c:v>
                </c:pt>
                <c:pt idx="57">
                  <c:v>132.47999999999999</c:v>
                </c:pt>
                <c:pt idx="58">
                  <c:v>62.701000000000001</c:v>
                </c:pt>
                <c:pt idx="59">
                  <c:v>-44.741999999999997</c:v>
                </c:pt>
                <c:pt idx="60">
                  <c:v>-147</c:v>
                </c:pt>
                <c:pt idx="61">
                  <c:v>-198.92</c:v>
                </c:pt>
                <c:pt idx="62">
                  <c:v>-184.17</c:v>
                </c:pt>
                <c:pt idx="63">
                  <c:v>-124.5</c:v>
                </c:pt>
                <c:pt idx="64">
                  <c:v>-62.561</c:v>
                </c:pt>
                <c:pt idx="65">
                  <c:v>-25.048999999999999</c:v>
                </c:pt>
                <c:pt idx="66">
                  <c:v>-8.6966000000000001</c:v>
                </c:pt>
                <c:pt idx="67">
                  <c:v>-2.6581999999999999</c:v>
                </c:pt>
                <c:pt idx="68">
                  <c:v>-0.62358000000000002</c:v>
                </c:pt>
                <c:pt idx="69">
                  <c:v>-5.2534000000000001E-3</c:v>
                </c:pt>
                <c:pt idx="70">
                  <c:v>0.14205000000000001</c:v>
                </c:pt>
                <c:pt idx="71">
                  <c:v>0.14674999999999999</c:v>
                </c:pt>
                <c:pt idx="72">
                  <c:v>0.11713</c:v>
                </c:pt>
                <c:pt idx="73">
                  <c:v>8.5535E-2</c:v>
                </c:pt>
                <c:pt idx="74">
                  <c:v>6.0222999999999999E-2</c:v>
                </c:pt>
                <c:pt idx="75">
                  <c:v>4.1674999999999997E-2</c:v>
                </c:pt>
                <c:pt idx="76">
                  <c:v>2.8597999999999998E-2</c:v>
                </c:pt>
                <c:pt idx="77">
                  <c:v>1.9526999999999999E-2</c:v>
                </c:pt>
                <c:pt idx="78">
                  <c:v>1.3289E-2</c:v>
                </c:pt>
                <c:pt idx="79">
                  <c:v>9.0192999999999992E-3</c:v>
                </c:pt>
              </c:numCache>
            </c:numRef>
          </c:yVal>
          <c:smooth val="1"/>
        </c:ser>
        <c:ser>
          <c:idx val="0"/>
          <c:order val="0"/>
          <c:tx>
            <c:strRef>
              <c:f>'vs12'!$B$7</c:f>
              <c:strCache>
                <c:ptCount val="1"/>
                <c:pt idx="0">
                  <c:v>6-Blocks</c:v>
                </c:pt>
              </c:strCache>
            </c:strRef>
          </c:tx>
          <c:xVal>
            <c:numRef>
              <c:f>'vs12'!$A$8:$A$87</c:f>
              <c:numCache>
                <c:formatCode>0.00</c:formatCode>
                <c:ptCount val="80"/>
                <c:pt idx="0">
                  <c:v>0</c:v>
                </c:pt>
                <c:pt idx="1">
                  <c:v>10.127000000000001</c:v>
                </c:pt>
                <c:pt idx="2">
                  <c:v>20.253</c:v>
                </c:pt>
                <c:pt idx="3">
                  <c:v>30.38</c:v>
                </c:pt>
                <c:pt idx="4">
                  <c:v>40.506</c:v>
                </c:pt>
                <c:pt idx="5">
                  <c:v>50.633000000000003</c:v>
                </c:pt>
                <c:pt idx="6">
                  <c:v>60.759</c:v>
                </c:pt>
                <c:pt idx="7">
                  <c:v>70.885999999999996</c:v>
                </c:pt>
                <c:pt idx="8">
                  <c:v>81.013000000000005</c:v>
                </c:pt>
                <c:pt idx="9">
                  <c:v>91.138999999999996</c:v>
                </c:pt>
                <c:pt idx="10">
                  <c:v>101.27</c:v>
                </c:pt>
                <c:pt idx="11">
                  <c:v>111.39</c:v>
                </c:pt>
                <c:pt idx="12">
                  <c:v>121.52</c:v>
                </c:pt>
                <c:pt idx="13">
                  <c:v>131.65</c:v>
                </c:pt>
                <c:pt idx="14">
                  <c:v>141.77000000000001</c:v>
                </c:pt>
                <c:pt idx="15">
                  <c:v>151.9</c:v>
                </c:pt>
                <c:pt idx="16">
                  <c:v>162.03</c:v>
                </c:pt>
                <c:pt idx="17">
                  <c:v>172.15</c:v>
                </c:pt>
                <c:pt idx="18">
                  <c:v>182.28</c:v>
                </c:pt>
                <c:pt idx="19">
                  <c:v>192.41</c:v>
                </c:pt>
                <c:pt idx="20">
                  <c:v>202.53</c:v>
                </c:pt>
                <c:pt idx="21">
                  <c:v>212.66</c:v>
                </c:pt>
                <c:pt idx="22">
                  <c:v>222.78</c:v>
                </c:pt>
                <c:pt idx="23">
                  <c:v>232.91</c:v>
                </c:pt>
                <c:pt idx="24">
                  <c:v>243.04</c:v>
                </c:pt>
                <c:pt idx="25">
                  <c:v>253.16</c:v>
                </c:pt>
                <c:pt idx="26">
                  <c:v>263.29000000000002</c:v>
                </c:pt>
                <c:pt idx="27">
                  <c:v>273.42</c:v>
                </c:pt>
                <c:pt idx="28">
                  <c:v>283.54000000000002</c:v>
                </c:pt>
                <c:pt idx="29">
                  <c:v>293.67</c:v>
                </c:pt>
                <c:pt idx="30">
                  <c:v>303.8</c:v>
                </c:pt>
                <c:pt idx="31">
                  <c:v>313.92</c:v>
                </c:pt>
                <c:pt idx="32">
                  <c:v>324.05</c:v>
                </c:pt>
                <c:pt idx="33">
                  <c:v>334.18</c:v>
                </c:pt>
                <c:pt idx="34">
                  <c:v>344.3</c:v>
                </c:pt>
                <c:pt idx="35">
                  <c:v>354.43</c:v>
                </c:pt>
                <c:pt idx="36">
                  <c:v>364.56</c:v>
                </c:pt>
                <c:pt idx="37">
                  <c:v>374.68</c:v>
                </c:pt>
                <c:pt idx="38">
                  <c:v>384.81</c:v>
                </c:pt>
                <c:pt idx="39">
                  <c:v>394.94</c:v>
                </c:pt>
                <c:pt idx="40">
                  <c:v>405.06</c:v>
                </c:pt>
                <c:pt idx="41">
                  <c:v>415.19</c:v>
                </c:pt>
                <c:pt idx="42">
                  <c:v>425.32</c:v>
                </c:pt>
                <c:pt idx="43">
                  <c:v>435.44</c:v>
                </c:pt>
                <c:pt idx="44">
                  <c:v>445.57</c:v>
                </c:pt>
                <c:pt idx="45">
                  <c:v>455.7</c:v>
                </c:pt>
                <c:pt idx="46">
                  <c:v>465.82</c:v>
                </c:pt>
                <c:pt idx="47">
                  <c:v>475.95</c:v>
                </c:pt>
                <c:pt idx="48">
                  <c:v>486.08</c:v>
                </c:pt>
                <c:pt idx="49">
                  <c:v>496.2</c:v>
                </c:pt>
                <c:pt idx="50">
                  <c:v>506.33</c:v>
                </c:pt>
                <c:pt idx="51">
                  <c:v>516.46</c:v>
                </c:pt>
                <c:pt idx="52">
                  <c:v>526.58000000000004</c:v>
                </c:pt>
                <c:pt idx="53">
                  <c:v>536.71</c:v>
                </c:pt>
                <c:pt idx="54">
                  <c:v>546.84</c:v>
                </c:pt>
                <c:pt idx="55">
                  <c:v>556.96</c:v>
                </c:pt>
                <c:pt idx="56">
                  <c:v>567.09</c:v>
                </c:pt>
                <c:pt idx="57">
                  <c:v>577.22</c:v>
                </c:pt>
                <c:pt idx="58">
                  <c:v>587.34</c:v>
                </c:pt>
                <c:pt idx="59">
                  <c:v>597.47</c:v>
                </c:pt>
                <c:pt idx="60">
                  <c:v>607.59</c:v>
                </c:pt>
                <c:pt idx="61">
                  <c:v>617.72</c:v>
                </c:pt>
                <c:pt idx="62">
                  <c:v>627.85</c:v>
                </c:pt>
                <c:pt idx="63">
                  <c:v>637.97</c:v>
                </c:pt>
                <c:pt idx="64">
                  <c:v>648.1</c:v>
                </c:pt>
                <c:pt idx="65">
                  <c:v>658.23</c:v>
                </c:pt>
                <c:pt idx="66">
                  <c:v>668.35</c:v>
                </c:pt>
                <c:pt idx="67">
                  <c:v>678.48</c:v>
                </c:pt>
                <c:pt idx="68">
                  <c:v>688.61</c:v>
                </c:pt>
                <c:pt idx="69">
                  <c:v>698.73</c:v>
                </c:pt>
                <c:pt idx="70">
                  <c:v>708.86</c:v>
                </c:pt>
                <c:pt idx="71">
                  <c:v>718.99</c:v>
                </c:pt>
                <c:pt idx="72">
                  <c:v>729.11</c:v>
                </c:pt>
                <c:pt idx="73">
                  <c:v>739.24</c:v>
                </c:pt>
                <c:pt idx="74">
                  <c:v>749.37</c:v>
                </c:pt>
                <c:pt idx="75">
                  <c:v>759.49</c:v>
                </c:pt>
                <c:pt idx="76">
                  <c:v>769.62</c:v>
                </c:pt>
                <c:pt idx="77">
                  <c:v>779.75</c:v>
                </c:pt>
                <c:pt idx="78">
                  <c:v>789.87</c:v>
                </c:pt>
                <c:pt idx="79">
                  <c:v>800</c:v>
                </c:pt>
              </c:numCache>
            </c:numRef>
          </c:xVal>
          <c:yVal>
            <c:numRef>
              <c:f>'vs12'!$B$8:$B$87</c:f>
              <c:numCache>
                <c:formatCode>0.00</c:formatCode>
                <c:ptCount val="80"/>
                <c:pt idx="0">
                  <c:v>0.37065999999999999</c:v>
                </c:pt>
                <c:pt idx="1">
                  <c:v>0.37074000000000001</c:v>
                </c:pt>
                <c:pt idx="2">
                  <c:v>0.37078</c:v>
                </c:pt>
                <c:pt idx="3">
                  <c:v>0.37119000000000002</c:v>
                </c:pt>
                <c:pt idx="4">
                  <c:v>0.37121999999999999</c:v>
                </c:pt>
                <c:pt idx="5">
                  <c:v>0.37123</c:v>
                </c:pt>
                <c:pt idx="6">
                  <c:v>0.37203000000000003</c:v>
                </c:pt>
                <c:pt idx="7">
                  <c:v>0.37241999999999997</c:v>
                </c:pt>
                <c:pt idx="8">
                  <c:v>0.37308000000000002</c:v>
                </c:pt>
                <c:pt idx="9">
                  <c:v>0.37386999999999998</c:v>
                </c:pt>
                <c:pt idx="10">
                  <c:v>0.37458000000000002</c:v>
                </c:pt>
                <c:pt idx="11">
                  <c:v>0.37547999999999998</c:v>
                </c:pt>
                <c:pt idx="12">
                  <c:v>0.37701000000000001</c:v>
                </c:pt>
                <c:pt idx="13">
                  <c:v>0.37806000000000001</c:v>
                </c:pt>
                <c:pt idx="14">
                  <c:v>0.37945000000000001</c:v>
                </c:pt>
                <c:pt idx="15">
                  <c:v>0.38117000000000001</c:v>
                </c:pt>
                <c:pt idx="16">
                  <c:v>0.38301000000000002</c:v>
                </c:pt>
                <c:pt idx="17">
                  <c:v>0.38457000000000002</c:v>
                </c:pt>
                <c:pt idx="18">
                  <c:v>0.38730999999999999</c:v>
                </c:pt>
                <c:pt idx="19">
                  <c:v>0.38971</c:v>
                </c:pt>
                <c:pt idx="20">
                  <c:v>0.39239000000000002</c:v>
                </c:pt>
                <c:pt idx="21">
                  <c:v>0.39540999999999998</c:v>
                </c:pt>
                <c:pt idx="22">
                  <c:v>0.39868999999999999</c:v>
                </c:pt>
                <c:pt idx="23">
                  <c:v>0.40225</c:v>
                </c:pt>
                <c:pt idx="24">
                  <c:v>0.40611999999999998</c:v>
                </c:pt>
                <c:pt idx="25">
                  <c:v>0.41023999999999999</c:v>
                </c:pt>
                <c:pt idx="26">
                  <c:v>0.4148</c:v>
                </c:pt>
                <c:pt idx="27">
                  <c:v>0.41937000000000002</c:v>
                </c:pt>
                <c:pt idx="28">
                  <c:v>0.42465999999999998</c:v>
                </c:pt>
                <c:pt idx="29">
                  <c:v>0.43029000000000001</c:v>
                </c:pt>
                <c:pt idx="30">
                  <c:v>0.43602000000000002</c:v>
                </c:pt>
                <c:pt idx="31">
                  <c:v>0.44244</c:v>
                </c:pt>
                <c:pt idx="32">
                  <c:v>0.44929000000000002</c:v>
                </c:pt>
                <c:pt idx="33">
                  <c:v>0.45641999999999999</c:v>
                </c:pt>
                <c:pt idx="34">
                  <c:v>0.46322999999999998</c:v>
                </c:pt>
                <c:pt idx="35">
                  <c:v>0.47067999999999999</c:v>
                </c:pt>
                <c:pt idx="36">
                  <c:v>0.47797000000000001</c:v>
                </c:pt>
                <c:pt idx="37">
                  <c:v>0.48294999999999999</c:v>
                </c:pt>
                <c:pt idx="38">
                  <c:v>0.48674000000000001</c:v>
                </c:pt>
                <c:pt idx="39">
                  <c:v>0.48563000000000001</c:v>
                </c:pt>
                <c:pt idx="40">
                  <c:v>0.47715000000000002</c:v>
                </c:pt>
                <c:pt idx="41">
                  <c:v>0.45602999999999999</c:v>
                </c:pt>
                <c:pt idx="42">
                  <c:v>0.41341</c:v>
                </c:pt>
                <c:pt idx="43">
                  <c:v>0.33986</c:v>
                </c:pt>
                <c:pt idx="44">
                  <c:v>0.21675</c:v>
                </c:pt>
                <c:pt idx="45">
                  <c:v>3.0513999999999999E-2</c:v>
                </c:pt>
                <c:pt idx="46">
                  <c:v>-0.23188</c:v>
                </c:pt>
                <c:pt idx="47">
                  <c:v>-0.56391000000000002</c:v>
                </c:pt>
                <c:pt idx="48">
                  <c:v>-0.90781999999999996</c:v>
                </c:pt>
                <c:pt idx="49">
                  <c:v>-1.1011</c:v>
                </c:pt>
                <c:pt idx="50">
                  <c:v>-0.78500999999999999</c:v>
                </c:pt>
                <c:pt idx="51">
                  <c:v>0.64659999999999995</c:v>
                </c:pt>
                <c:pt idx="52">
                  <c:v>4.1872999999999996</c:v>
                </c:pt>
                <c:pt idx="53">
                  <c:v>12.090999999999999</c:v>
                </c:pt>
                <c:pt idx="54">
                  <c:v>29.111999999999998</c:v>
                </c:pt>
                <c:pt idx="55">
                  <c:v>56.991</c:v>
                </c:pt>
                <c:pt idx="56">
                  <c:v>83.081000000000003</c:v>
                </c:pt>
                <c:pt idx="57">
                  <c:v>95.198999999999998</c:v>
                </c:pt>
                <c:pt idx="58">
                  <c:v>91.283000000000001</c:v>
                </c:pt>
                <c:pt idx="59">
                  <c:v>54.061</c:v>
                </c:pt>
                <c:pt idx="60">
                  <c:v>-24.449000000000002</c:v>
                </c:pt>
                <c:pt idx="61">
                  <c:v>-113.97</c:v>
                </c:pt>
                <c:pt idx="62">
                  <c:v>-164.83</c:v>
                </c:pt>
                <c:pt idx="63">
                  <c:v>-149.04</c:v>
                </c:pt>
                <c:pt idx="64">
                  <c:v>-92.509</c:v>
                </c:pt>
                <c:pt idx="65">
                  <c:v>-42.542000000000002</c:v>
                </c:pt>
                <c:pt idx="66">
                  <c:v>-16.149000000000001</c:v>
                </c:pt>
                <c:pt idx="67">
                  <c:v>-5.4363000000000001</c:v>
                </c:pt>
                <c:pt idx="68">
                  <c:v>-1.5904</c:v>
                </c:pt>
                <c:pt idx="69">
                  <c:v>-0.31806000000000001</c:v>
                </c:pt>
                <c:pt idx="70">
                  <c:v>5.4199999999999998E-2</c:v>
                </c:pt>
                <c:pt idx="71">
                  <c:v>0.13119</c:v>
                </c:pt>
                <c:pt idx="72">
                  <c:v>0.1217</c:v>
                </c:pt>
                <c:pt idx="73">
                  <c:v>9.3553999999999998E-2</c:v>
                </c:pt>
                <c:pt idx="74">
                  <c:v>6.7101999999999995E-2</c:v>
                </c:pt>
                <c:pt idx="75">
                  <c:v>4.6656000000000003E-2</c:v>
                </c:pt>
                <c:pt idx="76">
                  <c:v>3.1968000000000003E-2</c:v>
                </c:pt>
                <c:pt idx="77">
                  <c:v>2.1738E-2</c:v>
                </c:pt>
                <c:pt idx="78">
                  <c:v>1.4718E-2</c:v>
                </c:pt>
                <c:pt idx="79">
                  <c:v>9.9378999999999995E-3</c:v>
                </c:pt>
              </c:numCache>
            </c:numRef>
          </c:yVal>
          <c:smooth val="1"/>
        </c:ser>
        <c:dLbls>
          <c:showLegendKey val="0"/>
          <c:showVal val="0"/>
          <c:showCatName val="0"/>
          <c:showSerName val="0"/>
          <c:showPercent val="0"/>
          <c:showBubbleSize val="0"/>
        </c:dLbls>
        <c:axId val="105292544"/>
        <c:axId val="105294464"/>
      </c:scatterChart>
      <c:valAx>
        <c:axId val="105292544"/>
        <c:scaling>
          <c:orientation val="minMax"/>
          <c:max val="700"/>
          <c:min val="400"/>
        </c:scaling>
        <c:delete val="0"/>
        <c:axPos val="b"/>
        <c:title>
          <c:tx>
            <c:rich>
              <a:bodyPr/>
              <a:lstStyle/>
              <a:p>
                <a:pPr>
                  <a:defRPr/>
                </a:pPr>
                <a:r>
                  <a:rPr lang="en-GB"/>
                  <a:t>z [mm]</a:t>
                </a:r>
              </a:p>
            </c:rich>
          </c:tx>
          <c:layout/>
          <c:overlay val="0"/>
        </c:title>
        <c:numFmt formatCode="0" sourceLinked="0"/>
        <c:majorTickMark val="none"/>
        <c:minorTickMark val="none"/>
        <c:tickLblPos val="nextTo"/>
        <c:crossAx val="105294464"/>
        <c:crosses val="autoZero"/>
        <c:crossBetween val="midCat"/>
      </c:valAx>
      <c:valAx>
        <c:axId val="105294464"/>
        <c:scaling>
          <c:orientation val="minMax"/>
        </c:scaling>
        <c:delete val="0"/>
        <c:axPos val="l"/>
        <c:majorGridlines/>
        <c:title>
          <c:tx>
            <c:rich>
              <a:bodyPr/>
              <a:lstStyle/>
              <a:p>
                <a:pPr>
                  <a:defRPr/>
                </a:pPr>
                <a:r>
                  <a:rPr lang="en-GB"/>
                  <a:t>b6</a:t>
                </a:r>
              </a:p>
            </c:rich>
          </c:tx>
          <c:layout/>
          <c:overlay val="0"/>
        </c:title>
        <c:numFmt formatCode="0" sourceLinked="0"/>
        <c:majorTickMark val="none"/>
        <c:minorTickMark val="none"/>
        <c:tickLblPos val="nextTo"/>
        <c:crossAx val="105292544"/>
        <c:crosses val="autoZero"/>
        <c:crossBetween val="midCat"/>
      </c:valAx>
    </c:plotArea>
    <c:legend>
      <c:legendPos val="b"/>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GB"/>
              <a:t>b10</a:t>
            </a:r>
          </a:p>
        </c:rich>
      </c:tx>
      <c:layout/>
      <c:overlay val="0"/>
    </c:title>
    <c:autoTitleDeleted val="0"/>
    <c:plotArea>
      <c:layout/>
      <c:scatterChart>
        <c:scatterStyle val="smoothMarker"/>
        <c:varyColors val="0"/>
        <c:ser>
          <c:idx val="3"/>
          <c:order val="1"/>
          <c:tx>
            <c:strRef>
              <c:f>'vs10'!$C$7</c:f>
              <c:strCache>
                <c:ptCount val="1"/>
                <c:pt idx="0">
                  <c:v>4-Blocks</c:v>
                </c:pt>
              </c:strCache>
            </c:strRef>
          </c:tx>
          <c:xVal>
            <c:numRef>
              <c:f>'vs10'!$A$8:$A$87</c:f>
              <c:numCache>
                <c:formatCode>0.00</c:formatCode>
                <c:ptCount val="80"/>
                <c:pt idx="0">
                  <c:v>0</c:v>
                </c:pt>
                <c:pt idx="1">
                  <c:v>10.127000000000001</c:v>
                </c:pt>
                <c:pt idx="2">
                  <c:v>20.253</c:v>
                </c:pt>
                <c:pt idx="3">
                  <c:v>30.38</c:v>
                </c:pt>
                <c:pt idx="4">
                  <c:v>40.506</c:v>
                </c:pt>
                <c:pt idx="5">
                  <c:v>50.633000000000003</c:v>
                </c:pt>
                <c:pt idx="6">
                  <c:v>60.759</c:v>
                </c:pt>
                <c:pt idx="7">
                  <c:v>70.885999999999996</c:v>
                </c:pt>
                <c:pt idx="8">
                  <c:v>81.013000000000005</c:v>
                </c:pt>
                <c:pt idx="9">
                  <c:v>91.138999999999996</c:v>
                </c:pt>
                <c:pt idx="10">
                  <c:v>101.27</c:v>
                </c:pt>
                <c:pt idx="11">
                  <c:v>111.39</c:v>
                </c:pt>
                <c:pt idx="12">
                  <c:v>121.52</c:v>
                </c:pt>
                <c:pt idx="13">
                  <c:v>131.65</c:v>
                </c:pt>
                <c:pt idx="14">
                  <c:v>141.77000000000001</c:v>
                </c:pt>
                <c:pt idx="15">
                  <c:v>151.9</c:v>
                </c:pt>
                <c:pt idx="16">
                  <c:v>162.03</c:v>
                </c:pt>
                <c:pt idx="17">
                  <c:v>172.15</c:v>
                </c:pt>
                <c:pt idx="18">
                  <c:v>182.28</c:v>
                </c:pt>
                <c:pt idx="19">
                  <c:v>192.41</c:v>
                </c:pt>
                <c:pt idx="20">
                  <c:v>202.53</c:v>
                </c:pt>
                <c:pt idx="21">
                  <c:v>212.66</c:v>
                </c:pt>
                <c:pt idx="22">
                  <c:v>222.78</c:v>
                </c:pt>
                <c:pt idx="23">
                  <c:v>232.91</c:v>
                </c:pt>
                <c:pt idx="24">
                  <c:v>243.04</c:v>
                </c:pt>
                <c:pt idx="25">
                  <c:v>253.16</c:v>
                </c:pt>
                <c:pt idx="26">
                  <c:v>263.29000000000002</c:v>
                </c:pt>
                <c:pt idx="27">
                  <c:v>273.42</c:v>
                </c:pt>
                <c:pt idx="28">
                  <c:v>283.54000000000002</c:v>
                </c:pt>
                <c:pt idx="29">
                  <c:v>293.67</c:v>
                </c:pt>
                <c:pt idx="30">
                  <c:v>303.8</c:v>
                </c:pt>
                <c:pt idx="31">
                  <c:v>313.92</c:v>
                </c:pt>
                <c:pt idx="32">
                  <c:v>324.05</c:v>
                </c:pt>
                <c:pt idx="33">
                  <c:v>334.18</c:v>
                </c:pt>
                <c:pt idx="34">
                  <c:v>344.3</c:v>
                </c:pt>
                <c:pt idx="35">
                  <c:v>354.43</c:v>
                </c:pt>
                <c:pt idx="36">
                  <c:v>364.56</c:v>
                </c:pt>
                <c:pt idx="37">
                  <c:v>374.68</c:v>
                </c:pt>
                <c:pt idx="38">
                  <c:v>384.81</c:v>
                </c:pt>
                <c:pt idx="39">
                  <c:v>394.94</c:v>
                </c:pt>
                <c:pt idx="40">
                  <c:v>405.06</c:v>
                </c:pt>
                <c:pt idx="41">
                  <c:v>415.19</c:v>
                </c:pt>
                <c:pt idx="42">
                  <c:v>425.32</c:v>
                </c:pt>
                <c:pt idx="43">
                  <c:v>435.44</c:v>
                </c:pt>
                <c:pt idx="44">
                  <c:v>445.57</c:v>
                </c:pt>
                <c:pt idx="45">
                  <c:v>455.7</c:v>
                </c:pt>
                <c:pt idx="46">
                  <c:v>465.82</c:v>
                </c:pt>
                <c:pt idx="47">
                  <c:v>475.95</c:v>
                </c:pt>
                <c:pt idx="48">
                  <c:v>486.08</c:v>
                </c:pt>
                <c:pt idx="49">
                  <c:v>496.2</c:v>
                </c:pt>
                <c:pt idx="50">
                  <c:v>506.33</c:v>
                </c:pt>
                <c:pt idx="51">
                  <c:v>516.46</c:v>
                </c:pt>
                <c:pt idx="52">
                  <c:v>526.58000000000004</c:v>
                </c:pt>
                <c:pt idx="53">
                  <c:v>536.71</c:v>
                </c:pt>
                <c:pt idx="54">
                  <c:v>546.84</c:v>
                </c:pt>
                <c:pt idx="55">
                  <c:v>556.96</c:v>
                </c:pt>
                <c:pt idx="56">
                  <c:v>567.09</c:v>
                </c:pt>
                <c:pt idx="57">
                  <c:v>577.22</c:v>
                </c:pt>
                <c:pt idx="58">
                  <c:v>587.34</c:v>
                </c:pt>
                <c:pt idx="59">
                  <c:v>597.47</c:v>
                </c:pt>
                <c:pt idx="60">
                  <c:v>607.59</c:v>
                </c:pt>
                <c:pt idx="61">
                  <c:v>617.72</c:v>
                </c:pt>
                <c:pt idx="62">
                  <c:v>627.85</c:v>
                </c:pt>
                <c:pt idx="63">
                  <c:v>637.97</c:v>
                </c:pt>
                <c:pt idx="64">
                  <c:v>648.1</c:v>
                </c:pt>
                <c:pt idx="65">
                  <c:v>658.23</c:v>
                </c:pt>
                <c:pt idx="66">
                  <c:v>668.35</c:v>
                </c:pt>
                <c:pt idx="67">
                  <c:v>678.48</c:v>
                </c:pt>
                <c:pt idx="68">
                  <c:v>688.61</c:v>
                </c:pt>
                <c:pt idx="69">
                  <c:v>698.73</c:v>
                </c:pt>
                <c:pt idx="70">
                  <c:v>708.86</c:v>
                </c:pt>
                <c:pt idx="71">
                  <c:v>718.99</c:v>
                </c:pt>
                <c:pt idx="72">
                  <c:v>729.11</c:v>
                </c:pt>
                <c:pt idx="73">
                  <c:v>739.24</c:v>
                </c:pt>
                <c:pt idx="74">
                  <c:v>749.37</c:v>
                </c:pt>
                <c:pt idx="75">
                  <c:v>759.49</c:v>
                </c:pt>
                <c:pt idx="76">
                  <c:v>769.62</c:v>
                </c:pt>
                <c:pt idx="77">
                  <c:v>779.75</c:v>
                </c:pt>
                <c:pt idx="78">
                  <c:v>789.87</c:v>
                </c:pt>
                <c:pt idx="79">
                  <c:v>800</c:v>
                </c:pt>
              </c:numCache>
            </c:numRef>
          </c:xVal>
          <c:yVal>
            <c:numRef>
              <c:f>'vs10'!$C$8:$C$87</c:f>
              <c:numCache>
                <c:formatCode>0.00</c:formatCode>
                <c:ptCount val="80"/>
                <c:pt idx="0">
                  <c:v>0.46565000000000001</c:v>
                </c:pt>
                <c:pt idx="1">
                  <c:v>0.46716999999999997</c:v>
                </c:pt>
                <c:pt idx="2">
                  <c:v>0.46599000000000002</c:v>
                </c:pt>
                <c:pt idx="3">
                  <c:v>0.46912999999999999</c:v>
                </c:pt>
                <c:pt idx="4">
                  <c:v>0.46960000000000002</c:v>
                </c:pt>
                <c:pt idx="5">
                  <c:v>0.46925</c:v>
                </c:pt>
                <c:pt idx="6">
                  <c:v>0.46995999999999999</c:v>
                </c:pt>
                <c:pt idx="7">
                  <c:v>0.47005999999999998</c:v>
                </c:pt>
                <c:pt idx="8">
                  <c:v>0.47036</c:v>
                </c:pt>
                <c:pt idx="9">
                  <c:v>0.47065000000000001</c:v>
                </c:pt>
                <c:pt idx="10">
                  <c:v>0.47260999999999997</c:v>
                </c:pt>
                <c:pt idx="11">
                  <c:v>0.47122000000000003</c:v>
                </c:pt>
                <c:pt idx="12">
                  <c:v>0.47147</c:v>
                </c:pt>
                <c:pt idx="13">
                  <c:v>0.47170000000000001</c:v>
                </c:pt>
                <c:pt idx="14">
                  <c:v>0.47234999999999999</c:v>
                </c:pt>
                <c:pt idx="15">
                  <c:v>0.47214</c:v>
                </c:pt>
                <c:pt idx="16">
                  <c:v>0.47234999999999999</c:v>
                </c:pt>
                <c:pt idx="17">
                  <c:v>0.47260999999999997</c:v>
                </c:pt>
                <c:pt idx="18">
                  <c:v>0.4728</c:v>
                </c:pt>
                <c:pt idx="19">
                  <c:v>0.47305999999999998</c:v>
                </c:pt>
                <c:pt idx="20">
                  <c:v>0.47331000000000001</c:v>
                </c:pt>
                <c:pt idx="21">
                  <c:v>0.47356999999999999</c:v>
                </c:pt>
                <c:pt idx="22">
                  <c:v>0.47384999999999999</c:v>
                </c:pt>
                <c:pt idx="23">
                  <c:v>0.47410999999999998</c:v>
                </c:pt>
                <c:pt idx="24">
                  <c:v>0.47439999999999999</c:v>
                </c:pt>
                <c:pt idx="25">
                  <c:v>0.47467999999999999</c:v>
                </c:pt>
                <c:pt idx="26">
                  <c:v>0.47560999999999998</c:v>
                </c:pt>
                <c:pt idx="27">
                  <c:v>0.47528999999999999</c:v>
                </c:pt>
                <c:pt idx="28">
                  <c:v>0.47560999999999998</c:v>
                </c:pt>
                <c:pt idx="29">
                  <c:v>0.47593999999999997</c:v>
                </c:pt>
                <c:pt idx="30">
                  <c:v>0.47698000000000002</c:v>
                </c:pt>
                <c:pt idx="31">
                  <c:v>0.47667999999999999</c:v>
                </c:pt>
                <c:pt idx="32">
                  <c:v>0.47702</c:v>
                </c:pt>
                <c:pt idx="33">
                  <c:v>0.47760999999999998</c:v>
                </c:pt>
                <c:pt idx="34">
                  <c:v>0.47782999999999998</c:v>
                </c:pt>
                <c:pt idx="35">
                  <c:v>0.47826000000000002</c:v>
                </c:pt>
                <c:pt idx="36">
                  <c:v>0.47871999999999998</c:v>
                </c:pt>
                <c:pt idx="37">
                  <c:v>0.47919</c:v>
                </c:pt>
                <c:pt idx="38">
                  <c:v>0.47969000000000001</c:v>
                </c:pt>
                <c:pt idx="39">
                  <c:v>0.48016999999999999</c:v>
                </c:pt>
                <c:pt idx="40">
                  <c:v>0.48074</c:v>
                </c:pt>
                <c:pt idx="41">
                  <c:v>0.48115000000000002</c:v>
                </c:pt>
                <c:pt idx="42">
                  <c:v>0.48197000000000001</c:v>
                </c:pt>
                <c:pt idx="43">
                  <c:v>0.48294999999999999</c:v>
                </c:pt>
                <c:pt idx="44">
                  <c:v>0.48515999999999998</c:v>
                </c:pt>
                <c:pt idx="45">
                  <c:v>0.49170999999999998</c:v>
                </c:pt>
                <c:pt idx="46">
                  <c:v>0.51234000000000002</c:v>
                </c:pt>
                <c:pt idx="47">
                  <c:v>0.57423000000000002</c:v>
                </c:pt>
                <c:pt idx="48">
                  <c:v>0.73616000000000004</c:v>
                </c:pt>
                <c:pt idx="49">
                  <c:v>1.0919000000000001</c:v>
                </c:pt>
                <c:pt idx="50">
                  <c:v>1.7212000000000001</c:v>
                </c:pt>
                <c:pt idx="51">
                  <c:v>2.5941999999999998</c:v>
                </c:pt>
                <c:pt idx="52">
                  <c:v>3.5954000000000002</c:v>
                </c:pt>
                <c:pt idx="53">
                  <c:v>4.7241</c:v>
                </c:pt>
                <c:pt idx="54">
                  <c:v>5.4417</c:v>
                </c:pt>
                <c:pt idx="55">
                  <c:v>2.7039</c:v>
                </c:pt>
                <c:pt idx="56">
                  <c:v>-6.2206999999999999</c:v>
                </c:pt>
                <c:pt idx="57">
                  <c:v>-17.43</c:v>
                </c:pt>
                <c:pt idx="58">
                  <c:v>-25.741</c:v>
                </c:pt>
                <c:pt idx="59">
                  <c:v>-28.527999999999999</c:v>
                </c:pt>
                <c:pt idx="60">
                  <c:v>-24.469000000000001</c:v>
                </c:pt>
                <c:pt idx="61">
                  <c:v>-15.691000000000001</c:v>
                </c:pt>
                <c:pt idx="62">
                  <c:v>-5.8620000000000001</c:v>
                </c:pt>
                <c:pt idx="63">
                  <c:v>0.45396999999999998</c:v>
                </c:pt>
                <c:pt idx="64">
                  <c:v>1.4322999999999999</c:v>
                </c:pt>
                <c:pt idx="65">
                  <c:v>0.62731999999999999</c:v>
                </c:pt>
                <c:pt idx="66">
                  <c:v>0.17516000000000001</c:v>
                </c:pt>
                <c:pt idx="67">
                  <c:v>4.0785000000000002E-2</c:v>
                </c:pt>
                <c:pt idx="68">
                  <c:v>8.4197000000000004E-3</c:v>
                </c:pt>
                <c:pt idx="69">
                  <c:v>1.389E-3</c:v>
                </c:pt>
                <c:pt idx="70">
                  <c:v>2.0134999999999999E-5</c:v>
                </c:pt>
                <c:pt idx="71">
                  <c:v>-5.4728999999999997E-4</c:v>
                </c:pt>
                <c:pt idx="72">
                  <c:v>-1.053E-4</c:v>
                </c:pt>
                <c:pt idx="73">
                  <c:v>-8.2781000000000006E-5</c:v>
                </c:pt>
                <c:pt idx="74">
                  <c:v>-5.4112E-5</c:v>
                </c:pt>
                <c:pt idx="75">
                  <c:v>-3.4365E-5</c:v>
                </c:pt>
                <c:pt idx="76">
                  <c:v>-3.7426999999999999E-5</c:v>
                </c:pt>
                <c:pt idx="77">
                  <c:v>-2.9026E-5</c:v>
                </c:pt>
                <c:pt idx="78">
                  <c:v>-3.8731999999999996E-6</c:v>
                </c:pt>
                <c:pt idx="79">
                  <c:v>-3.0322E-6</c:v>
                </c:pt>
              </c:numCache>
            </c:numRef>
          </c:yVal>
          <c:smooth val="1"/>
        </c:ser>
        <c:ser>
          <c:idx val="1"/>
          <c:order val="0"/>
          <c:tx>
            <c:strRef>
              <c:f>'vs12'!$C$7</c:f>
              <c:strCache>
                <c:ptCount val="1"/>
                <c:pt idx="0">
                  <c:v>6-Blocks  </c:v>
                </c:pt>
              </c:strCache>
            </c:strRef>
          </c:tx>
          <c:xVal>
            <c:numRef>
              <c:f>'vs12'!$A$8:$A$87</c:f>
              <c:numCache>
                <c:formatCode>0.00</c:formatCode>
                <c:ptCount val="80"/>
                <c:pt idx="0">
                  <c:v>0</c:v>
                </c:pt>
                <c:pt idx="1">
                  <c:v>10.127000000000001</c:v>
                </c:pt>
                <c:pt idx="2">
                  <c:v>20.253</c:v>
                </c:pt>
                <c:pt idx="3">
                  <c:v>30.38</c:v>
                </c:pt>
                <c:pt idx="4">
                  <c:v>40.506</c:v>
                </c:pt>
                <c:pt idx="5">
                  <c:v>50.633000000000003</c:v>
                </c:pt>
                <c:pt idx="6">
                  <c:v>60.759</c:v>
                </c:pt>
                <c:pt idx="7">
                  <c:v>70.885999999999996</c:v>
                </c:pt>
                <c:pt idx="8">
                  <c:v>81.013000000000005</c:v>
                </c:pt>
                <c:pt idx="9">
                  <c:v>91.138999999999996</c:v>
                </c:pt>
                <c:pt idx="10">
                  <c:v>101.27</c:v>
                </c:pt>
                <c:pt idx="11">
                  <c:v>111.39</c:v>
                </c:pt>
                <c:pt idx="12">
                  <c:v>121.52</c:v>
                </c:pt>
                <c:pt idx="13">
                  <c:v>131.65</c:v>
                </c:pt>
                <c:pt idx="14">
                  <c:v>141.77000000000001</c:v>
                </c:pt>
                <c:pt idx="15">
                  <c:v>151.9</c:v>
                </c:pt>
                <c:pt idx="16">
                  <c:v>162.03</c:v>
                </c:pt>
                <c:pt idx="17">
                  <c:v>172.15</c:v>
                </c:pt>
                <c:pt idx="18">
                  <c:v>182.28</c:v>
                </c:pt>
                <c:pt idx="19">
                  <c:v>192.41</c:v>
                </c:pt>
                <c:pt idx="20">
                  <c:v>202.53</c:v>
                </c:pt>
                <c:pt idx="21">
                  <c:v>212.66</c:v>
                </c:pt>
                <c:pt idx="22">
                  <c:v>222.78</c:v>
                </c:pt>
                <c:pt idx="23">
                  <c:v>232.91</c:v>
                </c:pt>
                <c:pt idx="24">
                  <c:v>243.04</c:v>
                </c:pt>
                <c:pt idx="25">
                  <c:v>253.16</c:v>
                </c:pt>
                <c:pt idx="26">
                  <c:v>263.29000000000002</c:v>
                </c:pt>
                <c:pt idx="27">
                  <c:v>273.42</c:v>
                </c:pt>
                <c:pt idx="28">
                  <c:v>283.54000000000002</c:v>
                </c:pt>
                <c:pt idx="29">
                  <c:v>293.67</c:v>
                </c:pt>
                <c:pt idx="30">
                  <c:v>303.8</c:v>
                </c:pt>
                <c:pt idx="31">
                  <c:v>313.92</c:v>
                </c:pt>
                <c:pt idx="32">
                  <c:v>324.05</c:v>
                </c:pt>
                <c:pt idx="33">
                  <c:v>334.18</c:v>
                </c:pt>
                <c:pt idx="34">
                  <c:v>344.3</c:v>
                </c:pt>
                <c:pt idx="35">
                  <c:v>354.43</c:v>
                </c:pt>
                <c:pt idx="36">
                  <c:v>364.56</c:v>
                </c:pt>
                <c:pt idx="37">
                  <c:v>374.68</c:v>
                </c:pt>
                <c:pt idx="38">
                  <c:v>384.81</c:v>
                </c:pt>
                <c:pt idx="39">
                  <c:v>394.94</c:v>
                </c:pt>
                <c:pt idx="40">
                  <c:v>405.06</c:v>
                </c:pt>
                <c:pt idx="41">
                  <c:v>415.19</c:v>
                </c:pt>
                <c:pt idx="42">
                  <c:v>425.32</c:v>
                </c:pt>
                <c:pt idx="43">
                  <c:v>435.44</c:v>
                </c:pt>
                <c:pt idx="44">
                  <c:v>445.57</c:v>
                </c:pt>
                <c:pt idx="45">
                  <c:v>455.7</c:v>
                </c:pt>
                <c:pt idx="46">
                  <c:v>465.82</c:v>
                </c:pt>
                <c:pt idx="47">
                  <c:v>475.95</c:v>
                </c:pt>
                <c:pt idx="48">
                  <c:v>486.08</c:v>
                </c:pt>
                <c:pt idx="49">
                  <c:v>496.2</c:v>
                </c:pt>
                <c:pt idx="50">
                  <c:v>506.33</c:v>
                </c:pt>
                <c:pt idx="51">
                  <c:v>516.46</c:v>
                </c:pt>
                <c:pt idx="52">
                  <c:v>526.58000000000004</c:v>
                </c:pt>
                <c:pt idx="53">
                  <c:v>536.71</c:v>
                </c:pt>
                <c:pt idx="54">
                  <c:v>546.84</c:v>
                </c:pt>
                <c:pt idx="55">
                  <c:v>556.96</c:v>
                </c:pt>
                <c:pt idx="56">
                  <c:v>567.09</c:v>
                </c:pt>
                <c:pt idx="57">
                  <c:v>577.22</c:v>
                </c:pt>
                <c:pt idx="58">
                  <c:v>587.34</c:v>
                </c:pt>
                <c:pt idx="59">
                  <c:v>597.47</c:v>
                </c:pt>
                <c:pt idx="60">
                  <c:v>607.59</c:v>
                </c:pt>
                <c:pt idx="61">
                  <c:v>617.72</c:v>
                </c:pt>
                <c:pt idx="62">
                  <c:v>627.85</c:v>
                </c:pt>
                <c:pt idx="63">
                  <c:v>637.97</c:v>
                </c:pt>
                <c:pt idx="64">
                  <c:v>648.1</c:v>
                </c:pt>
                <c:pt idx="65">
                  <c:v>658.23</c:v>
                </c:pt>
                <c:pt idx="66">
                  <c:v>668.35</c:v>
                </c:pt>
                <c:pt idx="67">
                  <c:v>678.48</c:v>
                </c:pt>
                <c:pt idx="68">
                  <c:v>688.61</c:v>
                </c:pt>
                <c:pt idx="69">
                  <c:v>698.73</c:v>
                </c:pt>
                <c:pt idx="70">
                  <c:v>708.86</c:v>
                </c:pt>
                <c:pt idx="71">
                  <c:v>718.99</c:v>
                </c:pt>
                <c:pt idx="72">
                  <c:v>729.11</c:v>
                </c:pt>
                <c:pt idx="73">
                  <c:v>739.24</c:v>
                </c:pt>
                <c:pt idx="74">
                  <c:v>749.37</c:v>
                </c:pt>
                <c:pt idx="75">
                  <c:v>759.49</c:v>
                </c:pt>
                <c:pt idx="76">
                  <c:v>769.62</c:v>
                </c:pt>
                <c:pt idx="77">
                  <c:v>779.75</c:v>
                </c:pt>
                <c:pt idx="78">
                  <c:v>789.87</c:v>
                </c:pt>
                <c:pt idx="79">
                  <c:v>800</c:v>
                </c:pt>
              </c:numCache>
            </c:numRef>
          </c:xVal>
          <c:yVal>
            <c:numRef>
              <c:f>'vs12'!$C$8:$C$87</c:f>
              <c:numCache>
                <c:formatCode>0.00</c:formatCode>
                <c:ptCount val="80"/>
                <c:pt idx="0">
                  <c:v>0.46528000000000003</c:v>
                </c:pt>
                <c:pt idx="1">
                  <c:v>0.46605999999999997</c:v>
                </c:pt>
                <c:pt idx="2">
                  <c:v>0.46578999999999998</c:v>
                </c:pt>
                <c:pt idx="3">
                  <c:v>0.46618999999999999</c:v>
                </c:pt>
                <c:pt idx="4">
                  <c:v>0.46575</c:v>
                </c:pt>
                <c:pt idx="5">
                  <c:v>0.46517999999999998</c:v>
                </c:pt>
                <c:pt idx="6">
                  <c:v>0.4657</c:v>
                </c:pt>
                <c:pt idx="7">
                  <c:v>0.46589000000000003</c:v>
                </c:pt>
                <c:pt idx="8">
                  <c:v>0.46581</c:v>
                </c:pt>
                <c:pt idx="9">
                  <c:v>0.46577000000000002</c:v>
                </c:pt>
                <c:pt idx="10">
                  <c:v>0.46572000000000002</c:v>
                </c:pt>
                <c:pt idx="11">
                  <c:v>0.46565000000000001</c:v>
                </c:pt>
                <c:pt idx="12">
                  <c:v>0.46612999999999999</c:v>
                </c:pt>
                <c:pt idx="13">
                  <c:v>0.46593000000000001</c:v>
                </c:pt>
                <c:pt idx="14">
                  <c:v>0.46578000000000003</c:v>
                </c:pt>
                <c:pt idx="15">
                  <c:v>0.46592</c:v>
                </c:pt>
                <c:pt idx="16">
                  <c:v>0.46601999999999999</c:v>
                </c:pt>
                <c:pt idx="17">
                  <c:v>0.46586</c:v>
                </c:pt>
                <c:pt idx="18">
                  <c:v>0.46601999999999999</c:v>
                </c:pt>
                <c:pt idx="19">
                  <c:v>0.46604000000000001</c:v>
                </c:pt>
                <c:pt idx="20">
                  <c:v>0.46600999999999998</c:v>
                </c:pt>
                <c:pt idx="21">
                  <c:v>0.46611000000000002</c:v>
                </c:pt>
                <c:pt idx="22">
                  <c:v>0.46617999999999998</c:v>
                </c:pt>
                <c:pt idx="23">
                  <c:v>0.46622000000000002</c:v>
                </c:pt>
                <c:pt idx="24">
                  <c:v>0.46627999999999997</c:v>
                </c:pt>
                <c:pt idx="25">
                  <c:v>0.46633999999999998</c:v>
                </c:pt>
                <c:pt idx="26">
                  <c:v>0.46637000000000001</c:v>
                </c:pt>
                <c:pt idx="27">
                  <c:v>0.46661000000000002</c:v>
                </c:pt>
                <c:pt idx="28">
                  <c:v>0.46662999999999999</c:v>
                </c:pt>
                <c:pt idx="29">
                  <c:v>0.46665000000000001</c:v>
                </c:pt>
                <c:pt idx="30">
                  <c:v>0.46665000000000001</c:v>
                </c:pt>
                <c:pt idx="31">
                  <c:v>0.46686</c:v>
                </c:pt>
                <c:pt idx="32">
                  <c:v>0.46694999999999998</c:v>
                </c:pt>
                <c:pt idx="33">
                  <c:v>0.46722999999999998</c:v>
                </c:pt>
                <c:pt idx="34">
                  <c:v>0.46751999999999999</c:v>
                </c:pt>
                <c:pt idx="35">
                  <c:v>0.46725</c:v>
                </c:pt>
                <c:pt idx="36">
                  <c:v>0.46731</c:v>
                </c:pt>
                <c:pt idx="37">
                  <c:v>0.46740999999999999</c:v>
                </c:pt>
                <c:pt idx="38">
                  <c:v>0.46762999999999999</c:v>
                </c:pt>
                <c:pt idx="39">
                  <c:v>0.46810000000000002</c:v>
                </c:pt>
                <c:pt idx="40">
                  <c:v>0.46828999999999998</c:v>
                </c:pt>
                <c:pt idx="41">
                  <c:v>0.46819</c:v>
                </c:pt>
                <c:pt idx="42">
                  <c:v>0.46836</c:v>
                </c:pt>
                <c:pt idx="43">
                  <c:v>0.46833999999999998</c:v>
                </c:pt>
                <c:pt idx="44">
                  <c:v>0.46909000000000001</c:v>
                </c:pt>
                <c:pt idx="45">
                  <c:v>0.47034999999999999</c:v>
                </c:pt>
                <c:pt idx="46">
                  <c:v>0.47549999999999998</c:v>
                </c:pt>
                <c:pt idx="47">
                  <c:v>0.49207000000000001</c:v>
                </c:pt>
                <c:pt idx="48">
                  <c:v>0.54561999999999999</c:v>
                </c:pt>
                <c:pt idx="49">
                  <c:v>0.68064999999999998</c:v>
                </c:pt>
                <c:pt idx="50">
                  <c:v>0.98251999999999995</c:v>
                </c:pt>
                <c:pt idx="51">
                  <c:v>1.5799000000000001</c:v>
                </c:pt>
                <c:pt idx="52">
                  <c:v>2.7391999999999999</c:v>
                </c:pt>
                <c:pt idx="53">
                  <c:v>4.8108000000000004</c:v>
                </c:pt>
                <c:pt idx="54">
                  <c:v>7.0503999999999998</c:v>
                </c:pt>
                <c:pt idx="55">
                  <c:v>7.2111000000000001</c:v>
                </c:pt>
                <c:pt idx="56">
                  <c:v>6.3022999999999998</c:v>
                </c:pt>
                <c:pt idx="57">
                  <c:v>5.8188000000000004</c:v>
                </c:pt>
                <c:pt idx="58">
                  <c:v>-0.25492999999999999</c:v>
                </c:pt>
                <c:pt idx="59">
                  <c:v>-12.555999999999999</c:v>
                </c:pt>
                <c:pt idx="60">
                  <c:v>-22.474</c:v>
                </c:pt>
                <c:pt idx="61">
                  <c:v>-22.843</c:v>
                </c:pt>
                <c:pt idx="62">
                  <c:v>-13.32</c:v>
                </c:pt>
                <c:pt idx="63">
                  <c:v>-2.5798000000000001</c:v>
                </c:pt>
                <c:pt idx="64">
                  <c:v>1.6515</c:v>
                </c:pt>
                <c:pt idx="65">
                  <c:v>1.2237</c:v>
                </c:pt>
                <c:pt idx="66">
                  <c:v>0.41265000000000002</c:v>
                </c:pt>
                <c:pt idx="67">
                  <c:v>0.1061</c:v>
                </c:pt>
                <c:pt idx="68">
                  <c:v>2.4573000000000001E-2</c:v>
                </c:pt>
                <c:pt idx="69">
                  <c:v>5.3929E-3</c:v>
                </c:pt>
                <c:pt idx="70">
                  <c:v>1.3175999999999999E-3</c:v>
                </c:pt>
                <c:pt idx="71">
                  <c:v>4.2893E-4</c:v>
                </c:pt>
                <c:pt idx="72">
                  <c:v>2.8370999999999999E-6</c:v>
                </c:pt>
                <c:pt idx="73">
                  <c:v>-2.2446000000000002E-5</c:v>
                </c:pt>
                <c:pt idx="74">
                  <c:v>-2.16E-5</c:v>
                </c:pt>
                <c:pt idx="75">
                  <c:v>-1.5566E-5</c:v>
                </c:pt>
                <c:pt idx="76">
                  <c:v>-1.1457000000000001E-5</c:v>
                </c:pt>
                <c:pt idx="77">
                  <c:v>-8.1194000000000006E-6</c:v>
                </c:pt>
                <c:pt idx="78">
                  <c:v>-5.6435000000000003E-6</c:v>
                </c:pt>
                <c:pt idx="79">
                  <c:v>-3.8321000000000001E-6</c:v>
                </c:pt>
              </c:numCache>
            </c:numRef>
          </c:yVal>
          <c:smooth val="1"/>
        </c:ser>
        <c:dLbls>
          <c:showLegendKey val="0"/>
          <c:showVal val="0"/>
          <c:showCatName val="0"/>
          <c:showSerName val="0"/>
          <c:showPercent val="0"/>
          <c:showBubbleSize val="0"/>
        </c:dLbls>
        <c:axId val="99176448"/>
        <c:axId val="99178368"/>
      </c:scatterChart>
      <c:valAx>
        <c:axId val="99176448"/>
        <c:scaling>
          <c:orientation val="minMax"/>
          <c:max val="700"/>
          <c:min val="400"/>
        </c:scaling>
        <c:delete val="0"/>
        <c:axPos val="b"/>
        <c:title>
          <c:tx>
            <c:rich>
              <a:bodyPr/>
              <a:lstStyle/>
              <a:p>
                <a:pPr>
                  <a:defRPr/>
                </a:pPr>
                <a:r>
                  <a:rPr lang="en-GB"/>
                  <a:t>z [mm]</a:t>
                </a:r>
              </a:p>
            </c:rich>
          </c:tx>
          <c:layout/>
          <c:overlay val="0"/>
        </c:title>
        <c:numFmt formatCode="0" sourceLinked="0"/>
        <c:majorTickMark val="none"/>
        <c:minorTickMark val="none"/>
        <c:tickLblPos val="nextTo"/>
        <c:crossAx val="99178368"/>
        <c:crosses val="autoZero"/>
        <c:crossBetween val="midCat"/>
      </c:valAx>
      <c:valAx>
        <c:axId val="99178368"/>
        <c:scaling>
          <c:orientation val="minMax"/>
        </c:scaling>
        <c:delete val="0"/>
        <c:axPos val="l"/>
        <c:majorGridlines/>
        <c:title>
          <c:tx>
            <c:rich>
              <a:bodyPr/>
              <a:lstStyle/>
              <a:p>
                <a:pPr>
                  <a:defRPr/>
                </a:pPr>
                <a:r>
                  <a:rPr lang="en-GB"/>
                  <a:t>b10</a:t>
                </a:r>
              </a:p>
            </c:rich>
          </c:tx>
          <c:layout/>
          <c:overlay val="0"/>
        </c:title>
        <c:numFmt formatCode="0" sourceLinked="0"/>
        <c:majorTickMark val="none"/>
        <c:minorTickMark val="none"/>
        <c:tickLblPos val="nextTo"/>
        <c:crossAx val="99176448"/>
        <c:crosses val="autoZero"/>
        <c:crossBetween val="midCat"/>
      </c:valAx>
    </c:plotArea>
    <c:legend>
      <c:legendPos val="b"/>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smtClean="0"/>
              <a:t>b6</a:t>
            </a:r>
            <a:r>
              <a:rPr lang="en-GB" baseline="0" dirty="0" smtClean="0"/>
              <a:t> </a:t>
            </a:r>
            <a:endParaRPr lang="en-GB" dirty="0"/>
          </a:p>
        </c:rich>
      </c:tx>
      <c:layout/>
      <c:overlay val="0"/>
    </c:title>
    <c:autoTitleDeleted val="0"/>
    <c:plotArea>
      <c:layout/>
      <c:scatterChart>
        <c:scatterStyle val="smoothMarker"/>
        <c:varyColors val="0"/>
        <c:ser>
          <c:idx val="0"/>
          <c:order val="0"/>
          <c:tx>
            <c:strRef>
              <c:f>OperaRoxie!$B$1</c:f>
              <c:strCache>
                <c:ptCount val="1"/>
                <c:pt idx="0">
                  <c:v>ROXIE b6</c:v>
                </c:pt>
              </c:strCache>
            </c:strRef>
          </c:tx>
          <c:xVal>
            <c:numRef>
              <c:f>OperaRoxie!$A$2:$A$102</c:f>
              <c:numCache>
                <c:formatCode>0.00</c:formatCode>
                <c:ptCount val="101"/>
                <c:pt idx="0">
                  <c:v>0</c:v>
                </c:pt>
                <c:pt idx="1">
                  <c:v>11</c:v>
                </c:pt>
                <c:pt idx="2">
                  <c:v>22</c:v>
                </c:pt>
                <c:pt idx="3">
                  <c:v>33</c:v>
                </c:pt>
                <c:pt idx="4">
                  <c:v>44</c:v>
                </c:pt>
                <c:pt idx="5">
                  <c:v>55</c:v>
                </c:pt>
                <c:pt idx="6">
                  <c:v>66</c:v>
                </c:pt>
                <c:pt idx="7">
                  <c:v>77</c:v>
                </c:pt>
                <c:pt idx="8">
                  <c:v>88</c:v>
                </c:pt>
                <c:pt idx="9">
                  <c:v>99</c:v>
                </c:pt>
                <c:pt idx="10">
                  <c:v>110</c:v>
                </c:pt>
                <c:pt idx="11">
                  <c:v>121</c:v>
                </c:pt>
                <c:pt idx="12">
                  <c:v>132</c:v>
                </c:pt>
                <c:pt idx="13">
                  <c:v>143</c:v>
                </c:pt>
                <c:pt idx="14">
                  <c:v>154</c:v>
                </c:pt>
                <c:pt idx="15">
                  <c:v>165</c:v>
                </c:pt>
                <c:pt idx="16">
                  <c:v>176</c:v>
                </c:pt>
                <c:pt idx="17">
                  <c:v>187</c:v>
                </c:pt>
                <c:pt idx="18">
                  <c:v>198</c:v>
                </c:pt>
                <c:pt idx="19">
                  <c:v>209</c:v>
                </c:pt>
                <c:pt idx="20">
                  <c:v>220</c:v>
                </c:pt>
                <c:pt idx="21">
                  <c:v>231</c:v>
                </c:pt>
                <c:pt idx="22">
                  <c:v>242</c:v>
                </c:pt>
                <c:pt idx="23">
                  <c:v>253</c:v>
                </c:pt>
                <c:pt idx="24">
                  <c:v>264</c:v>
                </c:pt>
                <c:pt idx="25">
                  <c:v>275</c:v>
                </c:pt>
                <c:pt idx="26">
                  <c:v>286</c:v>
                </c:pt>
                <c:pt idx="27">
                  <c:v>297</c:v>
                </c:pt>
                <c:pt idx="28">
                  <c:v>308</c:v>
                </c:pt>
                <c:pt idx="29">
                  <c:v>319</c:v>
                </c:pt>
                <c:pt idx="30">
                  <c:v>330</c:v>
                </c:pt>
                <c:pt idx="31">
                  <c:v>341</c:v>
                </c:pt>
                <c:pt idx="32">
                  <c:v>352</c:v>
                </c:pt>
                <c:pt idx="33">
                  <c:v>363</c:v>
                </c:pt>
                <c:pt idx="34">
                  <c:v>374</c:v>
                </c:pt>
                <c:pt idx="35">
                  <c:v>385</c:v>
                </c:pt>
                <c:pt idx="36">
                  <c:v>396</c:v>
                </c:pt>
                <c:pt idx="37">
                  <c:v>407</c:v>
                </c:pt>
                <c:pt idx="38">
                  <c:v>418</c:v>
                </c:pt>
                <c:pt idx="39">
                  <c:v>429</c:v>
                </c:pt>
                <c:pt idx="40">
                  <c:v>440</c:v>
                </c:pt>
                <c:pt idx="41">
                  <c:v>451</c:v>
                </c:pt>
                <c:pt idx="42">
                  <c:v>462</c:v>
                </c:pt>
                <c:pt idx="43">
                  <c:v>473</c:v>
                </c:pt>
                <c:pt idx="44">
                  <c:v>484</c:v>
                </c:pt>
                <c:pt idx="45">
                  <c:v>495</c:v>
                </c:pt>
                <c:pt idx="46">
                  <c:v>506</c:v>
                </c:pt>
                <c:pt idx="47">
                  <c:v>517</c:v>
                </c:pt>
                <c:pt idx="48">
                  <c:v>528</c:v>
                </c:pt>
                <c:pt idx="49">
                  <c:v>539</c:v>
                </c:pt>
                <c:pt idx="50">
                  <c:v>550</c:v>
                </c:pt>
                <c:pt idx="51">
                  <c:v>561</c:v>
                </c:pt>
                <c:pt idx="52">
                  <c:v>572</c:v>
                </c:pt>
                <c:pt idx="53">
                  <c:v>583</c:v>
                </c:pt>
                <c:pt idx="54">
                  <c:v>594</c:v>
                </c:pt>
                <c:pt idx="55">
                  <c:v>605</c:v>
                </c:pt>
                <c:pt idx="56">
                  <c:v>616</c:v>
                </c:pt>
                <c:pt idx="57">
                  <c:v>627</c:v>
                </c:pt>
                <c:pt idx="58">
                  <c:v>638</c:v>
                </c:pt>
                <c:pt idx="59">
                  <c:v>649</c:v>
                </c:pt>
                <c:pt idx="60">
                  <c:v>660</c:v>
                </c:pt>
                <c:pt idx="61">
                  <c:v>671</c:v>
                </c:pt>
                <c:pt idx="62">
                  <c:v>682</c:v>
                </c:pt>
                <c:pt idx="63">
                  <c:v>693</c:v>
                </c:pt>
                <c:pt idx="64">
                  <c:v>704</c:v>
                </c:pt>
                <c:pt idx="65">
                  <c:v>715</c:v>
                </c:pt>
                <c:pt idx="66">
                  <c:v>726</c:v>
                </c:pt>
                <c:pt idx="67">
                  <c:v>737</c:v>
                </c:pt>
                <c:pt idx="68">
                  <c:v>748</c:v>
                </c:pt>
                <c:pt idx="69">
                  <c:v>759</c:v>
                </c:pt>
                <c:pt idx="70">
                  <c:v>770</c:v>
                </c:pt>
                <c:pt idx="71">
                  <c:v>781</c:v>
                </c:pt>
                <c:pt idx="72">
                  <c:v>792</c:v>
                </c:pt>
                <c:pt idx="73">
                  <c:v>803</c:v>
                </c:pt>
                <c:pt idx="74">
                  <c:v>814</c:v>
                </c:pt>
                <c:pt idx="75">
                  <c:v>825</c:v>
                </c:pt>
                <c:pt idx="76">
                  <c:v>836</c:v>
                </c:pt>
                <c:pt idx="77">
                  <c:v>847</c:v>
                </c:pt>
                <c:pt idx="78">
                  <c:v>858</c:v>
                </c:pt>
                <c:pt idx="79">
                  <c:v>869</c:v>
                </c:pt>
                <c:pt idx="80">
                  <c:v>880</c:v>
                </c:pt>
                <c:pt idx="81">
                  <c:v>891</c:v>
                </c:pt>
                <c:pt idx="82">
                  <c:v>902</c:v>
                </c:pt>
                <c:pt idx="83">
                  <c:v>913</c:v>
                </c:pt>
                <c:pt idx="84">
                  <c:v>924</c:v>
                </c:pt>
                <c:pt idx="85">
                  <c:v>935</c:v>
                </c:pt>
                <c:pt idx="86">
                  <c:v>946</c:v>
                </c:pt>
                <c:pt idx="87">
                  <c:v>957</c:v>
                </c:pt>
                <c:pt idx="88">
                  <c:v>968</c:v>
                </c:pt>
                <c:pt idx="89">
                  <c:v>979</c:v>
                </c:pt>
                <c:pt idx="90">
                  <c:v>990</c:v>
                </c:pt>
                <c:pt idx="91">
                  <c:v>1001</c:v>
                </c:pt>
                <c:pt idx="92">
                  <c:v>1012</c:v>
                </c:pt>
                <c:pt idx="93">
                  <c:v>1023</c:v>
                </c:pt>
                <c:pt idx="94">
                  <c:v>1034</c:v>
                </c:pt>
                <c:pt idx="95">
                  <c:v>1045</c:v>
                </c:pt>
                <c:pt idx="96">
                  <c:v>1056</c:v>
                </c:pt>
                <c:pt idx="97">
                  <c:v>1067</c:v>
                </c:pt>
                <c:pt idx="98">
                  <c:v>1078</c:v>
                </c:pt>
                <c:pt idx="99">
                  <c:v>1089</c:v>
                </c:pt>
                <c:pt idx="100">
                  <c:v>1100</c:v>
                </c:pt>
              </c:numCache>
            </c:numRef>
          </c:xVal>
          <c:yVal>
            <c:numRef>
              <c:f>OperaRoxie!$B$2:$B$102</c:f>
              <c:numCache>
                <c:formatCode>0.00</c:formatCode>
                <c:ptCount val="101"/>
                <c:pt idx="0">
                  <c:v>-5.9333</c:v>
                </c:pt>
                <c:pt idx="1">
                  <c:v>-5.9333</c:v>
                </c:pt>
                <c:pt idx="2">
                  <c:v>-5.9333</c:v>
                </c:pt>
                <c:pt idx="3">
                  <c:v>-5.9333</c:v>
                </c:pt>
                <c:pt idx="4">
                  <c:v>-5.9333</c:v>
                </c:pt>
                <c:pt idx="5">
                  <c:v>-5.9333</c:v>
                </c:pt>
                <c:pt idx="6">
                  <c:v>-5.9333</c:v>
                </c:pt>
                <c:pt idx="7">
                  <c:v>-5.9333</c:v>
                </c:pt>
                <c:pt idx="8">
                  <c:v>-5.9333</c:v>
                </c:pt>
                <c:pt idx="9">
                  <c:v>-5.9333</c:v>
                </c:pt>
                <c:pt idx="10">
                  <c:v>-5.9333</c:v>
                </c:pt>
                <c:pt idx="11">
                  <c:v>-5.9333</c:v>
                </c:pt>
                <c:pt idx="12">
                  <c:v>-5.9333</c:v>
                </c:pt>
                <c:pt idx="13">
                  <c:v>-5.9333</c:v>
                </c:pt>
                <c:pt idx="14">
                  <c:v>-5.9333</c:v>
                </c:pt>
                <c:pt idx="15">
                  <c:v>-5.9333</c:v>
                </c:pt>
                <c:pt idx="16">
                  <c:v>-5.9333</c:v>
                </c:pt>
                <c:pt idx="17">
                  <c:v>-5.9333</c:v>
                </c:pt>
                <c:pt idx="18">
                  <c:v>-5.9333</c:v>
                </c:pt>
                <c:pt idx="19">
                  <c:v>-5.9333</c:v>
                </c:pt>
                <c:pt idx="20">
                  <c:v>-5.9333</c:v>
                </c:pt>
                <c:pt idx="21">
                  <c:v>-5.9333</c:v>
                </c:pt>
                <c:pt idx="22">
                  <c:v>-5.9333</c:v>
                </c:pt>
                <c:pt idx="23">
                  <c:v>-5.9333</c:v>
                </c:pt>
                <c:pt idx="24">
                  <c:v>-5.9333</c:v>
                </c:pt>
                <c:pt idx="25">
                  <c:v>-5.9333</c:v>
                </c:pt>
                <c:pt idx="26">
                  <c:v>-5.9333</c:v>
                </c:pt>
                <c:pt idx="27">
                  <c:v>-5.9333</c:v>
                </c:pt>
                <c:pt idx="28">
                  <c:v>-5.9333</c:v>
                </c:pt>
                <c:pt idx="29">
                  <c:v>-5.9333999999999998</c:v>
                </c:pt>
                <c:pt idx="30">
                  <c:v>-5.9333999999999998</c:v>
                </c:pt>
                <c:pt idx="31">
                  <c:v>-5.9335000000000004</c:v>
                </c:pt>
                <c:pt idx="32">
                  <c:v>-5.9336000000000002</c:v>
                </c:pt>
                <c:pt idx="33">
                  <c:v>-5.9337999999999997</c:v>
                </c:pt>
                <c:pt idx="34">
                  <c:v>-5.9340999999999999</c:v>
                </c:pt>
                <c:pt idx="35">
                  <c:v>-5.9345999999999997</c:v>
                </c:pt>
                <c:pt idx="36">
                  <c:v>-5.9353999999999996</c:v>
                </c:pt>
                <c:pt idx="37">
                  <c:v>-5.9367999999999999</c:v>
                </c:pt>
                <c:pt idx="38">
                  <c:v>-5.9390000000000001</c:v>
                </c:pt>
                <c:pt idx="39">
                  <c:v>-5.9424999999999999</c:v>
                </c:pt>
                <c:pt idx="40">
                  <c:v>-5.9476000000000004</c:v>
                </c:pt>
                <c:pt idx="41">
                  <c:v>-5.9538000000000002</c:v>
                </c:pt>
                <c:pt idx="42">
                  <c:v>-5.9572000000000003</c:v>
                </c:pt>
                <c:pt idx="43">
                  <c:v>-5.9409999999999998</c:v>
                </c:pt>
                <c:pt idx="44">
                  <c:v>-5.8493000000000004</c:v>
                </c:pt>
                <c:pt idx="45">
                  <c:v>-5.5171999999999999</c:v>
                </c:pt>
                <c:pt idx="46">
                  <c:v>-4.5450999999999997</c:v>
                </c:pt>
                <c:pt idx="47">
                  <c:v>-2.1703000000000001</c:v>
                </c:pt>
                <c:pt idx="48">
                  <c:v>2.9828999999999999</c:v>
                </c:pt>
                <c:pt idx="49">
                  <c:v>14.403</c:v>
                </c:pt>
                <c:pt idx="50">
                  <c:v>38.866999999999997</c:v>
                </c:pt>
                <c:pt idx="51">
                  <c:v>73.915999999999997</c:v>
                </c:pt>
                <c:pt idx="52">
                  <c:v>98.317999999999998</c:v>
                </c:pt>
                <c:pt idx="53">
                  <c:v>103.84</c:v>
                </c:pt>
                <c:pt idx="54">
                  <c:v>77.867999999999995</c:v>
                </c:pt>
                <c:pt idx="55">
                  <c:v>-2.3875000000000002</c:v>
                </c:pt>
                <c:pt idx="56">
                  <c:v>-110.4</c:v>
                </c:pt>
                <c:pt idx="57">
                  <c:v>-179.33</c:v>
                </c:pt>
                <c:pt idx="58">
                  <c:v>-163.74</c:v>
                </c:pt>
                <c:pt idx="59">
                  <c:v>-96.08</c:v>
                </c:pt>
                <c:pt idx="60">
                  <c:v>-40.142000000000003</c:v>
                </c:pt>
                <c:pt idx="61">
                  <c:v>-13.749000000000001</c:v>
                </c:pt>
                <c:pt idx="62">
                  <c:v>-4.2023000000000001</c:v>
                </c:pt>
                <c:pt idx="63">
                  <c:v>-1.1271</c:v>
                </c:pt>
                <c:pt idx="64">
                  <c:v>-0.21648999999999999</c:v>
                </c:pt>
                <c:pt idx="65">
                  <c:v>1.7614000000000001E-2</c:v>
                </c:pt>
                <c:pt idx="66">
                  <c:v>5.6278000000000002E-2</c:v>
                </c:pt>
                <c:pt idx="67">
                  <c:v>4.7125E-2</c:v>
                </c:pt>
                <c:pt idx="68">
                  <c:v>3.1751000000000001E-2</c:v>
                </c:pt>
                <c:pt idx="69">
                  <c:v>1.9719E-2</c:v>
                </c:pt>
                <c:pt idx="70">
                  <c:v>1.1818E-2</c:v>
                </c:pt>
                <c:pt idx="71">
                  <c:v>6.9782999999999998E-3</c:v>
                </c:pt>
                <c:pt idx="72">
                  <c:v>4.1050000000000001E-3</c:v>
                </c:pt>
                <c:pt idx="73">
                  <c:v>2.4207999999999999E-3</c:v>
                </c:pt>
                <c:pt idx="74">
                  <c:v>1.4365999999999999E-3</c:v>
                </c:pt>
                <c:pt idx="75">
                  <c:v>8.5994000000000001E-4</c:v>
                </c:pt>
                <c:pt idx="76">
                  <c:v>5.1995000000000003E-4</c:v>
                </c:pt>
                <c:pt idx="77">
                  <c:v>3.1782000000000002E-4</c:v>
                </c:pt>
                <c:pt idx="78">
                  <c:v>1.9647999999999999E-4</c:v>
                </c:pt>
                <c:pt idx="79">
                  <c:v>1.2286999999999999E-4</c:v>
                </c:pt>
                <c:pt idx="80">
                  <c:v>7.7724000000000003E-5</c:v>
                </c:pt>
                <c:pt idx="81">
                  <c:v>4.9728999999999998E-5</c:v>
                </c:pt>
                <c:pt idx="82">
                  <c:v>3.2172999999999998E-5</c:v>
                </c:pt>
                <c:pt idx="83">
                  <c:v>2.1043000000000002E-5</c:v>
                </c:pt>
                <c:pt idx="84">
                  <c:v>1.3910000000000001E-5</c:v>
                </c:pt>
                <c:pt idx="85">
                  <c:v>9.2896E-6</c:v>
                </c:pt>
                <c:pt idx="86">
                  <c:v>6.2657E-6</c:v>
                </c:pt>
                <c:pt idx="87">
                  <c:v>4.2668000000000004E-6</c:v>
                </c:pt>
                <c:pt idx="88">
                  <c:v>2.9326000000000001E-6</c:v>
                </c:pt>
                <c:pt idx="89">
                  <c:v>2.0335999999999999E-6</c:v>
                </c:pt>
                <c:pt idx="90">
                  <c:v>1.4222999999999999E-6</c:v>
                </c:pt>
                <c:pt idx="91">
                  <c:v>1.003E-6</c:v>
                </c:pt>
                <c:pt idx="92">
                  <c:v>7.1302000000000001E-7</c:v>
                </c:pt>
                <c:pt idx="93">
                  <c:v>5.1073999999999998E-7</c:v>
                </c:pt>
                <c:pt idx="94">
                  <c:v>3.6856000000000001E-7</c:v>
                </c:pt>
                <c:pt idx="95">
                  <c:v>2.6785000000000001E-7</c:v>
                </c:pt>
                <c:pt idx="96">
                  <c:v>1.9599E-7</c:v>
                </c:pt>
                <c:pt idx="97">
                  <c:v>1.4436E-7</c:v>
                </c:pt>
                <c:pt idx="98">
                  <c:v>1.0701E-7</c:v>
                </c:pt>
                <c:pt idx="99">
                  <c:v>7.9807999999999996E-8</c:v>
                </c:pt>
                <c:pt idx="100">
                  <c:v>5.9872999999999996E-8</c:v>
                </c:pt>
              </c:numCache>
            </c:numRef>
          </c:yVal>
          <c:smooth val="1"/>
        </c:ser>
        <c:ser>
          <c:idx val="2"/>
          <c:order val="1"/>
          <c:tx>
            <c:strRef>
              <c:f>OperaRoxie!$E$1</c:f>
              <c:strCache>
                <c:ptCount val="1"/>
                <c:pt idx="0">
                  <c:v>OPERA b6</c:v>
                </c:pt>
              </c:strCache>
            </c:strRef>
          </c:tx>
          <c:xVal>
            <c:numRef>
              <c:f>OperaRoxie!$D:$D</c:f>
              <c:numCache>
                <c:formatCode>General</c:formatCode>
                <c:ptCount val="1048576"/>
                <c:pt idx="1">
                  <c:v>0</c:v>
                </c:pt>
                <c:pt idx="2">
                  <c:v>5</c:v>
                </c:pt>
                <c:pt idx="3">
                  <c:v>10</c:v>
                </c:pt>
                <c:pt idx="4">
                  <c:v>15</c:v>
                </c:pt>
                <c:pt idx="5">
                  <c:v>20</c:v>
                </c:pt>
                <c:pt idx="6">
                  <c:v>25</c:v>
                </c:pt>
                <c:pt idx="7">
                  <c:v>30</c:v>
                </c:pt>
                <c:pt idx="8">
                  <c:v>35</c:v>
                </c:pt>
                <c:pt idx="9">
                  <c:v>40</c:v>
                </c:pt>
                <c:pt idx="10">
                  <c:v>45</c:v>
                </c:pt>
                <c:pt idx="11">
                  <c:v>50</c:v>
                </c:pt>
                <c:pt idx="12">
                  <c:v>55</c:v>
                </c:pt>
                <c:pt idx="13">
                  <c:v>60</c:v>
                </c:pt>
                <c:pt idx="14">
                  <c:v>65</c:v>
                </c:pt>
                <c:pt idx="15">
                  <c:v>70</c:v>
                </c:pt>
                <c:pt idx="16">
                  <c:v>75</c:v>
                </c:pt>
                <c:pt idx="17">
                  <c:v>80</c:v>
                </c:pt>
                <c:pt idx="18">
                  <c:v>85</c:v>
                </c:pt>
                <c:pt idx="19">
                  <c:v>90</c:v>
                </c:pt>
                <c:pt idx="20">
                  <c:v>95</c:v>
                </c:pt>
                <c:pt idx="21">
                  <c:v>100</c:v>
                </c:pt>
                <c:pt idx="22">
                  <c:v>105</c:v>
                </c:pt>
                <c:pt idx="23">
                  <c:v>110</c:v>
                </c:pt>
                <c:pt idx="24">
                  <c:v>115</c:v>
                </c:pt>
                <c:pt idx="25">
                  <c:v>120</c:v>
                </c:pt>
                <c:pt idx="26">
                  <c:v>125</c:v>
                </c:pt>
                <c:pt idx="27">
                  <c:v>130</c:v>
                </c:pt>
                <c:pt idx="28">
                  <c:v>135</c:v>
                </c:pt>
                <c:pt idx="29">
                  <c:v>140</c:v>
                </c:pt>
                <c:pt idx="30">
                  <c:v>145</c:v>
                </c:pt>
                <c:pt idx="31">
                  <c:v>150</c:v>
                </c:pt>
                <c:pt idx="32">
                  <c:v>155</c:v>
                </c:pt>
                <c:pt idx="33">
                  <c:v>160</c:v>
                </c:pt>
                <c:pt idx="34">
                  <c:v>165</c:v>
                </c:pt>
                <c:pt idx="35">
                  <c:v>170</c:v>
                </c:pt>
                <c:pt idx="36">
                  <c:v>175</c:v>
                </c:pt>
                <c:pt idx="37">
                  <c:v>180</c:v>
                </c:pt>
                <c:pt idx="38">
                  <c:v>185</c:v>
                </c:pt>
                <c:pt idx="39">
                  <c:v>190</c:v>
                </c:pt>
                <c:pt idx="40">
                  <c:v>195</c:v>
                </c:pt>
                <c:pt idx="41">
                  <c:v>200</c:v>
                </c:pt>
                <c:pt idx="42">
                  <c:v>205</c:v>
                </c:pt>
                <c:pt idx="43">
                  <c:v>210</c:v>
                </c:pt>
                <c:pt idx="44">
                  <c:v>215</c:v>
                </c:pt>
                <c:pt idx="45">
                  <c:v>220</c:v>
                </c:pt>
                <c:pt idx="46">
                  <c:v>225</c:v>
                </c:pt>
                <c:pt idx="47">
                  <c:v>230</c:v>
                </c:pt>
                <c:pt idx="48">
                  <c:v>235</c:v>
                </c:pt>
                <c:pt idx="49">
                  <c:v>240</c:v>
                </c:pt>
                <c:pt idx="50">
                  <c:v>245</c:v>
                </c:pt>
                <c:pt idx="51">
                  <c:v>250</c:v>
                </c:pt>
                <c:pt idx="52">
                  <c:v>255</c:v>
                </c:pt>
                <c:pt idx="53">
                  <c:v>260</c:v>
                </c:pt>
                <c:pt idx="54">
                  <c:v>265</c:v>
                </c:pt>
                <c:pt idx="55">
                  <c:v>270</c:v>
                </c:pt>
                <c:pt idx="56">
                  <c:v>275</c:v>
                </c:pt>
                <c:pt idx="57">
                  <c:v>280</c:v>
                </c:pt>
                <c:pt idx="58">
                  <c:v>285</c:v>
                </c:pt>
                <c:pt idx="59">
                  <c:v>290</c:v>
                </c:pt>
                <c:pt idx="60">
                  <c:v>295</c:v>
                </c:pt>
                <c:pt idx="61">
                  <c:v>300</c:v>
                </c:pt>
                <c:pt idx="62">
                  <c:v>305</c:v>
                </c:pt>
                <c:pt idx="63">
                  <c:v>310</c:v>
                </c:pt>
                <c:pt idx="64">
                  <c:v>315</c:v>
                </c:pt>
                <c:pt idx="65">
                  <c:v>320</c:v>
                </c:pt>
                <c:pt idx="66">
                  <c:v>325</c:v>
                </c:pt>
                <c:pt idx="67">
                  <c:v>330</c:v>
                </c:pt>
                <c:pt idx="68">
                  <c:v>335</c:v>
                </c:pt>
                <c:pt idx="69">
                  <c:v>340</c:v>
                </c:pt>
                <c:pt idx="70">
                  <c:v>345</c:v>
                </c:pt>
                <c:pt idx="71">
                  <c:v>350</c:v>
                </c:pt>
                <c:pt idx="72">
                  <c:v>355</c:v>
                </c:pt>
                <c:pt idx="73">
                  <c:v>360</c:v>
                </c:pt>
                <c:pt idx="74">
                  <c:v>365</c:v>
                </c:pt>
                <c:pt idx="75">
                  <c:v>370</c:v>
                </c:pt>
                <c:pt idx="76">
                  <c:v>375</c:v>
                </c:pt>
                <c:pt idx="77">
                  <c:v>380</c:v>
                </c:pt>
                <c:pt idx="78">
                  <c:v>385</c:v>
                </c:pt>
                <c:pt idx="79">
                  <c:v>390</c:v>
                </c:pt>
                <c:pt idx="80">
                  <c:v>395</c:v>
                </c:pt>
                <c:pt idx="81">
                  <c:v>400</c:v>
                </c:pt>
                <c:pt idx="82">
                  <c:v>405</c:v>
                </c:pt>
                <c:pt idx="83">
                  <c:v>410</c:v>
                </c:pt>
                <c:pt idx="84">
                  <c:v>415</c:v>
                </c:pt>
                <c:pt idx="85">
                  <c:v>420</c:v>
                </c:pt>
                <c:pt idx="86">
                  <c:v>425</c:v>
                </c:pt>
                <c:pt idx="87">
                  <c:v>430</c:v>
                </c:pt>
                <c:pt idx="88">
                  <c:v>435</c:v>
                </c:pt>
                <c:pt idx="89">
                  <c:v>440</c:v>
                </c:pt>
                <c:pt idx="90">
                  <c:v>445</c:v>
                </c:pt>
                <c:pt idx="91">
                  <c:v>450</c:v>
                </c:pt>
                <c:pt idx="92">
                  <c:v>455</c:v>
                </c:pt>
                <c:pt idx="93">
                  <c:v>460</c:v>
                </c:pt>
                <c:pt idx="94">
                  <c:v>465</c:v>
                </c:pt>
                <c:pt idx="95">
                  <c:v>470</c:v>
                </c:pt>
                <c:pt idx="96">
                  <c:v>475</c:v>
                </c:pt>
                <c:pt idx="97">
                  <c:v>480</c:v>
                </c:pt>
                <c:pt idx="98">
                  <c:v>485</c:v>
                </c:pt>
                <c:pt idx="99">
                  <c:v>490</c:v>
                </c:pt>
                <c:pt idx="100">
                  <c:v>495</c:v>
                </c:pt>
                <c:pt idx="101">
                  <c:v>500</c:v>
                </c:pt>
                <c:pt idx="102">
                  <c:v>505</c:v>
                </c:pt>
                <c:pt idx="103">
                  <c:v>510</c:v>
                </c:pt>
                <c:pt idx="104">
                  <c:v>515</c:v>
                </c:pt>
                <c:pt idx="105">
                  <c:v>520</c:v>
                </c:pt>
                <c:pt idx="106">
                  <c:v>525</c:v>
                </c:pt>
                <c:pt idx="107">
                  <c:v>530</c:v>
                </c:pt>
                <c:pt idx="108">
                  <c:v>535</c:v>
                </c:pt>
                <c:pt idx="109">
                  <c:v>540</c:v>
                </c:pt>
                <c:pt idx="110">
                  <c:v>545</c:v>
                </c:pt>
                <c:pt idx="111">
                  <c:v>550</c:v>
                </c:pt>
                <c:pt idx="112">
                  <c:v>555</c:v>
                </c:pt>
                <c:pt idx="113">
                  <c:v>560</c:v>
                </c:pt>
                <c:pt idx="114">
                  <c:v>565</c:v>
                </c:pt>
                <c:pt idx="115">
                  <c:v>570</c:v>
                </c:pt>
                <c:pt idx="116">
                  <c:v>575</c:v>
                </c:pt>
                <c:pt idx="117">
                  <c:v>580</c:v>
                </c:pt>
                <c:pt idx="118">
                  <c:v>585</c:v>
                </c:pt>
                <c:pt idx="119">
                  <c:v>590</c:v>
                </c:pt>
                <c:pt idx="120">
                  <c:v>595</c:v>
                </c:pt>
                <c:pt idx="121">
                  <c:v>600</c:v>
                </c:pt>
                <c:pt idx="122">
                  <c:v>605</c:v>
                </c:pt>
                <c:pt idx="123">
                  <c:v>610</c:v>
                </c:pt>
                <c:pt idx="124">
                  <c:v>615</c:v>
                </c:pt>
                <c:pt idx="125">
                  <c:v>620</c:v>
                </c:pt>
                <c:pt idx="126">
                  <c:v>625</c:v>
                </c:pt>
                <c:pt idx="127">
                  <c:v>630</c:v>
                </c:pt>
                <c:pt idx="128">
                  <c:v>635</c:v>
                </c:pt>
                <c:pt idx="129">
                  <c:v>640</c:v>
                </c:pt>
                <c:pt idx="130">
                  <c:v>645</c:v>
                </c:pt>
                <c:pt idx="131">
                  <c:v>650</c:v>
                </c:pt>
                <c:pt idx="132">
                  <c:v>655</c:v>
                </c:pt>
                <c:pt idx="133">
                  <c:v>660</c:v>
                </c:pt>
                <c:pt idx="134">
                  <c:v>665</c:v>
                </c:pt>
                <c:pt idx="135">
                  <c:v>670</c:v>
                </c:pt>
                <c:pt idx="136">
                  <c:v>675</c:v>
                </c:pt>
                <c:pt idx="137">
                  <c:v>680</c:v>
                </c:pt>
                <c:pt idx="138">
                  <c:v>685</c:v>
                </c:pt>
                <c:pt idx="139">
                  <c:v>690</c:v>
                </c:pt>
                <c:pt idx="140">
                  <c:v>695</c:v>
                </c:pt>
                <c:pt idx="141">
                  <c:v>700</c:v>
                </c:pt>
                <c:pt idx="142">
                  <c:v>705</c:v>
                </c:pt>
                <c:pt idx="143">
                  <c:v>710</c:v>
                </c:pt>
                <c:pt idx="144">
                  <c:v>715</c:v>
                </c:pt>
                <c:pt idx="145">
                  <c:v>720</c:v>
                </c:pt>
                <c:pt idx="146">
                  <c:v>725</c:v>
                </c:pt>
                <c:pt idx="147">
                  <c:v>730</c:v>
                </c:pt>
                <c:pt idx="148">
                  <c:v>735</c:v>
                </c:pt>
                <c:pt idx="149">
                  <c:v>740</c:v>
                </c:pt>
                <c:pt idx="150">
                  <c:v>745</c:v>
                </c:pt>
                <c:pt idx="151">
                  <c:v>750</c:v>
                </c:pt>
                <c:pt idx="152">
                  <c:v>755</c:v>
                </c:pt>
                <c:pt idx="153">
                  <c:v>760</c:v>
                </c:pt>
                <c:pt idx="154">
                  <c:v>765</c:v>
                </c:pt>
                <c:pt idx="155">
                  <c:v>770</c:v>
                </c:pt>
                <c:pt idx="156">
                  <c:v>775</c:v>
                </c:pt>
                <c:pt idx="157">
                  <c:v>780</c:v>
                </c:pt>
                <c:pt idx="158">
                  <c:v>785</c:v>
                </c:pt>
                <c:pt idx="159">
                  <c:v>790</c:v>
                </c:pt>
                <c:pt idx="160">
                  <c:v>795</c:v>
                </c:pt>
                <c:pt idx="161">
                  <c:v>800</c:v>
                </c:pt>
                <c:pt idx="162">
                  <c:v>805</c:v>
                </c:pt>
                <c:pt idx="163">
                  <c:v>810</c:v>
                </c:pt>
                <c:pt idx="164">
                  <c:v>815</c:v>
                </c:pt>
                <c:pt idx="165">
                  <c:v>820</c:v>
                </c:pt>
                <c:pt idx="166">
                  <c:v>825</c:v>
                </c:pt>
                <c:pt idx="167">
                  <c:v>830</c:v>
                </c:pt>
                <c:pt idx="168">
                  <c:v>835</c:v>
                </c:pt>
                <c:pt idx="169">
                  <c:v>840</c:v>
                </c:pt>
                <c:pt idx="170">
                  <c:v>845</c:v>
                </c:pt>
                <c:pt idx="171">
                  <c:v>850</c:v>
                </c:pt>
                <c:pt idx="172">
                  <c:v>855</c:v>
                </c:pt>
                <c:pt idx="173">
                  <c:v>860</c:v>
                </c:pt>
                <c:pt idx="174">
                  <c:v>865</c:v>
                </c:pt>
                <c:pt idx="175">
                  <c:v>870</c:v>
                </c:pt>
                <c:pt idx="176">
                  <c:v>875</c:v>
                </c:pt>
                <c:pt idx="177">
                  <c:v>880</c:v>
                </c:pt>
                <c:pt idx="178">
                  <c:v>885</c:v>
                </c:pt>
                <c:pt idx="179">
                  <c:v>890</c:v>
                </c:pt>
                <c:pt idx="180">
                  <c:v>895</c:v>
                </c:pt>
                <c:pt idx="181">
                  <c:v>900</c:v>
                </c:pt>
                <c:pt idx="182">
                  <c:v>905</c:v>
                </c:pt>
                <c:pt idx="183">
                  <c:v>910</c:v>
                </c:pt>
                <c:pt idx="184">
                  <c:v>915</c:v>
                </c:pt>
                <c:pt idx="185">
                  <c:v>920</c:v>
                </c:pt>
                <c:pt idx="186">
                  <c:v>925</c:v>
                </c:pt>
                <c:pt idx="187">
                  <c:v>930</c:v>
                </c:pt>
                <c:pt idx="188">
                  <c:v>935</c:v>
                </c:pt>
                <c:pt idx="189">
                  <c:v>940</c:v>
                </c:pt>
                <c:pt idx="190">
                  <c:v>945</c:v>
                </c:pt>
                <c:pt idx="191">
                  <c:v>950</c:v>
                </c:pt>
                <c:pt idx="192">
                  <c:v>955</c:v>
                </c:pt>
                <c:pt idx="193">
                  <c:v>960</c:v>
                </c:pt>
                <c:pt idx="194">
                  <c:v>965</c:v>
                </c:pt>
                <c:pt idx="195">
                  <c:v>970</c:v>
                </c:pt>
                <c:pt idx="196">
                  <c:v>975</c:v>
                </c:pt>
                <c:pt idx="197">
                  <c:v>980</c:v>
                </c:pt>
                <c:pt idx="198">
                  <c:v>985</c:v>
                </c:pt>
                <c:pt idx="199">
                  <c:v>990</c:v>
                </c:pt>
                <c:pt idx="200">
                  <c:v>995</c:v>
                </c:pt>
                <c:pt idx="201">
                  <c:v>1000</c:v>
                </c:pt>
                <c:pt idx="202">
                  <c:v>1004.9999999999999</c:v>
                </c:pt>
                <c:pt idx="203">
                  <c:v>1010</c:v>
                </c:pt>
                <c:pt idx="204">
                  <c:v>1014.9999999999999</c:v>
                </c:pt>
                <c:pt idx="205">
                  <c:v>1020</c:v>
                </c:pt>
                <c:pt idx="206">
                  <c:v>1025</c:v>
                </c:pt>
                <c:pt idx="207">
                  <c:v>1030</c:v>
                </c:pt>
                <c:pt idx="208">
                  <c:v>1035</c:v>
                </c:pt>
                <c:pt idx="209">
                  <c:v>1040</c:v>
                </c:pt>
                <c:pt idx="210">
                  <c:v>1045</c:v>
                </c:pt>
                <c:pt idx="211">
                  <c:v>1050</c:v>
                </c:pt>
                <c:pt idx="212">
                  <c:v>1055</c:v>
                </c:pt>
                <c:pt idx="213">
                  <c:v>1060</c:v>
                </c:pt>
                <c:pt idx="214">
                  <c:v>1065</c:v>
                </c:pt>
                <c:pt idx="215">
                  <c:v>1070</c:v>
                </c:pt>
                <c:pt idx="216">
                  <c:v>1075</c:v>
                </c:pt>
                <c:pt idx="217">
                  <c:v>1080</c:v>
                </c:pt>
                <c:pt idx="218">
                  <c:v>1085</c:v>
                </c:pt>
                <c:pt idx="219">
                  <c:v>1090</c:v>
                </c:pt>
                <c:pt idx="220">
                  <c:v>1095</c:v>
                </c:pt>
                <c:pt idx="221">
                  <c:v>1100</c:v>
                </c:pt>
                <c:pt idx="222">
                  <c:v>1105</c:v>
                </c:pt>
                <c:pt idx="223">
                  <c:v>1110</c:v>
                </c:pt>
              </c:numCache>
            </c:numRef>
          </c:xVal>
          <c:yVal>
            <c:numRef>
              <c:f>OperaRoxie!$E:$E</c:f>
              <c:numCache>
                <c:formatCode>General</c:formatCode>
                <c:ptCount val="1048576"/>
                <c:pt idx="0" formatCode="0.00">
                  <c:v>0</c:v>
                </c:pt>
                <c:pt idx="1">
                  <c:v>-9.4544200000000007</c:v>
                </c:pt>
                <c:pt idx="2">
                  <c:v>-9.45444</c:v>
                </c:pt>
                <c:pt idx="3">
                  <c:v>-9.4528199999999991</c:v>
                </c:pt>
                <c:pt idx="4">
                  <c:v>-9.4518299999999993</c:v>
                </c:pt>
                <c:pt idx="5">
                  <c:v>-9.4549199999999995</c:v>
                </c:pt>
                <c:pt idx="6">
                  <c:v>-9.4568899999999996</c:v>
                </c:pt>
                <c:pt idx="7">
                  <c:v>-9.4567599999999992</c:v>
                </c:pt>
                <c:pt idx="8">
                  <c:v>-9.4581900000000001</c:v>
                </c:pt>
                <c:pt idx="9">
                  <c:v>-9.4595000000000002</c:v>
                </c:pt>
                <c:pt idx="10">
                  <c:v>-9.4596900000000002</c:v>
                </c:pt>
                <c:pt idx="11">
                  <c:v>-9.4597599999999993</c:v>
                </c:pt>
                <c:pt idx="12">
                  <c:v>-9.4601199999999999</c:v>
                </c:pt>
                <c:pt idx="13">
                  <c:v>-9.4605200000000007</c:v>
                </c:pt>
                <c:pt idx="14">
                  <c:v>-9.4607200000000002</c:v>
                </c:pt>
                <c:pt idx="15">
                  <c:v>-9.4607899999999994</c:v>
                </c:pt>
                <c:pt idx="16">
                  <c:v>-9.4607700000000001</c:v>
                </c:pt>
                <c:pt idx="17">
                  <c:v>-9.4607500000000009</c:v>
                </c:pt>
                <c:pt idx="18">
                  <c:v>-9.4607500000000009</c:v>
                </c:pt>
                <c:pt idx="19">
                  <c:v>-9.4607799999999997</c:v>
                </c:pt>
                <c:pt idx="20">
                  <c:v>-9.4606999999999992</c:v>
                </c:pt>
                <c:pt idx="21">
                  <c:v>-9.4605899999999998</c:v>
                </c:pt>
                <c:pt idx="22">
                  <c:v>-9.4606899999999996</c:v>
                </c:pt>
                <c:pt idx="23">
                  <c:v>-9.4608399999999993</c:v>
                </c:pt>
                <c:pt idx="24">
                  <c:v>-9.4608000000000008</c:v>
                </c:pt>
                <c:pt idx="25">
                  <c:v>-9.46068</c:v>
                </c:pt>
                <c:pt idx="26">
                  <c:v>-9.4606600000000007</c:v>
                </c:pt>
                <c:pt idx="27">
                  <c:v>-9.4607299999999999</c:v>
                </c:pt>
                <c:pt idx="28">
                  <c:v>-9.4607700000000001</c:v>
                </c:pt>
                <c:pt idx="29">
                  <c:v>-9.4606999999999992</c:v>
                </c:pt>
                <c:pt idx="30">
                  <c:v>-9.4606499999999993</c:v>
                </c:pt>
                <c:pt idx="31">
                  <c:v>-9.4606999999999992</c:v>
                </c:pt>
                <c:pt idx="32">
                  <c:v>-9.4607500000000009</c:v>
                </c:pt>
                <c:pt idx="33">
                  <c:v>-9.4607399999999995</c:v>
                </c:pt>
                <c:pt idx="34">
                  <c:v>-9.4607399999999995</c:v>
                </c:pt>
                <c:pt idx="35">
                  <c:v>-9.4607299999999999</c:v>
                </c:pt>
                <c:pt idx="36">
                  <c:v>-9.4607100000000006</c:v>
                </c:pt>
                <c:pt idx="37">
                  <c:v>-9.4607200000000002</c:v>
                </c:pt>
                <c:pt idx="38">
                  <c:v>-9.4607500000000009</c:v>
                </c:pt>
                <c:pt idx="39">
                  <c:v>-9.4607700000000001</c:v>
                </c:pt>
                <c:pt idx="40">
                  <c:v>-9.4607600000000005</c:v>
                </c:pt>
                <c:pt idx="41">
                  <c:v>-9.4607500000000009</c:v>
                </c:pt>
                <c:pt idx="42">
                  <c:v>-9.4607399999999995</c:v>
                </c:pt>
                <c:pt idx="43">
                  <c:v>-9.4607500000000009</c:v>
                </c:pt>
                <c:pt idx="44">
                  <c:v>-9.4607399999999995</c:v>
                </c:pt>
                <c:pt idx="45">
                  <c:v>-9.4607100000000006</c:v>
                </c:pt>
                <c:pt idx="46">
                  <c:v>-9.4607200000000002</c:v>
                </c:pt>
                <c:pt idx="47">
                  <c:v>-9.4607399999999995</c:v>
                </c:pt>
                <c:pt idx="48">
                  <c:v>-9.4607399999999995</c:v>
                </c:pt>
                <c:pt idx="49">
                  <c:v>-9.4607399999999995</c:v>
                </c:pt>
                <c:pt idx="50">
                  <c:v>-9.4607399999999995</c:v>
                </c:pt>
                <c:pt idx="51">
                  <c:v>-9.4607399999999995</c:v>
                </c:pt>
                <c:pt idx="52">
                  <c:v>-9.4607399999999995</c:v>
                </c:pt>
                <c:pt idx="53">
                  <c:v>-9.4607399999999995</c:v>
                </c:pt>
                <c:pt idx="54">
                  <c:v>-9.4607399999999995</c:v>
                </c:pt>
                <c:pt idx="55">
                  <c:v>-9.4607399999999995</c:v>
                </c:pt>
                <c:pt idx="56">
                  <c:v>-9.4607500000000009</c:v>
                </c:pt>
                <c:pt idx="57">
                  <c:v>-9.4607500000000009</c:v>
                </c:pt>
                <c:pt idx="58">
                  <c:v>-9.4607500000000009</c:v>
                </c:pt>
                <c:pt idx="59">
                  <c:v>-9.4607500000000009</c:v>
                </c:pt>
                <c:pt idx="60">
                  <c:v>-9.4607600000000005</c:v>
                </c:pt>
                <c:pt idx="61">
                  <c:v>-9.4607700000000001</c:v>
                </c:pt>
                <c:pt idx="62">
                  <c:v>-9.4607700000000001</c:v>
                </c:pt>
                <c:pt idx="63">
                  <c:v>-9.4607799999999997</c:v>
                </c:pt>
                <c:pt idx="64">
                  <c:v>-9.4607899999999994</c:v>
                </c:pt>
                <c:pt idx="65">
                  <c:v>-9.4608100000000004</c:v>
                </c:pt>
                <c:pt idx="66">
                  <c:v>-9.46082</c:v>
                </c:pt>
                <c:pt idx="67">
                  <c:v>-9.4608399999999993</c:v>
                </c:pt>
                <c:pt idx="68">
                  <c:v>-9.4608699999999999</c:v>
                </c:pt>
                <c:pt idx="69">
                  <c:v>-9.4609000000000005</c:v>
                </c:pt>
                <c:pt idx="70">
                  <c:v>-9.4609400000000008</c:v>
                </c:pt>
                <c:pt idx="71">
                  <c:v>-9.4610000000000003</c:v>
                </c:pt>
                <c:pt idx="72">
                  <c:v>-9.4610599999999998</c:v>
                </c:pt>
                <c:pt idx="73">
                  <c:v>-9.4611400000000003</c:v>
                </c:pt>
                <c:pt idx="74">
                  <c:v>-9.4612400000000001</c:v>
                </c:pt>
                <c:pt idx="75">
                  <c:v>-9.4613700000000005</c:v>
                </c:pt>
                <c:pt idx="76">
                  <c:v>-9.4615299999999998</c:v>
                </c:pt>
                <c:pt idx="77">
                  <c:v>-9.4617299999999993</c:v>
                </c:pt>
                <c:pt idx="78">
                  <c:v>-9.4619700000000009</c:v>
                </c:pt>
                <c:pt idx="79">
                  <c:v>-9.4623000000000008</c:v>
                </c:pt>
                <c:pt idx="80">
                  <c:v>-9.4627599999999994</c:v>
                </c:pt>
                <c:pt idx="81">
                  <c:v>-9.4633299999999991</c:v>
                </c:pt>
                <c:pt idx="82">
                  <c:v>-9.4639799999999994</c:v>
                </c:pt>
                <c:pt idx="83">
                  <c:v>-9.4647900000000007</c:v>
                </c:pt>
                <c:pt idx="84">
                  <c:v>-9.4657800000000005</c:v>
                </c:pt>
                <c:pt idx="85">
                  <c:v>-9.4672099999999997</c:v>
                </c:pt>
                <c:pt idx="86">
                  <c:v>-9.4694699999999994</c:v>
                </c:pt>
                <c:pt idx="87">
                  <c:v>-9.4720499999999994</c:v>
                </c:pt>
                <c:pt idx="88">
                  <c:v>-9.4744799999999998</c:v>
                </c:pt>
                <c:pt idx="89">
                  <c:v>-9.4765999999999995</c:v>
                </c:pt>
                <c:pt idx="90">
                  <c:v>-9.4774799999999999</c:v>
                </c:pt>
                <c:pt idx="91">
                  <c:v>-9.4764900000000001</c:v>
                </c:pt>
                <c:pt idx="92">
                  <c:v>-9.4729299999999999</c:v>
                </c:pt>
                <c:pt idx="93">
                  <c:v>-9.4676299999999998</c:v>
                </c:pt>
                <c:pt idx="94">
                  <c:v>-9.4612200000000009</c:v>
                </c:pt>
                <c:pt idx="95">
                  <c:v>-9.4491300000000003</c:v>
                </c:pt>
                <c:pt idx="96">
                  <c:v>-9.4238499999999998</c:v>
                </c:pt>
                <c:pt idx="97">
                  <c:v>-9.3755799999999994</c:v>
                </c:pt>
                <c:pt idx="98">
                  <c:v>-9.2908100000000005</c:v>
                </c:pt>
                <c:pt idx="99">
                  <c:v>-9.1509199999999993</c:v>
                </c:pt>
                <c:pt idx="100">
                  <c:v>-8.9178499999999996</c:v>
                </c:pt>
                <c:pt idx="101">
                  <c:v>-8.5376899999999996</c:v>
                </c:pt>
                <c:pt idx="102">
                  <c:v>-7.9512200000000002</c:v>
                </c:pt>
                <c:pt idx="103">
                  <c:v>-7.0738000000000003</c:v>
                </c:pt>
                <c:pt idx="104">
                  <c:v>-5.8151900000000003</c:v>
                </c:pt>
                <c:pt idx="105">
                  <c:v>-4.0670999999999999</c:v>
                </c:pt>
                <c:pt idx="106">
                  <c:v>-1.61629</c:v>
                </c:pt>
                <c:pt idx="107">
                  <c:v>1.8795299999999999</c:v>
                </c:pt>
                <c:pt idx="108">
                  <c:v>6.9060899999999998</c:v>
                </c:pt>
                <c:pt idx="109">
                  <c:v>14.118499999999999</c:v>
                </c:pt>
                <c:pt idx="110">
                  <c:v>24.175709999999999</c:v>
                </c:pt>
                <c:pt idx="111">
                  <c:v>37.270240000000001</c:v>
                </c:pt>
                <c:pt idx="112">
                  <c:v>52.60304</c:v>
                </c:pt>
                <c:pt idx="113">
                  <c:v>68.276510000000002</c:v>
                </c:pt>
                <c:pt idx="114">
                  <c:v>81.982870000000005</c:v>
                </c:pt>
                <c:pt idx="115">
                  <c:v>92.150300000000001</c:v>
                </c:pt>
                <c:pt idx="116">
                  <c:v>98.401120000000006</c:v>
                </c:pt>
                <c:pt idx="117">
                  <c:v>100.67395999999999</c:v>
                </c:pt>
                <c:pt idx="118">
                  <c:v>97.847949999999997</c:v>
                </c:pt>
                <c:pt idx="119">
                  <c:v>87.411749999999998</c:v>
                </c:pt>
                <c:pt idx="120">
                  <c:v>66.674250000000001</c:v>
                </c:pt>
                <c:pt idx="121">
                  <c:v>34.552639999999997</c:v>
                </c:pt>
                <c:pt idx="122">
                  <c:v>-7.3640400000000001</c:v>
                </c:pt>
                <c:pt idx="123">
                  <c:v>-54.886890000000001</c:v>
                </c:pt>
                <c:pt idx="124">
                  <c:v>-102.00517000000001</c:v>
                </c:pt>
                <c:pt idx="125">
                  <c:v>-141.97954999999999</c:v>
                </c:pt>
                <c:pt idx="126">
                  <c:v>-168.68513999999999</c:v>
                </c:pt>
                <c:pt idx="127">
                  <c:v>-178.23126999999999</c:v>
                </c:pt>
                <c:pt idx="128">
                  <c:v>-170.33901</c:v>
                </c:pt>
                <c:pt idx="129">
                  <c:v>-148.56976</c:v>
                </c:pt>
                <c:pt idx="130">
                  <c:v>-119.07335999999999</c:v>
                </c:pt>
                <c:pt idx="131">
                  <c:v>-88.386110000000002</c:v>
                </c:pt>
                <c:pt idx="132">
                  <c:v>-61.388420000000004</c:v>
                </c:pt>
                <c:pt idx="133">
                  <c:v>-40.389539999999997</c:v>
                </c:pt>
                <c:pt idx="134">
                  <c:v>-25.48779</c:v>
                </c:pt>
                <c:pt idx="135">
                  <c:v>-15.5885</c:v>
                </c:pt>
                <c:pt idx="136">
                  <c:v>-9.3067299999999999</c:v>
                </c:pt>
                <c:pt idx="137">
                  <c:v>-5.4411699999999996</c:v>
                </c:pt>
                <c:pt idx="138">
                  <c:v>-3.1129500000000001</c:v>
                </c:pt>
                <c:pt idx="139">
                  <c:v>-1.7346900000000001</c:v>
                </c:pt>
                <c:pt idx="140">
                  <c:v>-0.93010999999999999</c:v>
                </c:pt>
                <c:pt idx="141">
                  <c:v>-0.46698000000000001</c:v>
                </c:pt>
                <c:pt idx="142">
                  <c:v>-0.20693</c:v>
                </c:pt>
                <c:pt idx="143">
                  <c:v>-6.6430000000000003E-2</c:v>
                </c:pt>
                <c:pt idx="144">
                  <c:v>6.2399999999999999E-3</c:v>
                </c:pt>
                <c:pt idx="145">
                  <c:v>4.1059999999999999E-2</c:v>
                </c:pt>
                <c:pt idx="146">
                  <c:v>5.3969999999999997E-2</c:v>
                </c:pt>
                <c:pt idx="147">
                  <c:v>5.5030000000000003E-2</c:v>
                </c:pt>
                <c:pt idx="148">
                  <c:v>4.9979999999999997E-2</c:v>
                </c:pt>
                <c:pt idx="149">
                  <c:v>4.2639999999999997E-2</c:v>
                </c:pt>
                <c:pt idx="150">
                  <c:v>3.5459999999999998E-2</c:v>
                </c:pt>
                <c:pt idx="151">
                  <c:v>2.8879999999999999E-2</c:v>
                </c:pt>
                <c:pt idx="152">
                  <c:v>2.2960000000000001E-2</c:v>
                </c:pt>
                <c:pt idx="153">
                  <c:v>1.7899999999999999E-2</c:v>
                </c:pt>
                <c:pt idx="154">
                  <c:v>1.384E-2</c:v>
                </c:pt>
                <c:pt idx="155">
                  <c:v>1.0959999999999999E-2</c:v>
                </c:pt>
                <c:pt idx="156">
                  <c:v>9.1800000000000007E-3</c:v>
                </c:pt>
                <c:pt idx="157">
                  <c:v>7.6099999999999996E-3</c:v>
                </c:pt>
                <c:pt idx="158">
                  <c:v>5.8700000000000002E-3</c:v>
                </c:pt>
                <c:pt idx="159">
                  <c:v>4.4799999999999996E-3</c:v>
                </c:pt>
                <c:pt idx="160">
                  <c:v>3.5200000000000001E-3</c:v>
                </c:pt>
                <c:pt idx="161">
                  <c:v>2.7699999999999999E-3</c:v>
                </c:pt>
                <c:pt idx="162">
                  <c:v>2.1800000000000001E-3</c:v>
                </c:pt>
                <c:pt idx="163">
                  <c:v>1.7099999999999999E-3</c:v>
                </c:pt>
                <c:pt idx="164">
                  <c:v>1.3500000000000001E-3</c:v>
                </c:pt>
                <c:pt idx="165">
                  <c:v>1.07E-3</c:v>
                </c:pt>
                <c:pt idx="166">
                  <c:v>8.4000000000000003E-4</c:v>
                </c:pt>
                <c:pt idx="167">
                  <c:v>6.7000000000000002E-4</c:v>
                </c:pt>
                <c:pt idx="168">
                  <c:v>5.2999999999999998E-4</c:v>
                </c:pt>
                <c:pt idx="169">
                  <c:v>4.2000000000000002E-4</c:v>
                </c:pt>
                <c:pt idx="170">
                  <c:v>3.3E-4</c:v>
                </c:pt>
                <c:pt idx="171">
                  <c:v>2.7E-4</c:v>
                </c:pt>
                <c:pt idx="172">
                  <c:v>2.1000000000000001E-4</c:v>
                </c:pt>
                <c:pt idx="173">
                  <c:v>1.7000000000000001E-4</c:v>
                </c:pt>
                <c:pt idx="174">
                  <c:v>1.2999999999999999E-4</c:v>
                </c:pt>
                <c:pt idx="175">
                  <c:v>1.1E-4</c:v>
                </c:pt>
                <c:pt idx="176">
                  <c:v>9.0000000000000006E-5</c:v>
                </c:pt>
                <c:pt idx="177">
                  <c:v>6.9999999999999994E-5</c:v>
                </c:pt>
                <c:pt idx="178">
                  <c:v>5.0000000000000002E-5</c:v>
                </c:pt>
                <c:pt idx="179">
                  <c:v>4.0000000000000003E-5</c:v>
                </c:pt>
                <c:pt idx="180">
                  <c:v>3.0000000000000001E-5</c:v>
                </c:pt>
                <c:pt idx="181">
                  <c:v>3.0000000000000001E-5</c:v>
                </c:pt>
                <c:pt idx="182">
                  <c:v>2.0000000000000002E-5</c:v>
                </c:pt>
                <c:pt idx="183">
                  <c:v>2.0000000000000002E-5</c:v>
                </c:pt>
                <c:pt idx="184">
                  <c:v>1.0000000000000001E-5</c:v>
                </c:pt>
                <c:pt idx="185">
                  <c:v>1.0000000000000001E-5</c:v>
                </c:pt>
                <c:pt idx="186">
                  <c:v>1.0000000000000001E-5</c:v>
                </c:pt>
                <c:pt idx="187">
                  <c:v>1.0000000000000001E-5</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numCache>
            </c:numRef>
          </c:yVal>
          <c:smooth val="1"/>
        </c:ser>
        <c:dLbls>
          <c:showLegendKey val="0"/>
          <c:showVal val="0"/>
          <c:showCatName val="0"/>
          <c:showSerName val="0"/>
          <c:showPercent val="0"/>
          <c:showBubbleSize val="0"/>
        </c:dLbls>
        <c:axId val="105899520"/>
        <c:axId val="105901440"/>
      </c:scatterChart>
      <c:valAx>
        <c:axId val="105899520"/>
        <c:scaling>
          <c:orientation val="minMax"/>
          <c:max val="800"/>
          <c:min val="0"/>
        </c:scaling>
        <c:delete val="0"/>
        <c:axPos val="b"/>
        <c:title>
          <c:tx>
            <c:rich>
              <a:bodyPr/>
              <a:lstStyle/>
              <a:p>
                <a:pPr>
                  <a:defRPr/>
                </a:pPr>
                <a:r>
                  <a:rPr lang="en-GB"/>
                  <a:t>z (mm)</a:t>
                </a:r>
              </a:p>
            </c:rich>
          </c:tx>
          <c:layout/>
          <c:overlay val="0"/>
        </c:title>
        <c:numFmt formatCode="0.00" sourceLinked="1"/>
        <c:majorTickMark val="none"/>
        <c:minorTickMark val="none"/>
        <c:tickLblPos val="nextTo"/>
        <c:crossAx val="105901440"/>
        <c:crosses val="autoZero"/>
        <c:crossBetween val="midCat"/>
      </c:valAx>
      <c:valAx>
        <c:axId val="105901440"/>
        <c:scaling>
          <c:orientation val="minMax"/>
        </c:scaling>
        <c:delete val="0"/>
        <c:axPos val="l"/>
        <c:majorGridlines/>
        <c:title>
          <c:tx>
            <c:rich>
              <a:bodyPr/>
              <a:lstStyle/>
              <a:p>
                <a:pPr>
                  <a:defRPr/>
                </a:pPr>
                <a:r>
                  <a:rPr lang="en-GB"/>
                  <a:t>b6 (units)</a:t>
                </a:r>
              </a:p>
            </c:rich>
          </c:tx>
          <c:layout/>
          <c:overlay val="0"/>
        </c:title>
        <c:numFmt formatCode="0.00" sourceLinked="1"/>
        <c:majorTickMark val="none"/>
        <c:minorTickMark val="none"/>
        <c:tickLblPos val="nextTo"/>
        <c:crossAx val="105899520"/>
        <c:crosses val="autoZero"/>
        <c:crossBetween val="midCat"/>
      </c:valAx>
    </c:plotArea>
    <c:legend>
      <c:legendPos val="b"/>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smtClean="0"/>
              <a:t>b10</a:t>
            </a:r>
            <a:endParaRPr lang="en-GB" dirty="0"/>
          </a:p>
        </c:rich>
      </c:tx>
      <c:layout/>
      <c:overlay val="0"/>
    </c:title>
    <c:autoTitleDeleted val="0"/>
    <c:plotArea>
      <c:layout/>
      <c:scatterChart>
        <c:scatterStyle val="smoothMarker"/>
        <c:varyColors val="0"/>
        <c:ser>
          <c:idx val="1"/>
          <c:order val="0"/>
          <c:tx>
            <c:strRef>
              <c:f>OperaRoxie!$C$1</c:f>
              <c:strCache>
                <c:ptCount val="1"/>
                <c:pt idx="0">
                  <c:v>ROXIE b10</c:v>
                </c:pt>
              </c:strCache>
            </c:strRef>
          </c:tx>
          <c:xVal>
            <c:numRef>
              <c:f>OperaRoxie!$A$2:$A$102</c:f>
              <c:numCache>
                <c:formatCode>0.00</c:formatCode>
                <c:ptCount val="101"/>
                <c:pt idx="0">
                  <c:v>0</c:v>
                </c:pt>
                <c:pt idx="1">
                  <c:v>11</c:v>
                </c:pt>
                <c:pt idx="2">
                  <c:v>22</c:v>
                </c:pt>
                <c:pt idx="3">
                  <c:v>33</c:v>
                </c:pt>
                <c:pt idx="4">
                  <c:v>44</c:v>
                </c:pt>
                <c:pt idx="5">
                  <c:v>55</c:v>
                </c:pt>
                <c:pt idx="6">
                  <c:v>66</c:v>
                </c:pt>
                <c:pt idx="7">
                  <c:v>77</c:v>
                </c:pt>
                <c:pt idx="8">
                  <c:v>88</c:v>
                </c:pt>
                <c:pt idx="9">
                  <c:v>99</c:v>
                </c:pt>
                <c:pt idx="10">
                  <c:v>110</c:v>
                </c:pt>
                <c:pt idx="11">
                  <c:v>121</c:v>
                </c:pt>
                <c:pt idx="12">
                  <c:v>132</c:v>
                </c:pt>
                <c:pt idx="13">
                  <c:v>143</c:v>
                </c:pt>
                <c:pt idx="14">
                  <c:v>154</c:v>
                </c:pt>
                <c:pt idx="15">
                  <c:v>165</c:v>
                </c:pt>
                <c:pt idx="16">
                  <c:v>176</c:v>
                </c:pt>
                <c:pt idx="17">
                  <c:v>187</c:v>
                </c:pt>
                <c:pt idx="18">
                  <c:v>198</c:v>
                </c:pt>
                <c:pt idx="19">
                  <c:v>209</c:v>
                </c:pt>
                <c:pt idx="20">
                  <c:v>220</c:v>
                </c:pt>
                <c:pt idx="21">
                  <c:v>231</c:v>
                </c:pt>
                <c:pt idx="22">
                  <c:v>242</c:v>
                </c:pt>
                <c:pt idx="23">
                  <c:v>253</c:v>
                </c:pt>
                <c:pt idx="24">
                  <c:v>264</c:v>
                </c:pt>
                <c:pt idx="25">
                  <c:v>275</c:v>
                </c:pt>
                <c:pt idx="26">
                  <c:v>286</c:v>
                </c:pt>
                <c:pt idx="27">
                  <c:v>297</c:v>
                </c:pt>
                <c:pt idx="28">
                  <c:v>308</c:v>
                </c:pt>
                <c:pt idx="29">
                  <c:v>319</c:v>
                </c:pt>
                <c:pt idx="30">
                  <c:v>330</c:v>
                </c:pt>
                <c:pt idx="31">
                  <c:v>341</c:v>
                </c:pt>
                <c:pt idx="32">
                  <c:v>352</c:v>
                </c:pt>
                <c:pt idx="33">
                  <c:v>363</c:v>
                </c:pt>
                <c:pt idx="34">
                  <c:v>374</c:v>
                </c:pt>
                <c:pt idx="35">
                  <c:v>385</c:v>
                </c:pt>
                <c:pt idx="36">
                  <c:v>396</c:v>
                </c:pt>
                <c:pt idx="37">
                  <c:v>407</c:v>
                </c:pt>
                <c:pt idx="38">
                  <c:v>418</c:v>
                </c:pt>
                <c:pt idx="39">
                  <c:v>429</c:v>
                </c:pt>
                <c:pt idx="40">
                  <c:v>440</c:v>
                </c:pt>
                <c:pt idx="41">
                  <c:v>451</c:v>
                </c:pt>
                <c:pt idx="42">
                  <c:v>462</c:v>
                </c:pt>
                <c:pt idx="43">
                  <c:v>473</c:v>
                </c:pt>
                <c:pt idx="44">
                  <c:v>484</c:v>
                </c:pt>
                <c:pt idx="45">
                  <c:v>495</c:v>
                </c:pt>
                <c:pt idx="46">
                  <c:v>506</c:v>
                </c:pt>
                <c:pt idx="47">
                  <c:v>517</c:v>
                </c:pt>
                <c:pt idx="48">
                  <c:v>528</c:v>
                </c:pt>
                <c:pt idx="49">
                  <c:v>539</c:v>
                </c:pt>
                <c:pt idx="50">
                  <c:v>550</c:v>
                </c:pt>
                <c:pt idx="51">
                  <c:v>561</c:v>
                </c:pt>
                <c:pt idx="52">
                  <c:v>572</c:v>
                </c:pt>
                <c:pt idx="53">
                  <c:v>583</c:v>
                </c:pt>
                <c:pt idx="54">
                  <c:v>594</c:v>
                </c:pt>
                <c:pt idx="55">
                  <c:v>605</c:v>
                </c:pt>
                <c:pt idx="56">
                  <c:v>616</c:v>
                </c:pt>
                <c:pt idx="57">
                  <c:v>627</c:v>
                </c:pt>
                <c:pt idx="58">
                  <c:v>638</c:v>
                </c:pt>
                <c:pt idx="59">
                  <c:v>649</c:v>
                </c:pt>
                <c:pt idx="60">
                  <c:v>660</c:v>
                </c:pt>
                <c:pt idx="61">
                  <c:v>671</c:v>
                </c:pt>
                <c:pt idx="62">
                  <c:v>682</c:v>
                </c:pt>
                <c:pt idx="63">
                  <c:v>693</c:v>
                </c:pt>
                <c:pt idx="64">
                  <c:v>704</c:v>
                </c:pt>
                <c:pt idx="65">
                  <c:v>715</c:v>
                </c:pt>
                <c:pt idx="66">
                  <c:v>726</c:v>
                </c:pt>
                <c:pt idx="67">
                  <c:v>737</c:v>
                </c:pt>
                <c:pt idx="68">
                  <c:v>748</c:v>
                </c:pt>
                <c:pt idx="69">
                  <c:v>759</c:v>
                </c:pt>
                <c:pt idx="70">
                  <c:v>770</c:v>
                </c:pt>
                <c:pt idx="71">
                  <c:v>781</c:v>
                </c:pt>
                <c:pt idx="72">
                  <c:v>792</c:v>
                </c:pt>
                <c:pt idx="73">
                  <c:v>803</c:v>
                </c:pt>
                <c:pt idx="74">
                  <c:v>814</c:v>
                </c:pt>
                <c:pt idx="75">
                  <c:v>825</c:v>
                </c:pt>
                <c:pt idx="76">
                  <c:v>836</c:v>
                </c:pt>
                <c:pt idx="77">
                  <c:v>847</c:v>
                </c:pt>
                <c:pt idx="78">
                  <c:v>858</c:v>
                </c:pt>
                <c:pt idx="79">
                  <c:v>869</c:v>
                </c:pt>
                <c:pt idx="80">
                  <c:v>880</c:v>
                </c:pt>
                <c:pt idx="81">
                  <c:v>891</c:v>
                </c:pt>
                <c:pt idx="82">
                  <c:v>902</c:v>
                </c:pt>
                <c:pt idx="83">
                  <c:v>913</c:v>
                </c:pt>
                <c:pt idx="84">
                  <c:v>924</c:v>
                </c:pt>
                <c:pt idx="85">
                  <c:v>935</c:v>
                </c:pt>
                <c:pt idx="86">
                  <c:v>946</c:v>
                </c:pt>
                <c:pt idx="87">
                  <c:v>957</c:v>
                </c:pt>
                <c:pt idx="88">
                  <c:v>968</c:v>
                </c:pt>
                <c:pt idx="89">
                  <c:v>979</c:v>
                </c:pt>
                <c:pt idx="90">
                  <c:v>990</c:v>
                </c:pt>
                <c:pt idx="91">
                  <c:v>1001</c:v>
                </c:pt>
                <c:pt idx="92">
                  <c:v>1012</c:v>
                </c:pt>
                <c:pt idx="93">
                  <c:v>1023</c:v>
                </c:pt>
                <c:pt idx="94">
                  <c:v>1034</c:v>
                </c:pt>
                <c:pt idx="95">
                  <c:v>1045</c:v>
                </c:pt>
                <c:pt idx="96">
                  <c:v>1056</c:v>
                </c:pt>
                <c:pt idx="97">
                  <c:v>1067</c:v>
                </c:pt>
                <c:pt idx="98">
                  <c:v>1078</c:v>
                </c:pt>
                <c:pt idx="99">
                  <c:v>1089</c:v>
                </c:pt>
                <c:pt idx="100">
                  <c:v>1100</c:v>
                </c:pt>
              </c:numCache>
            </c:numRef>
          </c:xVal>
          <c:yVal>
            <c:numRef>
              <c:f>OperaRoxie!$C$2:$C$102</c:f>
              <c:numCache>
                <c:formatCode>0.00</c:formatCode>
                <c:ptCount val="101"/>
                <c:pt idx="0">
                  <c:v>0.49254999999999999</c:v>
                </c:pt>
                <c:pt idx="1">
                  <c:v>0.49254999999999999</c:v>
                </c:pt>
                <c:pt idx="2">
                  <c:v>0.49254999999999999</c:v>
                </c:pt>
                <c:pt idx="3">
                  <c:v>0.49254999999999999</c:v>
                </c:pt>
                <c:pt idx="4">
                  <c:v>0.49254999999999999</c:v>
                </c:pt>
                <c:pt idx="5">
                  <c:v>0.49254999999999999</c:v>
                </c:pt>
                <c:pt idx="6">
                  <c:v>0.49254999999999999</c:v>
                </c:pt>
                <c:pt idx="7">
                  <c:v>0.49254999999999999</c:v>
                </c:pt>
                <c:pt idx="8">
                  <c:v>0.49254999999999999</c:v>
                </c:pt>
                <c:pt idx="9">
                  <c:v>0.49254999999999999</c:v>
                </c:pt>
                <c:pt idx="10">
                  <c:v>0.49254999999999999</c:v>
                </c:pt>
                <c:pt idx="11">
                  <c:v>0.49254999999999999</c:v>
                </c:pt>
                <c:pt idx="12">
                  <c:v>0.49254999999999999</c:v>
                </c:pt>
                <c:pt idx="13">
                  <c:v>0.49254999999999999</c:v>
                </c:pt>
                <c:pt idx="14">
                  <c:v>0.49254999999999999</c:v>
                </c:pt>
                <c:pt idx="15">
                  <c:v>0.49254999999999999</c:v>
                </c:pt>
                <c:pt idx="16">
                  <c:v>0.49254999999999999</c:v>
                </c:pt>
                <c:pt idx="17">
                  <c:v>0.49254999999999999</c:v>
                </c:pt>
                <c:pt idx="18">
                  <c:v>0.49254999999999999</c:v>
                </c:pt>
                <c:pt idx="19">
                  <c:v>0.49254999999999999</c:v>
                </c:pt>
                <c:pt idx="20">
                  <c:v>0.49254999999999999</c:v>
                </c:pt>
                <c:pt idx="21">
                  <c:v>0.49254999999999999</c:v>
                </c:pt>
                <c:pt idx="22">
                  <c:v>0.49254999999999999</c:v>
                </c:pt>
                <c:pt idx="23">
                  <c:v>0.49254999999999999</c:v>
                </c:pt>
                <c:pt idx="24">
                  <c:v>0.49254999999999999</c:v>
                </c:pt>
                <c:pt idx="25">
                  <c:v>0.49254999999999999</c:v>
                </c:pt>
                <c:pt idx="26">
                  <c:v>0.49254999999999999</c:v>
                </c:pt>
                <c:pt idx="27">
                  <c:v>0.49254999999999999</c:v>
                </c:pt>
                <c:pt idx="28">
                  <c:v>0.49254999999999999</c:v>
                </c:pt>
                <c:pt idx="29">
                  <c:v>0.49254999999999999</c:v>
                </c:pt>
                <c:pt idx="30">
                  <c:v>0.49254999999999999</c:v>
                </c:pt>
                <c:pt idx="31">
                  <c:v>0.49254999999999999</c:v>
                </c:pt>
                <c:pt idx="32">
                  <c:v>0.49254999999999999</c:v>
                </c:pt>
                <c:pt idx="33">
                  <c:v>0.49254999999999999</c:v>
                </c:pt>
                <c:pt idx="34">
                  <c:v>0.49254999999999999</c:v>
                </c:pt>
                <c:pt idx="35">
                  <c:v>0.49254999999999999</c:v>
                </c:pt>
                <c:pt idx="36">
                  <c:v>0.49254999999999999</c:v>
                </c:pt>
                <c:pt idx="37">
                  <c:v>0.49253999999999998</c:v>
                </c:pt>
                <c:pt idx="38">
                  <c:v>0.49253000000000002</c:v>
                </c:pt>
                <c:pt idx="39">
                  <c:v>0.49253999999999998</c:v>
                </c:pt>
                <c:pt idx="40">
                  <c:v>0.49268000000000001</c:v>
                </c:pt>
                <c:pt idx="41">
                  <c:v>0.49352000000000001</c:v>
                </c:pt>
                <c:pt idx="42">
                  <c:v>0.49735000000000001</c:v>
                </c:pt>
                <c:pt idx="43">
                  <c:v>0.51232999999999995</c:v>
                </c:pt>
                <c:pt idx="44">
                  <c:v>0.56286999999999998</c:v>
                </c:pt>
                <c:pt idx="45">
                  <c:v>0.70716999999999997</c:v>
                </c:pt>
                <c:pt idx="46">
                  <c:v>1.0516000000000001</c:v>
                </c:pt>
                <c:pt idx="47">
                  <c:v>1.7729999999999999</c:v>
                </c:pt>
                <c:pt idx="48">
                  <c:v>3.2515999999999998</c:v>
                </c:pt>
                <c:pt idx="49">
                  <c:v>5.8891999999999998</c:v>
                </c:pt>
                <c:pt idx="50">
                  <c:v>8.1043000000000003</c:v>
                </c:pt>
                <c:pt idx="51">
                  <c:v>7.4024999999999999</c:v>
                </c:pt>
                <c:pt idx="52">
                  <c:v>6.8738000000000001</c:v>
                </c:pt>
                <c:pt idx="53">
                  <c:v>3.7193000000000001</c:v>
                </c:pt>
                <c:pt idx="54">
                  <c:v>-8.9084000000000003</c:v>
                </c:pt>
                <c:pt idx="55">
                  <c:v>-22.622</c:v>
                </c:pt>
                <c:pt idx="56">
                  <c:v>-25.861999999999998</c:v>
                </c:pt>
                <c:pt idx="57">
                  <c:v>-15.699</c:v>
                </c:pt>
                <c:pt idx="58">
                  <c:v>-2.8062</c:v>
                </c:pt>
                <c:pt idx="59">
                  <c:v>1.8863000000000001</c:v>
                </c:pt>
                <c:pt idx="60">
                  <c:v>1.1472</c:v>
                </c:pt>
                <c:pt idx="61">
                  <c:v>0.32214999999999999</c:v>
                </c:pt>
                <c:pt idx="62">
                  <c:v>7.0402999999999993E-2</c:v>
                </c:pt>
                <c:pt idx="63">
                  <c:v>1.4023000000000001E-2</c:v>
                </c:pt>
                <c:pt idx="64">
                  <c:v>2.6110999999999999E-3</c:v>
                </c:pt>
                <c:pt idx="65">
                  <c:v>4.3198999999999999E-4</c:v>
                </c:pt>
                <c:pt idx="66">
                  <c:v>5.0185999999999997E-5</c:v>
                </c:pt>
                <c:pt idx="67">
                  <c:v>-3.8176999999999999E-6</c:v>
                </c:pt>
                <c:pt idx="68">
                  <c:v>-5.9556000000000002E-6</c:v>
                </c:pt>
                <c:pt idx="69">
                  <c:v>-3.1198000000000002E-6</c:v>
                </c:pt>
                <c:pt idx="70">
                  <c:v>-1.3387E-6</c:v>
                </c:pt>
                <c:pt idx="71">
                  <c:v>-5.3293999999999995E-7</c:v>
                </c:pt>
                <c:pt idx="72">
                  <c:v>-2.0526E-7</c:v>
                </c:pt>
                <c:pt idx="73">
                  <c:v>-7.7863E-8</c:v>
                </c:pt>
                <c:pt idx="74">
                  <c:v>-2.9317E-8</c:v>
                </c:pt>
                <c:pt idx="75">
                  <c:v>-1.0979E-8</c:v>
                </c:pt>
                <c:pt idx="76">
                  <c:v>-4.0804000000000001E-9</c:v>
                </c:pt>
                <c:pt idx="77">
                  <c:v>-1.4946E-9</c:v>
                </c:pt>
                <c:pt idx="78">
                  <c:v>-5.3168999999999995E-10</c:v>
                </c:pt>
                <c:pt idx="79">
                  <c:v>-1.7822999999999999E-10</c:v>
                </c:pt>
                <c:pt idx="80">
                  <c:v>-5.2229000000000001E-11</c:v>
                </c:pt>
                <c:pt idx="81">
                  <c:v>-9.7906999999999995E-12</c:v>
                </c:pt>
                <c:pt idx="82">
                  <c:v>2.5182999999999999E-12</c:v>
                </c:pt>
                <c:pt idx="83">
                  <c:v>5.0042E-12</c:v>
                </c:pt>
                <c:pt idx="84">
                  <c:v>4.4232E-12</c:v>
                </c:pt>
                <c:pt idx="85">
                  <c:v>3.2077000000000002E-12</c:v>
                </c:pt>
                <c:pt idx="86">
                  <c:v>2.1876000000000001E-12</c:v>
                </c:pt>
                <c:pt idx="87">
                  <c:v>1.4994000000000001E-12</c:v>
                </c:pt>
                <c:pt idx="88">
                  <c:v>9.0880000000000003E-13</c:v>
                </c:pt>
                <c:pt idx="89">
                  <c:v>6.1396999999999996E-13</c:v>
                </c:pt>
                <c:pt idx="90">
                  <c:v>3.4274999999999998E-13</c:v>
                </c:pt>
                <c:pt idx="91">
                  <c:v>2.4367000000000001E-13</c:v>
                </c:pt>
                <c:pt idx="92">
                  <c:v>2.3677000000000001E-13</c:v>
                </c:pt>
                <c:pt idx="93">
                  <c:v>9.4724999999999995E-14</c:v>
                </c:pt>
                <c:pt idx="94">
                  <c:v>5.7449999999999998E-14</c:v>
                </c:pt>
                <c:pt idx="95">
                  <c:v>3.0854000000000002E-14</c:v>
                </c:pt>
                <c:pt idx="96">
                  <c:v>3.9863000000000003E-14</c:v>
                </c:pt>
                <c:pt idx="97">
                  <c:v>-1.5427000000000001E-14</c:v>
                </c:pt>
                <c:pt idx="98">
                  <c:v>5.2719000000000003E-15</c:v>
                </c:pt>
                <c:pt idx="99">
                  <c:v>1.6563E-14</c:v>
                </c:pt>
                <c:pt idx="100">
                  <c:v>1.0844E-14</c:v>
                </c:pt>
              </c:numCache>
            </c:numRef>
          </c:yVal>
          <c:smooth val="1"/>
        </c:ser>
        <c:ser>
          <c:idx val="3"/>
          <c:order val="1"/>
          <c:tx>
            <c:strRef>
              <c:f>OperaRoxie!$F$1</c:f>
              <c:strCache>
                <c:ptCount val="1"/>
                <c:pt idx="0">
                  <c:v>OPERA b10</c:v>
                </c:pt>
              </c:strCache>
            </c:strRef>
          </c:tx>
          <c:xVal>
            <c:numRef>
              <c:f>OperaRoxie!$D$2:$D$1048576</c:f>
              <c:numCache>
                <c:formatCode>General</c:formatCode>
                <c:ptCount val="1048575"/>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pt idx="72">
                  <c:v>360</c:v>
                </c:pt>
                <c:pt idx="73">
                  <c:v>365</c:v>
                </c:pt>
                <c:pt idx="74">
                  <c:v>370</c:v>
                </c:pt>
                <c:pt idx="75">
                  <c:v>375</c:v>
                </c:pt>
                <c:pt idx="76">
                  <c:v>380</c:v>
                </c:pt>
                <c:pt idx="77">
                  <c:v>385</c:v>
                </c:pt>
                <c:pt idx="78">
                  <c:v>390</c:v>
                </c:pt>
                <c:pt idx="79">
                  <c:v>395</c:v>
                </c:pt>
                <c:pt idx="80">
                  <c:v>400</c:v>
                </c:pt>
                <c:pt idx="81">
                  <c:v>405</c:v>
                </c:pt>
                <c:pt idx="82">
                  <c:v>410</c:v>
                </c:pt>
                <c:pt idx="83">
                  <c:v>415</c:v>
                </c:pt>
                <c:pt idx="84">
                  <c:v>420</c:v>
                </c:pt>
                <c:pt idx="85">
                  <c:v>425</c:v>
                </c:pt>
                <c:pt idx="86">
                  <c:v>430</c:v>
                </c:pt>
                <c:pt idx="87">
                  <c:v>435</c:v>
                </c:pt>
                <c:pt idx="88">
                  <c:v>440</c:v>
                </c:pt>
                <c:pt idx="89">
                  <c:v>445</c:v>
                </c:pt>
                <c:pt idx="90">
                  <c:v>450</c:v>
                </c:pt>
                <c:pt idx="91">
                  <c:v>455</c:v>
                </c:pt>
                <c:pt idx="92">
                  <c:v>460</c:v>
                </c:pt>
                <c:pt idx="93">
                  <c:v>465</c:v>
                </c:pt>
                <c:pt idx="94">
                  <c:v>470</c:v>
                </c:pt>
                <c:pt idx="95">
                  <c:v>475</c:v>
                </c:pt>
                <c:pt idx="96">
                  <c:v>480</c:v>
                </c:pt>
                <c:pt idx="97">
                  <c:v>485</c:v>
                </c:pt>
                <c:pt idx="98">
                  <c:v>490</c:v>
                </c:pt>
                <c:pt idx="99">
                  <c:v>495</c:v>
                </c:pt>
                <c:pt idx="100">
                  <c:v>500</c:v>
                </c:pt>
                <c:pt idx="101">
                  <c:v>505</c:v>
                </c:pt>
                <c:pt idx="102">
                  <c:v>510</c:v>
                </c:pt>
                <c:pt idx="103">
                  <c:v>515</c:v>
                </c:pt>
                <c:pt idx="104">
                  <c:v>520</c:v>
                </c:pt>
                <c:pt idx="105">
                  <c:v>525</c:v>
                </c:pt>
                <c:pt idx="106">
                  <c:v>530</c:v>
                </c:pt>
                <c:pt idx="107">
                  <c:v>535</c:v>
                </c:pt>
                <c:pt idx="108">
                  <c:v>540</c:v>
                </c:pt>
                <c:pt idx="109">
                  <c:v>545</c:v>
                </c:pt>
                <c:pt idx="110">
                  <c:v>550</c:v>
                </c:pt>
                <c:pt idx="111">
                  <c:v>555</c:v>
                </c:pt>
                <c:pt idx="112">
                  <c:v>560</c:v>
                </c:pt>
                <c:pt idx="113">
                  <c:v>565</c:v>
                </c:pt>
                <c:pt idx="114">
                  <c:v>570</c:v>
                </c:pt>
                <c:pt idx="115">
                  <c:v>575</c:v>
                </c:pt>
                <c:pt idx="116">
                  <c:v>580</c:v>
                </c:pt>
                <c:pt idx="117">
                  <c:v>585</c:v>
                </c:pt>
                <c:pt idx="118">
                  <c:v>590</c:v>
                </c:pt>
                <c:pt idx="119">
                  <c:v>595</c:v>
                </c:pt>
                <c:pt idx="120">
                  <c:v>600</c:v>
                </c:pt>
                <c:pt idx="121">
                  <c:v>605</c:v>
                </c:pt>
                <c:pt idx="122">
                  <c:v>610</c:v>
                </c:pt>
                <c:pt idx="123">
                  <c:v>615</c:v>
                </c:pt>
                <c:pt idx="124">
                  <c:v>620</c:v>
                </c:pt>
                <c:pt idx="125">
                  <c:v>625</c:v>
                </c:pt>
                <c:pt idx="126">
                  <c:v>630</c:v>
                </c:pt>
                <c:pt idx="127">
                  <c:v>635</c:v>
                </c:pt>
                <c:pt idx="128">
                  <c:v>640</c:v>
                </c:pt>
                <c:pt idx="129">
                  <c:v>645</c:v>
                </c:pt>
                <c:pt idx="130">
                  <c:v>650</c:v>
                </c:pt>
                <c:pt idx="131">
                  <c:v>655</c:v>
                </c:pt>
                <c:pt idx="132">
                  <c:v>660</c:v>
                </c:pt>
                <c:pt idx="133">
                  <c:v>665</c:v>
                </c:pt>
                <c:pt idx="134">
                  <c:v>670</c:v>
                </c:pt>
                <c:pt idx="135">
                  <c:v>675</c:v>
                </c:pt>
                <c:pt idx="136">
                  <c:v>680</c:v>
                </c:pt>
                <c:pt idx="137">
                  <c:v>685</c:v>
                </c:pt>
                <c:pt idx="138">
                  <c:v>690</c:v>
                </c:pt>
                <c:pt idx="139">
                  <c:v>695</c:v>
                </c:pt>
                <c:pt idx="140">
                  <c:v>700</c:v>
                </c:pt>
                <c:pt idx="141">
                  <c:v>705</c:v>
                </c:pt>
                <c:pt idx="142">
                  <c:v>710</c:v>
                </c:pt>
                <c:pt idx="143">
                  <c:v>715</c:v>
                </c:pt>
                <c:pt idx="144">
                  <c:v>720</c:v>
                </c:pt>
                <c:pt idx="145">
                  <c:v>725</c:v>
                </c:pt>
                <c:pt idx="146">
                  <c:v>730</c:v>
                </c:pt>
                <c:pt idx="147">
                  <c:v>735</c:v>
                </c:pt>
                <c:pt idx="148">
                  <c:v>740</c:v>
                </c:pt>
                <c:pt idx="149">
                  <c:v>745</c:v>
                </c:pt>
                <c:pt idx="150">
                  <c:v>750</c:v>
                </c:pt>
                <c:pt idx="151">
                  <c:v>755</c:v>
                </c:pt>
                <c:pt idx="152">
                  <c:v>760</c:v>
                </c:pt>
                <c:pt idx="153">
                  <c:v>765</c:v>
                </c:pt>
                <c:pt idx="154">
                  <c:v>770</c:v>
                </c:pt>
                <c:pt idx="155">
                  <c:v>775</c:v>
                </c:pt>
                <c:pt idx="156">
                  <c:v>780</c:v>
                </c:pt>
                <c:pt idx="157">
                  <c:v>785</c:v>
                </c:pt>
                <c:pt idx="158">
                  <c:v>790</c:v>
                </c:pt>
                <c:pt idx="159">
                  <c:v>795</c:v>
                </c:pt>
                <c:pt idx="160">
                  <c:v>800</c:v>
                </c:pt>
                <c:pt idx="161">
                  <c:v>805</c:v>
                </c:pt>
                <c:pt idx="162">
                  <c:v>810</c:v>
                </c:pt>
                <c:pt idx="163">
                  <c:v>815</c:v>
                </c:pt>
                <c:pt idx="164">
                  <c:v>820</c:v>
                </c:pt>
                <c:pt idx="165">
                  <c:v>825</c:v>
                </c:pt>
                <c:pt idx="166">
                  <c:v>830</c:v>
                </c:pt>
                <c:pt idx="167">
                  <c:v>835</c:v>
                </c:pt>
                <c:pt idx="168">
                  <c:v>840</c:v>
                </c:pt>
                <c:pt idx="169">
                  <c:v>845</c:v>
                </c:pt>
                <c:pt idx="170">
                  <c:v>850</c:v>
                </c:pt>
                <c:pt idx="171">
                  <c:v>855</c:v>
                </c:pt>
                <c:pt idx="172">
                  <c:v>860</c:v>
                </c:pt>
                <c:pt idx="173">
                  <c:v>865</c:v>
                </c:pt>
                <c:pt idx="174">
                  <c:v>870</c:v>
                </c:pt>
                <c:pt idx="175">
                  <c:v>875</c:v>
                </c:pt>
                <c:pt idx="176">
                  <c:v>880</c:v>
                </c:pt>
                <c:pt idx="177">
                  <c:v>885</c:v>
                </c:pt>
                <c:pt idx="178">
                  <c:v>890</c:v>
                </c:pt>
                <c:pt idx="179">
                  <c:v>895</c:v>
                </c:pt>
                <c:pt idx="180">
                  <c:v>900</c:v>
                </c:pt>
                <c:pt idx="181">
                  <c:v>905</c:v>
                </c:pt>
                <c:pt idx="182">
                  <c:v>910</c:v>
                </c:pt>
                <c:pt idx="183">
                  <c:v>915</c:v>
                </c:pt>
                <c:pt idx="184">
                  <c:v>920</c:v>
                </c:pt>
                <c:pt idx="185">
                  <c:v>925</c:v>
                </c:pt>
                <c:pt idx="186">
                  <c:v>930</c:v>
                </c:pt>
                <c:pt idx="187">
                  <c:v>935</c:v>
                </c:pt>
                <c:pt idx="188">
                  <c:v>940</c:v>
                </c:pt>
                <c:pt idx="189">
                  <c:v>945</c:v>
                </c:pt>
                <c:pt idx="190">
                  <c:v>950</c:v>
                </c:pt>
                <c:pt idx="191">
                  <c:v>955</c:v>
                </c:pt>
                <c:pt idx="192">
                  <c:v>960</c:v>
                </c:pt>
                <c:pt idx="193">
                  <c:v>965</c:v>
                </c:pt>
                <c:pt idx="194">
                  <c:v>970</c:v>
                </c:pt>
                <c:pt idx="195">
                  <c:v>975</c:v>
                </c:pt>
                <c:pt idx="196">
                  <c:v>980</c:v>
                </c:pt>
                <c:pt idx="197">
                  <c:v>985</c:v>
                </c:pt>
                <c:pt idx="198">
                  <c:v>990</c:v>
                </c:pt>
                <c:pt idx="199">
                  <c:v>995</c:v>
                </c:pt>
                <c:pt idx="200">
                  <c:v>1000</c:v>
                </c:pt>
                <c:pt idx="201">
                  <c:v>1004.9999999999999</c:v>
                </c:pt>
                <c:pt idx="202">
                  <c:v>1010</c:v>
                </c:pt>
                <c:pt idx="203">
                  <c:v>1014.9999999999999</c:v>
                </c:pt>
                <c:pt idx="204">
                  <c:v>1020</c:v>
                </c:pt>
                <c:pt idx="205">
                  <c:v>1025</c:v>
                </c:pt>
                <c:pt idx="206">
                  <c:v>1030</c:v>
                </c:pt>
                <c:pt idx="207">
                  <c:v>1035</c:v>
                </c:pt>
                <c:pt idx="208">
                  <c:v>1040</c:v>
                </c:pt>
                <c:pt idx="209">
                  <c:v>1045</c:v>
                </c:pt>
                <c:pt idx="210">
                  <c:v>1050</c:v>
                </c:pt>
                <c:pt idx="211">
                  <c:v>1055</c:v>
                </c:pt>
                <c:pt idx="212">
                  <c:v>1060</c:v>
                </c:pt>
                <c:pt idx="213">
                  <c:v>1065</c:v>
                </c:pt>
                <c:pt idx="214">
                  <c:v>1070</c:v>
                </c:pt>
                <c:pt idx="215">
                  <c:v>1075</c:v>
                </c:pt>
                <c:pt idx="216">
                  <c:v>1080</c:v>
                </c:pt>
                <c:pt idx="217">
                  <c:v>1085</c:v>
                </c:pt>
                <c:pt idx="218">
                  <c:v>1090</c:v>
                </c:pt>
                <c:pt idx="219">
                  <c:v>1095</c:v>
                </c:pt>
                <c:pt idx="220">
                  <c:v>1100</c:v>
                </c:pt>
                <c:pt idx="221">
                  <c:v>1105</c:v>
                </c:pt>
                <c:pt idx="222">
                  <c:v>1110</c:v>
                </c:pt>
              </c:numCache>
            </c:numRef>
          </c:xVal>
          <c:yVal>
            <c:numRef>
              <c:f>OperaRoxie!$F:$F</c:f>
              <c:numCache>
                <c:formatCode>General</c:formatCode>
                <c:ptCount val="1048576"/>
                <c:pt idx="0" formatCode="0.00">
                  <c:v>0</c:v>
                </c:pt>
                <c:pt idx="1">
                  <c:v>-2.1729999999999999E-2</c:v>
                </c:pt>
                <c:pt idx="2">
                  <c:v>-2.232E-2</c:v>
                </c:pt>
                <c:pt idx="3">
                  <c:v>-1.934E-2</c:v>
                </c:pt>
                <c:pt idx="4">
                  <c:v>-1.5699999999999999E-2</c:v>
                </c:pt>
                <c:pt idx="5">
                  <c:v>-1.8409999999999999E-2</c:v>
                </c:pt>
                <c:pt idx="6">
                  <c:v>-2.0490000000000001E-2</c:v>
                </c:pt>
                <c:pt idx="7">
                  <c:v>-1.9470000000000001E-2</c:v>
                </c:pt>
                <c:pt idx="8">
                  <c:v>-1.9189999999999999E-2</c:v>
                </c:pt>
                <c:pt idx="9">
                  <c:v>-1.9220000000000001E-2</c:v>
                </c:pt>
                <c:pt idx="10">
                  <c:v>-1.9189999999999999E-2</c:v>
                </c:pt>
                <c:pt idx="11">
                  <c:v>-1.9279999999999999E-2</c:v>
                </c:pt>
                <c:pt idx="12">
                  <c:v>-1.941E-2</c:v>
                </c:pt>
                <c:pt idx="13">
                  <c:v>-1.9480000000000001E-2</c:v>
                </c:pt>
                <c:pt idx="14">
                  <c:v>-1.958E-2</c:v>
                </c:pt>
                <c:pt idx="15">
                  <c:v>-1.9650000000000001E-2</c:v>
                </c:pt>
                <c:pt idx="16">
                  <c:v>-1.9740000000000001E-2</c:v>
                </c:pt>
                <c:pt idx="17">
                  <c:v>-1.9820000000000001E-2</c:v>
                </c:pt>
                <c:pt idx="18">
                  <c:v>-1.9859999999999999E-2</c:v>
                </c:pt>
                <c:pt idx="19">
                  <c:v>-1.9820000000000001E-2</c:v>
                </c:pt>
                <c:pt idx="20">
                  <c:v>-1.9859999999999999E-2</c:v>
                </c:pt>
                <c:pt idx="21">
                  <c:v>-2.0070000000000001E-2</c:v>
                </c:pt>
                <c:pt idx="22">
                  <c:v>-2.0230000000000001E-2</c:v>
                </c:pt>
                <c:pt idx="23">
                  <c:v>-2.0240000000000001E-2</c:v>
                </c:pt>
                <c:pt idx="24">
                  <c:v>-2.0230000000000001E-2</c:v>
                </c:pt>
                <c:pt idx="25">
                  <c:v>-2.0219999999999998E-2</c:v>
                </c:pt>
                <c:pt idx="26">
                  <c:v>-2.018E-2</c:v>
                </c:pt>
                <c:pt idx="27">
                  <c:v>-2.0199999999999999E-2</c:v>
                </c:pt>
                <c:pt idx="28">
                  <c:v>-2.0230000000000001E-2</c:v>
                </c:pt>
                <c:pt idx="29">
                  <c:v>-2.0250000000000001E-2</c:v>
                </c:pt>
                <c:pt idx="30">
                  <c:v>-2.0289999999999999E-2</c:v>
                </c:pt>
                <c:pt idx="31">
                  <c:v>-2.026E-2</c:v>
                </c:pt>
                <c:pt idx="32">
                  <c:v>-2.0219999999999998E-2</c:v>
                </c:pt>
                <c:pt idx="33">
                  <c:v>-2.0219999999999998E-2</c:v>
                </c:pt>
                <c:pt idx="34">
                  <c:v>-2.0219999999999998E-2</c:v>
                </c:pt>
                <c:pt idx="35">
                  <c:v>-2.0230000000000001E-2</c:v>
                </c:pt>
                <c:pt idx="36">
                  <c:v>-2.0230000000000001E-2</c:v>
                </c:pt>
                <c:pt idx="37">
                  <c:v>-2.0230000000000001E-2</c:v>
                </c:pt>
                <c:pt idx="38">
                  <c:v>-2.0219999999999998E-2</c:v>
                </c:pt>
                <c:pt idx="39">
                  <c:v>-2.0230000000000001E-2</c:v>
                </c:pt>
                <c:pt idx="40">
                  <c:v>-2.0230000000000001E-2</c:v>
                </c:pt>
                <c:pt idx="41">
                  <c:v>-2.0230000000000001E-2</c:v>
                </c:pt>
                <c:pt idx="42">
                  <c:v>-2.0219999999999998E-2</c:v>
                </c:pt>
                <c:pt idx="43">
                  <c:v>-2.0230000000000001E-2</c:v>
                </c:pt>
                <c:pt idx="44">
                  <c:v>-2.0230000000000001E-2</c:v>
                </c:pt>
                <c:pt idx="45">
                  <c:v>-2.0219999999999998E-2</c:v>
                </c:pt>
                <c:pt idx="46">
                  <c:v>-2.0219999999999998E-2</c:v>
                </c:pt>
                <c:pt idx="47">
                  <c:v>-2.0230000000000001E-2</c:v>
                </c:pt>
                <c:pt idx="48">
                  <c:v>-2.0230000000000001E-2</c:v>
                </c:pt>
                <c:pt idx="49">
                  <c:v>-2.0230000000000001E-2</c:v>
                </c:pt>
                <c:pt idx="50">
                  <c:v>-2.0240000000000001E-2</c:v>
                </c:pt>
                <c:pt idx="51">
                  <c:v>-2.0240000000000001E-2</c:v>
                </c:pt>
                <c:pt idx="52">
                  <c:v>-2.0240000000000001E-2</c:v>
                </c:pt>
                <c:pt idx="53">
                  <c:v>-2.0240000000000001E-2</c:v>
                </c:pt>
                <c:pt idx="54">
                  <c:v>-2.0240000000000001E-2</c:v>
                </c:pt>
                <c:pt idx="55">
                  <c:v>-2.0240000000000001E-2</c:v>
                </c:pt>
                <c:pt idx="56">
                  <c:v>-2.0240000000000001E-2</c:v>
                </c:pt>
                <c:pt idx="57">
                  <c:v>-2.0240000000000001E-2</c:v>
                </c:pt>
                <c:pt idx="58">
                  <c:v>-2.0250000000000001E-2</c:v>
                </c:pt>
                <c:pt idx="59">
                  <c:v>-2.0250000000000001E-2</c:v>
                </c:pt>
                <c:pt idx="60">
                  <c:v>-2.0250000000000001E-2</c:v>
                </c:pt>
                <c:pt idx="61">
                  <c:v>-2.0250000000000001E-2</c:v>
                </c:pt>
                <c:pt idx="62">
                  <c:v>-2.0250000000000001E-2</c:v>
                </c:pt>
                <c:pt idx="63">
                  <c:v>-2.026E-2</c:v>
                </c:pt>
                <c:pt idx="64">
                  <c:v>-2.026E-2</c:v>
                </c:pt>
                <c:pt idx="65">
                  <c:v>-2.026E-2</c:v>
                </c:pt>
                <c:pt idx="66">
                  <c:v>-2.027E-2</c:v>
                </c:pt>
                <c:pt idx="67">
                  <c:v>-2.027E-2</c:v>
                </c:pt>
                <c:pt idx="68">
                  <c:v>-2.027E-2</c:v>
                </c:pt>
                <c:pt idx="69">
                  <c:v>-2.0279999999999999E-2</c:v>
                </c:pt>
                <c:pt idx="70">
                  <c:v>-2.0279999999999999E-2</c:v>
                </c:pt>
                <c:pt idx="71">
                  <c:v>-2.0279999999999999E-2</c:v>
                </c:pt>
                <c:pt idx="72">
                  <c:v>-2.0289999999999999E-2</c:v>
                </c:pt>
                <c:pt idx="73">
                  <c:v>-2.0289999999999999E-2</c:v>
                </c:pt>
                <c:pt idx="74">
                  <c:v>-2.0299999999999999E-2</c:v>
                </c:pt>
                <c:pt idx="75">
                  <c:v>-2.0310000000000002E-2</c:v>
                </c:pt>
                <c:pt idx="76">
                  <c:v>-2.0310000000000002E-2</c:v>
                </c:pt>
                <c:pt idx="77">
                  <c:v>-2.0320000000000001E-2</c:v>
                </c:pt>
                <c:pt idx="78">
                  <c:v>-2.0320000000000001E-2</c:v>
                </c:pt>
                <c:pt idx="79">
                  <c:v>-2.034E-2</c:v>
                </c:pt>
                <c:pt idx="80">
                  <c:v>-2.0389999999999998E-2</c:v>
                </c:pt>
                <c:pt idx="81">
                  <c:v>-2.0400000000000001E-2</c:v>
                </c:pt>
                <c:pt idx="82">
                  <c:v>-2.036E-2</c:v>
                </c:pt>
                <c:pt idx="83">
                  <c:v>-2.034E-2</c:v>
                </c:pt>
                <c:pt idx="84">
                  <c:v>-2.0330000000000001E-2</c:v>
                </c:pt>
                <c:pt idx="85">
                  <c:v>-2.0449999999999999E-2</c:v>
                </c:pt>
                <c:pt idx="86">
                  <c:v>-2.0459999999999999E-2</c:v>
                </c:pt>
                <c:pt idx="87">
                  <c:v>-1.9900000000000001E-2</c:v>
                </c:pt>
                <c:pt idx="88">
                  <c:v>-1.975E-2</c:v>
                </c:pt>
                <c:pt idx="89">
                  <c:v>-2.0279999999999999E-2</c:v>
                </c:pt>
                <c:pt idx="90">
                  <c:v>-1.9560000000000001E-2</c:v>
                </c:pt>
                <c:pt idx="91">
                  <c:v>-1.7919999999999998E-2</c:v>
                </c:pt>
                <c:pt idx="92">
                  <c:v>-1.6410000000000001E-2</c:v>
                </c:pt>
                <c:pt idx="93">
                  <c:v>-1.47E-2</c:v>
                </c:pt>
                <c:pt idx="94">
                  <c:v>-1.2710000000000001E-2</c:v>
                </c:pt>
                <c:pt idx="95">
                  <c:v>-7.4700000000000001E-3</c:v>
                </c:pt>
                <c:pt idx="96">
                  <c:v>4.1999999999999997E-3</c:v>
                </c:pt>
                <c:pt idx="97">
                  <c:v>2.402E-2</c:v>
                </c:pt>
                <c:pt idx="98">
                  <c:v>6.1100000000000002E-2</c:v>
                </c:pt>
                <c:pt idx="99">
                  <c:v>0.1295</c:v>
                </c:pt>
                <c:pt idx="100">
                  <c:v>0.22220000000000001</c:v>
                </c:pt>
                <c:pt idx="101">
                  <c:v>0.33983999999999998</c:v>
                </c:pt>
                <c:pt idx="102">
                  <c:v>0.5151</c:v>
                </c:pt>
                <c:pt idx="103">
                  <c:v>0.77278999999999998</c:v>
                </c:pt>
                <c:pt idx="104">
                  <c:v>1.12737</c:v>
                </c:pt>
                <c:pt idx="105">
                  <c:v>1.61174</c:v>
                </c:pt>
                <c:pt idx="106">
                  <c:v>2.2843300000000002</c:v>
                </c:pt>
                <c:pt idx="107">
                  <c:v>3.1897199999999999</c:v>
                </c:pt>
                <c:pt idx="108">
                  <c:v>4.3301499999999997</c:v>
                </c:pt>
                <c:pt idx="109">
                  <c:v>5.5995600000000003</c:v>
                </c:pt>
                <c:pt idx="110">
                  <c:v>6.7205500000000002</c:v>
                </c:pt>
                <c:pt idx="111">
                  <c:v>7.3727099999999997</c:v>
                </c:pt>
                <c:pt idx="112">
                  <c:v>7.4005900000000002</c:v>
                </c:pt>
                <c:pt idx="113">
                  <c:v>6.9832200000000002</c:v>
                </c:pt>
                <c:pt idx="114">
                  <c:v>6.5623199999999997</c:v>
                </c:pt>
                <c:pt idx="115">
                  <c:v>6.3607199999999997</c:v>
                </c:pt>
                <c:pt idx="116">
                  <c:v>5.9497799999999996</c:v>
                </c:pt>
                <c:pt idx="117">
                  <c:v>4.3967200000000002</c:v>
                </c:pt>
                <c:pt idx="118">
                  <c:v>0.92908999999999997</c:v>
                </c:pt>
                <c:pt idx="119">
                  <c:v>-4.4722900000000001</c:v>
                </c:pt>
                <c:pt idx="120">
                  <c:v>-11.01549</c:v>
                </c:pt>
                <c:pt idx="121">
                  <c:v>-17.477029999999999</c:v>
                </c:pt>
                <c:pt idx="122">
                  <c:v>-22.639250000000001</c:v>
                </c:pt>
                <c:pt idx="123">
                  <c:v>-25.536940000000001</c:v>
                </c:pt>
                <c:pt idx="124">
                  <c:v>-25.57816</c:v>
                </c:pt>
                <c:pt idx="125">
                  <c:v>-22.72015</c:v>
                </c:pt>
                <c:pt idx="126">
                  <c:v>-17.611999999999998</c:v>
                </c:pt>
                <c:pt idx="127">
                  <c:v>-11.48096</c:v>
                </c:pt>
                <c:pt idx="128">
                  <c:v>-5.7469999999999999</c:v>
                </c:pt>
                <c:pt idx="129">
                  <c:v>-1.4946600000000001</c:v>
                </c:pt>
                <c:pt idx="130">
                  <c:v>0.89366999999999996</c:v>
                </c:pt>
                <c:pt idx="131">
                  <c:v>1.71122</c:v>
                </c:pt>
                <c:pt idx="132">
                  <c:v>1.59473</c:v>
                </c:pt>
                <c:pt idx="133">
                  <c:v>1.14011</c:v>
                </c:pt>
                <c:pt idx="134">
                  <c:v>0.70043</c:v>
                </c:pt>
                <c:pt idx="135">
                  <c:v>0.39177000000000001</c:v>
                </c:pt>
                <c:pt idx="136">
                  <c:v>0.20602000000000001</c:v>
                </c:pt>
                <c:pt idx="137">
                  <c:v>0.1042</c:v>
                </c:pt>
                <c:pt idx="138">
                  <c:v>4.965E-2</c:v>
                </c:pt>
                <c:pt idx="139">
                  <c:v>2.2100000000000002E-2</c:v>
                </c:pt>
                <c:pt idx="140">
                  <c:v>1.0659999999999999E-2</c:v>
                </c:pt>
                <c:pt idx="141">
                  <c:v>6.3899999999999998E-3</c:v>
                </c:pt>
                <c:pt idx="142">
                  <c:v>3.0599999999999998E-3</c:v>
                </c:pt>
                <c:pt idx="143">
                  <c:v>-3.6000000000000002E-4</c:v>
                </c:pt>
                <c:pt idx="144">
                  <c:v>-2.7999999999999998E-4</c:v>
                </c:pt>
                <c:pt idx="145">
                  <c:v>2.65E-3</c:v>
                </c:pt>
                <c:pt idx="146">
                  <c:v>3.3700000000000002E-3</c:v>
                </c:pt>
                <c:pt idx="147">
                  <c:v>1.3799999999999999E-3</c:v>
                </c:pt>
                <c:pt idx="148">
                  <c:v>8.0000000000000007E-5</c:v>
                </c:pt>
                <c:pt idx="149">
                  <c:v>-1.4999999999999999E-4</c:v>
                </c:pt>
                <c:pt idx="150">
                  <c:v>-1.4999999999999999E-4</c:v>
                </c:pt>
                <c:pt idx="151">
                  <c:v>1.3999999999999999E-4</c:v>
                </c:pt>
                <c:pt idx="152">
                  <c:v>4.8000000000000001E-4</c:v>
                </c:pt>
                <c:pt idx="153">
                  <c:v>4.8999999999999998E-4</c:v>
                </c:pt>
                <c:pt idx="154">
                  <c:v>2.0000000000000001E-4</c:v>
                </c:pt>
                <c:pt idx="155">
                  <c:v>1E-4</c:v>
                </c:pt>
                <c:pt idx="156">
                  <c:v>1.8000000000000001E-4</c:v>
                </c:pt>
                <c:pt idx="157">
                  <c:v>2.3000000000000001E-4</c:v>
                </c:pt>
                <c:pt idx="158">
                  <c:v>1.9000000000000001E-4</c:v>
                </c:pt>
                <c:pt idx="159">
                  <c:v>1.4999999999999999E-4</c:v>
                </c:pt>
                <c:pt idx="160">
                  <c:v>1.3999999999999999E-4</c:v>
                </c:pt>
                <c:pt idx="161">
                  <c:v>1.2999999999999999E-4</c:v>
                </c:pt>
                <c:pt idx="162">
                  <c:v>1.2E-4</c:v>
                </c:pt>
                <c:pt idx="163">
                  <c:v>1.1E-4</c:v>
                </c:pt>
                <c:pt idx="164">
                  <c:v>1.1E-4</c:v>
                </c:pt>
                <c:pt idx="165">
                  <c:v>1E-4</c:v>
                </c:pt>
                <c:pt idx="166">
                  <c:v>9.0000000000000006E-5</c:v>
                </c:pt>
                <c:pt idx="167">
                  <c:v>9.0000000000000006E-5</c:v>
                </c:pt>
                <c:pt idx="168">
                  <c:v>8.0000000000000007E-5</c:v>
                </c:pt>
                <c:pt idx="169">
                  <c:v>8.0000000000000007E-5</c:v>
                </c:pt>
                <c:pt idx="170">
                  <c:v>6.9999999999999994E-5</c:v>
                </c:pt>
                <c:pt idx="171">
                  <c:v>6.9999999999999994E-5</c:v>
                </c:pt>
                <c:pt idx="172">
                  <c:v>6.0000000000000002E-5</c:v>
                </c:pt>
                <c:pt idx="173">
                  <c:v>6.0000000000000002E-5</c:v>
                </c:pt>
                <c:pt idx="174">
                  <c:v>6.0000000000000002E-5</c:v>
                </c:pt>
                <c:pt idx="175">
                  <c:v>5.0000000000000002E-5</c:v>
                </c:pt>
                <c:pt idx="176">
                  <c:v>5.0000000000000002E-5</c:v>
                </c:pt>
                <c:pt idx="177">
                  <c:v>5.0000000000000002E-5</c:v>
                </c:pt>
                <c:pt idx="178">
                  <c:v>5.0000000000000002E-5</c:v>
                </c:pt>
                <c:pt idx="179">
                  <c:v>4.0000000000000003E-5</c:v>
                </c:pt>
                <c:pt idx="180">
                  <c:v>4.0000000000000003E-5</c:v>
                </c:pt>
                <c:pt idx="181">
                  <c:v>4.0000000000000003E-5</c:v>
                </c:pt>
                <c:pt idx="182">
                  <c:v>4.0000000000000003E-5</c:v>
                </c:pt>
                <c:pt idx="183">
                  <c:v>3.0000000000000001E-5</c:v>
                </c:pt>
                <c:pt idx="184">
                  <c:v>3.0000000000000001E-5</c:v>
                </c:pt>
                <c:pt idx="185">
                  <c:v>3.0000000000000001E-5</c:v>
                </c:pt>
                <c:pt idx="186">
                  <c:v>3.0000000000000001E-5</c:v>
                </c:pt>
                <c:pt idx="187">
                  <c:v>3.0000000000000001E-5</c:v>
                </c:pt>
                <c:pt idx="188">
                  <c:v>3.0000000000000001E-5</c:v>
                </c:pt>
                <c:pt idx="189">
                  <c:v>3.0000000000000001E-5</c:v>
                </c:pt>
                <c:pt idx="190">
                  <c:v>2.0000000000000002E-5</c:v>
                </c:pt>
                <c:pt idx="191">
                  <c:v>2.0000000000000002E-5</c:v>
                </c:pt>
                <c:pt idx="192">
                  <c:v>2.0000000000000002E-5</c:v>
                </c:pt>
                <c:pt idx="193">
                  <c:v>2.0000000000000002E-5</c:v>
                </c:pt>
                <c:pt idx="194">
                  <c:v>2.0000000000000002E-5</c:v>
                </c:pt>
                <c:pt idx="195">
                  <c:v>2.0000000000000002E-5</c:v>
                </c:pt>
                <c:pt idx="196">
                  <c:v>2.0000000000000002E-5</c:v>
                </c:pt>
                <c:pt idx="197">
                  <c:v>2.0000000000000002E-5</c:v>
                </c:pt>
                <c:pt idx="198">
                  <c:v>2.0000000000000002E-5</c:v>
                </c:pt>
                <c:pt idx="199">
                  <c:v>2.0000000000000002E-5</c:v>
                </c:pt>
                <c:pt idx="200">
                  <c:v>2.0000000000000002E-5</c:v>
                </c:pt>
                <c:pt idx="201">
                  <c:v>1.0000000000000001E-5</c:v>
                </c:pt>
                <c:pt idx="202">
                  <c:v>1.0000000000000001E-5</c:v>
                </c:pt>
                <c:pt idx="203">
                  <c:v>1.0000000000000001E-5</c:v>
                </c:pt>
                <c:pt idx="204">
                  <c:v>1.0000000000000001E-5</c:v>
                </c:pt>
                <c:pt idx="205">
                  <c:v>1.0000000000000001E-5</c:v>
                </c:pt>
                <c:pt idx="206">
                  <c:v>1.0000000000000001E-5</c:v>
                </c:pt>
                <c:pt idx="207">
                  <c:v>1.0000000000000001E-5</c:v>
                </c:pt>
                <c:pt idx="208">
                  <c:v>1.0000000000000001E-5</c:v>
                </c:pt>
                <c:pt idx="209">
                  <c:v>1.0000000000000001E-5</c:v>
                </c:pt>
                <c:pt idx="210">
                  <c:v>1.0000000000000001E-5</c:v>
                </c:pt>
                <c:pt idx="211">
                  <c:v>1.0000000000000001E-5</c:v>
                </c:pt>
                <c:pt idx="212">
                  <c:v>1.0000000000000001E-5</c:v>
                </c:pt>
                <c:pt idx="213">
                  <c:v>1.0000000000000001E-5</c:v>
                </c:pt>
                <c:pt idx="214">
                  <c:v>1.0000000000000001E-5</c:v>
                </c:pt>
                <c:pt idx="215">
                  <c:v>1.0000000000000001E-5</c:v>
                </c:pt>
                <c:pt idx="216">
                  <c:v>1.0000000000000001E-5</c:v>
                </c:pt>
                <c:pt idx="217">
                  <c:v>1.0000000000000001E-5</c:v>
                </c:pt>
                <c:pt idx="218">
                  <c:v>1.0000000000000001E-5</c:v>
                </c:pt>
                <c:pt idx="219">
                  <c:v>1.0000000000000001E-5</c:v>
                </c:pt>
                <c:pt idx="220">
                  <c:v>1.0000000000000001E-5</c:v>
                </c:pt>
                <c:pt idx="221">
                  <c:v>1.0000000000000001E-5</c:v>
                </c:pt>
                <c:pt idx="222">
                  <c:v>1.0000000000000001E-5</c:v>
                </c:pt>
                <c:pt idx="223">
                  <c:v>1.0000000000000001E-5</c:v>
                </c:pt>
              </c:numCache>
            </c:numRef>
          </c:yVal>
          <c:smooth val="1"/>
        </c:ser>
        <c:dLbls>
          <c:showLegendKey val="0"/>
          <c:showVal val="0"/>
          <c:showCatName val="0"/>
          <c:showSerName val="0"/>
          <c:showPercent val="0"/>
          <c:showBubbleSize val="0"/>
        </c:dLbls>
        <c:axId val="105915136"/>
        <c:axId val="105929344"/>
      </c:scatterChart>
      <c:valAx>
        <c:axId val="105915136"/>
        <c:scaling>
          <c:orientation val="minMax"/>
          <c:max val="800"/>
          <c:min val="0"/>
        </c:scaling>
        <c:delete val="0"/>
        <c:axPos val="b"/>
        <c:title>
          <c:tx>
            <c:rich>
              <a:bodyPr/>
              <a:lstStyle/>
              <a:p>
                <a:pPr>
                  <a:defRPr/>
                </a:pPr>
                <a:r>
                  <a:rPr lang="en-GB"/>
                  <a:t>z (mm)</a:t>
                </a:r>
              </a:p>
            </c:rich>
          </c:tx>
          <c:layout/>
          <c:overlay val="0"/>
        </c:title>
        <c:numFmt formatCode="0.00" sourceLinked="1"/>
        <c:majorTickMark val="none"/>
        <c:minorTickMark val="none"/>
        <c:tickLblPos val="nextTo"/>
        <c:crossAx val="105929344"/>
        <c:crosses val="autoZero"/>
        <c:crossBetween val="midCat"/>
      </c:valAx>
      <c:valAx>
        <c:axId val="105929344"/>
        <c:scaling>
          <c:orientation val="minMax"/>
        </c:scaling>
        <c:delete val="0"/>
        <c:axPos val="l"/>
        <c:majorGridlines/>
        <c:title>
          <c:tx>
            <c:rich>
              <a:bodyPr/>
              <a:lstStyle/>
              <a:p>
                <a:pPr>
                  <a:defRPr/>
                </a:pPr>
                <a:r>
                  <a:rPr lang="en-GB"/>
                  <a:t>b10 (units)</a:t>
                </a:r>
              </a:p>
            </c:rich>
          </c:tx>
          <c:layout/>
          <c:overlay val="0"/>
        </c:title>
        <c:numFmt formatCode="0.00" sourceLinked="1"/>
        <c:majorTickMark val="none"/>
        <c:minorTickMark val="none"/>
        <c:tickLblPos val="nextTo"/>
        <c:crossAx val="105915136"/>
        <c:crosses val="autoZero"/>
        <c:crossBetween val="midCat"/>
      </c:valAx>
    </c:plotArea>
    <c:legend>
      <c:legendPos val="b"/>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l-GR"/>
              <a:t>Δ</a:t>
            </a:r>
            <a:r>
              <a:rPr lang="en-US"/>
              <a:t>b</a:t>
            </a:r>
            <a:r>
              <a:rPr lang="en-US" sz="1200"/>
              <a:t>6</a:t>
            </a:r>
            <a:r>
              <a:rPr lang="en-US"/>
              <a:t> </a:t>
            </a:r>
          </a:p>
        </c:rich>
      </c:tx>
      <c:layout/>
      <c:overlay val="0"/>
    </c:title>
    <c:autoTitleDeleted val="0"/>
    <c:plotArea>
      <c:layout/>
      <c:scatterChart>
        <c:scatterStyle val="smoothMarker"/>
        <c:varyColors val="0"/>
        <c:ser>
          <c:idx val="0"/>
          <c:order val="0"/>
          <c:tx>
            <c:strRef>
              <c:f>z!$F$4</c:f>
              <c:strCache>
                <c:ptCount val="1"/>
                <c:pt idx="0">
                  <c:v>block 1b </c:v>
                </c:pt>
              </c:strCache>
            </c:strRef>
          </c:tx>
          <c:xVal>
            <c:numRef>
              <c:f>z!$E$5:$E$21</c:f>
              <c:numCache>
                <c:formatCode>0.00E+00</c:formatCode>
                <c:ptCount val="17"/>
                <c:pt idx="0">
                  <c:v>-8</c:v>
                </c:pt>
                <c:pt idx="1">
                  <c:v>-7</c:v>
                </c:pt>
                <c:pt idx="2">
                  <c:v>-6</c:v>
                </c:pt>
                <c:pt idx="3">
                  <c:v>-5</c:v>
                </c:pt>
                <c:pt idx="4">
                  <c:v>-4</c:v>
                </c:pt>
                <c:pt idx="5">
                  <c:v>-3</c:v>
                </c:pt>
                <c:pt idx="6">
                  <c:v>-2</c:v>
                </c:pt>
                <c:pt idx="7">
                  <c:v>-1</c:v>
                </c:pt>
                <c:pt idx="8">
                  <c:v>0</c:v>
                </c:pt>
                <c:pt idx="9">
                  <c:v>1</c:v>
                </c:pt>
                <c:pt idx="10">
                  <c:v>2</c:v>
                </c:pt>
                <c:pt idx="11">
                  <c:v>3</c:v>
                </c:pt>
                <c:pt idx="12">
                  <c:v>4</c:v>
                </c:pt>
                <c:pt idx="13">
                  <c:v>5</c:v>
                </c:pt>
                <c:pt idx="14">
                  <c:v>6</c:v>
                </c:pt>
                <c:pt idx="15">
                  <c:v>7</c:v>
                </c:pt>
                <c:pt idx="16">
                  <c:v>8</c:v>
                </c:pt>
              </c:numCache>
            </c:numRef>
          </c:xVal>
          <c:yVal>
            <c:numRef>
              <c:f>(z!$F$5:$F$21,z!$F$26:$F$43,z!$F$71:$F$87,z!$F$115:$F$131)</c:f>
              <c:numCache>
                <c:formatCode>0.00E+00</c:formatCode>
                <c:ptCount val="69"/>
                <c:pt idx="0">
                  <c:v>2.6870000000000012</c:v>
                </c:pt>
                <c:pt idx="1">
                  <c:v>2.3460000000000001</c:v>
                </c:pt>
                <c:pt idx="2">
                  <c:v>2.0060000000000002</c:v>
                </c:pt>
                <c:pt idx="3">
                  <c:v>1.666999999999998</c:v>
                </c:pt>
                <c:pt idx="4">
                  <c:v>1.33</c:v>
                </c:pt>
                <c:pt idx="5">
                  <c:v>0.99499999999999922</c:v>
                </c:pt>
                <c:pt idx="6">
                  <c:v>0.66099999999999959</c:v>
                </c:pt>
                <c:pt idx="7">
                  <c:v>0.32899999999999885</c:v>
                </c:pt>
                <c:pt idx="8">
                  <c:v>0</c:v>
                </c:pt>
                <c:pt idx="9">
                  <c:v>-0.32800000000000118</c:v>
                </c:pt>
                <c:pt idx="10">
                  <c:v>-0.65300000000000047</c:v>
                </c:pt>
                <c:pt idx="11">
                  <c:v>-0.97600000000000087</c:v>
                </c:pt>
                <c:pt idx="12">
                  <c:v>-1.2960000000000012</c:v>
                </c:pt>
                <c:pt idx="13">
                  <c:v>-1.6130000000000013</c:v>
                </c:pt>
                <c:pt idx="14">
                  <c:v>-1.9260000000000002</c:v>
                </c:pt>
                <c:pt idx="15">
                  <c:v>-2.2350000000000012</c:v>
                </c:pt>
                <c:pt idx="16">
                  <c:v>-2.5410000000000004</c:v>
                </c:pt>
                <c:pt idx="17" formatCode="General">
                  <c:v>0</c:v>
                </c:pt>
                <c:pt idx="18">
                  <c:v>-23.3916</c:v>
                </c:pt>
                <c:pt idx="19">
                  <c:v>-20.439500000000002</c:v>
                </c:pt>
                <c:pt idx="20">
                  <c:v>-17.487100000000002</c:v>
                </c:pt>
                <c:pt idx="21">
                  <c:v>-14.53839</c:v>
                </c:pt>
                <c:pt idx="22">
                  <c:v>-11.5976</c:v>
                </c:pt>
                <c:pt idx="23">
                  <c:v>-8.6690000000000005</c:v>
                </c:pt>
                <c:pt idx="24">
                  <c:v>-5.7570000000000014</c:v>
                </c:pt>
                <c:pt idx="25">
                  <c:v>-2.8660000000000014</c:v>
                </c:pt>
                <c:pt idx="26">
                  <c:v>0</c:v>
                </c:pt>
                <c:pt idx="27">
                  <c:v>2.8350000000000009</c:v>
                </c:pt>
                <c:pt idx="28">
                  <c:v>5.6370000000000005</c:v>
                </c:pt>
                <c:pt idx="29">
                  <c:v>8.4009999999999998</c:v>
                </c:pt>
                <c:pt idx="30">
                  <c:v>11.123000000000001</c:v>
                </c:pt>
                <c:pt idx="31">
                  <c:v>13.798999999999999</c:v>
                </c:pt>
                <c:pt idx="32">
                  <c:v>16.427</c:v>
                </c:pt>
                <c:pt idx="33">
                  <c:v>19.000999999999998</c:v>
                </c:pt>
                <c:pt idx="34">
                  <c:v>21.521000000000001</c:v>
                </c:pt>
                <c:pt idx="35">
                  <c:v>-8.2164999999999999</c:v>
                </c:pt>
                <c:pt idx="36">
                  <c:v>-7.1984000000000004</c:v>
                </c:pt>
                <c:pt idx="37">
                  <c:v>-6.1768000000000001</c:v>
                </c:pt>
                <c:pt idx="38">
                  <c:v>-5.152000000000001</c:v>
                </c:pt>
                <c:pt idx="39">
                  <c:v>-4.125</c:v>
                </c:pt>
                <c:pt idx="40">
                  <c:v>-3.0950000000000006</c:v>
                </c:pt>
                <c:pt idx="41">
                  <c:v>-2.0640000000000001</c:v>
                </c:pt>
                <c:pt idx="42">
                  <c:v>-1.032</c:v>
                </c:pt>
                <c:pt idx="43">
                  <c:v>0</c:v>
                </c:pt>
                <c:pt idx="44">
                  <c:v>1.0309999999999988</c:v>
                </c:pt>
                <c:pt idx="45">
                  <c:v>2.0609999999999999</c:v>
                </c:pt>
                <c:pt idx="46">
                  <c:v>3.09</c:v>
                </c:pt>
                <c:pt idx="47">
                  <c:v>4.1159999999999997</c:v>
                </c:pt>
                <c:pt idx="48">
                  <c:v>5.1379999999999981</c:v>
                </c:pt>
                <c:pt idx="49">
                  <c:v>6.157</c:v>
                </c:pt>
                <c:pt idx="50">
                  <c:v>7.1699999999999982</c:v>
                </c:pt>
                <c:pt idx="51">
                  <c:v>8.1780000000000008</c:v>
                </c:pt>
                <c:pt idx="52">
                  <c:v>3.884999999999998</c:v>
                </c:pt>
                <c:pt idx="53">
                  <c:v>3.3960000000000008</c:v>
                </c:pt>
                <c:pt idx="54">
                  <c:v>2.9079999999999977</c:v>
                </c:pt>
                <c:pt idx="55">
                  <c:v>2.4209999999999994</c:v>
                </c:pt>
                <c:pt idx="56">
                  <c:v>1.9349999999999987</c:v>
                </c:pt>
                <c:pt idx="57">
                  <c:v>1.4499999999999993</c:v>
                </c:pt>
                <c:pt idx="58">
                  <c:v>0.96499999999999986</c:v>
                </c:pt>
                <c:pt idx="59">
                  <c:v>0.48199999999999932</c:v>
                </c:pt>
                <c:pt idx="60">
                  <c:v>0</c:v>
                </c:pt>
                <c:pt idx="61">
                  <c:v>-0.48200000000000109</c:v>
                </c:pt>
                <c:pt idx="62">
                  <c:v>-0.96199999999999974</c:v>
                </c:pt>
                <c:pt idx="63">
                  <c:v>-1.4420000000000002</c:v>
                </c:pt>
                <c:pt idx="64">
                  <c:v>-1.9210000000000012</c:v>
                </c:pt>
                <c:pt idx="65">
                  <c:v>-2.3979999999999997</c:v>
                </c:pt>
                <c:pt idx="66">
                  <c:v>-2.8740000000000006</c:v>
                </c:pt>
                <c:pt idx="67">
                  <c:v>-3.3500000000000014</c:v>
                </c:pt>
                <c:pt idx="68">
                  <c:v>-3.8239999999999998</c:v>
                </c:pt>
              </c:numCache>
            </c:numRef>
          </c:yVal>
          <c:smooth val="1"/>
        </c:ser>
        <c:ser>
          <c:idx val="1"/>
          <c:order val="1"/>
          <c:tx>
            <c:strRef>
              <c:f>z!$F$26</c:f>
              <c:strCache>
                <c:ptCount val="1"/>
                <c:pt idx="0">
                  <c:v>block 1a</c:v>
                </c:pt>
              </c:strCache>
            </c:strRef>
          </c:tx>
          <c:xVal>
            <c:numRef>
              <c:f>z!$E$5:$E$21</c:f>
              <c:numCache>
                <c:formatCode>0.00E+00</c:formatCode>
                <c:ptCount val="17"/>
                <c:pt idx="0">
                  <c:v>-8</c:v>
                </c:pt>
                <c:pt idx="1">
                  <c:v>-7</c:v>
                </c:pt>
                <c:pt idx="2">
                  <c:v>-6</c:v>
                </c:pt>
                <c:pt idx="3">
                  <c:v>-5</c:v>
                </c:pt>
                <c:pt idx="4">
                  <c:v>-4</c:v>
                </c:pt>
                <c:pt idx="5">
                  <c:v>-3</c:v>
                </c:pt>
                <c:pt idx="6">
                  <c:v>-2</c:v>
                </c:pt>
                <c:pt idx="7">
                  <c:v>-1</c:v>
                </c:pt>
                <c:pt idx="8">
                  <c:v>0</c:v>
                </c:pt>
                <c:pt idx="9">
                  <c:v>1</c:v>
                </c:pt>
                <c:pt idx="10">
                  <c:v>2</c:v>
                </c:pt>
                <c:pt idx="11">
                  <c:v>3</c:v>
                </c:pt>
                <c:pt idx="12">
                  <c:v>4</c:v>
                </c:pt>
                <c:pt idx="13">
                  <c:v>5</c:v>
                </c:pt>
                <c:pt idx="14">
                  <c:v>6</c:v>
                </c:pt>
                <c:pt idx="15">
                  <c:v>7</c:v>
                </c:pt>
                <c:pt idx="16">
                  <c:v>8</c:v>
                </c:pt>
              </c:numCache>
            </c:numRef>
          </c:xVal>
          <c:yVal>
            <c:numRef>
              <c:f>(z!$F$27:$F$43,z!$F$71:$F$87,z!$F$115:$F$131)</c:f>
              <c:numCache>
                <c:formatCode>0.00E+00</c:formatCode>
                <c:ptCount val="51"/>
                <c:pt idx="0">
                  <c:v>-23.3916</c:v>
                </c:pt>
                <c:pt idx="1">
                  <c:v>-20.439500000000002</c:v>
                </c:pt>
                <c:pt idx="2">
                  <c:v>-17.487100000000002</c:v>
                </c:pt>
                <c:pt idx="3">
                  <c:v>-14.53839</c:v>
                </c:pt>
                <c:pt idx="4">
                  <c:v>-11.5976</c:v>
                </c:pt>
                <c:pt idx="5">
                  <c:v>-8.6690000000000005</c:v>
                </c:pt>
                <c:pt idx="6">
                  <c:v>-5.7570000000000014</c:v>
                </c:pt>
                <c:pt idx="7">
                  <c:v>-2.8660000000000014</c:v>
                </c:pt>
                <c:pt idx="8">
                  <c:v>0</c:v>
                </c:pt>
                <c:pt idx="9">
                  <c:v>2.8350000000000009</c:v>
                </c:pt>
                <c:pt idx="10">
                  <c:v>5.6370000000000005</c:v>
                </c:pt>
                <c:pt idx="11">
                  <c:v>8.4009999999999998</c:v>
                </c:pt>
                <c:pt idx="12">
                  <c:v>11.123000000000001</c:v>
                </c:pt>
                <c:pt idx="13">
                  <c:v>13.798999999999999</c:v>
                </c:pt>
                <c:pt idx="14">
                  <c:v>16.427</c:v>
                </c:pt>
                <c:pt idx="15">
                  <c:v>19.000999999999998</c:v>
                </c:pt>
                <c:pt idx="16">
                  <c:v>21.521000000000001</c:v>
                </c:pt>
                <c:pt idx="17">
                  <c:v>-8.2164999999999999</c:v>
                </c:pt>
                <c:pt idx="18">
                  <c:v>-7.1984000000000004</c:v>
                </c:pt>
                <c:pt idx="19">
                  <c:v>-6.1768000000000001</c:v>
                </c:pt>
                <c:pt idx="20">
                  <c:v>-5.152000000000001</c:v>
                </c:pt>
                <c:pt idx="21">
                  <c:v>-4.125</c:v>
                </c:pt>
                <c:pt idx="22">
                  <c:v>-3.0950000000000006</c:v>
                </c:pt>
                <c:pt idx="23">
                  <c:v>-2.0640000000000001</c:v>
                </c:pt>
                <c:pt idx="24">
                  <c:v>-1.032</c:v>
                </c:pt>
                <c:pt idx="25">
                  <c:v>0</c:v>
                </c:pt>
                <c:pt idx="26">
                  <c:v>1.0309999999999988</c:v>
                </c:pt>
                <c:pt idx="27">
                  <c:v>2.0609999999999999</c:v>
                </c:pt>
                <c:pt idx="28">
                  <c:v>3.09</c:v>
                </c:pt>
                <c:pt idx="29">
                  <c:v>4.1159999999999997</c:v>
                </c:pt>
                <c:pt idx="30">
                  <c:v>5.1379999999999981</c:v>
                </c:pt>
                <c:pt idx="31">
                  <c:v>6.157</c:v>
                </c:pt>
                <c:pt idx="32">
                  <c:v>7.1699999999999982</c:v>
                </c:pt>
                <c:pt idx="33">
                  <c:v>8.1780000000000008</c:v>
                </c:pt>
                <c:pt idx="34">
                  <c:v>3.884999999999998</c:v>
                </c:pt>
                <c:pt idx="35">
                  <c:v>3.3960000000000008</c:v>
                </c:pt>
                <c:pt idx="36">
                  <c:v>2.9079999999999977</c:v>
                </c:pt>
                <c:pt idx="37">
                  <c:v>2.4209999999999994</c:v>
                </c:pt>
                <c:pt idx="38">
                  <c:v>1.9349999999999987</c:v>
                </c:pt>
                <c:pt idx="39">
                  <c:v>1.4499999999999993</c:v>
                </c:pt>
                <c:pt idx="40">
                  <c:v>0.96499999999999986</c:v>
                </c:pt>
                <c:pt idx="41">
                  <c:v>0.48199999999999932</c:v>
                </c:pt>
                <c:pt idx="42">
                  <c:v>0</c:v>
                </c:pt>
                <c:pt idx="43">
                  <c:v>-0.48200000000000109</c:v>
                </c:pt>
                <c:pt idx="44">
                  <c:v>-0.96199999999999974</c:v>
                </c:pt>
                <c:pt idx="45">
                  <c:v>-1.4420000000000002</c:v>
                </c:pt>
                <c:pt idx="46">
                  <c:v>-1.9210000000000012</c:v>
                </c:pt>
                <c:pt idx="47">
                  <c:v>-2.3979999999999997</c:v>
                </c:pt>
                <c:pt idx="48">
                  <c:v>-2.8740000000000006</c:v>
                </c:pt>
                <c:pt idx="49">
                  <c:v>-3.3500000000000014</c:v>
                </c:pt>
                <c:pt idx="50">
                  <c:v>-3.8239999999999998</c:v>
                </c:pt>
              </c:numCache>
            </c:numRef>
          </c:yVal>
          <c:smooth val="1"/>
        </c:ser>
        <c:ser>
          <c:idx val="2"/>
          <c:order val="2"/>
          <c:tx>
            <c:strRef>
              <c:f>z!$F$48</c:f>
              <c:strCache>
                <c:ptCount val="1"/>
                <c:pt idx="0">
                  <c:v>block 2</c:v>
                </c:pt>
              </c:strCache>
            </c:strRef>
          </c:tx>
          <c:xVal>
            <c:numRef>
              <c:f>z!$E$49:$E$65</c:f>
              <c:numCache>
                <c:formatCode>0.00E+00</c:formatCode>
                <c:ptCount val="17"/>
                <c:pt idx="0">
                  <c:v>-8</c:v>
                </c:pt>
                <c:pt idx="1">
                  <c:v>-7</c:v>
                </c:pt>
                <c:pt idx="2">
                  <c:v>-6</c:v>
                </c:pt>
                <c:pt idx="3">
                  <c:v>-5</c:v>
                </c:pt>
                <c:pt idx="4">
                  <c:v>-4</c:v>
                </c:pt>
                <c:pt idx="5">
                  <c:v>-3</c:v>
                </c:pt>
                <c:pt idx="6">
                  <c:v>-2</c:v>
                </c:pt>
                <c:pt idx="7">
                  <c:v>-1</c:v>
                </c:pt>
                <c:pt idx="8">
                  <c:v>0</c:v>
                </c:pt>
                <c:pt idx="9">
                  <c:v>1</c:v>
                </c:pt>
                <c:pt idx="10">
                  <c:v>2</c:v>
                </c:pt>
                <c:pt idx="11">
                  <c:v>3</c:v>
                </c:pt>
                <c:pt idx="12">
                  <c:v>4</c:v>
                </c:pt>
                <c:pt idx="13">
                  <c:v>5</c:v>
                </c:pt>
                <c:pt idx="14">
                  <c:v>6</c:v>
                </c:pt>
                <c:pt idx="15">
                  <c:v>7</c:v>
                </c:pt>
                <c:pt idx="16">
                  <c:v>8</c:v>
                </c:pt>
              </c:numCache>
            </c:numRef>
          </c:xVal>
          <c:yVal>
            <c:numRef>
              <c:f>(z!$F$49:$F$65,z!$F$71:$F$87,z!$F$115:$F$131)</c:f>
              <c:numCache>
                <c:formatCode>0.00E+00</c:formatCode>
                <c:ptCount val="51"/>
                <c:pt idx="0">
                  <c:v>13.192999999999998</c:v>
                </c:pt>
                <c:pt idx="1">
                  <c:v>11.535999999999998</c:v>
                </c:pt>
                <c:pt idx="2">
                  <c:v>9.8810000000000002</c:v>
                </c:pt>
                <c:pt idx="3">
                  <c:v>8.2289999999999992</c:v>
                </c:pt>
                <c:pt idx="4">
                  <c:v>6.5790000000000006</c:v>
                </c:pt>
                <c:pt idx="5">
                  <c:v>4.9310000000000009</c:v>
                </c:pt>
                <c:pt idx="6">
                  <c:v>3.2850000000000001</c:v>
                </c:pt>
                <c:pt idx="7">
                  <c:v>1.6409999999999982</c:v>
                </c:pt>
                <c:pt idx="8">
                  <c:v>0</c:v>
                </c:pt>
                <c:pt idx="9">
                  <c:v>-1.6400000000000006</c:v>
                </c:pt>
                <c:pt idx="10">
                  <c:v>-3.277000000000001</c:v>
                </c:pt>
                <c:pt idx="11">
                  <c:v>-4.9116999999999997</c:v>
                </c:pt>
                <c:pt idx="12">
                  <c:v>-6.5443000000000007</c:v>
                </c:pt>
                <c:pt idx="13">
                  <c:v>-8.1748000000000012</c:v>
                </c:pt>
                <c:pt idx="14">
                  <c:v>-9.8030000000000008</c:v>
                </c:pt>
                <c:pt idx="15">
                  <c:v>-11.4291</c:v>
                </c:pt>
                <c:pt idx="16">
                  <c:v>-13.052800000000001</c:v>
                </c:pt>
                <c:pt idx="17">
                  <c:v>-8.2164999999999999</c:v>
                </c:pt>
                <c:pt idx="18">
                  <c:v>-7.1984000000000004</c:v>
                </c:pt>
                <c:pt idx="19">
                  <c:v>-6.1768000000000001</c:v>
                </c:pt>
                <c:pt idx="20">
                  <c:v>-5.152000000000001</c:v>
                </c:pt>
                <c:pt idx="21">
                  <c:v>-4.125</c:v>
                </c:pt>
                <c:pt idx="22">
                  <c:v>-3.0950000000000006</c:v>
                </c:pt>
                <c:pt idx="23">
                  <c:v>-2.0640000000000001</c:v>
                </c:pt>
                <c:pt idx="24">
                  <c:v>-1.032</c:v>
                </c:pt>
                <c:pt idx="25">
                  <c:v>0</c:v>
                </c:pt>
                <c:pt idx="26">
                  <c:v>1.0309999999999988</c:v>
                </c:pt>
                <c:pt idx="27">
                  <c:v>2.0609999999999999</c:v>
                </c:pt>
                <c:pt idx="28">
                  <c:v>3.09</c:v>
                </c:pt>
                <c:pt idx="29">
                  <c:v>4.1159999999999997</c:v>
                </c:pt>
                <c:pt idx="30">
                  <c:v>5.1379999999999981</c:v>
                </c:pt>
                <c:pt idx="31">
                  <c:v>6.157</c:v>
                </c:pt>
                <c:pt idx="32">
                  <c:v>7.1699999999999982</c:v>
                </c:pt>
                <c:pt idx="33">
                  <c:v>8.1780000000000008</c:v>
                </c:pt>
                <c:pt idx="34">
                  <c:v>3.884999999999998</c:v>
                </c:pt>
                <c:pt idx="35">
                  <c:v>3.3960000000000008</c:v>
                </c:pt>
                <c:pt idx="36">
                  <c:v>2.9079999999999977</c:v>
                </c:pt>
                <c:pt idx="37">
                  <c:v>2.4209999999999994</c:v>
                </c:pt>
                <c:pt idx="38">
                  <c:v>1.9349999999999987</c:v>
                </c:pt>
                <c:pt idx="39">
                  <c:v>1.4499999999999993</c:v>
                </c:pt>
                <c:pt idx="40">
                  <c:v>0.96499999999999986</c:v>
                </c:pt>
                <c:pt idx="41">
                  <c:v>0.48199999999999932</c:v>
                </c:pt>
                <c:pt idx="42">
                  <c:v>0</c:v>
                </c:pt>
                <c:pt idx="43">
                  <c:v>-0.48200000000000109</c:v>
                </c:pt>
                <c:pt idx="44">
                  <c:v>-0.96199999999999974</c:v>
                </c:pt>
                <c:pt idx="45">
                  <c:v>-1.4420000000000002</c:v>
                </c:pt>
                <c:pt idx="46">
                  <c:v>-1.9210000000000012</c:v>
                </c:pt>
                <c:pt idx="47">
                  <c:v>-2.3979999999999997</c:v>
                </c:pt>
                <c:pt idx="48">
                  <c:v>-2.8740000000000006</c:v>
                </c:pt>
                <c:pt idx="49">
                  <c:v>-3.3500000000000014</c:v>
                </c:pt>
                <c:pt idx="50">
                  <c:v>-3.8239999999999998</c:v>
                </c:pt>
              </c:numCache>
            </c:numRef>
          </c:yVal>
          <c:smooth val="1"/>
        </c:ser>
        <c:ser>
          <c:idx val="3"/>
          <c:order val="3"/>
          <c:tx>
            <c:strRef>
              <c:f>z!$F$70</c:f>
              <c:strCache>
                <c:ptCount val="1"/>
                <c:pt idx="0">
                  <c:v>block 3</c:v>
                </c:pt>
              </c:strCache>
            </c:strRef>
          </c:tx>
          <c:xVal>
            <c:numRef>
              <c:f>z!$E$5:$E$21</c:f>
              <c:numCache>
                <c:formatCode>0.00E+00</c:formatCode>
                <c:ptCount val="17"/>
                <c:pt idx="0">
                  <c:v>-8</c:v>
                </c:pt>
                <c:pt idx="1">
                  <c:v>-7</c:v>
                </c:pt>
                <c:pt idx="2">
                  <c:v>-6</c:v>
                </c:pt>
                <c:pt idx="3">
                  <c:v>-5</c:v>
                </c:pt>
                <c:pt idx="4">
                  <c:v>-4</c:v>
                </c:pt>
                <c:pt idx="5">
                  <c:v>-3</c:v>
                </c:pt>
                <c:pt idx="6">
                  <c:v>-2</c:v>
                </c:pt>
                <c:pt idx="7">
                  <c:v>-1</c:v>
                </c:pt>
                <c:pt idx="8">
                  <c:v>0</c:v>
                </c:pt>
                <c:pt idx="9">
                  <c:v>1</c:v>
                </c:pt>
                <c:pt idx="10">
                  <c:v>2</c:v>
                </c:pt>
                <c:pt idx="11">
                  <c:v>3</c:v>
                </c:pt>
                <c:pt idx="12">
                  <c:v>4</c:v>
                </c:pt>
                <c:pt idx="13">
                  <c:v>5</c:v>
                </c:pt>
                <c:pt idx="14">
                  <c:v>6</c:v>
                </c:pt>
                <c:pt idx="15">
                  <c:v>7</c:v>
                </c:pt>
                <c:pt idx="16">
                  <c:v>8</c:v>
                </c:pt>
              </c:numCache>
            </c:numRef>
          </c:xVal>
          <c:yVal>
            <c:numRef>
              <c:f>(z!$F$71:$F$87,z!$F$115:$F$131)</c:f>
              <c:numCache>
                <c:formatCode>0.00E+00</c:formatCode>
                <c:ptCount val="34"/>
                <c:pt idx="0">
                  <c:v>-8.2164999999999999</c:v>
                </c:pt>
                <c:pt idx="1">
                  <c:v>-7.1984000000000004</c:v>
                </c:pt>
                <c:pt idx="2">
                  <c:v>-6.1768000000000001</c:v>
                </c:pt>
                <c:pt idx="3">
                  <c:v>-5.152000000000001</c:v>
                </c:pt>
                <c:pt idx="4">
                  <c:v>-4.125</c:v>
                </c:pt>
                <c:pt idx="5">
                  <c:v>-3.0950000000000006</c:v>
                </c:pt>
                <c:pt idx="6">
                  <c:v>-2.0640000000000001</c:v>
                </c:pt>
                <c:pt idx="7">
                  <c:v>-1.032</c:v>
                </c:pt>
                <c:pt idx="8">
                  <c:v>0</c:v>
                </c:pt>
                <c:pt idx="9">
                  <c:v>1.0309999999999988</c:v>
                </c:pt>
                <c:pt idx="10">
                  <c:v>2.0609999999999999</c:v>
                </c:pt>
                <c:pt idx="11">
                  <c:v>3.09</c:v>
                </c:pt>
                <c:pt idx="12">
                  <c:v>4.1159999999999997</c:v>
                </c:pt>
                <c:pt idx="13">
                  <c:v>5.1379999999999981</c:v>
                </c:pt>
                <c:pt idx="14">
                  <c:v>6.157</c:v>
                </c:pt>
                <c:pt idx="15">
                  <c:v>7.1699999999999982</c:v>
                </c:pt>
                <c:pt idx="16">
                  <c:v>8.1780000000000008</c:v>
                </c:pt>
                <c:pt idx="17">
                  <c:v>3.884999999999998</c:v>
                </c:pt>
                <c:pt idx="18">
                  <c:v>3.3960000000000008</c:v>
                </c:pt>
                <c:pt idx="19">
                  <c:v>2.9079999999999977</c:v>
                </c:pt>
                <c:pt idx="20">
                  <c:v>2.4209999999999994</c:v>
                </c:pt>
                <c:pt idx="21">
                  <c:v>1.9349999999999987</c:v>
                </c:pt>
                <c:pt idx="22">
                  <c:v>1.4499999999999993</c:v>
                </c:pt>
                <c:pt idx="23">
                  <c:v>0.96499999999999986</c:v>
                </c:pt>
                <c:pt idx="24">
                  <c:v>0.48199999999999932</c:v>
                </c:pt>
                <c:pt idx="25">
                  <c:v>0</c:v>
                </c:pt>
                <c:pt idx="26">
                  <c:v>-0.48200000000000109</c:v>
                </c:pt>
                <c:pt idx="27">
                  <c:v>-0.96199999999999974</c:v>
                </c:pt>
                <c:pt idx="28">
                  <c:v>-1.4420000000000002</c:v>
                </c:pt>
                <c:pt idx="29">
                  <c:v>-1.9210000000000012</c:v>
                </c:pt>
                <c:pt idx="30">
                  <c:v>-2.3979999999999997</c:v>
                </c:pt>
                <c:pt idx="31">
                  <c:v>-2.8740000000000006</c:v>
                </c:pt>
                <c:pt idx="32">
                  <c:v>-3.3500000000000014</c:v>
                </c:pt>
                <c:pt idx="33">
                  <c:v>-3.8239999999999998</c:v>
                </c:pt>
              </c:numCache>
            </c:numRef>
          </c:yVal>
          <c:smooth val="1"/>
        </c:ser>
        <c:ser>
          <c:idx val="4"/>
          <c:order val="4"/>
          <c:tx>
            <c:v>block 4a</c:v>
          </c:tx>
          <c:xVal>
            <c:numRef>
              <c:f>z!$E$5:$E$21</c:f>
              <c:numCache>
                <c:formatCode>0.00E+00</c:formatCode>
                <c:ptCount val="17"/>
                <c:pt idx="0">
                  <c:v>-8</c:v>
                </c:pt>
                <c:pt idx="1">
                  <c:v>-7</c:v>
                </c:pt>
                <c:pt idx="2">
                  <c:v>-6</c:v>
                </c:pt>
                <c:pt idx="3">
                  <c:v>-5</c:v>
                </c:pt>
                <c:pt idx="4">
                  <c:v>-4</c:v>
                </c:pt>
                <c:pt idx="5">
                  <c:v>-3</c:v>
                </c:pt>
                <c:pt idx="6">
                  <c:v>-2</c:v>
                </c:pt>
                <c:pt idx="7">
                  <c:v>-1</c:v>
                </c:pt>
                <c:pt idx="8">
                  <c:v>0</c:v>
                </c:pt>
                <c:pt idx="9">
                  <c:v>1</c:v>
                </c:pt>
                <c:pt idx="10">
                  <c:v>2</c:v>
                </c:pt>
                <c:pt idx="11">
                  <c:v>3</c:v>
                </c:pt>
                <c:pt idx="12">
                  <c:v>4</c:v>
                </c:pt>
                <c:pt idx="13">
                  <c:v>5</c:v>
                </c:pt>
                <c:pt idx="14">
                  <c:v>6</c:v>
                </c:pt>
                <c:pt idx="15">
                  <c:v>7</c:v>
                </c:pt>
                <c:pt idx="16">
                  <c:v>8</c:v>
                </c:pt>
              </c:numCache>
            </c:numRef>
          </c:xVal>
          <c:yVal>
            <c:numRef>
              <c:f>z!$F$115:$F$131</c:f>
              <c:numCache>
                <c:formatCode>0.00E+00</c:formatCode>
                <c:ptCount val="17"/>
                <c:pt idx="0">
                  <c:v>3.884999999999998</c:v>
                </c:pt>
                <c:pt idx="1">
                  <c:v>3.3960000000000008</c:v>
                </c:pt>
                <c:pt idx="2">
                  <c:v>2.9079999999999977</c:v>
                </c:pt>
                <c:pt idx="3">
                  <c:v>2.4209999999999994</c:v>
                </c:pt>
                <c:pt idx="4">
                  <c:v>1.9349999999999987</c:v>
                </c:pt>
                <c:pt idx="5">
                  <c:v>1.4499999999999993</c:v>
                </c:pt>
                <c:pt idx="6">
                  <c:v>0.96499999999999986</c:v>
                </c:pt>
                <c:pt idx="7">
                  <c:v>0.48199999999999932</c:v>
                </c:pt>
                <c:pt idx="8">
                  <c:v>0</c:v>
                </c:pt>
                <c:pt idx="9">
                  <c:v>-0.48200000000000109</c:v>
                </c:pt>
                <c:pt idx="10">
                  <c:v>-0.96199999999999974</c:v>
                </c:pt>
                <c:pt idx="11">
                  <c:v>-1.4420000000000002</c:v>
                </c:pt>
                <c:pt idx="12">
                  <c:v>-1.9210000000000012</c:v>
                </c:pt>
                <c:pt idx="13">
                  <c:v>-2.3979999999999997</c:v>
                </c:pt>
                <c:pt idx="14">
                  <c:v>-2.8740000000000006</c:v>
                </c:pt>
                <c:pt idx="15">
                  <c:v>-3.3500000000000014</c:v>
                </c:pt>
                <c:pt idx="16">
                  <c:v>-3.8239999999999998</c:v>
                </c:pt>
              </c:numCache>
            </c:numRef>
          </c:yVal>
          <c:smooth val="1"/>
        </c:ser>
        <c:ser>
          <c:idx val="5"/>
          <c:order val="5"/>
          <c:tx>
            <c:v>block 4b</c:v>
          </c:tx>
          <c:xVal>
            <c:numRef>
              <c:f>z!$E$5:$E$21</c:f>
              <c:numCache>
                <c:formatCode>0.00E+00</c:formatCode>
                <c:ptCount val="17"/>
                <c:pt idx="0">
                  <c:v>-8</c:v>
                </c:pt>
                <c:pt idx="1">
                  <c:v>-7</c:v>
                </c:pt>
                <c:pt idx="2">
                  <c:v>-6</c:v>
                </c:pt>
                <c:pt idx="3">
                  <c:v>-5</c:v>
                </c:pt>
                <c:pt idx="4">
                  <c:v>-4</c:v>
                </c:pt>
                <c:pt idx="5">
                  <c:v>-3</c:v>
                </c:pt>
                <c:pt idx="6">
                  <c:v>-2</c:v>
                </c:pt>
                <c:pt idx="7">
                  <c:v>-1</c:v>
                </c:pt>
                <c:pt idx="8">
                  <c:v>0</c:v>
                </c:pt>
                <c:pt idx="9">
                  <c:v>1</c:v>
                </c:pt>
                <c:pt idx="10">
                  <c:v>2</c:v>
                </c:pt>
                <c:pt idx="11">
                  <c:v>3</c:v>
                </c:pt>
                <c:pt idx="12">
                  <c:v>4</c:v>
                </c:pt>
                <c:pt idx="13">
                  <c:v>5</c:v>
                </c:pt>
                <c:pt idx="14">
                  <c:v>6</c:v>
                </c:pt>
                <c:pt idx="15">
                  <c:v>7</c:v>
                </c:pt>
                <c:pt idx="16">
                  <c:v>8</c:v>
                </c:pt>
              </c:numCache>
            </c:numRef>
          </c:xVal>
          <c:yVal>
            <c:numRef>
              <c:f>z!$F$93:$F$109</c:f>
              <c:numCache>
                <c:formatCode>0.00E+00</c:formatCode>
                <c:ptCount val="17"/>
                <c:pt idx="0">
                  <c:v>2.5329999999999977</c:v>
                </c:pt>
                <c:pt idx="1">
                  <c:v>2.2160000000000011</c:v>
                </c:pt>
                <c:pt idx="2">
                  <c:v>1.8990000000000009</c:v>
                </c:pt>
                <c:pt idx="3">
                  <c:v>1.581999999999999</c:v>
                </c:pt>
                <c:pt idx="4">
                  <c:v>1.2649999999999988</c:v>
                </c:pt>
                <c:pt idx="5">
                  <c:v>0.94799999999999862</c:v>
                </c:pt>
                <c:pt idx="6">
                  <c:v>0.63199999999999967</c:v>
                </c:pt>
                <c:pt idx="7">
                  <c:v>0.31599999999999895</c:v>
                </c:pt>
                <c:pt idx="8">
                  <c:v>0</c:v>
                </c:pt>
                <c:pt idx="9">
                  <c:v>-0.31600000000000072</c:v>
                </c:pt>
                <c:pt idx="10">
                  <c:v>-0.63200000000000145</c:v>
                </c:pt>
                <c:pt idx="11">
                  <c:v>-0.9480000000000004</c:v>
                </c:pt>
                <c:pt idx="12">
                  <c:v>-1.2629999999999999</c:v>
                </c:pt>
                <c:pt idx="13">
                  <c:v>-1.5780000000000012</c:v>
                </c:pt>
                <c:pt idx="14">
                  <c:v>-1.8930000000000007</c:v>
                </c:pt>
                <c:pt idx="15">
                  <c:v>-2.2080000000000002</c:v>
                </c:pt>
                <c:pt idx="16">
                  <c:v>-2.5229999999999997</c:v>
                </c:pt>
              </c:numCache>
            </c:numRef>
          </c:yVal>
          <c:smooth val="1"/>
        </c:ser>
        <c:dLbls>
          <c:showLegendKey val="0"/>
          <c:showVal val="0"/>
          <c:showCatName val="0"/>
          <c:showSerName val="0"/>
          <c:showPercent val="0"/>
          <c:showBubbleSize val="0"/>
        </c:dLbls>
        <c:axId val="106253696"/>
        <c:axId val="106264064"/>
      </c:scatterChart>
      <c:valAx>
        <c:axId val="106253696"/>
        <c:scaling>
          <c:orientation val="minMax"/>
          <c:max val="8"/>
          <c:min val="-8"/>
        </c:scaling>
        <c:delete val="0"/>
        <c:axPos val="b"/>
        <c:title>
          <c:tx>
            <c:rich>
              <a:bodyPr/>
              <a:lstStyle/>
              <a:p>
                <a:pPr>
                  <a:defRPr sz="1400"/>
                </a:pPr>
                <a:r>
                  <a:rPr lang="el-GR" sz="1400" b="1" i="0" u="none" strike="noStrike" baseline="0">
                    <a:effectLst/>
                  </a:rPr>
                  <a:t>Δ</a:t>
                </a:r>
                <a:r>
                  <a:rPr lang="en-GB" sz="1400" b="1" i="0" u="none" strike="noStrike" baseline="0">
                    <a:effectLst/>
                  </a:rPr>
                  <a:t>z (mm)</a:t>
                </a:r>
                <a:endParaRPr lang="en-GB" sz="1400"/>
              </a:p>
            </c:rich>
          </c:tx>
          <c:layout/>
          <c:overlay val="0"/>
        </c:title>
        <c:numFmt formatCode="#,##0" sourceLinked="0"/>
        <c:majorTickMark val="none"/>
        <c:minorTickMark val="none"/>
        <c:tickLblPos val="nextTo"/>
        <c:txPr>
          <a:bodyPr/>
          <a:lstStyle/>
          <a:p>
            <a:pPr>
              <a:defRPr sz="1050"/>
            </a:pPr>
            <a:endParaRPr lang="en-US"/>
          </a:p>
        </c:txPr>
        <c:crossAx val="106264064"/>
        <c:crosses val="autoZero"/>
        <c:crossBetween val="midCat"/>
      </c:valAx>
      <c:valAx>
        <c:axId val="106264064"/>
        <c:scaling>
          <c:orientation val="minMax"/>
          <c:max val="25"/>
          <c:min val="-25"/>
        </c:scaling>
        <c:delete val="0"/>
        <c:axPos val="l"/>
        <c:majorGridlines/>
        <c:title>
          <c:tx>
            <c:rich>
              <a:bodyPr/>
              <a:lstStyle/>
              <a:p>
                <a:pPr>
                  <a:defRPr/>
                </a:pPr>
                <a:r>
                  <a:rPr lang="el-GR" sz="1000" b="1" i="0" u="none" strike="noStrike" baseline="0">
                    <a:effectLst/>
                  </a:rPr>
                  <a:t>Δ</a:t>
                </a:r>
                <a:r>
                  <a:rPr lang="en-GB" sz="1000" b="1" i="0" u="none" strike="noStrike" baseline="0">
                    <a:effectLst/>
                  </a:rPr>
                  <a:t>b (units)</a:t>
                </a:r>
                <a:endParaRPr lang="en-GB"/>
              </a:p>
            </c:rich>
          </c:tx>
          <c:layout/>
          <c:overlay val="0"/>
        </c:title>
        <c:numFmt formatCode="#,##0" sourceLinked="0"/>
        <c:majorTickMark val="none"/>
        <c:minorTickMark val="none"/>
        <c:tickLblPos val="nextTo"/>
        <c:txPr>
          <a:bodyPr/>
          <a:lstStyle/>
          <a:p>
            <a:pPr>
              <a:defRPr sz="1200"/>
            </a:pPr>
            <a:endParaRPr lang="en-US"/>
          </a:p>
        </c:txPr>
        <c:crossAx val="106253696"/>
        <c:crosses val="autoZero"/>
        <c:crossBetween val="midCat"/>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l-GR"/>
              <a:t>Δ</a:t>
            </a:r>
            <a:r>
              <a:rPr lang="en-US"/>
              <a:t>b</a:t>
            </a:r>
            <a:r>
              <a:rPr lang="en-US" sz="1200"/>
              <a:t>10</a:t>
            </a:r>
            <a:r>
              <a:rPr lang="en-US"/>
              <a:t> </a:t>
            </a:r>
          </a:p>
        </c:rich>
      </c:tx>
      <c:layout/>
      <c:overlay val="0"/>
    </c:title>
    <c:autoTitleDeleted val="0"/>
    <c:plotArea>
      <c:layout/>
      <c:scatterChart>
        <c:scatterStyle val="smoothMarker"/>
        <c:varyColors val="0"/>
        <c:ser>
          <c:idx val="0"/>
          <c:order val="0"/>
          <c:tx>
            <c:strRef>
              <c:f>z!$G$4</c:f>
              <c:strCache>
                <c:ptCount val="1"/>
                <c:pt idx="0">
                  <c:v>block 1b</c:v>
                </c:pt>
              </c:strCache>
            </c:strRef>
          </c:tx>
          <c:xVal>
            <c:numRef>
              <c:f>z!$E$5:$E$21</c:f>
              <c:numCache>
                <c:formatCode>0.00E+00</c:formatCode>
                <c:ptCount val="17"/>
                <c:pt idx="0">
                  <c:v>-8</c:v>
                </c:pt>
                <c:pt idx="1">
                  <c:v>-7</c:v>
                </c:pt>
                <c:pt idx="2">
                  <c:v>-6</c:v>
                </c:pt>
                <c:pt idx="3">
                  <c:v>-5</c:v>
                </c:pt>
                <c:pt idx="4">
                  <c:v>-4</c:v>
                </c:pt>
                <c:pt idx="5">
                  <c:v>-3</c:v>
                </c:pt>
                <c:pt idx="6">
                  <c:v>-2</c:v>
                </c:pt>
                <c:pt idx="7">
                  <c:v>-1</c:v>
                </c:pt>
                <c:pt idx="8">
                  <c:v>0</c:v>
                </c:pt>
                <c:pt idx="9">
                  <c:v>1</c:v>
                </c:pt>
                <c:pt idx="10">
                  <c:v>2</c:v>
                </c:pt>
                <c:pt idx="11">
                  <c:v>3</c:v>
                </c:pt>
                <c:pt idx="12">
                  <c:v>4</c:v>
                </c:pt>
                <c:pt idx="13">
                  <c:v>5</c:v>
                </c:pt>
                <c:pt idx="14">
                  <c:v>6</c:v>
                </c:pt>
                <c:pt idx="15">
                  <c:v>7</c:v>
                </c:pt>
                <c:pt idx="16">
                  <c:v>8</c:v>
                </c:pt>
              </c:numCache>
            </c:numRef>
          </c:xVal>
          <c:yVal>
            <c:numRef>
              <c:f>(z!$G$5:$G$21,z!$G$26:$G$43,z!$G$49:$G$65,z!$G$71:$G$87,z!$G$115:$G$131)</c:f>
              <c:numCache>
                <c:formatCode>0.00E+00</c:formatCode>
                <c:ptCount val="86"/>
                <c:pt idx="0">
                  <c:v>1.68537</c:v>
                </c:pt>
                <c:pt idx="1">
                  <c:v>1.4731700000000001</c:v>
                </c:pt>
                <c:pt idx="2">
                  <c:v>1.2614200000000002</c:v>
                </c:pt>
                <c:pt idx="3">
                  <c:v>1.0501100000000001</c:v>
                </c:pt>
                <c:pt idx="4">
                  <c:v>0.83919999999999995</c:v>
                </c:pt>
                <c:pt idx="5">
                  <c:v>0.62880000000000003</c:v>
                </c:pt>
                <c:pt idx="6">
                  <c:v>0.41880000000000006</c:v>
                </c:pt>
                <c:pt idx="7">
                  <c:v>0.20920000000000005</c:v>
                </c:pt>
                <c:pt idx="8">
                  <c:v>0</c:v>
                </c:pt>
                <c:pt idx="9">
                  <c:v>-0.20879999999999987</c:v>
                </c:pt>
                <c:pt idx="10">
                  <c:v>-0.41729999999999978</c:v>
                </c:pt>
                <c:pt idx="11">
                  <c:v>-0.62529999999999997</c:v>
                </c:pt>
                <c:pt idx="12">
                  <c:v>-0.83309999999999973</c:v>
                </c:pt>
                <c:pt idx="13">
                  <c:v>-1.0405</c:v>
                </c:pt>
                <c:pt idx="14">
                  <c:v>-1.2474999999999998</c:v>
                </c:pt>
                <c:pt idx="15">
                  <c:v>-1.4543000000000001</c:v>
                </c:pt>
                <c:pt idx="16">
                  <c:v>-1.6609</c:v>
                </c:pt>
                <c:pt idx="17" formatCode="General">
                  <c:v>0</c:v>
                </c:pt>
                <c:pt idx="18">
                  <c:v>-1.6218000000000001</c:v>
                </c:pt>
                <c:pt idx="19">
                  <c:v>-1.4454999999999998</c:v>
                </c:pt>
                <c:pt idx="20">
                  <c:v>-1.2619999999999998</c:v>
                </c:pt>
                <c:pt idx="21">
                  <c:v>-1.0711000000000002</c:v>
                </c:pt>
                <c:pt idx="22">
                  <c:v>-0.87249999999999983</c:v>
                </c:pt>
                <c:pt idx="23">
                  <c:v>-0.66609999999999991</c:v>
                </c:pt>
                <c:pt idx="24">
                  <c:v>-0.45189999999999997</c:v>
                </c:pt>
                <c:pt idx="25">
                  <c:v>-0.22989999999999999</c:v>
                </c:pt>
                <c:pt idx="26">
                  <c:v>0</c:v>
                </c:pt>
                <c:pt idx="27">
                  <c:v>0.23730000000000007</c:v>
                </c:pt>
                <c:pt idx="28">
                  <c:v>0.48199999999999998</c:v>
                </c:pt>
                <c:pt idx="29">
                  <c:v>0.73360000000000003</c:v>
                </c:pt>
                <c:pt idx="30">
                  <c:v>0.99179000000000006</c:v>
                </c:pt>
                <c:pt idx="31">
                  <c:v>1.2559499999999999</c:v>
                </c:pt>
                <c:pt idx="32">
                  <c:v>1.52559</c:v>
                </c:pt>
                <c:pt idx="33">
                  <c:v>1.800071</c:v>
                </c:pt>
                <c:pt idx="34">
                  <c:v>2.0787400000000003</c:v>
                </c:pt>
                <c:pt idx="35">
                  <c:v>-0.77900000000000014</c:v>
                </c:pt>
                <c:pt idx="36">
                  <c:v>-0.68119999999999981</c:v>
                </c:pt>
                <c:pt idx="37">
                  <c:v>-0.58350000000000013</c:v>
                </c:pt>
                <c:pt idx="38">
                  <c:v>-0.48589999999999978</c:v>
                </c:pt>
                <c:pt idx="39">
                  <c:v>-0.38849999999999985</c:v>
                </c:pt>
                <c:pt idx="40">
                  <c:v>-0.29120000000000013</c:v>
                </c:pt>
                <c:pt idx="41">
                  <c:v>-0.19399999999999973</c:v>
                </c:pt>
                <c:pt idx="42">
                  <c:v>-9.6899999999999986E-2</c:v>
                </c:pt>
                <c:pt idx="43">
                  <c:v>0</c:v>
                </c:pt>
                <c:pt idx="44">
                  <c:v>9.6700000000000008E-2</c:v>
                </c:pt>
                <c:pt idx="45">
                  <c:v>0.19340000000000002</c:v>
                </c:pt>
                <c:pt idx="46">
                  <c:v>0.28990000000000005</c:v>
                </c:pt>
                <c:pt idx="47">
                  <c:v>0.38630000000000009</c:v>
                </c:pt>
                <c:pt idx="48">
                  <c:v>0.48260000000000014</c:v>
                </c:pt>
                <c:pt idx="49">
                  <c:v>0.57869999999999999</c:v>
                </c:pt>
                <c:pt idx="50">
                  <c:v>0.67470000000000008</c:v>
                </c:pt>
                <c:pt idx="51">
                  <c:v>0.77059999999999995</c:v>
                </c:pt>
                <c:pt idx="52">
                  <c:v>-0.10749999999999993</c:v>
                </c:pt>
                <c:pt idx="53">
                  <c:v>-9.5999999999999863E-2</c:v>
                </c:pt>
                <c:pt idx="54">
                  <c:v>-8.4099999999999842E-2</c:v>
                </c:pt>
                <c:pt idx="55">
                  <c:v>-7.1599999999999886E-2</c:v>
                </c:pt>
                <c:pt idx="56">
                  <c:v>-5.8599999999999985E-2</c:v>
                </c:pt>
                <c:pt idx="57">
                  <c:v>-4.489999999999994E-2</c:v>
                </c:pt>
                <c:pt idx="58">
                  <c:v>-3.0599999999999961E-2</c:v>
                </c:pt>
                <c:pt idx="59">
                  <c:v>-1.5700000000000047E-2</c:v>
                </c:pt>
                <c:pt idx="60">
                  <c:v>0</c:v>
                </c:pt>
                <c:pt idx="61">
                  <c:v>1.6299999999999981E-2</c:v>
                </c:pt>
                <c:pt idx="62">
                  <c:v>3.3300000000000107E-2</c:v>
                </c:pt>
                <c:pt idx="63">
                  <c:v>5.1100000000000145E-2</c:v>
                </c:pt>
                <c:pt idx="64">
                  <c:v>6.9600000000000106E-2</c:v>
                </c:pt>
                <c:pt idx="65">
                  <c:v>8.879999999999999E-2</c:v>
                </c:pt>
                <c:pt idx="66">
                  <c:v>0.10880000000000001</c:v>
                </c:pt>
                <c:pt idx="67">
                  <c:v>0.12949999999999995</c:v>
                </c:pt>
                <c:pt idx="68">
                  <c:v>0.15090000000000003</c:v>
                </c:pt>
                <c:pt idx="69">
                  <c:v>0.14450000000000007</c:v>
                </c:pt>
                <c:pt idx="70">
                  <c:v>0.12630000000000008</c:v>
                </c:pt>
                <c:pt idx="71">
                  <c:v>0.10820000000000007</c:v>
                </c:pt>
                <c:pt idx="72">
                  <c:v>9.0100000000000069E-2</c:v>
                </c:pt>
                <c:pt idx="73">
                  <c:v>7.2000000000000064E-2</c:v>
                </c:pt>
                <c:pt idx="74">
                  <c:v>5.4000000000000048E-2</c:v>
                </c:pt>
                <c:pt idx="75">
                  <c:v>3.5900000000000043E-2</c:v>
                </c:pt>
                <c:pt idx="76">
                  <c:v>1.7900000000000027E-2</c:v>
                </c:pt>
                <c:pt idx="77">
                  <c:v>0</c:v>
                </c:pt>
                <c:pt idx="78">
                  <c:v>-1.8000000000000016E-2</c:v>
                </c:pt>
                <c:pt idx="79">
                  <c:v>-3.5900000000000043E-2</c:v>
                </c:pt>
                <c:pt idx="80">
                  <c:v>-5.3799999999999848E-2</c:v>
                </c:pt>
                <c:pt idx="81">
                  <c:v>-7.1699999999999875E-2</c:v>
                </c:pt>
                <c:pt idx="82">
                  <c:v>-8.9599999999999902E-2</c:v>
                </c:pt>
                <c:pt idx="83">
                  <c:v>-0.10739999999999994</c:v>
                </c:pt>
                <c:pt idx="84">
                  <c:v>-0.12529999999999997</c:v>
                </c:pt>
                <c:pt idx="85">
                  <c:v>-0.14309999999999978</c:v>
                </c:pt>
              </c:numCache>
            </c:numRef>
          </c:yVal>
          <c:smooth val="1"/>
        </c:ser>
        <c:ser>
          <c:idx val="1"/>
          <c:order val="1"/>
          <c:tx>
            <c:strRef>
              <c:f>z!$G$26</c:f>
              <c:strCache>
                <c:ptCount val="1"/>
                <c:pt idx="0">
                  <c:v>block 1a</c:v>
                </c:pt>
              </c:strCache>
            </c:strRef>
          </c:tx>
          <c:xVal>
            <c:numRef>
              <c:f>z!$E$5:$E$21</c:f>
              <c:numCache>
                <c:formatCode>0.00E+00</c:formatCode>
                <c:ptCount val="17"/>
                <c:pt idx="0">
                  <c:v>-8</c:v>
                </c:pt>
                <c:pt idx="1">
                  <c:v>-7</c:v>
                </c:pt>
                <c:pt idx="2">
                  <c:v>-6</c:v>
                </c:pt>
                <c:pt idx="3">
                  <c:v>-5</c:v>
                </c:pt>
                <c:pt idx="4">
                  <c:v>-4</c:v>
                </c:pt>
                <c:pt idx="5">
                  <c:v>-3</c:v>
                </c:pt>
                <c:pt idx="6">
                  <c:v>-2</c:v>
                </c:pt>
                <c:pt idx="7">
                  <c:v>-1</c:v>
                </c:pt>
                <c:pt idx="8">
                  <c:v>0</c:v>
                </c:pt>
                <c:pt idx="9">
                  <c:v>1</c:v>
                </c:pt>
                <c:pt idx="10">
                  <c:v>2</c:v>
                </c:pt>
                <c:pt idx="11">
                  <c:v>3</c:v>
                </c:pt>
                <c:pt idx="12">
                  <c:v>4</c:v>
                </c:pt>
                <c:pt idx="13">
                  <c:v>5</c:v>
                </c:pt>
                <c:pt idx="14">
                  <c:v>6</c:v>
                </c:pt>
                <c:pt idx="15">
                  <c:v>7</c:v>
                </c:pt>
                <c:pt idx="16">
                  <c:v>8</c:v>
                </c:pt>
              </c:numCache>
            </c:numRef>
          </c:xVal>
          <c:yVal>
            <c:numRef>
              <c:f>(z!$G$27:$G$43,z!$G$49:$G$65,z!$G$71:$G$87,z!$G$115:$G$131)</c:f>
              <c:numCache>
                <c:formatCode>0.00E+00</c:formatCode>
                <c:ptCount val="68"/>
                <c:pt idx="0">
                  <c:v>-1.6218000000000001</c:v>
                </c:pt>
                <c:pt idx="1">
                  <c:v>-1.4454999999999998</c:v>
                </c:pt>
                <c:pt idx="2">
                  <c:v>-1.2619999999999998</c:v>
                </c:pt>
                <c:pt idx="3">
                  <c:v>-1.0711000000000002</c:v>
                </c:pt>
                <c:pt idx="4">
                  <c:v>-0.87249999999999983</c:v>
                </c:pt>
                <c:pt idx="5">
                  <c:v>-0.66609999999999991</c:v>
                </c:pt>
                <c:pt idx="6">
                  <c:v>-0.45189999999999997</c:v>
                </c:pt>
                <c:pt idx="7">
                  <c:v>-0.22989999999999999</c:v>
                </c:pt>
                <c:pt idx="8">
                  <c:v>0</c:v>
                </c:pt>
                <c:pt idx="9">
                  <c:v>0.23730000000000007</c:v>
                </c:pt>
                <c:pt idx="10">
                  <c:v>0.48199999999999998</c:v>
                </c:pt>
                <c:pt idx="11">
                  <c:v>0.73360000000000003</c:v>
                </c:pt>
                <c:pt idx="12">
                  <c:v>0.99179000000000006</c:v>
                </c:pt>
                <c:pt idx="13">
                  <c:v>1.2559499999999999</c:v>
                </c:pt>
                <c:pt idx="14">
                  <c:v>1.52559</c:v>
                </c:pt>
                <c:pt idx="15">
                  <c:v>1.800071</c:v>
                </c:pt>
                <c:pt idx="16">
                  <c:v>2.0787400000000003</c:v>
                </c:pt>
                <c:pt idx="17">
                  <c:v>-0.77900000000000014</c:v>
                </c:pt>
                <c:pt idx="18">
                  <c:v>-0.68119999999999981</c:v>
                </c:pt>
                <c:pt idx="19">
                  <c:v>-0.58350000000000013</c:v>
                </c:pt>
                <c:pt idx="20">
                  <c:v>-0.48589999999999978</c:v>
                </c:pt>
                <c:pt idx="21">
                  <c:v>-0.38849999999999985</c:v>
                </c:pt>
                <c:pt idx="22">
                  <c:v>-0.29120000000000013</c:v>
                </c:pt>
                <c:pt idx="23">
                  <c:v>-0.19399999999999973</c:v>
                </c:pt>
                <c:pt idx="24">
                  <c:v>-9.6899999999999986E-2</c:v>
                </c:pt>
                <c:pt idx="25">
                  <c:v>0</c:v>
                </c:pt>
                <c:pt idx="26">
                  <c:v>9.6700000000000008E-2</c:v>
                </c:pt>
                <c:pt idx="27">
                  <c:v>0.19340000000000002</c:v>
                </c:pt>
                <c:pt idx="28">
                  <c:v>0.28990000000000005</c:v>
                </c:pt>
                <c:pt idx="29">
                  <c:v>0.38630000000000009</c:v>
                </c:pt>
                <c:pt idx="30">
                  <c:v>0.48260000000000014</c:v>
                </c:pt>
                <c:pt idx="31">
                  <c:v>0.57869999999999999</c:v>
                </c:pt>
                <c:pt idx="32">
                  <c:v>0.67470000000000008</c:v>
                </c:pt>
                <c:pt idx="33">
                  <c:v>0.77059999999999995</c:v>
                </c:pt>
                <c:pt idx="34">
                  <c:v>-0.10749999999999993</c:v>
                </c:pt>
                <c:pt idx="35">
                  <c:v>-9.5999999999999863E-2</c:v>
                </c:pt>
                <c:pt idx="36">
                  <c:v>-8.4099999999999842E-2</c:v>
                </c:pt>
                <c:pt idx="37">
                  <c:v>-7.1599999999999886E-2</c:v>
                </c:pt>
                <c:pt idx="38">
                  <c:v>-5.8599999999999985E-2</c:v>
                </c:pt>
                <c:pt idx="39">
                  <c:v>-4.489999999999994E-2</c:v>
                </c:pt>
                <c:pt idx="40">
                  <c:v>-3.0599999999999961E-2</c:v>
                </c:pt>
                <c:pt idx="41">
                  <c:v>-1.5700000000000047E-2</c:v>
                </c:pt>
                <c:pt idx="42">
                  <c:v>0</c:v>
                </c:pt>
                <c:pt idx="43">
                  <c:v>1.6299999999999981E-2</c:v>
                </c:pt>
                <c:pt idx="44">
                  <c:v>3.3300000000000107E-2</c:v>
                </c:pt>
                <c:pt idx="45">
                  <c:v>5.1100000000000145E-2</c:v>
                </c:pt>
                <c:pt idx="46">
                  <c:v>6.9600000000000106E-2</c:v>
                </c:pt>
                <c:pt idx="47">
                  <c:v>8.879999999999999E-2</c:v>
                </c:pt>
                <c:pt idx="48">
                  <c:v>0.10880000000000001</c:v>
                </c:pt>
                <c:pt idx="49">
                  <c:v>0.12949999999999995</c:v>
                </c:pt>
                <c:pt idx="50">
                  <c:v>0.15090000000000003</c:v>
                </c:pt>
                <c:pt idx="51">
                  <c:v>0.14450000000000007</c:v>
                </c:pt>
                <c:pt idx="52">
                  <c:v>0.12630000000000008</c:v>
                </c:pt>
                <c:pt idx="53">
                  <c:v>0.10820000000000007</c:v>
                </c:pt>
                <c:pt idx="54">
                  <c:v>9.0100000000000069E-2</c:v>
                </c:pt>
                <c:pt idx="55">
                  <c:v>7.2000000000000064E-2</c:v>
                </c:pt>
                <c:pt idx="56">
                  <c:v>5.4000000000000048E-2</c:v>
                </c:pt>
                <c:pt idx="57">
                  <c:v>3.5900000000000043E-2</c:v>
                </c:pt>
                <c:pt idx="58">
                  <c:v>1.7900000000000027E-2</c:v>
                </c:pt>
                <c:pt idx="59">
                  <c:v>0</c:v>
                </c:pt>
                <c:pt idx="60">
                  <c:v>-1.8000000000000016E-2</c:v>
                </c:pt>
                <c:pt idx="61">
                  <c:v>-3.5900000000000043E-2</c:v>
                </c:pt>
                <c:pt idx="62">
                  <c:v>-5.3799999999999848E-2</c:v>
                </c:pt>
                <c:pt idx="63">
                  <c:v>-7.1699999999999875E-2</c:v>
                </c:pt>
                <c:pt idx="64">
                  <c:v>-8.9599999999999902E-2</c:v>
                </c:pt>
                <c:pt idx="65">
                  <c:v>-0.10739999999999994</c:v>
                </c:pt>
                <c:pt idx="66">
                  <c:v>-0.12529999999999997</c:v>
                </c:pt>
                <c:pt idx="67">
                  <c:v>-0.14309999999999978</c:v>
                </c:pt>
              </c:numCache>
            </c:numRef>
          </c:yVal>
          <c:smooth val="1"/>
        </c:ser>
        <c:ser>
          <c:idx val="2"/>
          <c:order val="2"/>
          <c:tx>
            <c:strRef>
              <c:f>z!$G$48</c:f>
              <c:strCache>
                <c:ptCount val="1"/>
                <c:pt idx="0">
                  <c:v>block 2</c:v>
                </c:pt>
              </c:strCache>
            </c:strRef>
          </c:tx>
          <c:xVal>
            <c:numRef>
              <c:f>z!$E$5:$E$21</c:f>
              <c:numCache>
                <c:formatCode>0.00E+00</c:formatCode>
                <c:ptCount val="17"/>
                <c:pt idx="0">
                  <c:v>-8</c:v>
                </c:pt>
                <c:pt idx="1">
                  <c:v>-7</c:v>
                </c:pt>
                <c:pt idx="2">
                  <c:v>-6</c:v>
                </c:pt>
                <c:pt idx="3">
                  <c:v>-5</c:v>
                </c:pt>
                <c:pt idx="4">
                  <c:v>-4</c:v>
                </c:pt>
                <c:pt idx="5">
                  <c:v>-3</c:v>
                </c:pt>
                <c:pt idx="6">
                  <c:v>-2</c:v>
                </c:pt>
                <c:pt idx="7">
                  <c:v>-1</c:v>
                </c:pt>
                <c:pt idx="8">
                  <c:v>0</c:v>
                </c:pt>
                <c:pt idx="9">
                  <c:v>1</c:v>
                </c:pt>
                <c:pt idx="10">
                  <c:v>2</c:v>
                </c:pt>
                <c:pt idx="11">
                  <c:v>3</c:v>
                </c:pt>
                <c:pt idx="12">
                  <c:v>4</c:v>
                </c:pt>
                <c:pt idx="13">
                  <c:v>5</c:v>
                </c:pt>
                <c:pt idx="14">
                  <c:v>6</c:v>
                </c:pt>
                <c:pt idx="15">
                  <c:v>7</c:v>
                </c:pt>
                <c:pt idx="16">
                  <c:v>8</c:v>
                </c:pt>
              </c:numCache>
            </c:numRef>
          </c:xVal>
          <c:yVal>
            <c:numRef>
              <c:f>(z!$G$49:$G$65,z!$G$71:$G$87,z!$G$115:$G$131)</c:f>
              <c:numCache>
                <c:formatCode>0.00E+00</c:formatCode>
                <c:ptCount val="51"/>
                <c:pt idx="0">
                  <c:v>-0.77900000000000014</c:v>
                </c:pt>
                <c:pt idx="1">
                  <c:v>-0.68119999999999981</c:v>
                </c:pt>
                <c:pt idx="2">
                  <c:v>-0.58350000000000013</c:v>
                </c:pt>
                <c:pt idx="3">
                  <c:v>-0.48589999999999978</c:v>
                </c:pt>
                <c:pt idx="4">
                  <c:v>-0.38849999999999985</c:v>
                </c:pt>
                <c:pt idx="5">
                  <c:v>-0.29120000000000013</c:v>
                </c:pt>
                <c:pt idx="6">
                  <c:v>-0.19399999999999973</c:v>
                </c:pt>
                <c:pt idx="7">
                  <c:v>-9.6899999999999986E-2</c:v>
                </c:pt>
                <c:pt idx="8">
                  <c:v>0</c:v>
                </c:pt>
                <c:pt idx="9">
                  <c:v>9.6700000000000008E-2</c:v>
                </c:pt>
                <c:pt idx="10">
                  <c:v>0.19340000000000002</c:v>
                </c:pt>
                <c:pt idx="11">
                  <c:v>0.28990000000000005</c:v>
                </c:pt>
                <c:pt idx="12">
                  <c:v>0.38630000000000009</c:v>
                </c:pt>
                <c:pt idx="13">
                  <c:v>0.48260000000000014</c:v>
                </c:pt>
                <c:pt idx="14">
                  <c:v>0.57869999999999999</c:v>
                </c:pt>
                <c:pt idx="15">
                  <c:v>0.67470000000000008</c:v>
                </c:pt>
                <c:pt idx="16">
                  <c:v>0.77059999999999995</c:v>
                </c:pt>
                <c:pt idx="17">
                  <c:v>-0.10749999999999993</c:v>
                </c:pt>
                <c:pt idx="18">
                  <c:v>-9.5999999999999863E-2</c:v>
                </c:pt>
                <c:pt idx="19">
                  <c:v>-8.4099999999999842E-2</c:v>
                </c:pt>
                <c:pt idx="20">
                  <c:v>-7.1599999999999886E-2</c:v>
                </c:pt>
                <c:pt idx="21">
                  <c:v>-5.8599999999999985E-2</c:v>
                </c:pt>
                <c:pt idx="22">
                  <c:v>-4.489999999999994E-2</c:v>
                </c:pt>
                <c:pt idx="23">
                  <c:v>-3.0599999999999961E-2</c:v>
                </c:pt>
                <c:pt idx="24">
                  <c:v>-1.5700000000000047E-2</c:v>
                </c:pt>
                <c:pt idx="25">
                  <c:v>0</c:v>
                </c:pt>
                <c:pt idx="26">
                  <c:v>1.6299999999999981E-2</c:v>
                </c:pt>
                <c:pt idx="27">
                  <c:v>3.3300000000000107E-2</c:v>
                </c:pt>
                <c:pt idx="28">
                  <c:v>5.1100000000000145E-2</c:v>
                </c:pt>
                <c:pt idx="29">
                  <c:v>6.9600000000000106E-2</c:v>
                </c:pt>
                <c:pt idx="30">
                  <c:v>8.879999999999999E-2</c:v>
                </c:pt>
                <c:pt idx="31">
                  <c:v>0.10880000000000001</c:v>
                </c:pt>
                <c:pt idx="32">
                  <c:v>0.12949999999999995</c:v>
                </c:pt>
                <c:pt idx="33">
                  <c:v>0.15090000000000003</c:v>
                </c:pt>
                <c:pt idx="34">
                  <c:v>0.14450000000000007</c:v>
                </c:pt>
                <c:pt idx="35">
                  <c:v>0.12630000000000008</c:v>
                </c:pt>
                <c:pt idx="36">
                  <c:v>0.10820000000000007</c:v>
                </c:pt>
                <c:pt idx="37">
                  <c:v>9.0100000000000069E-2</c:v>
                </c:pt>
                <c:pt idx="38">
                  <c:v>7.2000000000000064E-2</c:v>
                </c:pt>
                <c:pt idx="39">
                  <c:v>5.4000000000000048E-2</c:v>
                </c:pt>
                <c:pt idx="40">
                  <c:v>3.5900000000000043E-2</c:v>
                </c:pt>
                <c:pt idx="41">
                  <c:v>1.7900000000000027E-2</c:v>
                </c:pt>
                <c:pt idx="42">
                  <c:v>0</c:v>
                </c:pt>
                <c:pt idx="43">
                  <c:v>-1.8000000000000016E-2</c:v>
                </c:pt>
                <c:pt idx="44">
                  <c:v>-3.5900000000000043E-2</c:v>
                </c:pt>
                <c:pt idx="45">
                  <c:v>-5.3799999999999848E-2</c:v>
                </c:pt>
                <c:pt idx="46">
                  <c:v>-7.1699999999999875E-2</c:v>
                </c:pt>
                <c:pt idx="47">
                  <c:v>-8.9599999999999902E-2</c:v>
                </c:pt>
                <c:pt idx="48">
                  <c:v>-0.10739999999999994</c:v>
                </c:pt>
                <c:pt idx="49">
                  <c:v>-0.12529999999999997</c:v>
                </c:pt>
                <c:pt idx="50">
                  <c:v>-0.14309999999999978</c:v>
                </c:pt>
              </c:numCache>
            </c:numRef>
          </c:yVal>
          <c:smooth val="1"/>
        </c:ser>
        <c:ser>
          <c:idx val="3"/>
          <c:order val="3"/>
          <c:tx>
            <c:strRef>
              <c:f>z!$G$70</c:f>
              <c:strCache>
                <c:ptCount val="1"/>
                <c:pt idx="0">
                  <c:v>block 3</c:v>
                </c:pt>
              </c:strCache>
            </c:strRef>
          </c:tx>
          <c:xVal>
            <c:numRef>
              <c:f>z!$E$5:$E$21</c:f>
              <c:numCache>
                <c:formatCode>0.00E+00</c:formatCode>
                <c:ptCount val="17"/>
                <c:pt idx="0">
                  <c:v>-8</c:v>
                </c:pt>
                <c:pt idx="1">
                  <c:v>-7</c:v>
                </c:pt>
                <c:pt idx="2">
                  <c:v>-6</c:v>
                </c:pt>
                <c:pt idx="3">
                  <c:v>-5</c:v>
                </c:pt>
                <c:pt idx="4">
                  <c:v>-4</c:v>
                </c:pt>
                <c:pt idx="5">
                  <c:v>-3</c:v>
                </c:pt>
                <c:pt idx="6">
                  <c:v>-2</c:v>
                </c:pt>
                <c:pt idx="7">
                  <c:v>-1</c:v>
                </c:pt>
                <c:pt idx="8">
                  <c:v>0</c:v>
                </c:pt>
                <c:pt idx="9">
                  <c:v>1</c:v>
                </c:pt>
                <c:pt idx="10">
                  <c:v>2</c:v>
                </c:pt>
                <c:pt idx="11">
                  <c:v>3</c:v>
                </c:pt>
                <c:pt idx="12">
                  <c:v>4</c:v>
                </c:pt>
                <c:pt idx="13">
                  <c:v>5</c:v>
                </c:pt>
                <c:pt idx="14">
                  <c:v>6</c:v>
                </c:pt>
                <c:pt idx="15">
                  <c:v>7</c:v>
                </c:pt>
                <c:pt idx="16">
                  <c:v>8</c:v>
                </c:pt>
              </c:numCache>
            </c:numRef>
          </c:xVal>
          <c:yVal>
            <c:numRef>
              <c:f>(z!$G$71:$G$87,z!$G$115:$G$131)</c:f>
              <c:numCache>
                <c:formatCode>0.00E+00</c:formatCode>
                <c:ptCount val="34"/>
                <c:pt idx="0">
                  <c:v>-0.10749999999999993</c:v>
                </c:pt>
                <c:pt idx="1">
                  <c:v>-9.5999999999999863E-2</c:v>
                </c:pt>
                <c:pt idx="2">
                  <c:v>-8.4099999999999842E-2</c:v>
                </c:pt>
                <c:pt idx="3">
                  <c:v>-7.1599999999999886E-2</c:v>
                </c:pt>
                <c:pt idx="4">
                  <c:v>-5.8599999999999985E-2</c:v>
                </c:pt>
                <c:pt idx="5">
                  <c:v>-4.489999999999994E-2</c:v>
                </c:pt>
                <c:pt idx="6">
                  <c:v>-3.0599999999999961E-2</c:v>
                </c:pt>
                <c:pt idx="7">
                  <c:v>-1.5700000000000047E-2</c:v>
                </c:pt>
                <c:pt idx="8">
                  <c:v>0</c:v>
                </c:pt>
                <c:pt idx="9">
                  <c:v>1.6299999999999981E-2</c:v>
                </c:pt>
                <c:pt idx="10">
                  <c:v>3.3300000000000107E-2</c:v>
                </c:pt>
                <c:pt idx="11">
                  <c:v>5.1100000000000145E-2</c:v>
                </c:pt>
                <c:pt idx="12">
                  <c:v>6.9600000000000106E-2</c:v>
                </c:pt>
                <c:pt idx="13">
                  <c:v>8.879999999999999E-2</c:v>
                </c:pt>
                <c:pt idx="14">
                  <c:v>0.10880000000000001</c:v>
                </c:pt>
                <c:pt idx="15">
                  <c:v>0.12949999999999995</c:v>
                </c:pt>
                <c:pt idx="16">
                  <c:v>0.15090000000000003</c:v>
                </c:pt>
                <c:pt idx="17">
                  <c:v>0.14450000000000007</c:v>
                </c:pt>
                <c:pt idx="18">
                  <c:v>0.12630000000000008</c:v>
                </c:pt>
                <c:pt idx="19">
                  <c:v>0.10820000000000007</c:v>
                </c:pt>
                <c:pt idx="20">
                  <c:v>9.0100000000000069E-2</c:v>
                </c:pt>
                <c:pt idx="21">
                  <c:v>7.2000000000000064E-2</c:v>
                </c:pt>
                <c:pt idx="22">
                  <c:v>5.4000000000000048E-2</c:v>
                </c:pt>
                <c:pt idx="23">
                  <c:v>3.5900000000000043E-2</c:v>
                </c:pt>
                <c:pt idx="24">
                  <c:v>1.7900000000000027E-2</c:v>
                </c:pt>
                <c:pt idx="25">
                  <c:v>0</c:v>
                </c:pt>
                <c:pt idx="26">
                  <c:v>-1.8000000000000016E-2</c:v>
                </c:pt>
                <c:pt idx="27">
                  <c:v>-3.5900000000000043E-2</c:v>
                </c:pt>
                <c:pt idx="28">
                  <c:v>-5.3799999999999848E-2</c:v>
                </c:pt>
                <c:pt idx="29">
                  <c:v>-7.1699999999999875E-2</c:v>
                </c:pt>
                <c:pt idx="30">
                  <c:v>-8.9599999999999902E-2</c:v>
                </c:pt>
                <c:pt idx="31">
                  <c:v>-0.10739999999999994</c:v>
                </c:pt>
                <c:pt idx="32">
                  <c:v>-0.12529999999999997</c:v>
                </c:pt>
                <c:pt idx="33">
                  <c:v>-0.14309999999999978</c:v>
                </c:pt>
              </c:numCache>
            </c:numRef>
          </c:yVal>
          <c:smooth val="1"/>
        </c:ser>
        <c:ser>
          <c:idx val="4"/>
          <c:order val="4"/>
          <c:tx>
            <c:v>block 4a</c:v>
          </c:tx>
          <c:xVal>
            <c:numRef>
              <c:f>z!$E$5:$E$21</c:f>
              <c:numCache>
                <c:formatCode>0.00E+00</c:formatCode>
                <c:ptCount val="17"/>
                <c:pt idx="0">
                  <c:v>-8</c:v>
                </c:pt>
                <c:pt idx="1">
                  <c:v>-7</c:v>
                </c:pt>
                <c:pt idx="2">
                  <c:v>-6</c:v>
                </c:pt>
                <c:pt idx="3">
                  <c:v>-5</c:v>
                </c:pt>
                <c:pt idx="4">
                  <c:v>-4</c:v>
                </c:pt>
                <c:pt idx="5">
                  <c:v>-3</c:v>
                </c:pt>
                <c:pt idx="6">
                  <c:v>-2</c:v>
                </c:pt>
                <c:pt idx="7">
                  <c:v>-1</c:v>
                </c:pt>
                <c:pt idx="8">
                  <c:v>0</c:v>
                </c:pt>
                <c:pt idx="9">
                  <c:v>1</c:v>
                </c:pt>
                <c:pt idx="10">
                  <c:v>2</c:v>
                </c:pt>
                <c:pt idx="11">
                  <c:v>3</c:v>
                </c:pt>
                <c:pt idx="12">
                  <c:v>4</c:v>
                </c:pt>
                <c:pt idx="13">
                  <c:v>5</c:v>
                </c:pt>
                <c:pt idx="14">
                  <c:v>6</c:v>
                </c:pt>
                <c:pt idx="15">
                  <c:v>7</c:v>
                </c:pt>
                <c:pt idx="16">
                  <c:v>8</c:v>
                </c:pt>
              </c:numCache>
            </c:numRef>
          </c:xVal>
          <c:yVal>
            <c:numRef>
              <c:f>z!$G$115:$G$131</c:f>
              <c:numCache>
                <c:formatCode>0.00E+00</c:formatCode>
                <c:ptCount val="17"/>
                <c:pt idx="0">
                  <c:v>0.14450000000000007</c:v>
                </c:pt>
                <c:pt idx="1">
                  <c:v>0.12630000000000008</c:v>
                </c:pt>
                <c:pt idx="2">
                  <c:v>0.10820000000000007</c:v>
                </c:pt>
                <c:pt idx="3">
                  <c:v>9.0100000000000069E-2</c:v>
                </c:pt>
                <c:pt idx="4">
                  <c:v>7.2000000000000064E-2</c:v>
                </c:pt>
                <c:pt idx="5">
                  <c:v>5.4000000000000048E-2</c:v>
                </c:pt>
                <c:pt idx="6">
                  <c:v>3.5900000000000043E-2</c:v>
                </c:pt>
                <c:pt idx="7">
                  <c:v>1.7900000000000027E-2</c:v>
                </c:pt>
                <c:pt idx="8">
                  <c:v>0</c:v>
                </c:pt>
                <c:pt idx="9">
                  <c:v>-1.8000000000000016E-2</c:v>
                </c:pt>
                <c:pt idx="10">
                  <c:v>-3.5900000000000043E-2</c:v>
                </c:pt>
                <c:pt idx="11">
                  <c:v>-5.3799999999999848E-2</c:v>
                </c:pt>
                <c:pt idx="12">
                  <c:v>-7.1699999999999875E-2</c:v>
                </c:pt>
                <c:pt idx="13">
                  <c:v>-8.9599999999999902E-2</c:v>
                </c:pt>
                <c:pt idx="14">
                  <c:v>-0.10739999999999994</c:v>
                </c:pt>
                <c:pt idx="15">
                  <c:v>-0.12529999999999997</c:v>
                </c:pt>
                <c:pt idx="16">
                  <c:v>-0.14309999999999978</c:v>
                </c:pt>
              </c:numCache>
            </c:numRef>
          </c:yVal>
          <c:smooth val="1"/>
        </c:ser>
        <c:ser>
          <c:idx val="5"/>
          <c:order val="5"/>
          <c:tx>
            <c:v>block 4b</c:v>
          </c:tx>
          <c:xVal>
            <c:numRef>
              <c:f>z!$E$5:$E$21</c:f>
              <c:numCache>
                <c:formatCode>0.00E+00</c:formatCode>
                <c:ptCount val="17"/>
                <c:pt idx="0">
                  <c:v>-8</c:v>
                </c:pt>
                <c:pt idx="1">
                  <c:v>-7</c:v>
                </c:pt>
                <c:pt idx="2">
                  <c:v>-6</c:v>
                </c:pt>
                <c:pt idx="3">
                  <c:v>-5</c:v>
                </c:pt>
                <c:pt idx="4">
                  <c:v>-4</c:v>
                </c:pt>
                <c:pt idx="5">
                  <c:v>-3</c:v>
                </c:pt>
                <c:pt idx="6">
                  <c:v>-2</c:v>
                </c:pt>
                <c:pt idx="7">
                  <c:v>-1</c:v>
                </c:pt>
                <c:pt idx="8">
                  <c:v>0</c:v>
                </c:pt>
                <c:pt idx="9">
                  <c:v>1</c:v>
                </c:pt>
                <c:pt idx="10">
                  <c:v>2</c:v>
                </c:pt>
                <c:pt idx="11">
                  <c:v>3</c:v>
                </c:pt>
                <c:pt idx="12">
                  <c:v>4</c:v>
                </c:pt>
                <c:pt idx="13">
                  <c:v>5</c:v>
                </c:pt>
                <c:pt idx="14">
                  <c:v>6</c:v>
                </c:pt>
                <c:pt idx="15">
                  <c:v>7</c:v>
                </c:pt>
                <c:pt idx="16">
                  <c:v>8</c:v>
                </c:pt>
              </c:numCache>
            </c:numRef>
          </c:xVal>
          <c:yVal>
            <c:numRef>
              <c:f>z!$G$93:$G$109</c:f>
              <c:numCache>
                <c:formatCode>0.00E+00</c:formatCode>
                <c:ptCount val="17"/>
                <c:pt idx="0">
                  <c:v>-6.9699999999999873E-2</c:v>
                </c:pt>
                <c:pt idx="1">
                  <c:v>-6.0899999999999954E-2</c:v>
                </c:pt>
                <c:pt idx="2">
                  <c:v>-5.2200000000000024E-2</c:v>
                </c:pt>
                <c:pt idx="3">
                  <c:v>-4.3499999999999872E-2</c:v>
                </c:pt>
                <c:pt idx="4">
                  <c:v>-3.4799999999999942E-2</c:v>
                </c:pt>
                <c:pt idx="5">
                  <c:v>-2.6100000000000012E-2</c:v>
                </c:pt>
                <c:pt idx="6">
                  <c:v>-1.739999999999986E-2</c:v>
                </c:pt>
                <c:pt idx="7">
                  <c:v>-8.69999999999993E-3</c:v>
                </c:pt>
                <c:pt idx="8">
                  <c:v>0</c:v>
                </c:pt>
                <c:pt idx="9">
                  <c:v>8.6000000000001631E-3</c:v>
                </c:pt>
                <c:pt idx="10">
                  <c:v>1.7300000000000093E-2</c:v>
                </c:pt>
                <c:pt idx="11">
                  <c:v>2.6000000000000023E-2</c:v>
                </c:pt>
                <c:pt idx="12">
                  <c:v>3.4599999999999964E-2</c:v>
                </c:pt>
                <c:pt idx="13">
                  <c:v>4.3300000000000116E-2</c:v>
                </c:pt>
                <c:pt idx="14">
                  <c:v>5.1900000000000057E-2</c:v>
                </c:pt>
                <c:pt idx="15">
                  <c:v>6.0599999999999987E-2</c:v>
                </c:pt>
                <c:pt idx="16">
                  <c:v>6.920000000000015E-2</c:v>
                </c:pt>
              </c:numCache>
            </c:numRef>
          </c:yVal>
          <c:smooth val="1"/>
        </c:ser>
        <c:dLbls>
          <c:showLegendKey val="0"/>
          <c:showVal val="0"/>
          <c:showCatName val="0"/>
          <c:showSerName val="0"/>
          <c:showPercent val="0"/>
          <c:showBubbleSize val="0"/>
        </c:dLbls>
        <c:axId val="106178432"/>
        <c:axId val="106184704"/>
      </c:scatterChart>
      <c:valAx>
        <c:axId val="106178432"/>
        <c:scaling>
          <c:orientation val="minMax"/>
          <c:max val="8"/>
          <c:min val="-8"/>
        </c:scaling>
        <c:delete val="0"/>
        <c:axPos val="b"/>
        <c:title>
          <c:tx>
            <c:rich>
              <a:bodyPr/>
              <a:lstStyle/>
              <a:p>
                <a:pPr>
                  <a:defRPr sz="1400"/>
                </a:pPr>
                <a:r>
                  <a:rPr lang="el-GR" sz="1400" b="1" i="0" u="none" strike="noStrike" baseline="0" dirty="0">
                    <a:effectLst/>
                  </a:rPr>
                  <a:t>Δ</a:t>
                </a:r>
                <a:r>
                  <a:rPr lang="en-GB" sz="1400" b="1" i="0" u="none" strike="noStrike" baseline="0" dirty="0">
                    <a:effectLst/>
                  </a:rPr>
                  <a:t>z (mm)</a:t>
                </a:r>
                <a:endParaRPr lang="en-GB" sz="1400" dirty="0"/>
              </a:p>
            </c:rich>
          </c:tx>
          <c:layout/>
          <c:overlay val="0"/>
        </c:title>
        <c:numFmt formatCode="#,##0" sourceLinked="0"/>
        <c:majorTickMark val="none"/>
        <c:minorTickMark val="none"/>
        <c:tickLblPos val="nextTo"/>
        <c:crossAx val="106184704"/>
        <c:crosses val="autoZero"/>
        <c:crossBetween val="midCat"/>
      </c:valAx>
      <c:valAx>
        <c:axId val="106184704"/>
        <c:scaling>
          <c:orientation val="minMax"/>
        </c:scaling>
        <c:delete val="0"/>
        <c:axPos val="l"/>
        <c:majorGridlines/>
        <c:title>
          <c:tx>
            <c:rich>
              <a:bodyPr/>
              <a:lstStyle/>
              <a:p>
                <a:pPr>
                  <a:defRPr/>
                </a:pPr>
                <a:r>
                  <a:rPr lang="el-GR" sz="1000" b="1" i="0" u="none" strike="noStrike" baseline="0">
                    <a:effectLst/>
                  </a:rPr>
                  <a:t>Δ</a:t>
                </a:r>
                <a:r>
                  <a:rPr lang="en-GB" sz="1000" b="1" i="0" u="none" strike="noStrike" baseline="0">
                    <a:effectLst/>
                  </a:rPr>
                  <a:t>b (units)</a:t>
                </a:r>
                <a:endParaRPr lang="en-GB"/>
              </a:p>
            </c:rich>
          </c:tx>
          <c:layout/>
          <c:overlay val="0"/>
        </c:title>
        <c:numFmt formatCode="General" sourceLinked="0"/>
        <c:majorTickMark val="none"/>
        <c:minorTickMark val="none"/>
        <c:tickLblPos val="nextTo"/>
        <c:txPr>
          <a:bodyPr/>
          <a:lstStyle/>
          <a:p>
            <a:pPr>
              <a:defRPr sz="1200"/>
            </a:pPr>
            <a:endParaRPr lang="en-US"/>
          </a:p>
        </c:txPr>
        <c:crossAx val="106178432"/>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tx>
            <c:strRef>
              <c:f>RealIronCASE1!$F$7</c:f>
              <c:strCache>
                <c:ptCount val="1"/>
                <c:pt idx="0">
                  <c:v>IL CASE1</c:v>
                </c:pt>
              </c:strCache>
            </c:strRef>
          </c:tx>
          <c:xVal>
            <c:numRef>
              <c:f>RealIronCASE1!$E$8:$E$127</c:f>
              <c:numCache>
                <c:formatCode>0.00</c:formatCode>
                <c:ptCount val="120"/>
                <c:pt idx="0">
                  <c:v>5.2314999999999996</c:v>
                </c:pt>
                <c:pt idx="1">
                  <c:v>10.462999999999999</c:v>
                </c:pt>
                <c:pt idx="2">
                  <c:v>15.694000000000001</c:v>
                </c:pt>
                <c:pt idx="3">
                  <c:v>20.925999999999998</c:v>
                </c:pt>
                <c:pt idx="4">
                  <c:v>26.157</c:v>
                </c:pt>
                <c:pt idx="5">
                  <c:v>31.388999999999999</c:v>
                </c:pt>
                <c:pt idx="6">
                  <c:v>36.619999999999997</c:v>
                </c:pt>
                <c:pt idx="7">
                  <c:v>41.851999999999997</c:v>
                </c:pt>
                <c:pt idx="8">
                  <c:v>47.082999999999998</c:v>
                </c:pt>
                <c:pt idx="9">
                  <c:v>52.314999999999998</c:v>
                </c:pt>
                <c:pt idx="10">
                  <c:v>57.545999999999999</c:v>
                </c:pt>
                <c:pt idx="11">
                  <c:v>62.777999999999999</c:v>
                </c:pt>
                <c:pt idx="12">
                  <c:v>68.009</c:v>
                </c:pt>
                <c:pt idx="13">
                  <c:v>73.241</c:v>
                </c:pt>
                <c:pt idx="14">
                  <c:v>78.471999999999994</c:v>
                </c:pt>
                <c:pt idx="15">
                  <c:v>83.703999999999994</c:v>
                </c:pt>
                <c:pt idx="16">
                  <c:v>88.935000000000002</c:v>
                </c:pt>
                <c:pt idx="17">
                  <c:v>94.167000000000002</c:v>
                </c:pt>
                <c:pt idx="18">
                  <c:v>99.397999999999996</c:v>
                </c:pt>
                <c:pt idx="19">
                  <c:v>104.63</c:v>
                </c:pt>
                <c:pt idx="20">
                  <c:v>109.86</c:v>
                </c:pt>
                <c:pt idx="21">
                  <c:v>115.09</c:v>
                </c:pt>
                <c:pt idx="22">
                  <c:v>120.32</c:v>
                </c:pt>
                <c:pt idx="23">
                  <c:v>125.56</c:v>
                </c:pt>
                <c:pt idx="24">
                  <c:v>130.79</c:v>
                </c:pt>
                <c:pt idx="25">
                  <c:v>136.02000000000001</c:v>
                </c:pt>
                <c:pt idx="26">
                  <c:v>141.25</c:v>
                </c:pt>
                <c:pt idx="27">
                  <c:v>146.47999999999999</c:v>
                </c:pt>
                <c:pt idx="28">
                  <c:v>151.71</c:v>
                </c:pt>
                <c:pt idx="29">
                  <c:v>156.94</c:v>
                </c:pt>
                <c:pt idx="30">
                  <c:v>162.18</c:v>
                </c:pt>
                <c:pt idx="31">
                  <c:v>167.41</c:v>
                </c:pt>
                <c:pt idx="32">
                  <c:v>172.64</c:v>
                </c:pt>
                <c:pt idx="33">
                  <c:v>177.87</c:v>
                </c:pt>
                <c:pt idx="34">
                  <c:v>183.1</c:v>
                </c:pt>
                <c:pt idx="35">
                  <c:v>188.33</c:v>
                </c:pt>
                <c:pt idx="36">
                  <c:v>193.56</c:v>
                </c:pt>
                <c:pt idx="37">
                  <c:v>198.8</c:v>
                </c:pt>
                <c:pt idx="38">
                  <c:v>204.03</c:v>
                </c:pt>
                <c:pt idx="39">
                  <c:v>209.26</c:v>
                </c:pt>
                <c:pt idx="40">
                  <c:v>214.49</c:v>
                </c:pt>
                <c:pt idx="41">
                  <c:v>219.72</c:v>
                </c:pt>
                <c:pt idx="42">
                  <c:v>224.95</c:v>
                </c:pt>
                <c:pt idx="43">
                  <c:v>230.19</c:v>
                </c:pt>
                <c:pt idx="44">
                  <c:v>235.42</c:v>
                </c:pt>
                <c:pt idx="45">
                  <c:v>240.65</c:v>
                </c:pt>
                <c:pt idx="46">
                  <c:v>245.88</c:v>
                </c:pt>
                <c:pt idx="47">
                  <c:v>251.11</c:v>
                </c:pt>
                <c:pt idx="48">
                  <c:v>256.33999999999997</c:v>
                </c:pt>
                <c:pt idx="49">
                  <c:v>261.57</c:v>
                </c:pt>
                <c:pt idx="50">
                  <c:v>266.81</c:v>
                </c:pt>
                <c:pt idx="51">
                  <c:v>272.04000000000002</c:v>
                </c:pt>
                <c:pt idx="52">
                  <c:v>277.27</c:v>
                </c:pt>
                <c:pt idx="53">
                  <c:v>282.5</c:v>
                </c:pt>
                <c:pt idx="54">
                  <c:v>287.73</c:v>
                </c:pt>
                <c:pt idx="55">
                  <c:v>292.95999999999998</c:v>
                </c:pt>
                <c:pt idx="56">
                  <c:v>298.19</c:v>
                </c:pt>
                <c:pt idx="57">
                  <c:v>303.43</c:v>
                </c:pt>
                <c:pt idx="58">
                  <c:v>308.66000000000003</c:v>
                </c:pt>
                <c:pt idx="59">
                  <c:v>313.89</c:v>
                </c:pt>
                <c:pt idx="60">
                  <c:v>319.12</c:v>
                </c:pt>
                <c:pt idx="61">
                  <c:v>324.35000000000002</c:v>
                </c:pt>
                <c:pt idx="62">
                  <c:v>329.58</c:v>
                </c:pt>
                <c:pt idx="63">
                  <c:v>334.82</c:v>
                </c:pt>
                <c:pt idx="64">
                  <c:v>340.05</c:v>
                </c:pt>
                <c:pt idx="65">
                  <c:v>345.28</c:v>
                </c:pt>
                <c:pt idx="66">
                  <c:v>350.51</c:v>
                </c:pt>
                <c:pt idx="67">
                  <c:v>355.74</c:v>
                </c:pt>
                <c:pt idx="68">
                  <c:v>360.97</c:v>
                </c:pt>
                <c:pt idx="69">
                  <c:v>366.2</c:v>
                </c:pt>
                <c:pt idx="70">
                  <c:v>371.44</c:v>
                </c:pt>
                <c:pt idx="71">
                  <c:v>376.67</c:v>
                </c:pt>
                <c:pt idx="72">
                  <c:v>381.9</c:v>
                </c:pt>
                <c:pt idx="73">
                  <c:v>387.13</c:v>
                </c:pt>
                <c:pt idx="74">
                  <c:v>392.36</c:v>
                </c:pt>
                <c:pt idx="75">
                  <c:v>397.59</c:v>
                </c:pt>
                <c:pt idx="76">
                  <c:v>402.82</c:v>
                </c:pt>
                <c:pt idx="77">
                  <c:v>408.06</c:v>
                </c:pt>
                <c:pt idx="78">
                  <c:v>413.29</c:v>
                </c:pt>
                <c:pt idx="79">
                  <c:v>418.52</c:v>
                </c:pt>
                <c:pt idx="80">
                  <c:v>423.75</c:v>
                </c:pt>
                <c:pt idx="81">
                  <c:v>428.98</c:v>
                </c:pt>
                <c:pt idx="82">
                  <c:v>434.21</c:v>
                </c:pt>
                <c:pt idx="83">
                  <c:v>439.44</c:v>
                </c:pt>
                <c:pt idx="84">
                  <c:v>444.68</c:v>
                </c:pt>
                <c:pt idx="85">
                  <c:v>449.91</c:v>
                </c:pt>
                <c:pt idx="86">
                  <c:v>455.14</c:v>
                </c:pt>
                <c:pt idx="87">
                  <c:v>460.37</c:v>
                </c:pt>
                <c:pt idx="88">
                  <c:v>465.6</c:v>
                </c:pt>
                <c:pt idx="89">
                  <c:v>470.83</c:v>
                </c:pt>
                <c:pt idx="90">
                  <c:v>476.07</c:v>
                </c:pt>
                <c:pt idx="91">
                  <c:v>481.3</c:v>
                </c:pt>
                <c:pt idx="92">
                  <c:v>486.53</c:v>
                </c:pt>
                <c:pt idx="93">
                  <c:v>491.76</c:v>
                </c:pt>
                <c:pt idx="94">
                  <c:v>496.99</c:v>
                </c:pt>
                <c:pt idx="95">
                  <c:v>502.22</c:v>
                </c:pt>
                <c:pt idx="96">
                  <c:v>507.45</c:v>
                </c:pt>
                <c:pt idx="97">
                  <c:v>512.69000000000005</c:v>
                </c:pt>
                <c:pt idx="98">
                  <c:v>517.91999999999996</c:v>
                </c:pt>
                <c:pt idx="99">
                  <c:v>523.15</c:v>
                </c:pt>
                <c:pt idx="100">
                  <c:v>531.14</c:v>
                </c:pt>
                <c:pt idx="101">
                  <c:v>535.17999999999995</c:v>
                </c:pt>
                <c:pt idx="102">
                  <c:v>537.70000000000005</c:v>
                </c:pt>
                <c:pt idx="103">
                  <c:v>540.09</c:v>
                </c:pt>
                <c:pt idx="104">
                  <c:v>542.38</c:v>
                </c:pt>
                <c:pt idx="105">
                  <c:v>544.57000000000005</c:v>
                </c:pt>
                <c:pt idx="106">
                  <c:v>546.65</c:v>
                </c:pt>
                <c:pt idx="107">
                  <c:v>548.63</c:v>
                </c:pt>
                <c:pt idx="108">
                  <c:v>550.51</c:v>
                </c:pt>
                <c:pt idx="109">
                  <c:v>552.28</c:v>
                </c:pt>
                <c:pt idx="110">
                  <c:v>553.95000000000005</c:v>
                </c:pt>
                <c:pt idx="111">
                  <c:v>555.52</c:v>
                </c:pt>
                <c:pt idx="112">
                  <c:v>556.99</c:v>
                </c:pt>
                <c:pt idx="113">
                  <c:v>558.36</c:v>
                </c:pt>
                <c:pt idx="114">
                  <c:v>559.62</c:v>
                </c:pt>
                <c:pt idx="115">
                  <c:v>560.79</c:v>
                </c:pt>
                <c:pt idx="116">
                  <c:v>561.86</c:v>
                </c:pt>
                <c:pt idx="117">
                  <c:v>562.83000000000004</c:v>
                </c:pt>
                <c:pt idx="118">
                  <c:v>563.69000000000005</c:v>
                </c:pt>
                <c:pt idx="119">
                  <c:v>564.48</c:v>
                </c:pt>
              </c:numCache>
            </c:numRef>
          </c:xVal>
          <c:yVal>
            <c:numRef>
              <c:f>RealIronCASE1!$F$8:$F$127</c:f>
              <c:numCache>
                <c:formatCode>0.00</c:formatCode>
                <c:ptCount val="120"/>
                <c:pt idx="0">
                  <c:v>11.846</c:v>
                </c:pt>
                <c:pt idx="1">
                  <c:v>11.846</c:v>
                </c:pt>
                <c:pt idx="2">
                  <c:v>11.846</c:v>
                </c:pt>
                <c:pt idx="3">
                  <c:v>11.846</c:v>
                </c:pt>
                <c:pt idx="4">
                  <c:v>11.846</c:v>
                </c:pt>
                <c:pt idx="5">
                  <c:v>11.846</c:v>
                </c:pt>
                <c:pt idx="6">
                  <c:v>11.846</c:v>
                </c:pt>
                <c:pt idx="7">
                  <c:v>11.846</c:v>
                </c:pt>
                <c:pt idx="8">
                  <c:v>11.846</c:v>
                </c:pt>
                <c:pt idx="9">
                  <c:v>11.846</c:v>
                </c:pt>
                <c:pt idx="10">
                  <c:v>11.846</c:v>
                </c:pt>
                <c:pt idx="11">
                  <c:v>11.846</c:v>
                </c:pt>
                <c:pt idx="12">
                  <c:v>11.846</c:v>
                </c:pt>
                <c:pt idx="13">
                  <c:v>11.846</c:v>
                </c:pt>
                <c:pt idx="14">
                  <c:v>11.846</c:v>
                </c:pt>
                <c:pt idx="15">
                  <c:v>11.846</c:v>
                </c:pt>
                <c:pt idx="16">
                  <c:v>11.846</c:v>
                </c:pt>
                <c:pt idx="17">
                  <c:v>11.846</c:v>
                </c:pt>
                <c:pt idx="18">
                  <c:v>11.846</c:v>
                </c:pt>
                <c:pt idx="19">
                  <c:v>11.847</c:v>
                </c:pt>
                <c:pt idx="20">
                  <c:v>11.847</c:v>
                </c:pt>
                <c:pt idx="21">
                  <c:v>11.847</c:v>
                </c:pt>
                <c:pt idx="22">
                  <c:v>11.847</c:v>
                </c:pt>
                <c:pt idx="23">
                  <c:v>11.847</c:v>
                </c:pt>
                <c:pt idx="24">
                  <c:v>11.847</c:v>
                </c:pt>
                <c:pt idx="25">
                  <c:v>11.847</c:v>
                </c:pt>
                <c:pt idx="26">
                  <c:v>11.847</c:v>
                </c:pt>
                <c:pt idx="27">
                  <c:v>11.847</c:v>
                </c:pt>
                <c:pt idx="28">
                  <c:v>11.847</c:v>
                </c:pt>
                <c:pt idx="29">
                  <c:v>11.847</c:v>
                </c:pt>
                <c:pt idx="30">
                  <c:v>11.848000000000001</c:v>
                </c:pt>
                <c:pt idx="31">
                  <c:v>11.848000000000001</c:v>
                </c:pt>
                <c:pt idx="32">
                  <c:v>11.848000000000001</c:v>
                </c:pt>
                <c:pt idx="33">
                  <c:v>11.848000000000001</c:v>
                </c:pt>
                <c:pt idx="34">
                  <c:v>11.848000000000001</c:v>
                </c:pt>
                <c:pt idx="35">
                  <c:v>11.848000000000001</c:v>
                </c:pt>
                <c:pt idx="36">
                  <c:v>11.848000000000001</c:v>
                </c:pt>
                <c:pt idx="37">
                  <c:v>11.849</c:v>
                </c:pt>
                <c:pt idx="38">
                  <c:v>11.849</c:v>
                </c:pt>
                <c:pt idx="39">
                  <c:v>11.849</c:v>
                </c:pt>
                <c:pt idx="40">
                  <c:v>11.849</c:v>
                </c:pt>
                <c:pt idx="41">
                  <c:v>11.849</c:v>
                </c:pt>
                <c:pt idx="42">
                  <c:v>11.85</c:v>
                </c:pt>
                <c:pt idx="43">
                  <c:v>11.85</c:v>
                </c:pt>
                <c:pt idx="44">
                  <c:v>11.85</c:v>
                </c:pt>
                <c:pt idx="45">
                  <c:v>11.85</c:v>
                </c:pt>
                <c:pt idx="46">
                  <c:v>11.851000000000001</c:v>
                </c:pt>
                <c:pt idx="47">
                  <c:v>11.851000000000001</c:v>
                </c:pt>
                <c:pt idx="48">
                  <c:v>11.851000000000001</c:v>
                </c:pt>
                <c:pt idx="49">
                  <c:v>11.852</c:v>
                </c:pt>
                <c:pt idx="50">
                  <c:v>11.852</c:v>
                </c:pt>
                <c:pt idx="51">
                  <c:v>11.853</c:v>
                </c:pt>
                <c:pt idx="52">
                  <c:v>11.853</c:v>
                </c:pt>
                <c:pt idx="53">
                  <c:v>11.853999999999999</c:v>
                </c:pt>
                <c:pt idx="54">
                  <c:v>11.853999999999999</c:v>
                </c:pt>
                <c:pt idx="55">
                  <c:v>11.855</c:v>
                </c:pt>
                <c:pt idx="56">
                  <c:v>11.855</c:v>
                </c:pt>
                <c:pt idx="57">
                  <c:v>11.856</c:v>
                </c:pt>
                <c:pt idx="58">
                  <c:v>11.856</c:v>
                </c:pt>
                <c:pt idx="59">
                  <c:v>11.856999999999999</c:v>
                </c:pt>
                <c:pt idx="60">
                  <c:v>11.858000000000001</c:v>
                </c:pt>
                <c:pt idx="61">
                  <c:v>11.859</c:v>
                </c:pt>
                <c:pt idx="62">
                  <c:v>11.859</c:v>
                </c:pt>
                <c:pt idx="63">
                  <c:v>11.86</c:v>
                </c:pt>
                <c:pt idx="64">
                  <c:v>11.861000000000001</c:v>
                </c:pt>
                <c:pt idx="65">
                  <c:v>11.862</c:v>
                </c:pt>
                <c:pt idx="66">
                  <c:v>11.863</c:v>
                </c:pt>
                <c:pt idx="67">
                  <c:v>11.865</c:v>
                </c:pt>
                <c:pt idx="68">
                  <c:v>11.866</c:v>
                </c:pt>
                <c:pt idx="69">
                  <c:v>11.867000000000001</c:v>
                </c:pt>
                <c:pt idx="70">
                  <c:v>11.869</c:v>
                </c:pt>
                <c:pt idx="71">
                  <c:v>11.87</c:v>
                </c:pt>
                <c:pt idx="72">
                  <c:v>11.872</c:v>
                </c:pt>
                <c:pt idx="73">
                  <c:v>11.874000000000001</c:v>
                </c:pt>
                <c:pt idx="74">
                  <c:v>11.875999999999999</c:v>
                </c:pt>
                <c:pt idx="75">
                  <c:v>11.878</c:v>
                </c:pt>
                <c:pt idx="76">
                  <c:v>11.881</c:v>
                </c:pt>
                <c:pt idx="77">
                  <c:v>11.884</c:v>
                </c:pt>
                <c:pt idx="78">
                  <c:v>11.885999999999999</c:v>
                </c:pt>
                <c:pt idx="79">
                  <c:v>11.89</c:v>
                </c:pt>
                <c:pt idx="80">
                  <c:v>11.893000000000001</c:v>
                </c:pt>
                <c:pt idx="81">
                  <c:v>11.897</c:v>
                </c:pt>
                <c:pt idx="82">
                  <c:v>11.901999999999999</c:v>
                </c:pt>
                <c:pt idx="83">
                  <c:v>11.907</c:v>
                </c:pt>
                <c:pt idx="84">
                  <c:v>11.912000000000001</c:v>
                </c:pt>
                <c:pt idx="85">
                  <c:v>11.917999999999999</c:v>
                </c:pt>
                <c:pt idx="86">
                  <c:v>11.926</c:v>
                </c:pt>
                <c:pt idx="87">
                  <c:v>11.935</c:v>
                </c:pt>
                <c:pt idx="88">
                  <c:v>11.944000000000001</c:v>
                </c:pt>
                <c:pt idx="89">
                  <c:v>11.955</c:v>
                </c:pt>
                <c:pt idx="90">
                  <c:v>11.968</c:v>
                </c:pt>
                <c:pt idx="91">
                  <c:v>11.984</c:v>
                </c:pt>
                <c:pt idx="92">
                  <c:v>12.002000000000001</c:v>
                </c:pt>
                <c:pt idx="93">
                  <c:v>12.022</c:v>
                </c:pt>
                <c:pt idx="94">
                  <c:v>12.054</c:v>
                </c:pt>
                <c:pt idx="95">
                  <c:v>12.09</c:v>
                </c:pt>
                <c:pt idx="96">
                  <c:v>12.124000000000001</c:v>
                </c:pt>
                <c:pt idx="97">
                  <c:v>12.146000000000001</c:v>
                </c:pt>
                <c:pt idx="98">
                  <c:v>12.148999999999999</c:v>
                </c:pt>
                <c:pt idx="99">
                  <c:v>12.121</c:v>
                </c:pt>
                <c:pt idx="100">
                  <c:v>12.032999999999999</c:v>
                </c:pt>
                <c:pt idx="101">
                  <c:v>12.021000000000001</c:v>
                </c:pt>
                <c:pt idx="102">
                  <c:v>12.003</c:v>
                </c:pt>
                <c:pt idx="103">
                  <c:v>11.981</c:v>
                </c:pt>
                <c:pt idx="104">
                  <c:v>11.955</c:v>
                </c:pt>
                <c:pt idx="105">
                  <c:v>11.925000000000001</c:v>
                </c:pt>
                <c:pt idx="106">
                  <c:v>11.893000000000001</c:v>
                </c:pt>
                <c:pt idx="107">
                  <c:v>11.866</c:v>
                </c:pt>
                <c:pt idx="108">
                  <c:v>11.842000000000001</c:v>
                </c:pt>
                <c:pt idx="109">
                  <c:v>11.818</c:v>
                </c:pt>
                <c:pt idx="110">
                  <c:v>11.794</c:v>
                </c:pt>
                <c:pt idx="111">
                  <c:v>11.773</c:v>
                </c:pt>
                <c:pt idx="112">
                  <c:v>11.753</c:v>
                </c:pt>
                <c:pt idx="113">
                  <c:v>11.736000000000001</c:v>
                </c:pt>
                <c:pt idx="114">
                  <c:v>11.724</c:v>
                </c:pt>
                <c:pt idx="115">
                  <c:v>11.714</c:v>
                </c:pt>
                <c:pt idx="116">
                  <c:v>11.708</c:v>
                </c:pt>
                <c:pt idx="117">
                  <c:v>11.706</c:v>
                </c:pt>
                <c:pt idx="118">
                  <c:v>11.707000000000001</c:v>
                </c:pt>
                <c:pt idx="119">
                  <c:v>11.708</c:v>
                </c:pt>
              </c:numCache>
            </c:numRef>
          </c:yVal>
          <c:smooth val="1"/>
        </c:ser>
        <c:ser>
          <c:idx val="1"/>
          <c:order val="1"/>
          <c:tx>
            <c:strRef>
              <c:f>RealIronCASE1!$H$7</c:f>
              <c:strCache>
                <c:ptCount val="1"/>
                <c:pt idx="0">
                  <c:v>OL CASE 1</c:v>
                </c:pt>
              </c:strCache>
            </c:strRef>
          </c:tx>
          <c:xVal>
            <c:numRef>
              <c:f>RealIronCASE1!$G$8:$G$127</c:f>
              <c:numCache>
                <c:formatCode>0.00</c:formatCode>
                <c:ptCount val="120"/>
                <c:pt idx="0">
                  <c:v>4.9283000000000001</c:v>
                </c:pt>
                <c:pt idx="1">
                  <c:v>9.8566000000000003</c:v>
                </c:pt>
                <c:pt idx="2">
                  <c:v>14.785</c:v>
                </c:pt>
                <c:pt idx="3">
                  <c:v>19.713000000000001</c:v>
                </c:pt>
                <c:pt idx="4">
                  <c:v>24.641999999999999</c:v>
                </c:pt>
                <c:pt idx="5">
                  <c:v>29.57</c:v>
                </c:pt>
                <c:pt idx="6">
                  <c:v>34.497999999999998</c:v>
                </c:pt>
                <c:pt idx="7">
                  <c:v>39.427</c:v>
                </c:pt>
                <c:pt idx="8">
                  <c:v>44.354999999999997</c:v>
                </c:pt>
                <c:pt idx="9">
                  <c:v>49.283000000000001</c:v>
                </c:pt>
                <c:pt idx="10">
                  <c:v>54.210999999999999</c:v>
                </c:pt>
                <c:pt idx="11">
                  <c:v>59.14</c:v>
                </c:pt>
                <c:pt idx="12">
                  <c:v>64.067999999999998</c:v>
                </c:pt>
                <c:pt idx="13">
                  <c:v>68.995999999999995</c:v>
                </c:pt>
                <c:pt idx="14">
                  <c:v>73.924999999999997</c:v>
                </c:pt>
                <c:pt idx="15">
                  <c:v>78.852999999999994</c:v>
                </c:pt>
                <c:pt idx="16">
                  <c:v>83.781000000000006</c:v>
                </c:pt>
                <c:pt idx="17">
                  <c:v>88.71</c:v>
                </c:pt>
                <c:pt idx="18">
                  <c:v>93.638000000000005</c:v>
                </c:pt>
                <c:pt idx="19">
                  <c:v>98.566000000000003</c:v>
                </c:pt>
                <c:pt idx="20">
                  <c:v>103.49</c:v>
                </c:pt>
                <c:pt idx="21">
                  <c:v>108.42</c:v>
                </c:pt>
                <c:pt idx="22">
                  <c:v>113.35</c:v>
                </c:pt>
                <c:pt idx="23">
                  <c:v>118.28</c:v>
                </c:pt>
                <c:pt idx="24">
                  <c:v>123.21</c:v>
                </c:pt>
                <c:pt idx="25">
                  <c:v>128.13999999999999</c:v>
                </c:pt>
                <c:pt idx="26">
                  <c:v>133.06</c:v>
                </c:pt>
                <c:pt idx="27">
                  <c:v>137.99</c:v>
                </c:pt>
                <c:pt idx="28">
                  <c:v>142.91999999999999</c:v>
                </c:pt>
                <c:pt idx="29">
                  <c:v>147.85</c:v>
                </c:pt>
                <c:pt idx="30">
                  <c:v>152.78</c:v>
                </c:pt>
                <c:pt idx="31">
                  <c:v>157.71</c:v>
                </c:pt>
                <c:pt idx="32">
                  <c:v>162.63</c:v>
                </c:pt>
                <c:pt idx="33">
                  <c:v>167.56</c:v>
                </c:pt>
                <c:pt idx="34">
                  <c:v>172.49</c:v>
                </c:pt>
                <c:pt idx="35">
                  <c:v>177.42</c:v>
                </c:pt>
                <c:pt idx="36">
                  <c:v>182.35</c:v>
                </c:pt>
                <c:pt idx="37">
                  <c:v>187.28</c:v>
                </c:pt>
                <c:pt idx="38">
                  <c:v>192.2</c:v>
                </c:pt>
                <c:pt idx="39">
                  <c:v>197.13</c:v>
                </c:pt>
                <c:pt idx="40">
                  <c:v>202.06</c:v>
                </c:pt>
                <c:pt idx="41">
                  <c:v>206.99</c:v>
                </c:pt>
                <c:pt idx="42">
                  <c:v>211.92</c:v>
                </c:pt>
                <c:pt idx="43">
                  <c:v>216.85</c:v>
                </c:pt>
                <c:pt idx="44">
                  <c:v>221.77</c:v>
                </c:pt>
                <c:pt idx="45">
                  <c:v>226.7</c:v>
                </c:pt>
                <c:pt idx="46">
                  <c:v>231.63</c:v>
                </c:pt>
                <c:pt idx="47">
                  <c:v>236.56</c:v>
                </c:pt>
                <c:pt idx="48">
                  <c:v>241.49</c:v>
                </c:pt>
                <c:pt idx="49">
                  <c:v>246.42</c:v>
                </c:pt>
                <c:pt idx="50">
                  <c:v>251.34</c:v>
                </c:pt>
                <c:pt idx="51">
                  <c:v>256.27</c:v>
                </c:pt>
                <c:pt idx="52">
                  <c:v>261.2</c:v>
                </c:pt>
                <c:pt idx="53">
                  <c:v>266.13</c:v>
                </c:pt>
                <c:pt idx="54">
                  <c:v>271.06</c:v>
                </c:pt>
                <c:pt idx="55">
                  <c:v>275.99</c:v>
                </c:pt>
                <c:pt idx="56">
                  <c:v>280.91000000000003</c:v>
                </c:pt>
                <c:pt idx="57">
                  <c:v>285.83999999999997</c:v>
                </c:pt>
                <c:pt idx="58">
                  <c:v>290.77</c:v>
                </c:pt>
                <c:pt idx="59">
                  <c:v>295.7</c:v>
                </c:pt>
                <c:pt idx="60">
                  <c:v>300.63</c:v>
                </c:pt>
                <c:pt idx="61">
                  <c:v>305.56</c:v>
                </c:pt>
                <c:pt idx="62">
                  <c:v>310.48</c:v>
                </c:pt>
                <c:pt idx="63">
                  <c:v>315.41000000000003</c:v>
                </c:pt>
                <c:pt idx="64">
                  <c:v>320.33999999999997</c:v>
                </c:pt>
                <c:pt idx="65">
                  <c:v>325.27</c:v>
                </c:pt>
                <c:pt idx="66">
                  <c:v>330.2</c:v>
                </c:pt>
                <c:pt idx="67">
                  <c:v>335.13</c:v>
                </c:pt>
                <c:pt idx="68">
                  <c:v>340.05</c:v>
                </c:pt>
                <c:pt idx="69">
                  <c:v>344.98</c:v>
                </c:pt>
                <c:pt idx="70">
                  <c:v>349.91</c:v>
                </c:pt>
                <c:pt idx="71">
                  <c:v>354.84</c:v>
                </c:pt>
                <c:pt idx="72">
                  <c:v>359.77</c:v>
                </c:pt>
                <c:pt idx="73">
                  <c:v>364.7</c:v>
                </c:pt>
                <c:pt idx="74">
                  <c:v>369.62</c:v>
                </c:pt>
                <c:pt idx="75">
                  <c:v>374.55</c:v>
                </c:pt>
                <c:pt idx="76">
                  <c:v>379.48</c:v>
                </c:pt>
                <c:pt idx="77">
                  <c:v>384.41</c:v>
                </c:pt>
                <c:pt idx="78">
                  <c:v>389.34</c:v>
                </c:pt>
                <c:pt idx="79">
                  <c:v>394.27</c:v>
                </c:pt>
                <c:pt idx="80">
                  <c:v>399.19</c:v>
                </c:pt>
                <c:pt idx="81">
                  <c:v>404.12</c:v>
                </c:pt>
                <c:pt idx="82">
                  <c:v>409.05</c:v>
                </c:pt>
                <c:pt idx="83">
                  <c:v>413.98</c:v>
                </c:pt>
                <c:pt idx="84">
                  <c:v>418.91</c:v>
                </c:pt>
                <c:pt idx="85">
                  <c:v>423.84</c:v>
                </c:pt>
                <c:pt idx="86">
                  <c:v>428.76</c:v>
                </c:pt>
                <c:pt idx="87">
                  <c:v>433.69</c:v>
                </c:pt>
                <c:pt idx="88">
                  <c:v>438.62</c:v>
                </c:pt>
                <c:pt idx="89">
                  <c:v>443.55</c:v>
                </c:pt>
                <c:pt idx="90">
                  <c:v>448.48</c:v>
                </c:pt>
                <c:pt idx="91">
                  <c:v>453.41</c:v>
                </c:pt>
                <c:pt idx="92">
                  <c:v>458.33</c:v>
                </c:pt>
                <c:pt idx="93">
                  <c:v>463.26</c:v>
                </c:pt>
                <c:pt idx="94">
                  <c:v>468.19</c:v>
                </c:pt>
                <c:pt idx="95">
                  <c:v>473.12</c:v>
                </c:pt>
                <c:pt idx="96">
                  <c:v>478.05</c:v>
                </c:pt>
                <c:pt idx="97">
                  <c:v>482.98</c:v>
                </c:pt>
                <c:pt idx="98">
                  <c:v>487.9</c:v>
                </c:pt>
                <c:pt idx="99">
                  <c:v>492.83</c:v>
                </c:pt>
                <c:pt idx="100">
                  <c:v>501.62</c:v>
                </c:pt>
                <c:pt idx="101">
                  <c:v>507.32</c:v>
                </c:pt>
                <c:pt idx="102">
                  <c:v>510.89</c:v>
                </c:pt>
                <c:pt idx="103">
                  <c:v>514.30999999999995</c:v>
                </c:pt>
                <c:pt idx="104">
                  <c:v>517.55999999999995</c:v>
                </c:pt>
                <c:pt idx="105">
                  <c:v>520.66</c:v>
                </c:pt>
                <c:pt idx="106">
                  <c:v>523.59</c:v>
                </c:pt>
                <c:pt idx="107">
                  <c:v>526.38</c:v>
                </c:pt>
                <c:pt idx="108">
                  <c:v>529.01</c:v>
                </c:pt>
                <c:pt idx="109">
                  <c:v>531.51</c:v>
                </c:pt>
                <c:pt idx="110">
                  <c:v>533.85</c:v>
                </c:pt>
                <c:pt idx="111">
                  <c:v>536.05999999999995</c:v>
                </c:pt>
                <c:pt idx="112">
                  <c:v>538.11</c:v>
                </c:pt>
                <c:pt idx="113">
                  <c:v>540.02</c:v>
                </c:pt>
                <c:pt idx="114">
                  <c:v>541.78</c:v>
                </c:pt>
                <c:pt idx="115">
                  <c:v>543.4</c:v>
                </c:pt>
                <c:pt idx="116">
                  <c:v>544.88</c:v>
                </c:pt>
                <c:pt idx="117">
                  <c:v>546.22</c:v>
                </c:pt>
                <c:pt idx="118">
                  <c:v>547.41999999999996</c:v>
                </c:pt>
                <c:pt idx="119">
                  <c:v>548.52</c:v>
                </c:pt>
              </c:numCache>
            </c:numRef>
          </c:xVal>
          <c:yVal>
            <c:numRef>
              <c:f>RealIronCASE1!$H$8:$H$127</c:f>
              <c:numCache>
                <c:formatCode>0.00</c:formatCode>
                <c:ptCount val="120"/>
                <c:pt idx="0">
                  <c:v>11.194000000000001</c:v>
                </c:pt>
                <c:pt idx="1">
                  <c:v>11.194000000000001</c:v>
                </c:pt>
                <c:pt idx="2">
                  <c:v>11.194000000000001</c:v>
                </c:pt>
                <c:pt idx="3">
                  <c:v>11.194000000000001</c:v>
                </c:pt>
                <c:pt idx="4">
                  <c:v>11.194000000000001</c:v>
                </c:pt>
                <c:pt idx="5">
                  <c:v>11.194000000000001</c:v>
                </c:pt>
                <c:pt idx="6">
                  <c:v>11.194000000000001</c:v>
                </c:pt>
                <c:pt idx="7">
                  <c:v>11.194000000000001</c:v>
                </c:pt>
                <c:pt idx="8">
                  <c:v>11.194000000000001</c:v>
                </c:pt>
                <c:pt idx="9">
                  <c:v>11.194000000000001</c:v>
                </c:pt>
                <c:pt idx="10">
                  <c:v>11.194000000000001</c:v>
                </c:pt>
                <c:pt idx="11">
                  <c:v>11.194000000000001</c:v>
                </c:pt>
                <c:pt idx="12">
                  <c:v>11.194000000000001</c:v>
                </c:pt>
                <c:pt idx="13">
                  <c:v>11.194000000000001</c:v>
                </c:pt>
                <c:pt idx="14">
                  <c:v>11.194000000000001</c:v>
                </c:pt>
                <c:pt idx="15">
                  <c:v>11.194000000000001</c:v>
                </c:pt>
                <c:pt idx="16">
                  <c:v>11.194000000000001</c:v>
                </c:pt>
                <c:pt idx="17">
                  <c:v>11.194000000000001</c:v>
                </c:pt>
                <c:pt idx="18">
                  <c:v>11.194000000000001</c:v>
                </c:pt>
                <c:pt idx="19">
                  <c:v>11.194000000000001</c:v>
                </c:pt>
                <c:pt idx="20">
                  <c:v>11.194000000000001</c:v>
                </c:pt>
                <c:pt idx="21">
                  <c:v>11.194000000000001</c:v>
                </c:pt>
                <c:pt idx="22">
                  <c:v>11.194000000000001</c:v>
                </c:pt>
                <c:pt idx="23">
                  <c:v>11.194000000000001</c:v>
                </c:pt>
                <c:pt idx="24">
                  <c:v>11.194000000000001</c:v>
                </c:pt>
                <c:pt idx="25">
                  <c:v>11.194000000000001</c:v>
                </c:pt>
                <c:pt idx="26">
                  <c:v>11.195</c:v>
                </c:pt>
                <c:pt idx="27">
                  <c:v>11.195</c:v>
                </c:pt>
                <c:pt idx="28">
                  <c:v>11.195</c:v>
                </c:pt>
                <c:pt idx="29">
                  <c:v>11.195</c:v>
                </c:pt>
                <c:pt idx="30">
                  <c:v>11.195</c:v>
                </c:pt>
                <c:pt idx="31">
                  <c:v>11.195</c:v>
                </c:pt>
                <c:pt idx="32">
                  <c:v>11.195</c:v>
                </c:pt>
                <c:pt idx="33">
                  <c:v>11.195</c:v>
                </c:pt>
                <c:pt idx="34">
                  <c:v>11.195</c:v>
                </c:pt>
                <c:pt idx="35">
                  <c:v>11.196</c:v>
                </c:pt>
                <c:pt idx="36">
                  <c:v>11.196</c:v>
                </c:pt>
                <c:pt idx="37">
                  <c:v>11.196</c:v>
                </c:pt>
                <c:pt idx="38">
                  <c:v>11.196</c:v>
                </c:pt>
                <c:pt idx="39">
                  <c:v>11.196</c:v>
                </c:pt>
                <c:pt idx="40">
                  <c:v>11.196</c:v>
                </c:pt>
                <c:pt idx="41">
                  <c:v>11.196999999999999</c:v>
                </c:pt>
                <c:pt idx="42">
                  <c:v>11.196999999999999</c:v>
                </c:pt>
                <c:pt idx="43">
                  <c:v>11.196999999999999</c:v>
                </c:pt>
                <c:pt idx="44">
                  <c:v>11.196999999999999</c:v>
                </c:pt>
                <c:pt idx="45">
                  <c:v>11.196999999999999</c:v>
                </c:pt>
                <c:pt idx="46">
                  <c:v>11.198</c:v>
                </c:pt>
                <c:pt idx="47">
                  <c:v>11.198</c:v>
                </c:pt>
                <c:pt idx="48">
                  <c:v>11.198</c:v>
                </c:pt>
                <c:pt idx="49">
                  <c:v>11.198</c:v>
                </c:pt>
                <c:pt idx="50">
                  <c:v>11.199</c:v>
                </c:pt>
                <c:pt idx="51">
                  <c:v>11.199</c:v>
                </c:pt>
                <c:pt idx="52">
                  <c:v>11.199</c:v>
                </c:pt>
                <c:pt idx="53">
                  <c:v>11.2</c:v>
                </c:pt>
                <c:pt idx="54">
                  <c:v>11.2</c:v>
                </c:pt>
                <c:pt idx="55">
                  <c:v>11.201000000000001</c:v>
                </c:pt>
                <c:pt idx="56">
                  <c:v>11.201000000000001</c:v>
                </c:pt>
                <c:pt idx="57">
                  <c:v>11.201000000000001</c:v>
                </c:pt>
                <c:pt idx="58">
                  <c:v>11.202</c:v>
                </c:pt>
                <c:pt idx="59">
                  <c:v>11.202</c:v>
                </c:pt>
                <c:pt idx="60">
                  <c:v>11.202999999999999</c:v>
                </c:pt>
                <c:pt idx="61">
                  <c:v>11.204000000000001</c:v>
                </c:pt>
                <c:pt idx="62">
                  <c:v>11.204000000000001</c:v>
                </c:pt>
                <c:pt idx="63">
                  <c:v>11.205</c:v>
                </c:pt>
                <c:pt idx="64">
                  <c:v>11.206</c:v>
                </c:pt>
                <c:pt idx="65">
                  <c:v>11.206</c:v>
                </c:pt>
                <c:pt idx="66">
                  <c:v>11.207000000000001</c:v>
                </c:pt>
                <c:pt idx="67">
                  <c:v>11.208</c:v>
                </c:pt>
                <c:pt idx="68">
                  <c:v>11.209</c:v>
                </c:pt>
                <c:pt idx="69">
                  <c:v>11.21</c:v>
                </c:pt>
                <c:pt idx="70">
                  <c:v>11.211</c:v>
                </c:pt>
                <c:pt idx="71">
                  <c:v>11.212</c:v>
                </c:pt>
                <c:pt idx="72">
                  <c:v>11.212999999999999</c:v>
                </c:pt>
                <c:pt idx="73">
                  <c:v>11.214</c:v>
                </c:pt>
                <c:pt idx="74">
                  <c:v>11.215999999999999</c:v>
                </c:pt>
                <c:pt idx="75">
                  <c:v>11.217000000000001</c:v>
                </c:pt>
                <c:pt idx="76">
                  <c:v>11.218999999999999</c:v>
                </c:pt>
                <c:pt idx="77">
                  <c:v>11.22</c:v>
                </c:pt>
                <c:pt idx="78">
                  <c:v>11.222</c:v>
                </c:pt>
                <c:pt idx="79">
                  <c:v>11.224</c:v>
                </c:pt>
                <c:pt idx="80">
                  <c:v>11.226000000000001</c:v>
                </c:pt>
                <c:pt idx="81">
                  <c:v>11.228999999999999</c:v>
                </c:pt>
                <c:pt idx="82">
                  <c:v>11.231999999999999</c:v>
                </c:pt>
                <c:pt idx="83">
                  <c:v>11.234999999999999</c:v>
                </c:pt>
                <c:pt idx="84">
                  <c:v>11.238</c:v>
                </c:pt>
                <c:pt idx="85">
                  <c:v>11.241</c:v>
                </c:pt>
                <c:pt idx="86">
                  <c:v>11.246</c:v>
                </c:pt>
                <c:pt idx="87">
                  <c:v>11.250999999999999</c:v>
                </c:pt>
                <c:pt idx="88">
                  <c:v>11.256</c:v>
                </c:pt>
                <c:pt idx="89">
                  <c:v>11.262</c:v>
                </c:pt>
                <c:pt idx="90">
                  <c:v>11.269</c:v>
                </c:pt>
                <c:pt idx="91">
                  <c:v>11.276999999999999</c:v>
                </c:pt>
                <c:pt idx="92">
                  <c:v>11.287000000000001</c:v>
                </c:pt>
                <c:pt idx="93">
                  <c:v>11.298</c:v>
                </c:pt>
                <c:pt idx="94">
                  <c:v>11.311999999999999</c:v>
                </c:pt>
                <c:pt idx="95">
                  <c:v>11.329000000000001</c:v>
                </c:pt>
                <c:pt idx="96">
                  <c:v>11.35</c:v>
                </c:pt>
                <c:pt idx="97">
                  <c:v>11.375999999999999</c:v>
                </c:pt>
                <c:pt idx="98">
                  <c:v>11.409000000000001</c:v>
                </c:pt>
                <c:pt idx="99">
                  <c:v>11.452</c:v>
                </c:pt>
                <c:pt idx="100">
                  <c:v>11.565</c:v>
                </c:pt>
                <c:pt idx="101">
                  <c:v>11.673</c:v>
                </c:pt>
                <c:pt idx="102">
                  <c:v>11.743</c:v>
                </c:pt>
                <c:pt idx="103">
                  <c:v>11.818</c:v>
                </c:pt>
                <c:pt idx="104">
                  <c:v>11.896000000000001</c:v>
                </c:pt>
                <c:pt idx="105">
                  <c:v>11.972</c:v>
                </c:pt>
                <c:pt idx="106">
                  <c:v>12.037000000000001</c:v>
                </c:pt>
                <c:pt idx="107">
                  <c:v>12.079000000000001</c:v>
                </c:pt>
                <c:pt idx="108">
                  <c:v>12.090999999999999</c:v>
                </c:pt>
                <c:pt idx="109">
                  <c:v>12.076000000000001</c:v>
                </c:pt>
                <c:pt idx="110">
                  <c:v>12.044</c:v>
                </c:pt>
                <c:pt idx="111">
                  <c:v>12.003</c:v>
                </c:pt>
                <c:pt idx="112">
                  <c:v>11.962</c:v>
                </c:pt>
                <c:pt idx="113">
                  <c:v>11.923</c:v>
                </c:pt>
                <c:pt idx="114">
                  <c:v>11.891</c:v>
                </c:pt>
                <c:pt idx="115">
                  <c:v>11.865</c:v>
                </c:pt>
                <c:pt idx="116">
                  <c:v>11.847</c:v>
                </c:pt>
                <c:pt idx="117">
                  <c:v>11.836</c:v>
                </c:pt>
                <c:pt idx="118">
                  <c:v>11.831</c:v>
                </c:pt>
                <c:pt idx="119">
                  <c:v>11.827999999999999</c:v>
                </c:pt>
              </c:numCache>
            </c:numRef>
          </c:yVal>
          <c:smooth val="1"/>
        </c:ser>
        <c:ser>
          <c:idx val="2"/>
          <c:order val="2"/>
          <c:tx>
            <c:strRef>
              <c:f>RealIronCASE2!$F$7</c:f>
              <c:strCache>
                <c:ptCount val="1"/>
                <c:pt idx="0">
                  <c:v>IL CASE 2</c:v>
                </c:pt>
              </c:strCache>
            </c:strRef>
          </c:tx>
          <c:xVal>
            <c:numRef>
              <c:f>RealIronCASE2!$E$8:$E$127</c:f>
              <c:numCache>
                <c:formatCode>0.00</c:formatCode>
                <c:ptCount val="120"/>
                <c:pt idx="0">
                  <c:v>5.2314999999999996</c:v>
                </c:pt>
                <c:pt idx="1">
                  <c:v>10.462999999999999</c:v>
                </c:pt>
                <c:pt idx="2">
                  <c:v>15.694000000000001</c:v>
                </c:pt>
                <c:pt idx="3">
                  <c:v>20.925999999999998</c:v>
                </c:pt>
                <c:pt idx="4">
                  <c:v>26.157</c:v>
                </c:pt>
                <c:pt idx="5">
                  <c:v>31.388999999999999</c:v>
                </c:pt>
                <c:pt idx="6">
                  <c:v>36.619999999999997</c:v>
                </c:pt>
                <c:pt idx="7">
                  <c:v>41.851999999999997</c:v>
                </c:pt>
                <c:pt idx="8">
                  <c:v>47.082999999999998</c:v>
                </c:pt>
                <c:pt idx="9">
                  <c:v>52.314999999999998</c:v>
                </c:pt>
                <c:pt idx="10">
                  <c:v>57.545999999999999</c:v>
                </c:pt>
                <c:pt idx="11">
                  <c:v>62.777999999999999</c:v>
                </c:pt>
                <c:pt idx="12">
                  <c:v>68.009</c:v>
                </c:pt>
                <c:pt idx="13">
                  <c:v>73.241</c:v>
                </c:pt>
                <c:pt idx="14">
                  <c:v>78.471999999999994</c:v>
                </c:pt>
                <c:pt idx="15">
                  <c:v>83.703999999999994</c:v>
                </c:pt>
                <c:pt idx="16">
                  <c:v>88.935000000000002</c:v>
                </c:pt>
                <c:pt idx="17">
                  <c:v>94.167000000000002</c:v>
                </c:pt>
                <c:pt idx="18">
                  <c:v>99.397999999999996</c:v>
                </c:pt>
                <c:pt idx="19">
                  <c:v>104.63</c:v>
                </c:pt>
                <c:pt idx="20">
                  <c:v>109.86</c:v>
                </c:pt>
                <c:pt idx="21">
                  <c:v>115.09</c:v>
                </c:pt>
                <c:pt idx="22">
                  <c:v>120.32</c:v>
                </c:pt>
                <c:pt idx="23">
                  <c:v>125.56</c:v>
                </c:pt>
                <c:pt idx="24">
                  <c:v>130.79</c:v>
                </c:pt>
                <c:pt idx="25">
                  <c:v>136.02000000000001</c:v>
                </c:pt>
                <c:pt idx="26">
                  <c:v>141.25</c:v>
                </c:pt>
                <c:pt idx="27">
                  <c:v>146.47999999999999</c:v>
                </c:pt>
                <c:pt idx="28">
                  <c:v>151.71</c:v>
                </c:pt>
                <c:pt idx="29">
                  <c:v>156.94</c:v>
                </c:pt>
                <c:pt idx="30">
                  <c:v>162.18</c:v>
                </c:pt>
                <c:pt idx="31">
                  <c:v>167.41</c:v>
                </c:pt>
                <c:pt idx="32">
                  <c:v>172.64</c:v>
                </c:pt>
                <c:pt idx="33">
                  <c:v>177.87</c:v>
                </c:pt>
                <c:pt idx="34">
                  <c:v>183.1</c:v>
                </c:pt>
                <c:pt idx="35">
                  <c:v>188.33</c:v>
                </c:pt>
                <c:pt idx="36">
                  <c:v>193.56</c:v>
                </c:pt>
                <c:pt idx="37">
                  <c:v>198.8</c:v>
                </c:pt>
                <c:pt idx="38">
                  <c:v>204.03</c:v>
                </c:pt>
                <c:pt idx="39">
                  <c:v>209.26</c:v>
                </c:pt>
                <c:pt idx="40">
                  <c:v>214.49</c:v>
                </c:pt>
                <c:pt idx="41">
                  <c:v>219.72</c:v>
                </c:pt>
                <c:pt idx="42">
                  <c:v>224.95</c:v>
                </c:pt>
                <c:pt idx="43">
                  <c:v>230.19</c:v>
                </c:pt>
                <c:pt idx="44">
                  <c:v>235.42</c:v>
                </c:pt>
                <c:pt idx="45">
                  <c:v>240.65</c:v>
                </c:pt>
                <c:pt idx="46">
                  <c:v>245.88</c:v>
                </c:pt>
                <c:pt idx="47">
                  <c:v>251.11</c:v>
                </c:pt>
                <c:pt idx="48">
                  <c:v>256.33999999999997</c:v>
                </c:pt>
                <c:pt idx="49">
                  <c:v>261.57</c:v>
                </c:pt>
                <c:pt idx="50">
                  <c:v>266.81</c:v>
                </c:pt>
                <c:pt idx="51">
                  <c:v>272.04000000000002</c:v>
                </c:pt>
                <c:pt idx="52">
                  <c:v>277.27</c:v>
                </c:pt>
                <c:pt idx="53">
                  <c:v>282.5</c:v>
                </c:pt>
                <c:pt idx="54">
                  <c:v>287.73</c:v>
                </c:pt>
                <c:pt idx="55">
                  <c:v>292.95999999999998</c:v>
                </c:pt>
                <c:pt idx="56">
                  <c:v>298.19</c:v>
                </c:pt>
                <c:pt idx="57">
                  <c:v>303.43</c:v>
                </c:pt>
                <c:pt idx="58">
                  <c:v>308.66000000000003</c:v>
                </c:pt>
                <c:pt idx="59">
                  <c:v>313.89</c:v>
                </c:pt>
                <c:pt idx="60">
                  <c:v>319.12</c:v>
                </c:pt>
                <c:pt idx="61">
                  <c:v>324.35000000000002</c:v>
                </c:pt>
                <c:pt idx="62">
                  <c:v>329.58</c:v>
                </c:pt>
                <c:pt idx="63">
                  <c:v>334.82</c:v>
                </c:pt>
                <c:pt idx="64">
                  <c:v>340.05</c:v>
                </c:pt>
                <c:pt idx="65">
                  <c:v>345.28</c:v>
                </c:pt>
                <c:pt idx="66">
                  <c:v>350.51</c:v>
                </c:pt>
                <c:pt idx="67">
                  <c:v>355.74</c:v>
                </c:pt>
                <c:pt idx="68">
                  <c:v>360.97</c:v>
                </c:pt>
                <c:pt idx="69">
                  <c:v>366.2</c:v>
                </c:pt>
                <c:pt idx="70">
                  <c:v>371.44</c:v>
                </c:pt>
                <c:pt idx="71">
                  <c:v>376.67</c:v>
                </c:pt>
                <c:pt idx="72">
                  <c:v>381.9</c:v>
                </c:pt>
                <c:pt idx="73">
                  <c:v>387.13</c:v>
                </c:pt>
                <c:pt idx="74">
                  <c:v>392.36</c:v>
                </c:pt>
                <c:pt idx="75">
                  <c:v>397.59</c:v>
                </c:pt>
                <c:pt idx="76">
                  <c:v>402.82</c:v>
                </c:pt>
                <c:pt idx="77">
                  <c:v>408.06</c:v>
                </c:pt>
                <c:pt idx="78">
                  <c:v>413.29</c:v>
                </c:pt>
                <c:pt idx="79">
                  <c:v>418.52</c:v>
                </c:pt>
                <c:pt idx="80">
                  <c:v>423.75</c:v>
                </c:pt>
                <c:pt idx="81">
                  <c:v>428.98</c:v>
                </c:pt>
                <c:pt idx="82">
                  <c:v>434.21</c:v>
                </c:pt>
                <c:pt idx="83">
                  <c:v>439.44</c:v>
                </c:pt>
                <c:pt idx="84">
                  <c:v>444.68</c:v>
                </c:pt>
                <c:pt idx="85">
                  <c:v>449.91</c:v>
                </c:pt>
                <c:pt idx="86">
                  <c:v>455.14</c:v>
                </c:pt>
                <c:pt idx="87">
                  <c:v>460.37</c:v>
                </c:pt>
                <c:pt idx="88">
                  <c:v>465.6</c:v>
                </c:pt>
                <c:pt idx="89">
                  <c:v>470.83</c:v>
                </c:pt>
                <c:pt idx="90">
                  <c:v>476.07</c:v>
                </c:pt>
                <c:pt idx="91">
                  <c:v>481.3</c:v>
                </c:pt>
                <c:pt idx="92">
                  <c:v>486.53</c:v>
                </c:pt>
                <c:pt idx="93">
                  <c:v>491.76</c:v>
                </c:pt>
                <c:pt idx="94">
                  <c:v>496.99</c:v>
                </c:pt>
                <c:pt idx="95">
                  <c:v>502.22</c:v>
                </c:pt>
                <c:pt idx="96">
                  <c:v>507.45</c:v>
                </c:pt>
                <c:pt idx="97">
                  <c:v>512.69000000000005</c:v>
                </c:pt>
                <c:pt idx="98">
                  <c:v>517.91999999999996</c:v>
                </c:pt>
                <c:pt idx="99">
                  <c:v>523.15</c:v>
                </c:pt>
                <c:pt idx="100">
                  <c:v>531.14</c:v>
                </c:pt>
                <c:pt idx="101">
                  <c:v>535.17999999999995</c:v>
                </c:pt>
                <c:pt idx="102">
                  <c:v>537.70000000000005</c:v>
                </c:pt>
                <c:pt idx="103">
                  <c:v>540.09</c:v>
                </c:pt>
                <c:pt idx="104">
                  <c:v>542.38</c:v>
                </c:pt>
                <c:pt idx="105">
                  <c:v>544.57000000000005</c:v>
                </c:pt>
                <c:pt idx="106">
                  <c:v>546.65</c:v>
                </c:pt>
                <c:pt idx="107">
                  <c:v>548.63</c:v>
                </c:pt>
                <c:pt idx="108">
                  <c:v>550.51</c:v>
                </c:pt>
                <c:pt idx="109">
                  <c:v>552.28</c:v>
                </c:pt>
                <c:pt idx="110">
                  <c:v>553.95000000000005</c:v>
                </c:pt>
                <c:pt idx="111">
                  <c:v>555.52</c:v>
                </c:pt>
                <c:pt idx="112">
                  <c:v>556.99</c:v>
                </c:pt>
                <c:pt idx="113">
                  <c:v>558.36</c:v>
                </c:pt>
                <c:pt idx="114">
                  <c:v>559.62</c:v>
                </c:pt>
                <c:pt idx="115">
                  <c:v>560.79</c:v>
                </c:pt>
                <c:pt idx="116">
                  <c:v>561.86</c:v>
                </c:pt>
                <c:pt idx="117">
                  <c:v>562.83000000000004</c:v>
                </c:pt>
                <c:pt idx="118">
                  <c:v>563.69000000000005</c:v>
                </c:pt>
                <c:pt idx="119">
                  <c:v>564.48</c:v>
                </c:pt>
              </c:numCache>
            </c:numRef>
          </c:xVal>
          <c:yVal>
            <c:numRef>
              <c:f>RealIronCASE2!$F$8:$F$127</c:f>
              <c:numCache>
                <c:formatCode>0.00</c:formatCode>
                <c:ptCount val="120"/>
                <c:pt idx="0">
                  <c:v>11.843</c:v>
                </c:pt>
                <c:pt idx="1">
                  <c:v>11.843</c:v>
                </c:pt>
                <c:pt idx="2">
                  <c:v>11.843</c:v>
                </c:pt>
                <c:pt idx="3">
                  <c:v>11.843</c:v>
                </c:pt>
                <c:pt idx="4">
                  <c:v>11.843</c:v>
                </c:pt>
                <c:pt idx="5">
                  <c:v>11.843</c:v>
                </c:pt>
                <c:pt idx="6">
                  <c:v>11.843</c:v>
                </c:pt>
                <c:pt idx="7">
                  <c:v>11.843</c:v>
                </c:pt>
                <c:pt idx="8">
                  <c:v>11.843</c:v>
                </c:pt>
                <c:pt idx="9">
                  <c:v>11.843</c:v>
                </c:pt>
                <c:pt idx="10">
                  <c:v>11.843</c:v>
                </c:pt>
                <c:pt idx="11">
                  <c:v>11.843</c:v>
                </c:pt>
                <c:pt idx="12">
                  <c:v>11.843</c:v>
                </c:pt>
                <c:pt idx="13">
                  <c:v>11.843999999999999</c:v>
                </c:pt>
                <c:pt idx="14">
                  <c:v>11.843999999999999</c:v>
                </c:pt>
                <c:pt idx="15">
                  <c:v>11.843999999999999</c:v>
                </c:pt>
                <c:pt idx="16">
                  <c:v>11.843999999999999</c:v>
                </c:pt>
                <c:pt idx="17">
                  <c:v>11.843999999999999</c:v>
                </c:pt>
                <c:pt idx="18">
                  <c:v>11.843999999999999</c:v>
                </c:pt>
                <c:pt idx="19">
                  <c:v>11.843999999999999</c:v>
                </c:pt>
                <c:pt idx="20">
                  <c:v>11.843999999999999</c:v>
                </c:pt>
                <c:pt idx="21">
                  <c:v>11.843999999999999</c:v>
                </c:pt>
                <c:pt idx="22">
                  <c:v>11.843999999999999</c:v>
                </c:pt>
                <c:pt idx="23">
                  <c:v>11.843999999999999</c:v>
                </c:pt>
                <c:pt idx="24">
                  <c:v>11.843999999999999</c:v>
                </c:pt>
                <c:pt idx="25">
                  <c:v>11.843999999999999</c:v>
                </c:pt>
                <c:pt idx="26">
                  <c:v>11.843999999999999</c:v>
                </c:pt>
                <c:pt idx="27">
                  <c:v>11.843999999999999</c:v>
                </c:pt>
                <c:pt idx="28">
                  <c:v>11.843999999999999</c:v>
                </c:pt>
                <c:pt idx="29">
                  <c:v>11.843999999999999</c:v>
                </c:pt>
                <c:pt idx="30">
                  <c:v>11.843999999999999</c:v>
                </c:pt>
                <c:pt idx="31">
                  <c:v>11.843999999999999</c:v>
                </c:pt>
                <c:pt idx="32">
                  <c:v>11.843999999999999</c:v>
                </c:pt>
                <c:pt idx="33">
                  <c:v>11.843999999999999</c:v>
                </c:pt>
                <c:pt idx="34">
                  <c:v>11.843999999999999</c:v>
                </c:pt>
                <c:pt idx="35">
                  <c:v>11.845000000000001</c:v>
                </c:pt>
                <c:pt idx="36">
                  <c:v>11.845000000000001</c:v>
                </c:pt>
                <c:pt idx="37">
                  <c:v>11.845000000000001</c:v>
                </c:pt>
                <c:pt idx="38">
                  <c:v>11.845000000000001</c:v>
                </c:pt>
                <c:pt idx="39">
                  <c:v>11.845000000000001</c:v>
                </c:pt>
                <c:pt idx="40">
                  <c:v>11.845000000000001</c:v>
                </c:pt>
                <c:pt idx="41">
                  <c:v>11.845000000000001</c:v>
                </c:pt>
                <c:pt idx="42">
                  <c:v>11.845000000000001</c:v>
                </c:pt>
                <c:pt idx="43">
                  <c:v>11.845000000000001</c:v>
                </c:pt>
                <c:pt idx="44">
                  <c:v>11.845000000000001</c:v>
                </c:pt>
                <c:pt idx="45">
                  <c:v>11.845000000000001</c:v>
                </c:pt>
                <c:pt idx="46">
                  <c:v>11.845000000000001</c:v>
                </c:pt>
                <c:pt idx="47">
                  <c:v>11.845000000000001</c:v>
                </c:pt>
                <c:pt idx="48">
                  <c:v>11.845000000000001</c:v>
                </c:pt>
                <c:pt idx="49">
                  <c:v>11.846</c:v>
                </c:pt>
                <c:pt idx="50">
                  <c:v>11.846</c:v>
                </c:pt>
                <c:pt idx="51">
                  <c:v>11.846</c:v>
                </c:pt>
                <c:pt idx="52">
                  <c:v>11.846</c:v>
                </c:pt>
                <c:pt idx="53">
                  <c:v>11.846</c:v>
                </c:pt>
                <c:pt idx="54">
                  <c:v>11.846</c:v>
                </c:pt>
                <c:pt idx="55">
                  <c:v>11.846</c:v>
                </c:pt>
                <c:pt idx="56">
                  <c:v>11.846</c:v>
                </c:pt>
                <c:pt idx="57">
                  <c:v>11.846</c:v>
                </c:pt>
                <c:pt idx="58">
                  <c:v>11.846</c:v>
                </c:pt>
                <c:pt idx="59">
                  <c:v>11.846</c:v>
                </c:pt>
                <c:pt idx="60">
                  <c:v>11.845000000000001</c:v>
                </c:pt>
                <c:pt idx="61">
                  <c:v>11.845000000000001</c:v>
                </c:pt>
                <c:pt idx="62">
                  <c:v>11.845000000000001</c:v>
                </c:pt>
                <c:pt idx="63">
                  <c:v>11.845000000000001</c:v>
                </c:pt>
                <c:pt idx="64">
                  <c:v>11.843999999999999</c:v>
                </c:pt>
                <c:pt idx="65">
                  <c:v>11.843999999999999</c:v>
                </c:pt>
                <c:pt idx="66">
                  <c:v>11.843</c:v>
                </c:pt>
                <c:pt idx="67">
                  <c:v>11.843</c:v>
                </c:pt>
                <c:pt idx="68">
                  <c:v>11.843</c:v>
                </c:pt>
                <c:pt idx="69">
                  <c:v>11.842000000000001</c:v>
                </c:pt>
                <c:pt idx="70">
                  <c:v>11.84</c:v>
                </c:pt>
                <c:pt idx="71">
                  <c:v>11.839</c:v>
                </c:pt>
                <c:pt idx="72">
                  <c:v>11.839</c:v>
                </c:pt>
                <c:pt idx="73">
                  <c:v>11.837999999999999</c:v>
                </c:pt>
                <c:pt idx="74">
                  <c:v>11.835000000000001</c:v>
                </c:pt>
                <c:pt idx="75">
                  <c:v>11.833</c:v>
                </c:pt>
                <c:pt idx="76">
                  <c:v>11.832000000000001</c:v>
                </c:pt>
                <c:pt idx="77">
                  <c:v>11.83</c:v>
                </c:pt>
                <c:pt idx="78">
                  <c:v>11.827</c:v>
                </c:pt>
                <c:pt idx="79">
                  <c:v>11.823</c:v>
                </c:pt>
                <c:pt idx="80">
                  <c:v>11.82</c:v>
                </c:pt>
                <c:pt idx="81">
                  <c:v>11.817</c:v>
                </c:pt>
                <c:pt idx="82">
                  <c:v>11.814</c:v>
                </c:pt>
                <c:pt idx="83">
                  <c:v>11.808</c:v>
                </c:pt>
                <c:pt idx="84">
                  <c:v>11.802</c:v>
                </c:pt>
                <c:pt idx="85">
                  <c:v>11.795999999999999</c:v>
                </c:pt>
                <c:pt idx="86">
                  <c:v>11.792</c:v>
                </c:pt>
                <c:pt idx="87">
                  <c:v>11.787000000000001</c:v>
                </c:pt>
                <c:pt idx="88">
                  <c:v>11.779</c:v>
                </c:pt>
                <c:pt idx="89">
                  <c:v>11.772</c:v>
                </c:pt>
                <c:pt idx="90">
                  <c:v>11.768000000000001</c:v>
                </c:pt>
                <c:pt idx="91">
                  <c:v>11.766</c:v>
                </c:pt>
                <c:pt idx="92">
                  <c:v>11.763</c:v>
                </c:pt>
                <c:pt idx="93">
                  <c:v>11.760999999999999</c:v>
                </c:pt>
                <c:pt idx="94">
                  <c:v>11.762</c:v>
                </c:pt>
                <c:pt idx="95">
                  <c:v>11.773999999999999</c:v>
                </c:pt>
                <c:pt idx="96">
                  <c:v>11.785</c:v>
                </c:pt>
                <c:pt idx="97">
                  <c:v>11.789</c:v>
                </c:pt>
                <c:pt idx="98">
                  <c:v>11.773</c:v>
                </c:pt>
                <c:pt idx="99">
                  <c:v>11.726000000000001</c:v>
                </c:pt>
                <c:pt idx="100">
                  <c:v>11.632</c:v>
                </c:pt>
                <c:pt idx="101">
                  <c:v>11.615</c:v>
                </c:pt>
                <c:pt idx="102">
                  <c:v>11.593</c:v>
                </c:pt>
                <c:pt idx="103">
                  <c:v>11.568</c:v>
                </c:pt>
                <c:pt idx="104">
                  <c:v>11.539</c:v>
                </c:pt>
                <c:pt idx="105">
                  <c:v>11.507</c:v>
                </c:pt>
                <c:pt idx="106">
                  <c:v>11.472</c:v>
                </c:pt>
                <c:pt idx="107">
                  <c:v>11.435</c:v>
                </c:pt>
                <c:pt idx="108">
                  <c:v>11.398999999999999</c:v>
                </c:pt>
                <c:pt idx="109">
                  <c:v>11.365</c:v>
                </c:pt>
                <c:pt idx="110">
                  <c:v>11.34</c:v>
                </c:pt>
                <c:pt idx="111">
                  <c:v>11.317</c:v>
                </c:pt>
                <c:pt idx="112">
                  <c:v>11.297000000000001</c:v>
                </c:pt>
                <c:pt idx="113">
                  <c:v>11.279</c:v>
                </c:pt>
                <c:pt idx="114">
                  <c:v>11.266</c:v>
                </c:pt>
                <c:pt idx="115">
                  <c:v>11.255000000000001</c:v>
                </c:pt>
                <c:pt idx="116">
                  <c:v>11.249000000000001</c:v>
                </c:pt>
                <c:pt idx="117">
                  <c:v>11.247</c:v>
                </c:pt>
                <c:pt idx="118">
                  <c:v>11.247999999999999</c:v>
                </c:pt>
                <c:pt idx="119">
                  <c:v>11.247999999999999</c:v>
                </c:pt>
              </c:numCache>
            </c:numRef>
          </c:yVal>
          <c:smooth val="1"/>
        </c:ser>
        <c:ser>
          <c:idx val="3"/>
          <c:order val="3"/>
          <c:tx>
            <c:strRef>
              <c:f>RealIronCASE2!$H$7</c:f>
              <c:strCache>
                <c:ptCount val="1"/>
                <c:pt idx="0">
                  <c:v>OL CASE 2</c:v>
                </c:pt>
              </c:strCache>
            </c:strRef>
          </c:tx>
          <c:xVal>
            <c:numRef>
              <c:f>RealIronCASE2!$G$8:$G$127</c:f>
              <c:numCache>
                <c:formatCode>0.00</c:formatCode>
                <c:ptCount val="120"/>
                <c:pt idx="0">
                  <c:v>4.9283000000000001</c:v>
                </c:pt>
                <c:pt idx="1">
                  <c:v>9.8566000000000003</c:v>
                </c:pt>
                <c:pt idx="2">
                  <c:v>14.785</c:v>
                </c:pt>
                <c:pt idx="3">
                  <c:v>19.713000000000001</c:v>
                </c:pt>
                <c:pt idx="4">
                  <c:v>24.641999999999999</c:v>
                </c:pt>
                <c:pt idx="5">
                  <c:v>29.57</c:v>
                </c:pt>
                <c:pt idx="6">
                  <c:v>34.497999999999998</c:v>
                </c:pt>
                <c:pt idx="7">
                  <c:v>39.427</c:v>
                </c:pt>
                <c:pt idx="8">
                  <c:v>44.354999999999997</c:v>
                </c:pt>
                <c:pt idx="9">
                  <c:v>49.283000000000001</c:v>
                </c:pt>
                <c:pt idx="10">
                  <c:v>54.210999999999999</c:v>
                </c:pt>
                <c:pt idx="11">
                  <c:v>59.14</c:v>
                </c:pt>
                <c:pt idx="12">
                  <c:v>64.067999999999998</c:v>
                </c:pt>
                <c:pt idx="13">
                  <c:v>68.995999999999995</c:v>
                </c:pt>
                <c:pt idx="14">
                  <c:v>73.924999999999997</c:v>
                </c:pt>
                <c:pt idx="15">
                  <c:v>78.852999999999994</c:v>
                </c:pt>
                <c:pt idx="16">
                  <c:v>83.781000000000006</c:v>
                </c:pt>
                <c:pt idx="17">
                  <c:v>88.71</c:v>
                </c:pt>
                <c:pt idx="18">
                  <c:v>93.638000000000005</c:v>
                </c:pt>
                <c:pt idx="19">
                  <c:v>98.566000000000003</c:v>
                </c:pt>
                <c:pt idx="20">
                  <c:v>103.49</c:v>
                </c:pt>
                <c:pt idx="21">
                  <c:v>108.42</c:v>
                </c:pt>
                <c:pt idx="22">
                  <c:v>113.35</c:v>
                </c:pt>
                <c:pt idx="23">
                  <c:v>118.28</c:v>
                </c:pt>
                <c:pt idx="24">
                  <c:v>123.21</c:v>
                </c:pt>
                <c:pt idx="25">
                  <c:v>128.13999999999999</c:v>
                </c:pt>
                <c:pt idx="26">
                  <c:v>133.06</c:v>
                </c:pt>
                <c:pt idx="27">
                  <c:v>137.99</c:v>
                </c:pt>
                <c:pt idx="28">
                  <c:v>142.91999999999999</c:v>
                </c:pt>
                <c:pt idx="29">
                  <c:v>147.85</c:v>
                </c:pt>
                <c:pt idx="30">
                  <c:v>152.78</c:v>
                </c:pt>
                <c:pt idx="31">
                  <c:v>157.71</c:v>
                </c:pt>
                <c:pt idx="32">
                  <c:v>162.63</c:v>
                </c:pt>
                <c:pt idx="33">
                  <c:v>167.56</c:v>
                </c:pt>
                <c:pt idx="34">
                  <c:v>172.49</c:v>
                </c:pt>
                <c:pt idx="35">
                  <c:v>177.42</c:v>
                </c:pt>
                <c:pt idx="36">
                  <c:v>182.35</c:v>
                </c:pt>
                <c:pt idx="37">
                  <c:v>187.28</c:v>
                </c:pt>
                <c:pt idx="38">
                  <c:v>192.2</c:v>
                </c:pt>
                <c:pt idx="39">
                  <c:v>197.13</c:v>
                </c:pt>
                <c:pt idx="40">
                  <c:v>202.06</c:v>
                </c:pt>
                <c:pt idx="41">
                  <c:v>206.99</c:v>
                </c:pt>
                <c:pt idx="42">
                  <c:v>211.92</c:v>
                </c:pt>
                <c:pt idx="43">
                  <c:v>216.85</c:v>
                </c:pt>
                <c:pt idx="44">
                  <c:v>221.77</c:v>
                </c:pt>
                <c:pt idx="45">
                  <c:v>226.7</c:v>
                </c:pt>
                <c:pt idx="46">
                  <c:v>231.63</c:v>
                </c:pt>
                <c:pt idx="47">
                  <c:v>236.56</c:v>
                </c:pt>
                <c:pt idx="48">
                  <c:v>241.49</c:v>
                </c:pt>
                <c:pt idx="49">
                  <c:v>246.42</c:v>
                </c:pt>
                <c:pt idx="50">
                  <c:v>251.34</c:v>
                </c:pt>
                <c:pt idx="51">
                  <c:v>256.27</c:v>
                </c:pt>
                <c:pt idx="52">
                  <c:v>261.2</c:v>
                </c:pt>
                <c:pt idx="53">
                  <c:v>266.13</c:v>
                </c:pt>
                <c:pt idx="54">
                  <c:v>271.06</c:v>
                </c:pt>
                <c:pt idx="55">
                  <c:v>275.99</c:v>
                </c:pt>
                <c:pt idx="56">
                  <c:v>280.91000000000003</c:v>
                </c:pt>
                <c:pt idx="57">
                  <c:v>285.83999999999997</c:v>
                </c:pt>
                <c:pt idx="58">
                  <c:v>290.77</c:v>
                </c:pt>
                <c:pt idx="59">
                  <c:v>295.7</c:v>
                </c:pt>
                <c:pt idx="60">
                  <c:v>300.63</c:v>
                </c:pt>
                <c:pt idx="61">
                  <c:v>305.56</c:v>
                </c:pt>
                <c:pt idx="62">
                  <c:v>310.48</c:v>
                </c:pt>
                <c:pt idx="63">
                  <c:v>315.41000000000003</c:v>
                </c:pt>
                <c:pt idx="64">
                  <c:v>320.33999999999997</c:v>
                </c:pt>
                <c:pt idx="65">
                  <c:v>325.27</c:v>
                </c:pt>
                <c:pt idx="66">
                  <c:v>330.2</c:v>
                </c:pt>
                <c:pt idx="67">
                  <c:v>335.13</c:v>
                </c:pt>
                <c:pt idx="68">
                  <c:v>340.05</c:v>
                </c:pt>
                <c:pt idx="69">
                  <c:v>344.98</c:v>
                </c:pt>
                <c:pt idx="70">
                  <c:v>349.91</c:v>
                </c:pt>
                <c:pt idx="71">
                  <c:v>354.84</c:v>
                </c:pt>
                <c:pt idx="72">
                  <c:v>359.77</c:v>
                </c:pt>
                <c:pt idx="73">
                  <c:v>364.7</c:v>
                </c:pt>
                <c:pt idx="74">
                  <c:v>369.62</c:v>
                </c:pt>
                <c:pt idx="75">
                  <c:v>374.55</c:v>
                </c:pt>
                <c:pt idx="76">
                  <c:v>379.48</c:v>
                </c:pt>
                <c:pt idx="77">
                  <c:v>384.41</c:v>
                </c:pt>
                <c:pt idx="78">
                  <c:v>389.34</c:v>
                </c:pt>
                <c:pt idx="79">
                  <c:v>394.27</c:v>
                </c:pt>
                <c:pt idx="80">
                  <c:v>399.19</c:v>
                </c:pt>
                <c:pt idx="81">
                  <c:v>404.12</c:v>
                </c:pt>
                <c:pt idx="82">
                  <c:v>409.05</c:v>
                </c:pt>
                <c:pt idx="83">
                  <c:v>413.98</c:v>
                </c:pt>
                <c:pt idx="84">
                  <c:v>418.91</c:v>
                </c:pt>
                <c:pt idx="85">
                  <c:v>423.84</c:v>
                </c:pt>
                <c:pt idx="86">
                  <c:v>428.76</c:v>
                </c:pt>
                <c:pt idx="87">
                  <c:v>433.69</c:v>
                </c:pt>
                <c:pt idx="88">
                  <c:v>438.62</c:v>
                </c:pt>
                <c:pt idx="89">
                  <c:v>443.55</c:v>
                </c:pt>
                <c:pt idx="90">
                  <c:v>448.48</c:v>
                </c:pt>
                <c:pt idx="91">
                  <c:v>453.41</c:v>
                </c:pt>
                <c:pt idx="92">
                  <c:v>458.33</c:v>
                </c:pt>
                <c:pt idx="93">
                  <c:v>463.26</c:v>
                </c:pt>
                <c:pt idx="94">
                  <c:v>468.19</c:v>
                </c:pt>
                <c:pt idx="95">
                  <c:v>473.12</c:v>
                </c:pt>
                <c:pt idx="96">
                  <c:v>478.05</c:v>
                </c:pt>
                <c:pt idx="97">
                  <c:v>482.98</c:v>
                </c:pt>
                <c:pt idx="98">
                  <c:v>487.9</c:v>
                </c:pt>
                <c:pt idx="99">
                  <c:v>492.83</c:v>
                </c:pt>
                <c:pt idx="100">
                  <c:v>501.62</c:v>
                </c:pt>
                <c:pt idx="101">
                  <c:v>507.32</c:v>
                </c:pt>
                <c:pt idx="102">
                  <c:v>510.89</c:v>
                </c:pt>
                <c:pt idx="103">
                  <c:v>514.30999999999995</c:v>
                </c:pt>
                <c:pt idx="104">
                  <c:v>517.55999999999995</c:v>
                </c:pt>
                <c:pt idx="105">
                  <c:v>520.66</c:v>
                </c:pt>
                <c:pt idx="106">
                  <c:v>523.59</c:v>
                </c:pt>
                <c:pt idx="107">
                  <c:v>526.38</c:v>
                </c:pt>
                <c:pt idx="108">
                  <c:v>529.01</c:v>
                </c:pt>
                <c:pt idx="109">
                  <c:v>531.51</c:v>
                </c:pt>
                <c:pt idx="110">
                  <c:v>533.85</c:v>
                </c:pt>
                <c:pt idx="111">
                  <c:v>536.05999999999995</c:v>
                </c:pt>
                <c:pt idx="112">
                  <c:v>538.11</c:v>
                </c:pt>
                <c:pt idx="113">
                  <c:v>540.02</c:v>
                </c:pt>
                <c:pt idx="114">
                  <c:v>541.78</c:v>
                </c:pt>
                <c:pt idx="115">
                  <c:v>543.4</c:v>
                </c:pt>
                <c:pt idx="116">
                  <c:v>544.88</c:v>
                </c:pt>
                <c:pt idx="117">
                  <c:v>546.22</c:v>
                </c:pt>
                <c:pt idx="118">
                  <c:v>547.41999999999996</c:v>
                </c:pt>
                <c:pt idx="119">
                  <c:v>548.52</c:v>
                </c:pt>
              </c:numCache>
            </c:numRef>
          </c:xVal>
          <c:yVal>
            <c:numRef>
              <c:f>RealIronCASE2!$H$8:$H$127</c:f>
              <c:numCache>
                <c:formatCode>0.00</c:formatCode>
                <c:ptCount val="120"/>
                <c:pt idx="0">
                  <c:v>11.191000000000001</c:v>
                </c:pt>
                <c:pt idx="1">
                  <c:v>11.191000000000001</c:v>
                </c:pt>
                <c:pt idx="2">
                  <c:v>11.191000000000001</c:v>
                </c:pt>
                <c:pt idx="3">
                  <c:v>11.191000000000001</c:v>
                </c:pt>
                <c:pt idx="4">
                  <c:v>11.191000000000001</c:v>
                </c:pt>
                <c:pt idx="5">
                  <c:v>11.191000000000001</c:v>
                </c:pt>
                <c:pt idx="6">
                  <c:v>11.191000000000001</c:v>
                </c:pt>
                <c:pt idx="7">
                  <c:v>11.191000000000001</c:v>
                </c:pt>
                <c:pt idx="8">
                  <c:v>11.191000000000001</c:v>
                </c:pt>
                <c:pt idx="9">
                  <c:v>11.191000000000001</c:v>
                </c:pt>
                <c:pt idx="10">
                  <c:v>11.191000000000001</c:v>
                </c:pt>
                <c:pt idx="11">
                  <c:v>11.191000000000001</c:v>
                </c:pt>
                <c:pt idx="12">
                  <c:v>11.191000000000001</c:v>
                </c:pt>
                <c:pt idx="13">
                  <c:v>11.191000000000001</c:v>
                </c:pt>
                <c:pt idx="14">
                  <c:v>11.191000000000001</c:v>
                </c:pt>
                <c:pt idx="15">
                  <c:v>11.191000000000001</c:v>
                </c:pt>
                <c:pt idx="16">
                  <c:v>11.191000000000001</c:v>
                </c:pt>
                <c:pt idx="17">
                  <c:v>11.191000000000001</c:v>
                </c:pt>
                <c:pt idx="18">
                  <c:v>11.191000000000001</c:v>
                </c:pt>
                <c:pt idx="19">
                  <c:v>11.191000000000001</c:v>
                </c:pt>
                <c:pt idx="20">
                  <c:v>11.191000000000001</c:v>
                </c:pt>
                <c:pt idx="21">
                  <c:v>11.191000000000001</c:v>
                </c:pt>
                <c:pt idx="22">
                  <c:v>11.191000000000001</c:v>
                </c:pt>
                <c:pt idx="23">
                  <c:v>11.191000000000001</c:v>
                </c:pt>
                <c:pt idx="24">
                  <c:v>11.191000000000001</c:v>
                </c:pt>
                <c:pt idx="25">
                  <c:v>11.191000000000001</c:v>
                </c:pt>
                <c:pt idx="26">
                  <c:v>11.191000000000001</c:v>
                </c:pt>
                <c:pt idx="27">
                  <c:v>11.191000000000001</c:v>
                </c:pt>
                <c:pt idx="28">
                  <c:v>11.191000000000001</c:v>
                </c:pt>
                <c:pt idx="29">
                  <c:v>11.192</c:v>
                </c:pt>
                <c:pt idx="30">
                  <c:v>11.192</c:v>
                </c:pt>
                <c:pt idx="31">
                  <c:v>11.192</c:v>
                </c:pt>
                <c:pt idx="32">
                  <c:v>11.192</c:v>
                </c:pt>
                <c:pt idx="33">
                  <c:v>11.192</c:v>
                </c:pt>
                <c:pt idx="34">
                  <c:v>11.192</c:v>
                </c:pt>
                <c:pt idx="35">
                  <c:v>11.192</c:v>
                </c:pt>
                <c:pt idx="36">
                  <c:v>11.192</c:v>
                </c:pt>
                <c:pt idx="37">
                  <c:v>11.192</c:v>
                </c:pt>
                <c:pt idx="38">
                  <c:v>11.192</c:v>
                </c:pt>
                <c:pt idx="39">
                  <c:v>11.192</c:v>
                </c:pt>
                <c:pt idx="40">
                  <c:v>11.192</c:v>
                </c:pt>
                <c:pt idx="41">
                  <c:v>11.192</c:v>
                </c:pt>
                <c:pt idx="42">
                  <c:v>11.192</c:v>
                </c:pt>
                <c:pt idx="43">
                  <c:v>11.193</c:v>
                </c:pt>
                <c:pt idx="44">
                  <c:v>11.193</c:v>
                </c:pt>
                <c:pt idx="45">
                  <c:v>11.193</c:v>
                </c:pt>
                <c:pt idx="46">
                  <c:v>11.193</c:v>
                </c:pt>
                <c:pt idx="47">
                  <c:v>11.193</c:v>
                </c:pt>
                <c:pt idx="48">
                  <c:v>11.193</c:v>
                </c:pt>
                <c:pt idx="49">
                  <c:v>11.193</c:v>
                </c:pt>
                <c:pt idx="50">
                  <c:v>11.193</c:v>
                </c:pt>
                <c:pt idx="51">
                  <c:v>11.193</c:v>
                </c:pt>
                <c:pt idx="52">
                  <c:v>11.193</c:v>
                </c:pt>
                <c:pt idx="53">
                  <c:v>11.193</c:v>
                </c:pt>
                <c:pt idx="54">
                  <c:v>11.193</c:v>
                </c:pt>
                <c:pt idx="55">
                  <c:v>11.193</c:v>
                </c:pt>
                <c:pt idx="56">
                  <c:v>11.194000000000001</c:v>
                </c:pt>
                <c:pt idx="57">
                  <c:v>11.194000000000001</c:v>
                </c:pt>
                <c:pt idx="58">
                  <c:v>11.194000000000001</c:v>
                </c:pt>
                <c:pt idx="59">
                  <c:v>11.194000000000001</c:v>
                </c:pt>
                <c:pt idx="60">
                  <c:v>11.194000000000001</c:v>
                </c:pt>
                <c:pt idx="61">
                  <c:v>11.194000000000001</c:v>
                </c:pt>
                <c:pt idx="62">
                  <c:v>11.194000000000001</c:v>
                </c:pt>
                <c:pt idx="63">
                  <c:v>11.194000000000001</c:v>
                </c:pt>
                <c:pt idx="64">
                  <c:v>11.194000000000001</c:v>
                </c:pt>
                <c:pt idx="65">
                  <c:v>11.194000000000001</c:v>
                </c:pt>
                <c:pt idx="66">
                  <c:v>11.194000000000001</c:v>
                </c:pt>
                <c:pt idx="67">
                  <c:v>11.194000000000001</c:v>
                </c:pt>
                <c:pt idx="68">
                  <c:v>11.194000000000001</c:v>
                </c:pt>
                <c:pt idx="69">
                  <c:v>11.193</c:v>
                </c:pt>
                <c:pt idx="70">
                  <c:v>11.193</c:v>
                </c:pt>
                <c:pt idx="71">
                  <c:v>11.193</c:v>
                </c:pt>
                <c:pt idx="72">
                  <c:v>11.193</c:v>
                </c:pt>
                <c:pt idx="73">
                  <c:v>11.192</c:v>
                </c:pt>
                <c:pt idx="74">
                  <c:v>11.191000000000001</c:v>
                </c:pt>
                <c:pt idx="75">
                  <c:v>11.191000000000001</c:v>
                </c:pt>
                <c:pt idx="76">
                  <c:v>11.19</c:v>
                </c:pt>
                <c:pt idx="77">
                  <c:v>11.19</c:v>
                </c:pt>
                <c:pt idx="78">
                  <c:v>11.189</c:v>
                </c:pt>
                <c:pt idx="79">
                  <c:v>11.186999999999999</c:v>
                </c:pt>
                <c:pt idx="80">
                  <c:v>11.186</c:v>
                </c:pt>
                <c:pt idx="81">
                  <c:v>11.185</c:v>
                </c:pt>
                <c:pt idx="82">
                  <c:v>11.185</c:v>
                </c:pt>
                <c:pt idx="83">
                  <c:v>11.182</c:v>
                </c:pt>
                <c:pt idx="84">
                  <c:v>11.179</c:v>
                </c:pt>
                <c:pt idx="85">
                  <c:v>11.177</c:v>
                </c:pt>
                <c:pt idx="86">
                  <c:v>11.175000000000001</c:v>
                </c:pt>
                <c:pt idx="87">
                  <c:v>11.173999999999999</c:v>
                </c:pt>
                <c:pt idx="88">
                  <c:v>11.169</c:v>
                </c:pt>
                <c:pt idx="89">
                  <c:v>11.164</c:v>
                </c:pt>
                <c:pt idx="90">
                  <c:v>11.16</c:v>
                </c:pt>
                <c:pt idx="91">
                  <c:v>11.157</c:v>
                </c:pt>
                <c:pt idx="92">
                  <c:v>11.157</c:v>
                </c:pt>
                <c:pt idx="93">
                  <c:v>11.148</c:v>
                </c:pt>
                <c:pt idx="94">
                  <c:v>11.141999999999999</c:v>
                </c:pt>
                <c:pt idx="95">
                  <c:v>11.138999999999999</c:v>
                </c:pt>
                <c:pt idx="96">
                  <c:v>11.14</c:v>
                </c:pt>
                <c:pt idx="97">
                  <c:v>11.146000000000001</c:v>
                </c:pt>
                <c:pt idx="98">
                  <c:v>11.15</c:v>
                </c:pt>
                <c:pt idx="99">
                  <c:v>11.164</c:v>
                </c:pt>
                <c:pt idx="100">
                  <c:v>11.227</c:v>
                </c:pt>
                <c:pt idx="101">
                  <c:v>11.303000000000001</c:v>
                </c:pt>
                <c:pt idx="102">
                  <c:v>11.356999999999999</c:v>
                </c:pt>
                <c:pt idx="103">
                  <c:v>11.417999999999999</c:v>
                </c:pt>
                <c:pt idx="104">
                  <c:v>11.481999999999999</c:v>
                </c:pt>
                <c:pt idx="105">
                  <c:v>11.545</c:v>
                </c:pt>
                <c:pt idx="106">
                  <c:v>11.597</c:v>
                </c:pt>
                <c:pt idx="107">
                  <c:v>11.629</c:v>
                </c:pt>
                <c:pt idx="108">
                  <c:v>11.632</c:v>
                </c:pt>
                <c:pt idx="109">
                  <c:v>11.611000000000001</c:v>
                </c:pt>
                <c:pt idx="110">
                  <c:v>11.574</c:v>
                </c:pt>
                <c:pt idx="111">
                  <c:v>11.532</c:v>
                </c:pt>
                <c:pt idx="112">
                  <c:v>11.491</c:v>
                </c:pt>
                <c:pt idx="113">
                  <c:v>11.452</c:v>
                </c:pt>
                <c:pt idx="114">
                  <c:v>11.420999999999999</c:v>
                </c:pt>
                <c:pt idx="115">
                  <c:v>11.396000000000001</c:v>
                </c:pt>
                <c:pt idx="116">
                  <c:v>11.378</c:v>
                </c:pt>
                <c:pt idx="117">
                  <c:v>11.367000000000001</c:v>
                </c:pt>
                <c:pt idx="118">
                  <c:v>11.362</c:v>
                </c:pt>
                <c:pt idx="119">
                  <c:v>11.359</c:v>
                </c:pt>
              </c:numCache>
            </c:numRef>
          </c:yVal>
          <c:smooth val="1"/>
        </c:ser>
        <c:ser>
          <c:idx val="4"/>
          <c:order val="4"/>
          <c:tx>
            <c:strRef>
              <c:f>RealIronCASE3!$F$7</c:f>
              <c:strCache>
                <c:ptCount val="1"/>
                <c:pt idx="0">
                  <c:v>IL CASE 3</c:v>
                </c:pt>
              </c:strCache>
            </c:strRef>
          </c:tx>
          <c:xVal>
            <c:numRef>
              <c:f>RealIronCASE3!$E$8:$E$127</c:f>
              <c:numCache>
                <c:formatCode>0.00</c:formatCode>
                <c:ptCount val="120"/>
                <c:pt idx="0">
                  <c:v>5.2314999999999996</c:v>
                </c:pt>
                <c:pt idx="1">
                  <c:v>10.462999999999999</c:v>
                </c:pt>
                <c:pt idx="2">
                  <c:v>15.694000000000001</c:v>
                </c:pt>
                <c:pt idx="3">
                  <c:v>20.925999999999998</c:v>
                </c:pt>
                <c:pt idx="4">
                  <c:v>26.157</c:v>
                </c:pt>
                <c:pt idx="5">
                  <c:v>31.388999999999999</c:v>
                </c:pt>
                <c:pt idx="6">
                  <c:v>36.619999999999997</c:v>
                </c:pt>
                <c:pt idx="7">
                  <c:v>41.851999999999997</c:v>
                </c:pt>
                <c:pt idx="8">
                  <c:v>47.082999999999998</c:v>
                </c:pt>
                <c:pt idx="9">
                  <c:v>52.314999999999998</c:v>
                </c:pt>
                <c:pt idx="10">
                  <c:v>57.545999999999999</c:v>
                </c:pt>
                <c:pt idx="11">
                  <c:v>62.777999999999999</c:v>
                </c:pt>
                <c:pt idx="12">
                  <c:v>68.009</c:v>
                </c:pt>
                <c:pt idx="13">
                  <c:v>73.241</c:v>
                </c:pt>
                <c:pt idx="14">
                  <c:v>78.471999999999994</c:v>
                </c:pt>
                <c:pt idx="15">
                  <c:v>83.703999999999994</c:v>
                </c:pt>
                <c:pt idx="16">
                  <c:v>88.935000000000002</c:v>
                </c:pt>
                <c:pt idx="17">
                  <c:v>94.167000000000002</c:v>
                </c:pt>
                <c:pt idx="18">
                  <c:v>99.397999999999996</c:v>
                </c:pt>
                <c:pt idx="19">
                  <c:v>104.63</c:v>
                </c:pt>
                <c:pt idx="20">
                  <c:v>109.86</c:v>
                </c:pt>
                <c:pt idx="21">
                  <c:v>115.09</c:v>
                </c:pt>
                <c:pt idx="22">
                  <c:v>120.32</c:v>
                </c:pt>
                <c:pt idx="23">
                  <c:v>125.56</c:v>
                </c:pt>
                <c:pt idx="24">
                  <c:v>130.79</c:v>
                </c:pt>
                <c:pt idx="25">
                  <c:v>136.02000000000001</c:v>
                </c:pt>
                <c:pt idx="26">
                  <c:v>141.25</c:v>
                </c:pt>
                <c:pt idx="27">
                  <c:v>146.47999999999999</c:v>
                </c:pt>
                <c:pt idx="28">
                  <c:v>151.71</c:v>
                </c:pt>
                <c:pt idx="29">
                  <c:v>156.94</c:v>
                </c:pt>
                <c:pt idx="30">
                  <c:v>162.18</c:v>
                </c:pt>
                <c:pt idx="31">
                  <c:v>167.41</c:v>
                </c:pt>
                <c:pt idx="32">
                  <c:v>172.64</c:v>
                </c:pt>
                <c:pt idx="33">
                  <c:v>177.87</c:v>
                </c:pt>
                <c:pt idx="34">
                  <c:v>183.1</c:v>
                </c:pt>
                <c:pt idx="35">
                  <c:v>188.33</c:v>
                </c:pt>
                <c:pt idx="36">
                  <c:v>193.56</c:v>
                </c:pt>
                <c:pt idx="37">
                  <c:v>198.8</c:v>
                </c:pt>
                <c:pt idx="38">
                  <c:v>204.03</c:v>
                </c:pt>
                <c:pt idx="39">
                  <c:v>209.26</c:v>
                </c:pt>
                <c:pt idx="40">
                  <c:v>214.49</c:v>
                </c:pt>
                <c:pt idx="41">
                  <c:v>219.72</c:v>
                </c:pt>
                <c:pt idx="42">
                  <c:v>224.95</c:v>
                </c:pt>
                <c:pt idx="43">
                  <c:v>230.19</c:v>
                </c:pt>
                <c:pt idx="44">
                  <c:v>235.42</c:v>
                </c:pt>
                <c:pt idx="45">
                  <c:v>240.65</c:v>
                </c:pt>
                <c:pt idx="46">
                  <c:v>245.88</c:v>
                </c:pt>
                <c:pt idx="47">
                  <c:v>251.11</c:v>
                </c:pt>
                <c:pt idx="48">
                  <c:v>256.33999999999997</c:v>
                </c:pt>
                <c:pt idx="49">
                  <c:v>261.57</c:v>
                </c:pt>
                <c:pt idx="50">
                  <c:v>266.81</c:v>
                </c:pt>
                <c:pt idx="51">
                  <c:v>272.04000000000002</c:v>
                </c:pt>
                <c:pt idx="52">
                  <c:v>277.27</c:v>
                </c:pt>
                <c:pt idx="53">
                  <c:v>282.5</c:v>
                </c:pt>
                <c:pt idx="54">
                  <c:v>287.73</c:v>
                </c:pt>
                <c:pt idx="55">
                  <c:v>292.95999999999998</c:v>
                </c:pt>
                <c:pt idx="56">
                  <c:v>298.19</c:v>
                </c:pt>
                <c:pt idx="57">
                  <c:v>303.43</c:v>
                </c:pt>
                <c:pt idx="58">
                  <c:v>308.66000000000003</c:v>
                </c:pt>
                <c:pt idx="59">
                  <c:v>313.89</c:v>
                </c:pt>
                <c:pt idx="60">
                  <c:v>319.12</c:v>
                </c:pt>
                <c:pt idx="61">
                  <c:v>324.35000000000002</c:v>
                </c:pt>
                <c:pt idx="62">
                  <c:v>329.58</c:v>
                </c:pt>
                <c:pt idx="63">
                  <c:v>334.82</c:v>
                </c:pt>
                <c:pt idx="64">
                  <c:v>340.05</c:v>
                </c:pt>
                <c:pt idx="65">
                  <c:v>345.28</c:v>
                </c:pt>
                <c:pt idx="66">
                  <c:v>350.51</c:v>
                </c:pt>
                <c:pt idx="67">
                  <c:v>355.74</c:v>
                </c:pt>
                <c:pt idx="68">
                  <c:v>360.97</c:v>
                </c:pt>
                <c:pt idx="69">
                  <c:v>366.2</c:v>
                </c:pt>
                <c:pt idx="70">
                  <c:v>371.44</c:v>
                </c:pt>
                <c:pt idx="71">
                  <c:v>376.67</c:v>
                </c:pt>
                <c:pt idx="72">
                  <c:v>381.9</c:v>
                </c:pt>
                <c:pt idx="73">
                  <c:v>387.13</c:v>
                </c:pt>
                <c:pt idx="74">
                  <c:v>392.36</c:v>
                </c:pt>
                <c:pt idx="75">
                  <c:v>397.59</c:v>
                </c:pt>
                <c:pt idx="76">
                  <c:v>402.82</c:v>
                </c:pt>
                <c:pt idx="77">
                  <c:v>408.06</c:v>
                </c:pt>
                <c:pt idx="78">
                  <c:v>413.29</c:v>
                </c:pt>
                <c:pt idx="79">
                  <c:v>418.52</c:v>
                </c:pt>
                <c:pt idx="80">
                  <c:v>423.75</c:v>
                </c:pt>
                <c:pt idx="81">
                  <c:v>428.98</c:v>
                </c:pt>
                <c:pt idx="82">
                  <c:v>434.21</c:v>
                </c:pt>
                <c:pt idx="83">
                  <c:v>439.44</c:v>
                </c:pt>
                <c:pt idx="84">
                  <c:v>444.68</c:v>
                </c:pt>
                <c:pt idx="85">
                  <c:v>449.91</c:v>
                </c:pt>
                <c:pt idx="86">
                  <c:v>455.14</c:v>
                </c:pt>
                <c:pt idx="87">
                  <c:v>460.37</c:v>
                </c:pt>
                <c:pt idx="88">
                  <c:v>465.6</c:v>
                </c:pt>
                <c:pt idx="89">
                  <c:v>470.83</c:v>
                </c:pt>
                <c:pt idx="90">
                  <c:v>476.07</c:v>
                </c:pt>
                <c:pt idx="91">
                  <c:v>481.3</c:v>
                </c:pt>
                <c:pt idx="92">
                  <c:v>486.53</c:v>
                </c:pt>
                <c:pt idx="93">
                  <c:v>491.76</c:v>
                </c:pt>
                <c:pt idx="94">
                  <c:v>496.99</c:v>
                </c:pt>
                <c:pt idx="95">
                  <c:v>502.22</c:v>
                </c:pt>
                <c:pt idx="96">
                  <c:v>507.45</c:v>
                </c:pt>
                <c:pt idx="97">
                  <c:v>512.69000000000005</c:v>
                </c:pt>
                <c:pt idx="98">
                  <c:v>517.91999999999996</c:v>
                </c:pt>
                <c:pt idx="99">
                  <c:v>523.15</c:v>
                </c:pt>
                <c:pt idx="100">
                  <c:v>531.14</c:v>
                </c:pt>
                <c:pt idx="101">
                  <c:v>535.17999999999995</c:v>
                </c:pt>
                <c:pt idx="102">
                  <c:v>537.70000000000005</c:v>
                </c:pt>
                <c:pt idx="103">
                  <c:v>540.09</c:v>
                </c:pt>
                <c:pt idx="104">
                  <c:v>542.38</c:v>
                </c:pt>
                <c:pt idx="105">
                  <c:v>544.57000000000005</c:v>
                </c:pt>
                <c:pt idx="106">
                  <c:v>546.65</c:v>
                </c:pt>
                <c:pt idx="107">
                  <c:v>548.63</c:v>
                </c:pt>
                <c:pt idx="108">
                  <c:v>550.51</c:v>
                </c:pt>
                <c:pt idx="109">
                  <c:v>552.28</c:v>
                </c:pt>
                <c:pt idx="110">
                  <c:v>553.95000000000005</c:v>
                </c:pt>
                <c:pt idx="111">
                  <c:v>555.52</c:v>
                </c:pt>
                <c:pt idx="112">
                  <c:v>556.99</c:v>
                </c:pt>
                <c:pt idx="113">
                  <c:v>558.36</c:v>
                </c:pt>
                <c:pt idx="114">
                  <c:v>559.62</c:v>
                </c:pt>
                <c:pt idx="115">
                  <c:v>560.79</c:v>
                </c:pt>
                <c:pt idx="116">
                  <c:v>561.86</c:v>
                </c:pt>
                <c:pt idx="117">
                  <c:v>562.83000000000004</c:v>
                </c:pt>
                <c:pt idx="118">
                  <c:v>563.69000000000005</c:v>
                </c:pt>
                <c:pt idx="119">
                  <c:v>564.48</c:v>
                </c:pt>
              </c:numCache>
            </c:numRef>
          </c:xVal>
          <c:yVal>
            <c:numRef>
              <c:f>RealIronCASE3!$F$8:$F$127</c:f>
              <c:numCache>
                <c:formatCode>0.00</c:formatCode>
                <c:ptCount val="120"/>
                <c:pt idx="0">
                  <c:v>11.811999999999999</c:v>
                </c:pt>
                <c:pt idx="1">
                  <c:v>11.811999999999999</c:v>
                </c:pt>
                <c:pt idx="2">
                  <c:v>11.811999999999999</c:v>
                </c:pt>
                <c:pt idx="3">
                  <c:v>11.811999999999999</c:v>
                </c:pt>
                <c:pt idx="4">
                  <c:v>11.811999999999999</c:v>
                </c:pt>
                <c:pt idx="5">
                  <c:v>11.811999999999999</c:v>
                </c:pt>
                <c:pt idx="6">
                  <c:v>11.811999999999999</c:v>
                </c:pt>
                <c:pt idx="7">
                  <c:v>11.811999999999999</c:v>
                </c:pt>
                <c:pt idx="8">
                  <c:v>11.811999999999999</c:v>
                </c:pt>
                <c:pt idx="9">
                  <c:v>11.811999999999999</c:v>
                </c:pt>
                <c:pt idx="10">
                  <c:v>11.811999999999999</c:v>
                </c:pt>
                <c:pt idx="11">
                  <c:v>11.811999999999999</c:v>
                </c:pt>
                <c:pt idx="12">
                  <c:v>11.811999999999999</c:v>
                </c:pt>
                <c:pt idx="13">
                  <c:v>11.811999999999999</c:v>
                </c:pt>
                <c:pt idx="14">
                  <c:v>11.811999999999999</c:v>
                </c:pt>
                <c:pt idx="15">
                  <c:v>11.811999999999999</c:v>
                </c:pt>
                <c:pt idx="16">
                  <c:v>11.811999999999999</c:v>
                </c:pt>
                <c:pt idx="17">
                  <c:v>11.811999999999999</c:v>
                </c:pt>
                <c:pt idx="18">
                  <c:v>11.811999999999999</c:v>
                </c:pt>
                <c:pt idx="19">
                  <c:v>11.811999999999999</c:v>
                </c:pt>
                <c:pt idx="20">
                  <c:v>11.811999999999999</c:v>
                </c:pt>
                <c:pt idx="21">
                  <c:v>11.811999999999999</c:v>
                </c:pt>
                <c:pt idx="22">
                  <c:v>11.811999999999999</c:v>
                </c:pt>
                <c:pt idx="23">
                  <c:v>11.811999999999999</c:v>
                </c:pt>
                <c:pt idx="24">
                  <c:v>11.811</c:v>
                </c:pt>
                <c:pt idx="25">
                  <c:v>11.811</c:v>
                </c:pt>
                <c:pt idx="26">
                  <c:v>11.811</c:v>
                </c:pt>
                <c:pt idx="27">
                  <c:v>11.811</c:v>
                </c:pt>
                <c:pt idx="28">
                  <c:v>11.811</c:v>
                </c:pt>
                <c:pt idx="29">
                  <c:v>11.811</c:v>
                </c:pt>
                <c:pt idx="30">
                  <c:v>11.811</c:v>
                </c:pt>
                <c:pt idx="31">
                  <c:v>11.811</c:v>
                </c:pt>
                <c:pt idx="32">
                  <c:v>11.811</c:v>
                </c:pt>
                <c:pt idx="33">
                  <c:v>11.811</c:v>
                </c:pt>
                <c:pt idx="34">
                  <c:v>11.811</c:v>
                </c:pt>
                <c:pt idx="35">
                  <c:v>11.811</c:v>
                </c:pt>
                <c:pt idx="36">
                  <c:v>11.811</c:v>
                </c:pt>
                <c:pt idx="37">
                  <c:v>11.811</c:v>
                </c:pt>
                <c:pt idx="38">
                  <c:v>11.81</c:v>
                </c:pt>
                <c:pt idx="39">
                  <c:v>11.81</c:v>
                </c:pt>
                <c:pt idx="40">
                  <c:v>11.81</c:v>
                </c:pt>
                <c:pt idx="41">
                  <c:v>11.81</c:v>
                </c:pt>
                <c:pt idx="42">
                  <c:v>11.81</c:v>
                </c:pt>
                <c:pt idx="43">
                  <c:v>11.81</c:v>
                </c:pt>
                <c:pt idx="44">
                  <c:v>11.808999999999999</c:v>
                </c:pt>
                <c:pt idx="45">
                  <c:v>11.808999999999999</c:v>
                </c:pt>
                <c:pt idx="46">
                  <c:v>11.808999999999999</c:v>
                </c:pt>
                <c:pt idx="47">
                  <c:v>11.808999999999999</c:v>
                </c:pt>
                <c:pt idx="48">
                  <c:v>11.808</c:v>
                </c:pt>
                <c:pt idx="49">
                  <c:v>11.808</c:v>
                </c:pt>
                <c:pt idx="50">
                  <c:v>11.808</c:v>
                </c:pt>
                <c:pt idx="51">
                  <c:v>11.807</c:v>
                </c:pt>
                <c:pt idx="52">
                  <c:v>11.807</c:v>
                </c:pt>
                <c:pt idx="53">
                  <c:v>11.805999999999999</c:v>
                </c:pt>
                <c:pt idx="54">
                  <c:v>11.805999999999999</c:v>
                </c:pt>
                <c:pt idx="55">
                  <c:v>11.805</c:v>
                </c:pt>
                <c:pt idx="56">
                  <c:v>11.805</c:v>
                </c:pt>
                <c:pt idx="57">
                  <c:v>11.804</c:v>
                </c:pt>
                <c:pt idx="58">
                  <c:v>11.803000000000001</c:v>
                </c:pt>
                <c:pt idx="59">
                  <c:v>11.803000000000001</c:v>
                </c:pt>
                <c:pt idx="60">
                  <c:v>11.802</c:v>
                </c:pt>
                <c:pt idx="61">
                  <c:v>11.801</c:v>
                </c:pt>
                <c:pt idx="62">
                  <c:v>11.8</c:v>
                </c:pt>
                <c:pt idx="63">
                  <c:v>11.798999999999999</c:v>
                </c:pt>
                <c:pt idx="64">
                  <c:v>11.797000000000001</c:v>
                </c:pt>
                <c:pt idx="65">
                  <c:v>11.795999999999999</c:v>
                </c:pt>
                <c:pt idx="66">
                  <c:v>11.794</c:v>
                </c:pt>
                <c:pt idx="67">
                  <c:v>11.792999999999999</c:v>
                </c:pt>
                <c:pt idx="68">
                  <c:v>11.791</c:v>
                </c:pt>
                <c:pt idx="69">
                  <c:v>11.789</c:v>
                </c:pt>
                <c:pt idx="70">
                  <c:v>11.786</c:v>
                </c:pt>
                <c:pt idx="71">
                  <c:v>11.784000000000001</c:v>
                </c:pt>
                <c:pt idx="72">
                  <c:v>11.782</c:v>
                </c:pt>
                <c:pt idx="73">
                  <c:v>11.779</c:v>
                </c:pt>
                <c:pt idx="74">
                  <c:v>11.775</c:v>
                </c:pt>
                <c:pt idx="75">
                  <c:v>11.771000000000001</c:v>
                </c:pt>
                <c:pt idx="76">
                  <c:v>11.768000000000001</c:v>
                </c:pt>
                <c:pt idx="77">
                  <c:v>11.763999999999999</c:v>
                </c:pt>
                <c:pt idx="78">
                  <c:v>11.759</c:v>
                </c:pt>
                <c:pt idx="79">
                  <c:v>11.753</c:v>
                </c:pt>
                <c:pt idx="80">
                  <c:v>11.747</c:v>
                </c:pt>
                <c:pt idx="81">
                  <c:v>11.742000000000001</c:v>
                </c:pt>
                <c:pt idx="82">
                  <c:v>11.737</c:v>
                </c:pt>
                <c:pt idx="83">
                  <c:v>11.728</c:v>
                </c:pt>
                <c:pt idx="84">
                  <c:v>11.718999999999999</c:v>
                </c:pt>
                <c:pt idx="85">
                  <c:v>11.711</c:v>
                </c:pt>
                <c:pt idx="86">
                  <c:v>11.704000000000001</c:v>
                </c:pt>
                <c:pt idx="87">
                  <c:v>11.696</c:v>
                </c:pt>
                <c:pt idx="88">
                  <c:v>11.683999999999999</c:v>
                </c:pt>
                <c:pt idx="89">
                  <c:v>11.675000000000001</c:v>
                </c:pt>
                <c:pt idx="90">
                  <c:v>11.667</c:v>
                </c:pt>
                <c:pt idx="91">
                  <c:v>11.662000000000001</c:v>
                </c:pt>
                <c:pt idx="92">
                  <c:v>11.656000000000001</c:v>
                </c:pt>
                <c:pt idx="93">
                  <c:v>11.65</c:v>
                </c:pt>
                <c:pt idx="94">
                  <c:v>11.647</c:v>
                </c:pt>
                <c:pt idx="95">
                  <c:v>11.651999999999999</c:v>
                </c:pt>
                <c:pt idx="96">
                  <c:v>11.66</c:v>
                </c:pt>
                <c:pt idx="97">
                  <c:v>11.66</c:v>
                </c:pt>
                <c:pt idx="98">
                  <c:v>11.641</c:v>
                </c:pt>
                <c:pt idx="99">
                  <c:v>11.590999999999999</c:v>
                </c:pt>
                <c:pt idx="100">
                  <c:v>11.499000000000001</c:v>
                </c:pt>
                <c:pt idx="101">
                  <c:v>11.481</c:v>
                </c:pt>
                <c:pt idx="102">
                  <c:v>11.459</c:v>
                </c:pt>
                <c:pt idx="103">
                  <c:v>11.433</c:v>
                </c:pt>
                <c:pt idx="104">
                  <c:v>11.404</c:v>
                </c:pt>
                <c:pt idx="105">
                  <c:v>11.371</c:v>
                </c:pt>
                <c:pt idx="106">
                  <c:v>11.335000000000001</c:v>
                </c:pt>
                <c:pt idx="107">
                  <c:v>11.298</c:v>
                </c:pt>
                <c:pt idx="108">
                  <c:v>11.260999999999999</c:v>
                </c:pt>
                <c:pt idx="109">
                  <c:v>11.225</c:v>
                </c:pt>
                <c:pt idx="110">
                  <c:v>11.194000000000001</c:v>
                </c:pt>
                <c:pt idx="111">
                  <c:v>11.17</c:v>
                </c:pt>
                <c:pt idx="112">
                  <c:v>11.15</c:v>
                </c:pt>
                <c:pt idx="113">
                  <c:v>11.132</c:v>
                </c:pt>
                <c:pt idx="114">
                  <c:v>11.118</c:v>
                </c:pt>
                <c:pt idx="115">
                  <c:v>11.106999999999999</c:v>
                </c:pt>
                <c:pt idx="116">
                  <c:v>11.101000000000001</c:v>
                </c:pt>
                <c:pt idx="117">
                  <c:v>11.098000000000001</c:v>
                </c:pt>
                <c:pt idx="118">
                  <c:v>11.099</c:v>
                </c:pt>
                <c:pt idx="119">
                  <c:v>11.1</c:v>
                </c:pt>
              </c:numCache>
            </c:numRef>
          </c:yVal>
          <c:smooth val="1"/>
        </c:ser>
        <c:ser>
          <c:idx val="5"/>
          <c:order val="5"/>
          <c:tx>
            <c:strRef>
              <c:f>RealIronCASE3!$H$7</c:f>
              <c:strCache>
                <c:ptCount val="1"/>
                <c:pt idx="0">
                  <c:v>OL CASE 3</c:v>
                </c:pt>
              </c:strCache>
            </c:strRef>
          </c:tx>
          <c:xVal>
            <c:numRef>
              <c:f>RealIronCASE3!$G$8:$G$127</c:f>
              <c:numCache>
                <c:formatCode>0.00</c:formatCode>
                <c:ptCount val="120"/>
                <c:pt idx="0">
                  <c:v>4.9283000000000001</c:v>
                </c:pt>
                <c:pt idx="1">
                  <c:v>9.8566000000000003</c:v>
                </c:pt>
                <c:pt idx="2">
                  <c:v>14.785</c:v>
                </c:pt>
                <c:pt idx="3">
                  <c:v>19.713000000000001</c:v>
                </c:pt>
                <c:pt idx="4">
                  <c:v>24.641999999999999</c:v>
                </c:pt>
                <c:pt idx="5">
                  <c:v>29.57</c:v>
                </c:pt>
                <c:pt idx="6">
                  <c:v>34.497999999999998</c:v>
                </c:pt>
                <c:pt idx="7">
                  <c:v>39.427</c:v>
                </c:pt>
                <c:pt idx="8">
                  <c:v>44.354999999999997</c:v>
                </c:pt>
                <c:pt idx="9">
                  <c:v>49.283000000000001</c:v>
                </c:pt>
                <c:pt idx="10">
                  <c:v>54.210999999999999</c:v>
                </c:pt>
                <c:pt idx="11">
                  <c:v>59.14</c:v>
                </c:pt>
                <c:pt idx="12">
                  <c:v>64.067999999999998</c:v>
                </c:pt>
                <c:pt idx="13">
                  <c:v>68.995999999999995</c:v>
                </c:pt>
                <c:pt idx="14">
                  <c:v>73.924999999999997</c:v>
                </c:pt>
                <c:pt idx="15">
                  <c:v>78.852999999999994</c:v>
                </c:pt>
                <c:pt idx="16">
                  <c:v>83.781000000000006</c:v>
                </c:pt>
                <c:pt idx="17">
                  <c:v>88.71</c:v>
                </c:pt>
                <c:pt idx="18">
                  <c:v>93.638000000000005</c:v>
                </c:pt>
                <c:pt idx="19">
                  <c:v>98.566000000000003</c:v>
                </c:pt>
                <c:pt idx="20">
                  <c:v>103.49</c:v>
                </c:pt>
                <c:pt idx="21">
                  <c:v>108.42</c:v>
                </c:pt>
                <c:pt idx="22">
                  <c:v>113.35</c:v>
                </c:pt>
                <c:pt idx="23">
                  <c:v>118.28</c:v>
                </c:pt>
                <c:pt idx="24">
                  <c:v>123.21</c:v>
                </c:pt>
                <c:pt idx="25">
                  <c:v>128.13999999999999</c:v>
                </c:pt>
                <c:pt idx="26">
                  <c:v>133.06</c:v>
                </c:pt>
                <c:pt idx="27">
                  <c:v>137.99</c:v>
                </c:pt>
                <c:pt idx="28">
                  <c:v>142.91999999999999</c:v>
                </c:pt>
                <c:pt idx="29">
                  <c:v>147.85</c:v>
                </c:pt>
                <c:pt idx="30">
                  <c:v>152.78</c:v>
                </c:pt>
                <c:pt idx="31">
                  <c:v>157.71</c:v>
                </c:pt>
                <c:pt idx="32">
                  <c:v>162.63</c:v>
                </c:pt>
                <c:pt idx="33">
                  <c:v>167.56</c:v>
                </c:pt>
                <c:pt idx="34">
                  <c:v>172.49</c:v>
                </c:pt>
                <c:pt idx="35">
                  <c:v>177.42</c:v>
                </c:pt>
                <c:pt idx="36">
                  <c:v>182.35</c:v>
                </c:pt>
                <c:pt idx="37">
                  <c:v>187.28</c:v>
                </c:pt>
                <c:pt idx="38">
                  <c:v>192.2</c:v>
                </c:pt>
                <c:pt idx="39">
                  <c:v>197.13</c:v>
                </c:pt>
                <c:pt idx="40">
                  <c:v>202.06</c:v>
                </c:pt>
                <c:pt idx="41">
                  <c:v>206.99</c:v>
                </c:pt>
                <c:pt idx="42">
                  <c:v>211.92</c:v>
                </c:pt>
                <c:pt idx="43">
                  <c:v>216.85</c:v>
                </c:pt>
                <c:pt idx="44">
                  <c:v>221.77</c:v>
                </c:pt>
                <c:pt idx="45">
                  <c:v>226.7</c:v>
                </c:pt>
                <c:pt idx="46">
                  <c:v>231.63</c:v>
                </c:pt>
                <c:pt idx="47">
                  <c:v>236.56</c:v>
                </c:pt>
                <c:pt idx="48">
                  <c:v>241.49</c:v>
                </c:pt>
                <c:pt idx="49">
                  <c:v>246.42</c:v>
                </c:pt>
                <c:pt idx="50">
                  <c:v>251.34</c:v>
                </c:pt>
                <c:pt idx="51">
                  <c:v>256.27</c:v>
                </c:pt>
                <c:pt idx="52">
                  <c:v>261.2</c:v>
                </c:pt>
                <c:pt idx="53">
                  <c:v>266.13</c:v>
                </c:pt>
                <c:pt idx="54">
                  <c:v>271.06</c:v>
                </c:pt>
                <c:pt idx="55">
                  <c:v>275.99</c:v>
                </c:pt>
                <c:pt idx="56">
                  <c:v>280.91000000000003</c:v>
                </c:pt>
                <c:pt idx="57">
                  <c:v>285.83999999999997</c:v>
                </c:pt>
                <c:pt idx="58">
                  <c:v>290.77</c:v>
                </c:pt>
                <c:pt idx="59">
                  <c:v>295.7</c:v>
                </c:pt>
                <c:pt idx="60">
                  <c:v>300.63</c:v>
                </c:pt>
                <c:pt idx="61">
                  <c:v>305.56</c:v>
                </c:pt>
                <c:pt idx="62">
                  <c:v>310.48</c:v>
                </c:pt>
                <c:pt idx="63">
                  <c:v>315.41000000000003</c:v>
                </c:pt>
                <c:pt idx="64">
                  <c:v>320.33999999999997</c:v>
                </c:pt>
                <c:pt idx="65">
                  <c:v>325.27</c:v>
                </c:pt>
                <c:pt idx="66">
                  <c:v>330.2</c:v>
                </c:pt>
                <c:pt idx="67">
                  <c:v>335.13</c:v>
                </c:pt>
                <c:pt idx="68">
                  <c:v>340.05</c:v>
                </c:pt>
                <c:pt idx="69">
                  <c:v>344.98</c:v>
                </c:pt>
                <c:pt idx="70">
                  <c:v>349.91</c:v>
                </c:pt>
                <c:pt idx="71">
                  <c:v>354.84</c:v>
                </c:pt>
                <c:pt idx="72">
                  <c:v>359.77</c:v>
                </c:pt>
                <c:pt idx="73">
                  <c:v>364.7</c:v>
                </c:pt>
                <c:pt idx="74">
                  <c:v>369.62</c:v>
                </c:pt>
                <c:pt idx="75">
                  <c:v>374.55</c:v>
                </c:pt>
                <c:pt idx="76">
                  <c:v>379.48</c:v>
                </c:pt>
                <c:pt idx="77">
                  <c:v>384.41</c:v>
                </c:pt>
                <c:pt idx="78">
                  <c:v>389.34</c:v>
                </c:pt>
                <c:pt idx="79">
                  <c:v>394.27</c:v>
                </c:pt>
                <c:pt idx="80">
                  <c:v>399.19</c:v>
                </c:pt>
                <c:pt idx="81">
                  <c:v>404.12</c:v>
                </c:pt>
                <c:pt idx="82">
                  <c:v>409.05</c:v>
                </c:pt>
                <c:pt idx="83">
                  <c:v>413.98</c:v>
                </c:pt>
                <c:pt idx="84">
                  <c:v>418.91</c:v>
                </c:pt>
                <c:pt idx="85">
                  <c:v>423.84</c:v>
                </c:pt>
                <c:pt idx="86">
                  <c:v>428.76</c:v>
                </c:pt>
                <c:pt idx="87">
                  <c:v>433.69</c:v>
                </c:pt>
                <c:pt idx="88">
                  <c:v>438.62</c:v>
                </c:pt>
                <c:pt idx="89">
                  <c:v>443.55</c:v>
                </c:pt>
                <c:pt idx="90">
                  <c:v>448.48</c:v>
                </c:pt>
                <c:pt idx="91">
                  <c:v>453.41</c:v>
                </c:pt>
                <c:pt idx="92">
                  <c:v>458.33</c:v>
                </c:pt>
                <c:pt idx="93">
                  <c:v>463.26</c:v>
                </c:pt>
                <c:pt idx="94">
                  <c:v>468.19</c:v>
                </c:pt>
                <c:pt idx="95">
                  <c:v>473.12</c:v>
                </c:pt>
                <c:pt idx="96">
                  <c:v>478.05</c:v>
                </c:pt>
                <c:pt idx="97">
                  <c:v>482.98</c:v>
                </c:pt>
                <c:pt idx="98">
                  <c:v>487.9</c:v>
                </c:pt>
                <c:pt idx="99">
                  <c:v>492.83</c:v>
                </c:pt>
                <c:pt idx="100">
                  <c:v>501.62</c:v>
                </c:pt>
                <c:pt idx="101">
                  <c:v>507.32</c:v>
                </c:pt>
                <c:pt idx="102">
                  <c:v>510.89</c:v>
                </c:pt>
                <c:pt idx="103">
                  <c:v>514.30999999999995</c:v>
                </c:pt>
                <c:pt idx="104">
                  <c:v>517.55999999999995</c:v>
                </c:pt>
                <c:pt idx="105">
                  <c:v>520.66</c:v>
                </c:pt>
                <c:pt idx="106">
                  <c:v>523.59</c:v>
                </c:pt>
                <c:pt idx="107">
                  <c:v>526.38</c:v>
                </c:pt>
                <c:pt idx="108">
                  <c:v>529.01</c:v>
                </c:pt>
                <c:pt idx="109">
                  <c:v>531.51</c:v>
                </c:pt>
                <c:pt idx="110">
                  <c:v>533.85</c:v>
                </c:pt>
                <c:pt idx="111">
                  <c:v>536.05999999999995</c:v>
                </c:pt>
                <c:pt idx="112">
                  <c:v>538.11</c:v>
                </c:pt>
                <c:pt idx="113">
                  <c:v>540.02</c:v>
                </c:pt>
                <c:pt idx="114">
                  <c:v>541.78</c:v>
                </c:pt>
                <c:pt idx="115">
                  <c:v>543.4</c:v>
                </c:pt>
                <c:pt idx="116">
                  <c:v>544.88</c:v>
                </c:pt>
                <c:pt idx="117">
                  <c:v>546.22</c:v>
                </c:pt>
                <c:pt idx="118">
                  <c:v>547.41999999999996</c:v>
                </c:pt>
                <c:pt idx="119">
                  <c:v>548.52</c:v>
                </c:pt>
              </c:numCache>
            </c:numRef>
          </c:xVal>
          <c:yVal>
            <c:numRef>
              <c:f>RealIronCASE3!$H$8:$H$127</c:f>
              <c:numCache>
                <c:formatCode>0.00</c:formatCode>
                <c:ptCount val="120"/>
                <c:pt idx="0">
                  <c:v>11.157</c:v>
                </c:pt>
                <c:pt idx="1">
                  <c:v>11.157</c:v>
                </c:pt>
                <c:pt idx="2">
                  <c:v>11.157</c:v>
                </c:pt>
                <c:pt idx="3">
                  <c:v>11.157</c:v>
                </c:pt>
                <c:pt idx="4">
                  <c:v>11.157</c:v>
                </c:pt>
                <c:pt idx="5">
                  <c:v>11.157</c:v>
                </c:pt>
                <c:pt idx="6">
                  <c:v>11.157</c:v>
                </c:pt>
                <c:pt idx="7">
                  <c:v>11.157</c:v>
                </c:pt>
                <c:pt idx="8">
                  <c:v>11.157</c:v>
                </c:pt>
                <c:pt idx="9">
                  <c:v>11.157</c:v>
                </c:pt>
                <c:pt idx="10">
                  <c:v>11.157</c:v>
                </c:pt>
                <c:pt idx="11">
                  <c:v>11.157</c:v>
                </c:pt>
                <c:pt idx="12">
                  <c:v>11.157</c:v>
                </c:pt>
                <c:pt idx="13">
                  <c:v>11.157</c:v>
                </c:pt>
                <c:pt idx="14">
                  <c:v>11.157</c:v>
                </c:pt>
                <c:pt idx="15">
                  <c:v>11.157</c:v>
                </c:pt>
                <c:pt idx="16">
                  <c:v>11.157</c:v>
                </c:pt>
                <c:pt idx="17">
                  <c:v>11.157</c:v>
                </c:pt>
                <c:pt idx="18">
                  <c:v>11.157</c:v>
                </c:pt>
                <c:pt idx="19">
                  <c:v>11.157</c:v>
                </c:pt>
                <c:pt idx="20">
                  <c:v>11.157</c:v>
                </c:pt>
                <c:pt idx="21">
                  <c:v>11.157</c:v>
                </c:pt>
                <c:pt idx="22">
                  <c:v>11.157</c:v>
                </c:pt>
                <c:pt idx="23">
                  <c:v>11.157</c:v>
                </c:pt>
                <c:pt idx="24">
                  <c:v>11.156000000000001</c:v>
                </c:pt>
                <c:pt idx="25">
                  <c:v>11.156000000000001</c:v>
                </c:pt>
                <c:pt idx="26">
                  <c:v>11.156000000000001</c:v>
                </c:pt>
                <c:pt idx="27">
                  <c:v>11.156000000000001</c:v>
                </c:pt>
                <c:pt idx="28">
                  <c:v>11.156000000000001</c:v>
                </c:pt>
                <c:pt idx="29">
                  <c:v>11.156000000000001</c:v>
                </c:pt>
                <c:pt idx="30">
                  <c:v>11.156000000000001</c:v>
                </c:pt>
                <c:pt idx="31">
                  <c:v>11.156000000000001</c:v>
                </c:pt>
                <c:pt idx="32">
                  <c:v>11.156000000000001</c:v>
                </c:pt>
                <c:pt idx="33">
                  <c:v>11.156000000000001</c:v>
                </c:pt>
                <c:pt idx="34">
                  <c:v>11.156000000000001</c:v>
                </c:pt>
                <c:pt idx="35">
                  <c:v>11.156000000000001</c:v>
                </c:pt>
                <c:pt idx="36">
                  <c:v>11.156000000000001</c:v>
                </c:pt>
                <c:pt idx="37">
                  <c:v>11.156000000000001</c:v>
                </c:pt>
                <c:pt idx="38">
                  <c:v>11.156000000000001</c:v>
                </c:pt>
                <c:pt idx="39">
                  <c:v>11.156000000000001</c:v>
                </c:pt>
                <c:pt idx="40">
                  <c:v>11.154999999999999</c:v>
                </c:pt>
                <c:pt idx="41">
                  <c:v>11.154999999999999</c:v>
                </c:pt>
                <c:pt idx="42">
                  <c:v>11.154999999999999</c:v>
                </c:pt>
                <c:pt idx="43">
                  <c:v>11.154999999999999</c:v>
                </c:pt>
                <c:pt idx="44">
                  <c:v>11.154999999999999</c:v>
                </c:pt>
                <c:pt idx="45">
                  <c:v>11.154999999999999</c:v>
                </c:pt>
                <c:pt idx="46">
                  <c:v>11.154999999999999</c:v>
                </c:pt>
                <c:pt idx="47">
                  <c:v>11.154</c:v>
                </c:pt>
                <c:pt idx="48">
                  <c:v>11.154</c:v>
                </c:pt>
                <c:pt idx="49">
                  <c:v>11.154</c:v>
                </c:pt>
                <c:pt idx="50">
                  <c:v>11.154</c:v>
                </c:pt>
                <c:pt idx="51">
                  <c:v>11.153</c:v>
                </c:pt>
                <c:pt idx="52">
                  <c:v>11.153</c:v>
                </c:pt>
                <c:pt idx="53">
                  <c:v>11.153</c:v>
                </c:pt>
                <c:pt idx="54">
                  <c:v>11.153</c:v>
                </c:pt>
                <c:pt idx="55">
                  <c:v>11.151999999999999</c:v>
                </c:pt>
                <c:pt idx="56">
                  <c:v>11.151999999999999</c:v>
                </c:pt>
                <c:pt idx="57">
                  <c:v>11.151999999999999</c:v>
                </c:pt>
                <c:pt idx="58">
                  <c:v>11.151</c:v>
                </c:pt>
                <c:pt idx="59">
                  <c:v>11.151</c:v>
                </c:pt>
                <c:pt idx="60">
                  <c:v>11.15</c:v>
                </c:pt>
                <c:pt idx="61">
                  <c:v>11.148999999999999</c:v>
                </c:pt>
                <c:pt idx="62">
                  <c:v>11.148999999999999</c:v>
                </c:pt>
                <c:pt idx="63">
                  <c:v>11.148</c:v>
                </c:pt>
                <c:pt idx="64">
                  <c:v>11.147</c:v>
                </c:pt>
                <c:pt idx="65">
                  <c:v>11.147</c:v>
                </c:pt>
                <c:pt idx="66">
                  <c:v>11.146000000000001</c:v>
                </c:pt>
                <c:pt idx="67">
                  <c:v>11.145</c:v>
                </c:pt>
                <c:pt idx="68">
                  <c:v>11.144</c:v>
                </c:pt>
                <c:pt idx="69">
                  <c:v>11.143000000000001</c:v>
                </c:pt>
                <c:pt idx="70">
                  <c:v>11.141</c:v>
                </c:pt>
                <c:pt idx="71">
                  <c:v>11.14</c:v>
                </c:pt>
                <c:pt idx="72">
                  <c:v>11.138999999999999</c:v>
                </c:pt>
                <c:pt idx="73">
                  <c:v>11.137</c:v>
                </c:pt>
                <c:pt idx="74">
                  <c:v>11.135</c:v>
                </c:pt>
                <c:pt idx="75">
                  <c:v>11.132999999999999</c:v>
                </c:pt>
                <c:pt idx="76">
                  <c:v>11.131</c:v>
                </c:pt>
                <c:pt idx="77">
                  <c:v>11.13</c:v>
                </c:pt>
                <c:pt idx="78">
                  <c:v>11.127000000000001</c:v>
                </c:pt>
                <c:pt idx="79">
                  <c:v>11.122999999999999</c:v>
                </c:pt>
                <c:pt idx="80">
                  <c:v>11.12</c:v>
                </c:pt>
                <c:pt idx="81">
                  <c:v>11.118</c:v>
                </c:pt>
                <c:pt idx="82">
                  <c:v>11.115</c:v>
                </c:pt>
                <c:pt idx="83">
                  <c:v>11.11</c:v>
                </c:pt>
                <c:pt idx="84">
                  <c:v>11.105</c:v>
                </c:pt>
                <c:pt idx="85">
                  <c:v>11.101000000000001</c:v>
                </c:pt>
                <c:pt idx="86">
                  <c:v>11.096</c:v>
                </c:pt>
                <c:pt idx="87">
                  <c:v>11.093</c:v>
                </c:pt>
                <c:pt idx="88">
                  <c:v>11.085000000000001</c:v>
                </c:pt>
                <c:pt idx="89">
                  <c:v>11.077</c:v>
                </c:pt>
                <c:pt idx="90">
                  <c:v>11.07</c:v>
                </c:pt>
                <c:pt idx="91">
                  <c:v>11.065</c:v>
                </c:pt>
                <c:pt idx="92">
                  <c:v>11.061</c:v>
                </c:pt>
                <c:pt idx="93">
                  <c:v>11.048999999999999</c:v>
                </c:pt>
                <c:pt idx="94">
                  <c:v>11.039</c:v>
                </c:pt>
                <c:pt idx="95">
                  <c:v>11.032</c:v>
                </c:pt>
                <c:pt idx="96">
                  <c:v>11.03</c:v>
                </c:pt>
                <c:pt idx="97">
                  <c:v>11.032999999999999</c:v>
                </c:pt>
                <c:pt idx="98">
                  <c:v>11.032999999999999</c:v>
                </c:pt>
                <c:pt idx="99">
                  <c:v>11.042999999999999</c:v>
                </c:pt>
                <c:pt idx="100">
                  <c:v>11.099</c:v>
                </c:pt>
                <c:pt idx="101">
                  <c:v>11.17</c:v>
                </c:pt>
                <c:pt idx="102">
                  <c:v>11.222</c:v>
                </c:pt>
                <c:pt idx="103">
                  <c:v>11.28</c:v>
                </c:pt>
                <c:pt idx="104">
                  <c:v>11.340999999999999</c:v>
                </c:pt>
                <c:pt idx="105">
                  <c:v>11.401999999999999</c:v>
                </c:pt>
                <c:pt idx="106">
                  <c:v>11.452</c:v>
                </c:pt>
                <c:pt idx="107">
                  <c:v>11.481</c:v>
                </c:pt>
                <c:pt idx="108">
                  <c:v>11.481999999999999</c:v>
                </c:pt>
                <c:pt idx="109">
                  <c:v>11.459</c:v>
                </c:pt>
                <c:pt idx="110">
                  <c:v>11.420999999999999</c:v>
                </c:pt>
                <c:pt idx="111">
                  <c:v>11.378</c:v>
                </c:pt>
                <c:pt idx="112">
                  <c:v>11.336</c:v>
                </c:pt>
                <c:pt idx="113">
                  <c:v>11.297000000000001</c:v>
                </c:pt>
                <c:pt idx="114">
                  <c:v>11.266</c:v>
                </c:pt>
                <c:pt idx="115">
                  <c:v>11.24</c:v>
                </c:pt>
                <c:pt idx="116">
                  <c:v>11.222</c:v>
                </c:pt>
                <c:pt idx="117">
                  <c:v>11.211</c:v>
                </c:pt>
                <c:pt idx="118">
                  <c:v>11.206</c:v>
                </c:pt>
                <c:pt idx="119">
                  <c:v>11.202999999999999</c:v>
                </c:pt>
              </c:numCache>
            </c:numRef>
          </c:yVal>
          <c:smooth val="1"/>
        </c:ser>
        <c:dLbls>
          <c:showLegendKey val="0"/>
          <c:showVal val="0"/>
          <c:showCatName val="0"/>
          <c:showSerName val="0"/>
          <c:showPercent val="0"/>
          <c:showBubbleSize val="0"/>
        </c:dLbls>
        <c:axId val="217229952"/>
        <c:axId val="217248512"/>
      </c:scatterChart>
      <c:valAx>
        <c:axId val="217229952"/>
        <c:scaling>
          <c:orientation val="minMax"/>
        </c:scaling>
        <c:delete val="0"/>
        <c:axPos val="b"/>
        <c:majorGridlines/>
        <c:minorGridlines/>
        <c:title>
          <c:tx>
            <c:rich>
              <a:bodyPr/>
              <a:lstStyle/>
              <a:p>
                <a:pPr>
                  <a:defRPr sz="1400"/>
                </a:pPr>
                <a:r>
                  <a:rPr lang="en-GB" sz="1400"/>
                  <a:t>Arc length of the conductor (mm)</a:t>
                </a:r>
              </a:p>
            </c:rich>
          </c:tx>
          <c:layout/>
          <c:overlay val="0"/>
        </c:title>
        <c:numFmt formatCode="0.00" sourceLinked="1"/>
        <c:majorTickMark val="out"/>
        <c:minorTickMark val="none"/>
        <c:tickLblPos val="nextTo"/>
        <c:crossAx val="217248512"/>
        <c:crosses val="autoZero"/>
        <c:crossBetween val="midCat"/>
      </c:valAx>
      <c:valAx>
        <c:axId val="217248512"/>
        <c:scaling>
          <c:orientation val="minMax"/>
        </c:scaling>
        <c:delete val="0"/>
        <c:axPos val="l"/>
        <c:majorGridlines/>
        <c:minorGridlines/>
        <c:title>
          <c:tx>
            <c:rich>
              <a:bodyPr rot="-5400000" vert="horz"/>
              <a:lstStyle/>
              <a:p>
                <a:pPr>
                  <a:defRPr sz="1400"/>
                </a:pPr>
                <a:r>
                  <a:rPr lang="en-GB" sz="1400"/>
                  <a:t>Peak field (T)</a:t>
                </a:r>
              </a:p>
            </c:rich>
          </c:tx>
          <c:layout/>
          <c:overlay val="0"/>
        </c:title>
        <c:numFmt formatCode="0.00" sourceLinked="1"/>
        <c:majorTickMark val="out"/>
        <c:minorTickMark val="none"/>
        <c:tickLblPos val="nextTo"/>
        <c:crossAx val="217229952"/>
        <c:crosses val="autoZero"/>
        <c:crossBetween val="midCat"/>
      </c:valAx>
    </c:plotArea>
    <c:legend>
      <c:legendPos val="r"/>
      <c:layout/>
      <c:overlay val="0"/>
      <c:txPr>
        <a:bodyPr/>
        <a:lstStyle/>
        <a:p>
          <a:pPr>
            <a:defRPr sz="1200"/>
          </a:pPr>
          <a:endParaRPr lang="en-US"/>
        </a:p>
      </c:txPr>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972168-9813-49D4-B556-E016ABCF877E}"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GB"/>
        </a:p>
      </dgm:t>
    </dgm:pt>
    <dgm:pt modelId="{7572A8D2-244D-498C-9D86-76EEE31943CC}">
      <dgm:prSet phldrT="[Text]"/>
      <dgm:spPr/>
      <dgm:t>
        <a:bodyPr/>
        <a:lstStyle/>
        <a:p>
          <a:r>
            <a:rPr lang="en-GB" dirty="0" smtClean="0"/>
            <a:t>First optimization of parameters that mainly affect to the strain energy on the cable </a:t>
          </a:r>
          <a:endParaRPr lang="en-GB" dirty="0"/>
        </a:p>
      </dgm:t>
    </dgm:pt>
    <dgm:pt modelId="{ABBBB9C5-16E9-42BC-9D18-9C5A87AC7098}" type="parTrans" cxnId="{9FC63F9A-8583-4030-A36A-A55AA16C6E02}">
      <dgm:prSet/>
      <dgm:spPr/>
      <dgm:t>
        <a:bodyPr/>
        <a:lstStyle/>
        <a:p>
          <a:endParaRPr lang="en-GB"/>
        </a:p>
      </dgm:t>
    </dgm:pt>
    <dgm:pt modelId="{747EF3DE-4024-4688-B6A5-11BFBFBFDAF6}" type="sibTrans" cxnId="{9FC63F9A-8583-4030-A36A-A55AA16C6E02}">
      <dgm:prSet/>
      <dgm:spPr/>
      <dgm:t>
        <a:bodyPr/>
        <a:lstStyle/>
        <a:p>
          <a:endParaRPr lang="en-GB"/>
        </a:p>
      </dgm:t>
    </dgm:pt>
    <dgm:pt modelId="{4746D04A-B93D-4203-ACCB-4296EC8673FD}">
      <dgm:prSet phldrT="[Text]"/>
      <dgm:spPr/>
      <dgm:t>
        <a:bodyPr/>
        <a:lstStyle/>
        <a:p>
          <a:r>
            <a:rPr lang="en-GB" dirty="0" smtClean="0"/>
            <a:t>Optimization of parameters that mainly affect to peak field and field harmonics</a:t>
          </a:r>
          <a:endParaRPr lang="en-GB" dirty="0"/>
        </a:p>
      </dgm:t>
    </dgm:pt>
    <dgm:pt modelId="{018A27D0-6FD3-4EC5-BECE-5D4F1D98242F}" type="parTrans" cxnId="{DEC0AD89-B0AE-42A7-9428-0D88AE077AC9}">
      <dgm:prSet/>
      <dgm:spPr/>
      <dgm:t>
        <a:bodyPr/>
        <a:lstStyle/>
        <a:p>
          <a:endParaRPr lang="en-GB"/>
        </a:p>
      </dgm:t>
    </dgm:pt>
    <dgm:pt modelId="{9675529C-FA75-4552-9646-313FD5D75581}" type="sibTrans" cxnId="{DEC0AD89-B0AE-42A7-9428-0D88AE077AC9}">
      <dgm:prSet/>
      <dgm:spPr/>
      <dgm:t>
        <a:bodyPr/>
        <a:lstStyle/>
        <a:p>
          <a:endParaRPr lang="en-GB"/>
        </a:p>
      </dgm:t>
    </dgm:pt>
    <dgm:pt modelId="{4FCC2647-8C8B-4523-8870-C8EA51E19942}">
      <dgm:prSet phldrT="[Text]"/>
      <dgm:spPr/>
      <dgm:t>
        <a:bodyPr/>
        <a:lstStyle/>
        <a:p>
          <a:r>
            <a:rPr lang="en-GB" dirty="0" smtClean="0"/>
            <a:t>Re-optimization of parameters that mainly affect to the </a:t>
          </a:r>
          <a:r>
            <a:rPr lang="en-GB" smtClean="0"/>
            <a:t>strain energy </a:t>
          </a:r>
          <a:r>
            <a:rPr lang="en-GB" dirty="0" smtClean="0"/>
            <a:t>on the cable </a:t>
          </a:r>
          <a:endParaRPr lang="en-GB" dirty="0"/>
        </a:p>
      </dgm:t>
    </dgm:pt>
    <dgm:pt modelId="{966ABA52-9D9F-4D4B-AB09-6C404A111854}" type="parTrans" cxnId="{D0847CFD-12E1-41EB-A874-8DE4BA8F76FD}">
      <dgm:prSet/>
      <dgm:spPr/>
      <dgm:t>
        <a:bodyPr/>
        <a:lstStyle/>
        <a:p>
          <a:endParaRPr lang="en-GB"/>
        </a:p>
      </dgm:t>
    </dgm:pt>
    <dgm:pt modelId="{7DA46C3D-3516-460B-B133-6C4BFFD78B56}" type="sibTrans" cxnId="{D0847CFD-12E1-41EB-A874-8DE4BA8F76FD}">
      <dgm:prSet/>
      <dgm:spPr/>
      <dgm:t>
        <a:bodyPr/>
        <a:lstStyle/>
        <a:p>
          <a:endParaRPr lang="en-GB"/>
        </a:p>
      </dgm:t>
    </dgm:pt>
    <dgm:pt modelId="{1AA650BD-1C06-46D1-95FF-3779E159BD7D}" type="pres">
      <dgm:prSet presAssocID="{18972168-9813-49D4-B556-E016ABCF877E}" presName="Name0" presStyleCnt="0">
        <dgm:presLayoutVars>
          <dgm:chMax val="11"/>
          <dgm:chPref val="11"/>
          <dgm:dir/>
          <dgm:resizeHandles/>
        </dgm:presLayoutVars>
      </dgm:prSet>
      <dgm:spPr/>
      <dgm:t>
        <a:bodyPr/>
        <a:lstStyle/>
        <a:p>
          <a:endParaRPr lang="en-GB"/>
        </a:p>
      </dgm:t>
    </dgm:pt>
    <dgm:pt modelId="{5C9FE87C-BFCE-4091-8E59-D778712F6BC7}" type="pres">
      <dgm:prSet presAssocID="{4FCC2647-8C8B-4523-8870-C8EA51E19942}" presName="Accent3" presStyleCnt="0"/>
      <dgm:spPr/>
    </dgm:pt>
    <dgm:pt modelId="{F88A136A-F10A-489C-8258-6FC966B5AAC5}" type="pres">
      <dgm:prSet presAssocID="{4FCC2647-8C8B-4523-8870-C8EA51E19942}" presName="Accent" presStyleLbl="node1" presStyleIdx="0" presStyleCnt="3"/>
      <dgm:spPr/>
    </dgm:pt>
    <dgm:pt modelId="{5506343E-D3E9-417C-8643-E04EFCAE6591}" type="pres">
      <dgm:prSet presAssocID="{4FCC2647-8C8B-4523-8870-C8EA51E19942}" presName="ParentBackground3" presStyleCnt="0"/>
      <dgm:spPr/>
    </dgm:pt>
    <dgm:pt modelId="{3E827CD0-C464-4AA0-8F94-6E8699F0CEF7}" type="pres">
      <dgm:prSet presAssocID="{4FCC2647-8C8B-4523-8870-C8EA51E19942}" presName="ParentBackground" presStyleLbl="fgAcc1" presStyleIdx="0" presStyleCnt="3"/>
      <dgm:spPr/>
      <dgm:t>
        <a:bodyPr/>
        <a:lstStyle/>
        <a:p>
          <a:endParaRPr lang="en-GB"/>
        </a:p>
      </dgm:t>
    </dgm:pt>
    <dgm:pt modelId="{10A43DB7-52AE-4EBC-8C84-6BF50CDA31FF}" type="pres">
      <dgm:prSet presAssocID="{4FCC2647-8C8B-4523-8870-C8EA51E19942}" presName="Parent3" presStyleLbl="revTx" presStyleIdx="0" presStyleCnt="0">
        <dgm:presLayoutVars>
          <dgm:chMax val="1"/>
          <dgm:chPref val="1"/>
          <dgm:bulletEnabled val="1"/>
        </dgm:presLayoutVars>
      </dgm:prSet>
      <dgm:spPr/>
      <dgm:t>
        <a:bodyPr/>
        <a:lstStyle/>
        <a:p>
          <a:endParaRPr lang="en-GB"/>
        </a:p>
      </dgm:t>
    </dgm:pt>
    <dgm:pt modelId="{E14F0CEF-7B0F-4773-AC31-D3D917144C3D}" type="pres">
      <dgm:prSet presAssocID="{4746D04A-B93D-4203-ACCB-4296EC8673FD}" presName="Accent2" presStyleCnt="0"/>
      <dgm:spPr/>
    </dgm:pt>
    <dgm:pt modelId="{C9E463D8-D937-4E32-87EE-07C62AE0B638}" type="pres">
      <dgm:prSet presAssocID="{4746D04A-B93D-4203-ACCB-4296EC8673FD}" presName="Accent" presStyleLbl="node1" presStyleIdx="1" presStyleCnt="3"/>
      <dgm:spPr/>
    </dgm:pt>
    <dgm:pt modelId="{6A0ACF79-72B6-468A-8101-4F348CE659B6}" type="pres">
      <dgm:prSet presAssocID="{4746D04A-B93D-4203-ACCB-4296EC8673FD}" presName="ParentBackground2" presStyleCnt="0"/>
      <dgm:spPr/>
    </dgm:pt>
    <dgm:pt modelId="{37135D85-828A-4BFF-996C-470082FC6C30}" type="pres">
      <dgm:prSet presAssocID="{4746D04A-B93D-4203-ACCB-4296EC8673FD}" presName="ParentBackground" presStyleLbl="fgAcc1" presStyleIdx="1" presStyleCnt="3"/>
      <dgm:spPr/>
      <dgm:t>
        <a:bodyPr/>
        <a:lstStyle/>
        <a:p>
          <a:endParaRPr lang="en-GB"/>
        </a:p>
      </dgm:t>
    </dgm:pt>
    <dgm:pt modelId="{CF3EAA8B-8A38-4336-8245-EF2CA64A3BE9}" type="pres">
      <dgm:prSet presAssocID="{4746D04A-B93D-4203-ACCB-4296EC8673FD}" presName="Parent2" presStyleLbl="revTx" presStyleIdx="0" presStyleCnt="0">
        <dgm:presLayoutVars>
          <dgm:chMax val="1"/>
          <dgm:chPref val="1"/>
          <dgm:bulletEnabled val="1"/>
        </dgm:presLayoutVars>
      </dgm:prSet>
      <dgm:spPr/>
      <dgm:t>
        <a:bodyPr/>
        <a:lstStyle/>
        <a:p>
          <a:endParaRPr lang="en-GB"/>
        </a:p>
      </dgm:t>
    </dgm:pt>
    <dgm:pt modelId="{2728D03A-1F8B-44CD-A201-A240F80E56FC}" type="pres">
      <dgm:prSet presAssocID="{7572A8D2-244D-498C-9D86-76EEE31943CC}" presName="Accent1" presStyleCnt="0"/>
      <dgm:spPr/>
    </dgm:pt>
    <dgm:pt modelId="{5AA7318A-B609-436A-B057-49B4B5FCAED2}" type="pres">
      <dgm:prSet presAssocID="{7572A8D2-244D-498C-9D86-76EEE31943CC}" presName="Accent" presStyleLbl="node1" presStyleIdx="2" presStyleCnt="3"/>
      <dgm:spPr/>
    </dgm:pt>
    <dgm:pt modelId="{D955FEA0-C5BD-4296-9EEC-2BD67E0685C3}" type="pres">
      <dgm:prSet presAssocID="{7572A8D2-244D-498C-9D86-76EEE31943CC}" presName="ParentBackground1" presStyleCnt="0"/>
      <dgm:spPr/>
    </dgm:pt>
    <dgm:pt modelId="{10FF2C59-2567-4345-A9A8-99C7B0A24390}" type="pres">
      <dgm:prSet presAssocID="{7572A8D2-244D-498C-9D86-76EEE31943CC}" presName="ParentBackground" presStyleLbl="fgAcc1" presStyleIdx="2" presStyleCnt="3"/>
      <dgm:spPr/>
      <dgm:t>
        <a:bodyPr/>
        <a:lstStyle/>
        <a:p>
          <a:endParaRPr lang="en-GB"/>
        </a:p>
      </dgm:t>
    </dgm:pt>
    <dgm:pt modelId="{C05AE216-B335-4AB9-A430-B7E0A693EC8B}" type="pres">
      <dgm:prSet presAssocID="{7572A8D2-244D-498C-9D86-76EEE31943CC}" presName="Parent1" presStyleLbl="revTx" presStyleIdx="0" presStyleCnt="0">
        <dgm:presLayoutVars>
          <dgm:chMax val="1"/>
          <dgm:chPref val="1"/>
          <dgm:bulletEnabled val="1"/>
        </dgm:presLayoutVars>
      </dgm:prSet>
      <dgm:spPr/>
      <dgm:t>
        <a:bodyPr/>
        <a:lstStyle/>
        <a:p>
          <a:endParaRPr lang="en-GB"/>
        </a:p>
      </dgm:t>
    </dgm:pt>
  </dgm:ptLst>
  <dgm:cxnLst>
    <dgm:cxn modelId="{0B34A580-5F59-494F-AE85-81DEA9192551}" type="presOf" srcId="{4FCC2647-8C8B-4523-8870-C8EA51E19942}" destId="{3E827CD0-C464-4AA0-8F94-6E8699F0CEF7}" srcOrd="0" destOrd="0" presId="urn:microsoft.com/office/officeart/2011/layout/CircleProcess"/>
    <dgm:cxn modelId="{BBAE121F-81A1-4FE3-AE68-39280B5EB025}" type="presOf" srcId="{4746D04A-B93D-4203-ACCB-4296EC8673FD}" destId="{CF3EAA8B-8A38-4336-8245-EF2CA64A3BE9}" srcOrd="1" destOrd="0" presId="urn:microsoft.com/office/officeart/2011/layout/CircleProcess"/>
    <dgm:cxn modelId="{2ADAABD3-7456-4043-9399-23B33DE7485B}" type="presOf" srcId="{4FCC2647-8C8B-4523-8870-C8EA51E19942}" destId="{10A43DB7-52AE-4EBC-8C84-6BF50CDA31FF}" srcOrd="1" destOrd="0" presId="urn:microsoft.com/office/officeart/2011/layout/CircleProcess"/>
    <dgm:cxn modelId="{9FC63F9A-8583-4030-A36A-A55AA16C6E02}" srcId="{18972168-9813-49D4-B556-E016ABCF877E}" destId="{7572A8D2-244D-498C-9D86-76EEE31943CC}" srcOrd="0" destOrd="0" parTransId="{ABBBB9C5-16E9-42BC-9D18-9C5A87AC7098}" sibTransId="{747EF3DE-4024-4688-B6A5-11BFBFBFDAF6}"/>
    <dgm:cxn modelId="{DEC0AD89-B0AE-42A7-9428-0D88AE077AC9}" srcId="{18972168-9813-49D4-B556-E016ABCF877E}" destId="{4746D04A-B93D-4203-ACCB-4296EC8673FD}" srcOrd="1" destOrd="0" parTransId="{018A27D0-6FD3-4EC5-BECE-5D4F1D98242F}" sibTransId="{9675529C-FA75-4552-9646-313FD5D75581}"/>
    <dgm:cxn modelId="{D0847CFD-12E1-41EB-A874-8DE4BA8F76FD}" srcId="{18972168-9813-49D4-B556-E016ABCF877E}" destId="{4FCC2647-8C8B-4523-8870-C8EA51E19942}" srcOrd="2" destOrd="0" parTransId="{966ABA52-9D9F-4D4B-AB09-6C404A111854}" sibTransId="{7DA46C3D-3516-460B-B133-6C4BFFD78B56}"/>
    <dgm:cxn modelId="{0644C371-D52A-4920-A990-9F807B08A070}" type="presOf" srcId="{7572A8D2-244D-498C-9D86-76EEE31943CC}" destId="{10FF2C59-2567-4345-A9A8-99C7B0A24390}" srcOrd="0" destOrd="0" presId="urn:microsoft.com/office/officeart/2011/layout/CircleProcess"/>
    <dgm:cxn modelId="{5DCB4972-3BFC-4475-B361-777F015EA5FA}" type="presOf" srcId="{4746D04A-B93D-4203-ACCB-4296EC8673FD}" destId="{37135D85-828A-4BFF-996C-470082FC6C30}" srcOrd="0" destOrd="0" presId="urn:microsoft.com/office/officeart/2011/layout/CircleProcess"/>
    <dgm:cxn modelId="{92FBE7E9-1DF4-4B29-9419-7059C0B4C1FE}" type="presOf" srcId="{18972168-9813-49D4-B556-E016ABCF877E}" destId="{1AA650BD-1C06-46D1-95FF-3779E159BD7D}" srcOrd="0" destOrd="0" presId="urn:microsoft.com/office/officeart/2011/layout/CircleProcess"/>
    <dgm:cxn modelId="{8F24ABDA-F2E7-4D49-A8AA-8804E4F83A59}" type="presOf" srcId="{7572A8D2-244D-498C-9D86-76EEE31943CC}" destId="{C05AE216-B335-4AB9-A430-B7E0A693EC8B}" srcOrd="1" destOrd="0" presId="urn:microsoft.com/office/officeart/2011/layout/CircleProcess"/>
    <dgm:cxn modelId="{E77F8AD2-6835-490D-97E3-CE93F3A3911F}" type="presParOf" srcId="{1AA650BD-1C06-46D1-95FF-3779E159BD7D}" destId="{5C9FE87C-BFCE-4091-8E59-D778712F6BC7}" srcOrd="0" destOrd="0" presId="urn:microsoft.com/office/officeart/2011/layout/CircleProcess"/>
    <dgm:cxn modelId="{7F2AC828-AEA8-4ABD-B7E9-52CEC348DB67}" type="presParOf" srcId="{5C9FE87C-BFCE-4091-8E59-D778712F6BC7}" destId="{F88A136A-F10A-489C-8258-6FC966B5AAC5}" srcOrd="0" destOrd="0" presId="urn:microsoft.com/office/officeart/2011/layout/CircleProcess"/>
    <dgm:cxn modelId="{9CB8DD29-841E-4983-B832-0F5DF26F40C9}" type="presParOf" srcId="{1AA650BD-1C06-46D1-95FF-3779E159BD7D}" destId="{5506343E-D3E9-417C-8643-E04EFCAE6591}" srcOrd="1" destOrd="0" presId="urn:microsoft.com/office/officeart/2011/layout/CircleProcess"/>
    <dgm:cxn modelId="{5F21C01F-0805-49F6-B327-66467AACBFF8}" type="presParOf" srcId="{5506343E-D3E9-417C-8643-E04EFCAE6591}" destId="{3E827CD0-C464-4AA0-8F94-6E8699F0CEF7}" srcOrd="0" destOrd="0" presId="urn:microsoft.com/office/officeart/2011/layout/CircleProcess"/>
    <dgm:cxn modelId="{472E1BCD-5512-4DD7-AB40-E00BD5EB387E}" type="presParOf" srcId="{1AA650BD-1C06-46D1-95FF-3779E159BD7D}" destId="{10A43DB7-52AE-4EBC-8C84-6BF50CDA31FF}" srcOrd="2" destOrd="0" presId="urn:microsoft.com/office/officeart/2011/layout/CircleProcess"/>
    <dgm:cxn modelId="{ED62E411-8091-413E-8F13-7BF48FD50065}" type="presParOf" srcId="{1AA650BD-1C06-46D1-95FF-3779E159BD7D}" destId="{E14F0CEF-7B0F-4773-AC31-D3D917144C3D}" srcOrd="3" destOrd="0" presId="urn:microsoft.com/office/officeart/2011/layout/CircleProcess"/>
    <dgm:cxn modelId="{E8A8F7E6-C78F-4F81-BE2A-568B847CD21F}" type="presParOf" srcId="{E14F0CEF-7B0F-4773-AC31-D3D917144C3D}" destId="{C9E463D8-D937-4E32-87EE-07C62AE0B638}" srcOrd="0" destOrd="0" presId="urn:microsoft.com/office/officeart/2011/layout/CircleProcess"/>
    <dgm:cxn modelId="{362A647B-A377-4791-A7DC-3BC51E6D328B}" type="presParOf" srcId="{1AA650BD-1C06-46D1-95FF-3779E159BD7D}" destId="{6A0ACF79-72B6-468A-8101-4F348CE659B6}" srcOrd="4" destOrd="0" presId="urn:microsoft.com/office/officeart/2011/layout/CircleProcess"/>
    <dgm:cxn modelId="{5F52EF02-E8D9-451D-9C2C-E59768C00C84}" type="presParOf" srcId="{6A0ACF79-72B6-468A-8101-4F348CE659B6}" destId="{37135D85-828A-4BFF-996C-470082FC6C30}" srcOrd="0" destOrd="0" presId="urn:microsoft.com/office/officeart/2011/layout/CircleProcess"/>
    <dgm:cxn modelId="{028EE9ED-5CDC-46AB-8590-A07DEBDCC3F7}" type="presParOf" srcId="{1AA650BD-1C06-46D1-95FF-3779E159BD7D}" destId="{CF3EAA8B-8A38-4336-8245-EF2CA64A3BE9}" srcOrd="5" destOrd="0" presId="urn:microsoft.com/office/officeart/2011/layout/CircleProcess"/>
    <dgm:cxn modelId="{1DDC5F73-1F6B-4277-B4E6-46803C7CF8DD}" type="presParOf" srcId="{1AA650BD-1C06-46D1-95FF-3779E159BD7D}" destId="{2728D03A-1F8B-44CD-A201-A240F80E56FC}" srcOrd="6" destOrd="0" presId="urn:microsoft.com/office/officeart/2011/layout/CircleProcess"/>
    <dgm:cxn modelId="{5BE61191-447E-4695-A06F-02D0C1F2C9F7}" type="presParOf" srcId="{2728D03A-1F8B-44CD-A201-A240F80E56FC}" destId="{5AA7318A-B609-436A-B057-49B4B5FCAED2}" srcOrd="0" destOrd="0" presId="urn:microsoft.com/office/officeart/2011/layout/CircleProcess"/>
    <dgm:cxn modelId="{9DD33C94-DB34-44E3-A401-7726C692BAA6}" type="presParOf" srcId="{1AA650BD-1C06-46D1-95FF-3779E159BD7D}" destId="{D955FEA0-C5BD-4296-9EEC-2BD67E0685C3}" srcOrd="7" destOrd="0" presId="urn:microsoft.com/office/officeart/2011/layout/CircleProcess"/>
    <dgm:cxn modelId="{CB03E75C-DE26-44C4-BDA2-DBB6C853E218}" type="presParOf" srcId="{D955FEA0-C5BD-4296-9EEC-2BD67E0685C3}" destId="{10FF2C59-2567-4345-A9A8-99C7B0A24390}" srcOrd="0" destOrd="0" presId="urn:microsoft.com/office/officeart/2011/layout/CircleProcess"/>
    <dgm:cxn modelId="{B1D714A5-723C-4B1D-BFCB-599C1AA93943}" type="presParOf" srcId="{1AA650BD-1C06-46D1-95FF-3779E159BD7D}" destId="{C05AE216-B335-4AB9-A430-B7E0A693EC8B}"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A136A-F10A-489C-8258-6FC966B5AAC5}">
      <dsp:nvSpPr>
        <dsp:cNvPr id="0" name=""/>
        <dsp:cNvSpPr/>
      </dsp:nvSpPr>
      <dsp:spPr>
        <a:xfrm>
          <a:off x="6745841" y="898354"/>
          <a:ext cx="2379717" cy="2380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827CD0-C464-4AA0-8F94-6E8699F0CEF7}">
      <dsp:nvSpPr>
        <dsp:cNvPr id="0" name=""/>
        <dsp:cNvSpPr/>
      </dsp:nvSpPr>
      <dsp:spPr>
        <a:xfrm>
          <a:off x="6824855" y="977706"/>
          <a:ext cx="2221689" cy="2221453"/>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smtClean="0"/>
            <a:t>Re-optimization of parameters that mainly affect to the </a:t>
          </a:r>
          <a:r>
            <a:rPr lang="en-GB" sz="1700" kern="1200" smtClean="0"/>
            <a:t>strain energy </a:t>
          </a:r>
          <a:r>
            <a:rPr lang="en-GB" sz="1700" kern="1200" dirty="0" smtClean="0"/>
            <a:t>on the cable </a:t>
          </a:r>
          <a:endParaRPr lang="en-GB" sz="1700" kern="1200" dirty="0"/>
        </a:p>
      </dsp:txBody>
      <dsp:txXfrm>
        <a:off x="7142460" y="1295116"/>
        <a:ext cx="1586478" cy="1586632"/>
      </dsp:txXfrm>
    </dsp:sp>
    <dsp:sp modelId="{C9E463D8-D937-4E32-87EE-07C62AE0B638}">
      <dsp:nvSpPr>
        <dsp:cNvPr id="0" name=""/>
        <dsp:cNvSpPr/>
      </dsp:nvSpPr>
      <dsp:spPr>
        <a:xfrm rot="2700000">
          <a:off x="4289200" y="901231"/>
          <a:ext cx="2373986" cy="2373986"/>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135D85-828A-4BFF-996C-470082FC6C30}">
      <dsp:nvSpPr>
        <dsp:cNvPr id="0" name=""/>
        <dsp:cNvSpPr/>
      </dsp:nvSpPr>
      <dsp:spPr>
        <a:xfrm>
          <a:off x="4365348" y="977706"/>
          <a:ext cx="2221689" cy="2221453"/>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smtClean="0"/>
            <a:t>Optimization of parameters that mainly affect to peak field and field harmonics</a:t>
          </a:r>
          <a:endParaRPr lang="en-GB" sz="1700" kern="1200" dirty="0"/>
        </a:p>
      </dsp:txBody>
      <dsp:txXfrm>
        <a:off x="4682954" y="1295116"/>
        <a:ext cx="1586478" cy="1586632"/>
      </dsp:txXfrm>
    </dsp:sp>
    <dsp:sp modelId="{5AA7318A-B609-436A-B057-49B4B5FCAED2}">
      <dsp:nvSpPr>
        <dsp:cNvPr id="0" name=""/>
        <dsp:cNvSpPr/>
      </dsp:nvSpPr>
      <dsp:spPr>
        <a:xfrm rot="2700000">
          <a:off x="1829693" y="901231"/>
          <a:ext cx="2373986" cy="2373986"/>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FF2C59-2567-4345-A9A8-99C7B0A24390}">
      <dsp:nvSpPr>
        <dsp:cNvPr id="0" name=""/>
        <dsp:cNvSpPr/>
      </dsp:nvSpPr>
      <dsp:spPr>
        <a:xfrm>
          <a:off x="1905841" y="977706"/>
          <a:ext cx="2221689" cy="2221453"/>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smtClean="0"/>
            <a:t>First optimization of parameters that mainly affect to the strain energy on the cable </a:t>
          </a:r>
          <a:endParaRPr lang="en-GB" sz="1700" kern="1200" dirty="0"/>
        </a:p>
      </dsp:txBody>
      <dsp:txXfrm>
        <a:off x="2223447" y="1295116"/>
        <a:ext cx="1586478" cy="1586632"/>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16067037-1669-40DC-BCB4-903ED22402D6}" type="datetimeFigureOut">
              <a:rPr lang="en-GB" smtClean="0"/>
              <a:pPr/>
              <a:t>09/04/2013</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B1A5C840-15F3-4B59-90CE-729E667CD1EB}" type="slidenum">
              <a:rPr lang="en-GB" smtClean="0"/>
              <a:pPr/>
              <a:t>‹#›</a:t>
            </a:fld>
            <a:endParaRPr lang="en-GB"/>
          </a:p>
        </p:txBody>
      </p:sp>
    </p:spTree>
    <p:extLst>
      <p:ext uri="{BB962C8B-B14F-4D97-AF65-F5344CB8AC3E}">
        <p14:creationId xmlns:p14="http://schemas.microsoft.com/office/powerpoint/2010/main" val="369781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CBC34D-B5F7-417A-B42A-D43427AF0F4C}" type="slidenum">
              <a:rPr lang="en-GB" smtClean="0"/>
              <a:t>13</a:t>
            </a:fld>
            <a:endParaRPr lang="en-GB"/>
          </a:p>
        </p:txBody>
      </p:sp>
    </p:spTree>
    <p:extLst>
      <p:ext uri="{BB962C8B-B14F-4D97-AF65-F5344CB8AC3E}">
        <p14:creationId xmlns:p14="http://schemas.microsoft.com/office/powerpoint/2010/main" val="4089036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CBC34D-B5F7-417A-B42A-D43427AF0F4C}" type="slidenum">
              <a:rPr lang="en-GB" smtClean="0"/>
              <a:t>15</a:t>
            </a:fld>
            <a:endParaRPr lang="en-GB"/>
          </a:p>
        </p:txBody>
      </p:sp>
    </p:spTree>
    <p:extLst>
      <p:ext uri="{BB962C8B-B14F-4D97-AF65-F5344CB8AC3E}">
        <p14:creationId xmlns:p14="http://schemas.microsoft.com/office/powerpoint/2010/main" val="3609160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A5C840-15F3-4B59-90CE-729E667CD1EB}" type="slidenum">
              <a:rPr lang="en-GB" smtClean="0"/>
              <a:pPr/>
              <a:t>21</a:t>
            </a:fld>
            <a:endParaRPr lang="en-GB"/>
          </a:p>
        </p:txBody>
      </p:sp>
    </p:spTree>
    <p:extLst>
      <p:ext uri="{BB962C8B-B14F-4D97-AF65-F5344CB8AC3E}">
        <p14:creationId xmlns:p14="http://schemas.microsoft.com/office/powerpoint/2010/main" val="3651663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50102" y="2161571"/>
            <a:ext cx="3382430" cy="1629129"/>
          </a:xfrm>
          <a:prstGeom prst="rect">
            <a:avLst/>
          </a:prstGeom>
        </p:spPr>
      </p:pic>
      <p:sp>
        <p:nvSpPr>
          <p:cNvPr id="2" name="Title 1"/>
          <p:cNvSpPr>
            <a:spLocks noGrp="1"/>
          </p:cNvSpPr>
          <p:nvPr>
            <p:ph type="ctrTitle"/>
          </p:nvPr>
        </p:nvSpPr>
        <p:spPr>
          <a:xfrm>
            <a:off x="4017818" y="1608069"/>
            <a:ext cx="4668981" cy="2506731"/>
          </a:xfrm>
        </p:spPr>
        <p:txBody>
          <a:bodyPr/>
          <a:lstStyle>
            <a:lvl1pPr algn="l">
              <a:lnSpc>
                <a:spcPct val="100000"/>
              </a:lnSpc>
              <a:defRPr b="1" i="0">
                <a:solidFill>
                  <a:srgbClr val="005872"/>
                </a:solidFill>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4114800"/>
            <a:ext cx="8229600" cy="1828800"/>
          </a:xfrm>
        </p:spPr>
        <p:txBody>
          <a:bodyPr lIns="0" rIns="0">
            <a:normAutofit/>
          </a:bodyPr>
          <a:lstStyle>
            <a:lvl1pPr marL="0" indent="0" algn="ctr">
              <a:lnSpc>
                <a:spcPct val="100000"/>
              </a:lnSpc>
              <a:spcBef>
                <a:spcPts val="0"/>
              </a:spcBef>
              <a:buNone/>
              <a:defRPr sz="2500" b="1">
                <a:solidFill>
                  <a:schemeClr val="bg1">
                    <a:lumMod val="50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7" name="Straight Connector 6"/>
          <p:cNvCxnSpPr/>
          <p:nvPr userDrawn="1"/>
        </p:nvCxnSpPr>
        <p:spPr>
          <a:xfrm>
            <a:off x="3743461" y="2064210"/>
            <a:ext cx="0" cy="1786759"/>
          </a:xfrm>
          <a:prstGeom prst="line">
            <a:avLst/>
          </a:prstGeom>
          <a:ln>
            <a:solidFill>
              <a:srgbClr val="5BC1E6"/>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userDrawn="1"/>
        </p:nvSpPr>
        <p:spPr>
          <a:xfrm>
            <a:off x="692447" y="6117173"/>
            <a:ext cx="7683622" cy="461665"/>
          </a:xfrm>
          <a:prstGeom prst="rect">
            <a:avLst/>
          </a:prstGeom>
          <a:noFill/>
        </p:spPr>
        <p:txBody>
          <a:bodyPr wrap="square" rtlCol="0">
            <a:spAutoFit/>
          </a:bodyPr>
          <a:lstStyle/>
          <a:p>
            <a:pPr algn="ctr"/>
            <a:r>
              <a:rPr lang="en-US" sz="1200" dirty="0" smtClean="0">
                <a:solidFill>
                  <a:schemeClr val="accent5">
                    <a:lumMod val="75000"/>
                  </a:schemeClr>
                </a:solidFill>
              </a:rPr>
              <a:t>The </a:t>
            </a:r>
            <a:r>
              <a:rPr lang="en-US" sz="1200" dirty="0" err="1" smtClean="0">
                <a:solidFill>
                  <a:schemeClr val="accent5">
                    <a:lumMod val="75000"/>
                  </a:schemeClr>
                </a:solidFill>
              </a:rPr>
              <a:t>HiLumi</a:t>
            </a:r>
            <a:r>
              <a:rPr lang="en-US" sz="1200" dirty="0" smtClean="0">
                <a:solidFill>
                  <a:schemeClr val="accent5">
                    <a:lumMod val="75000"/>
                  </a:schemeClr>
                </a:solidFill>
              </a:rPr>
              <a:t> LHC Design Study is included in the High Luminosity LHC project and is partly funded by the European Commission within the Framework </a:t>
            </a:r>
            <a:r>
              <a:rPr lang="en-US" sz="1200" dirty="0" err="1" smtClean="0">
                <a:solidFill>
                  <a:schemeClr val="accent5">
                    <a:lumMod val="75000"/>
                  </a:schemeClr>
                </a:solidFill>
              </a:rPr>
              <a:t>Programme</a:t>
            </a:r>
            <a:r>
              <a:rPr lang="en-US" sz="1200" dirty="0" smtClean="0">
                <a:solidFill>
                  <a:schemeClr val="accent5">
                    <a:lumMod val="75000"/>
                  </a:schemeClr>
                </a:solidFill>
              </a:rPr>
              <a:t> 7 Capacities Specific </a:t>
            </a:r>
            <a:r>
              <a:rPr lang="en-US" sz="1200" dirty="0" err="1" smtClean="0">
                <a:solidFill>
                  <a:schemeClr val="accent5">
                    <a:lumMod val="75000"/>
                  </a:schemeClr>
                </a:solidFill>
              </a:rPr>
              <a:t>Programme</a:t>
            </a:r>
            <a:r>
              <a:rPr lang="en-US" sz="1200" dirty="0" smtClean="0">
                <a:solidFill>
                  <a:schemeClr val="accent5">
                    <a:lumMod val="75000"/>
                  </a:schemeClr>
                </a:solidFill>
              </a:rPr>
              <a:t>, Grant Agreement 284404. </a:t>
            </a:r>
            <a:endParaRPr lang="en-GB" sz="1200" dirty="0">
              <a:solidFill>
                <a:schemeClr val="accent5">
                  <a:lumMod val="75000"/>
                </a:schemeClr>
              </a:solidFill>
            </a:endParaRP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86430" y="6147097"/>
            <a:ext cx="493025" cy="401816"/>
          </a:xfrm>
          <a:prstGeom prst="rect">
            <a:avLst/>
          </a:prstGeom>
        </p:spPr>
      </p:pic>
      <p:pic>
        <p:nvPicPr>
          <p:cNvPr id="9" name="Picture 8"/>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460290" y="6207140"/>
            <a:ext cx="417381" cy="281731"/>
          </a:xfrm>
          <a:prstGeom prst="rect">
            <a:avLst/>
          </a:prstGeom>
        </p:spPr>
      </p:pic>
    </p:spTree>
    <p:extLst>
      <p:ext uri="{BB962C8B-B14F-4D97-AF65-F5344CB8AC3E}">
        <p14:creationId xmlns:p14="http://schemas.microsoft.com/office/powerpoint/2010/main" val="3542879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Slide Number Placeholder 13"/>
          <p:cNvSpPr>
            <a:spLocks noGrp="1"/>
          </p:cNvSpPr>
          <p:nvPr>
            <p:ph type="sldNum" sz="quarter" idx="11"/>
          </p:nvPr>
        </p:nvSpPr>
        <p:spPr/>
        <p:txBody>
          <a:bodyPr/>
          <a:lstStyle>
            <a:lvl1pPr>
              <a:defRPr sz="1600"/>
            </a:lvl1pPr>
          </a:lstStyle>
          <a:p>
            <a:fld id="{5649AFBE-BA85-447F-BC65-126E46ABFF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1017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lvl1pPr>
              <a:defRPr sz="1400"/>
            </a:lvl1pPr>
          </a:lstStyle>
          <a:p>
            <a:r>
              <a:rPr lang="en-US" dirty="0" smtClean="0">
                <a:solidFill>
                  <a:prstClr val="black">
                    <a:tint val="75000"/>
                  </a:prstClr>
                </a:solidFill>
              </a:rPr>
              <a:t>FiDeL 09.06.2009</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49AFBE-BA85-447F-BC65-126E46ABFF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1354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FiDeL 31.03.2009</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49AFBE-BA85-447F-BC65-126E46ABFF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0784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FiDeL 31.03.2009</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49AFBE-BA85-447F-BC65-126E46ABFF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433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smtClean="0">
                <a:solidFill>
                  <a:prstClr val="black">
                    <a:tint val="75000"/>
                  </a:prstClr>
                </a:solidFill>
              </a:rPr>
              <a:t>FiDeL 31.03.2009</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649AFBE-BA85-447F-BC65-126E46ABFF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4333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FiDeL 31.03.2009</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649AFBE-BA85-447F-BC65-126E46ABFF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434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rPr>
              <a:t>FiDeL 31.03.2009</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649AFBE-BA85-447F-BC65-126E46ABFF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2993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FiDeL 31.03.2009</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49AFBE-BA85-447F-BC65-126E46ABFF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6971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FiDeL 31.03.2009</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649AFBE-BA85-447F-BC65-126E46ABFF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6474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FiDeL 31.03.2009</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49AFBE-BA85-447F-BC65-126E46ABFF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2666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NAM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a:lvl1pPr>
          </a:lstStyle>
          <a:p>
            <a:r>
              <a:rPr lang="en-US" dirty="0" smtClean="0"/>
              <a:t>Susana Izquierdo Bermudez</a:t>
            </a:r>
            <a:endParaRPr lang="en-US" dirty="0"/>
          </a:p>
        </p:txBody>
      </p:sp>
      <p:sp>
        <p:nvSpPr>
          <p:cNvPr id="6" name="Slide Number Placeholder 5"/>
          <p:cNvSpPr>
            <a:spLocks noGrp="1"/>
          </p:cNvSpPr>
          <p:nvPr>
            <p:ph type="sldNum" sz="quarter" idx="12"/>
          </p:nvPr>
        </p:nvSpPr>
        <p:spPr/>
        <p:txBody>
          <a:bodyPr/>
          <a:lstStyle/>
          <a:p>
            <a:fld id="{0FA004B2-1541-5046-B6F2-22AF56585712}" type="slidenum">
              <a:rPr lang="en-US" smtClean="0"/>
              <a:pPr/>
              <a:t>‹#›</a:t>
            </a:fld>
            <a:endParaRPr lang="en-US"/>
          </a:p>
        </p:txBody>
      </p:sp>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effectLst/>
              </a:defRPr>
            </a:lvl1pPr>
            <a:lvl2pPr>
              <a:defRPr>
                <a:effectLst/>
              </a:defRPr>
            </a:lvl2pPr>
            <a:lvl3pPr>
              <a:defRPr>
                <a:effectLst/>
              </a:defRPr>
            </a:lvl3pPr>
            <a:lvl4pPr>
              <a:defRPr>
                <a:effectLst/>
              </a:defRPr>
            </a:lvl4pPr>
            <a:lvl5pPr>
              <a:defRPr>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57856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FiDeL 31.03.2009</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49AFBE-BA85-447F-BC65-126E46ABFF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617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smtClean="0"/>
              <a:t>Susana Izquierdo Bermudez</a:t>
            </a:r>
            <a:endParaRPr lang="en-US" dirty="0"/>
          </a:p>
        </p:txBody>
      </p:sp>
      <p:sp>
        <p:nvSpPr>
          <p:cNvPr id="7" name="Slide Number Placeholder 6"/>
          <p:cNvSpPr>
            <a:spLocks noGrp="1"/>
          </p:cNvSpPr>
          <p:nvPr>
            <p:ph type="sldNum" sz="quarter" idx="12"/>
          </p:nvPr>
        </p:nvSpPr>
        <p:spPr/>
        <p:txBody>
          <a:bodyPr/>
          <a:lstStyle/>
          <a:p>
            <a:fld id="{0FA004B2-1541-5046-B6F2-22AF56585712}" type="slidenum">
              <a:rPr lang="en-US" smtClean="0"/>
              <a:pPr/>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89038"/>
            <a:ext cx="4038600" cy="5348922"/>
          </a:xfrm>
        </p:spPr>
        <p:txBody>
          <a:bodyPr/>
          <a:lstStyle>
            <a:lvl1pPr>
              <a:defRPr sz="3200"/>
            </a:lvl1pPr>
            <a:lvl2pPr marL="346075" indent="-228600">
              <a:defRPr sz="3200"/>
            </a:lvl2pPr>
            <a:lvl3pPr marL="452438" indent="-228600">
              <a:defRPr sz="2800"/>
            </a:lvl3pPr>
            <a:lvl4pPr marL="569913" indent="-228600">
              <a:defRPr sz="2800"/>
            </a:lvl4pPr>
            <a:lvl5pPr marL="685800" indent="-228600">
              <a:defRPr sz="2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89038"/>
            <a:ext cx="4038600" cy="5348922"/>
          </a:xfrm>
        </p:spPr>
        <p:txBody>
          <a:bodyPr/>
          <a:lstStyle>
            <a:lvl1pPr>
              <a:defRPr sz="3200"/>
            </a:lvl1pPr>
            <a:lvl2pPr marL="346075" indent="-228600">
              <a:defRPr sz="3200"/>
            </a:lvl2pPr>
            <a:lvl3pPr marL="452438" indent="-228600">
              <a:defRPr sz="2800"/>
            </a:lvl3pPr>
            <a:lvl4pPr marL="569913" indent="-228600">
              <a:defRPr sz="2800"/>
            </a:lvl4pPr>
            <a:lvl5pPr marL="685800" indent="-228600">
              <a:defRPr sz="2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29144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lvl1pPr>
              <a:defRPr/>
            </a:lvl1pPr>
          </a:lstStyle>
          <a:p>
            <a:r>
              <a:rPr lang="en-US" dirty="0" smtClean="0"/>
              <a:t>Susana Izquierdo Bermudez</a:t>
            </a:r>
            <a:endParaRPr lang="en-US" dirty="0"/>
          </a:p>
        </p:txBody>
      </p:sp>
      <p:sp>
        <p:nvSpPr>
          <p:cNvPr id="5" name="Slide Number Placeholder 4"/>
          <p:cNvSpPr>
            <a:spLocks noGrp="1"/>
          </p:cNvSpPr>
          <p:nvPr>
            <p:ph type="sldNum" sz="quarter" idx="12"/>
          </p:nvPr>
        </p:nvSpPr>
        <p:spPr/>
        <p:txBody>
          <a:bodyPr/>
          <a:lstStyle/>
          <a:p>
            <a:fld id="{0FA004B2-1541-5046-B6F2-22AF56585712}" type="slidenum">
              <a:rPr lang="en-US" smtClean="0"/>
              <a:pPr/>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2779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lvl1pPr>
              <a:defRPr/>
            </a:lvl1pPr>
          </a:lstStyle>
          <a:p>
            <a:r>
              <a:rPr lang="en-US" dirty="0" smtClean="0"/>
              <a:t>Susana Izquierdo Bermudez</a:t>
            </a:r>
            <a:endParaRPr lang="en-US" dirty="0"/>
          </a:p>
        </p:txBody>
      </p:sp>
      <p:sp>
        <p:nvSpPr>
          <p:cNvPr id="5" name="Slide Number Placeholder 4"/>
          <p:cNvSpPr>
            <a:spLocks noGrp="1"/>
          </p:cNvSpPr>
          <p:nvPr>
            <p:ph type="sldNum" sz="quarter" idx="12"/>
          </p:nvPr>
        </p:nvSpPr>
        <p:spPr/>
        <p:txBody>
          <a:bodyPr/>
          <a:lstStyle/>
          <a:p>
            <a:fld id="{0FA004B2-1541-5046-B6F2-22AF56585712}" type="slidenum">
              <a:rPr lang="en-US" smtClean="0"/>
              <a:pPr/>
              <a:t>‹#›</a:t>
            </a:fld>
            <a:endParaRPr lang="en-US"/>
          </a:p>
        </p:txBody>
      </p:sp>
      <p:sp>
        <p:nvSpPr>
          <p:cNvPr id="7" name="Content Placeholder 6"/>
          <p:cNvSpPr>
            <a:spLocks noGrp="1"/>
          </p:cNvSpPr>
          <p:nvPr>
            <p:ph sz="quarter" idx="13"/>
          </p:nvPr>
        </p:nvSpPr>
        <p:spPr>
          <a:xfrm>
            <a:off x="457200" y="274638"/>
            <a:ext cx="8229600" cy="6263639"/>
          </a:xfrm>
        </p:spPr>
        <p:txBody>
          <a:bodyPr anchor="ctr" anchorCtr="1">
            <a:noAutofit/>
          </a:bodyPr>
          <a:lstStyle>
            <a:lvl1pPr marL="0" indent="0">
              <a:buFontTx/>
              <a:buNone/>
              <a:defRPr sz="4000" baseline="0">
                <a:solidFill>
                  <a:srgbClr val="005872"/>
                </a:solidFill>
                <a:effectLst/>
              </a:defRPr>
            </a:lvl1pPr>
          </a:lstStyle>
          <a:p>
            <a:pPr lvl="0"/>
            <a:r>
              <a:rPr lang="en-US" dirty="0" smtClean="0"/>
              <a:t>Click to edit Master text styles</a:t>
            </a:r>
          </a:p>
        </p:txBody>
      </p:sp>
    </p:spTree>
    <p:extLst>
      <p:ext uri="{BB962C8B-B14F-4D97-AF65-F5344CB8AC3E}">
        <p14:creationId xmlns:p14="http://schemas.microsoft.com/office/powerpoint/2010/main" val="2785794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lvl1pPr>
              <a:defRPr/>
            </a:lvl1pPr>
          </a:lstStyle>
          <a:p>
            <a:r>
              <a:rPr lang="en-US" dirty="0" smtClean="0"/>
              <a:t>Susana Izquierdo Bermudez</a:t>
            </a:r>
            <a:endParaRPr lang="en-US" dirty="0"/>
          </a:p>
        </p:txBody>
      </p:sp>
      <p:sp>
        <p:nvSpPr>
          <p:cNvPr id="4" name="Slide Number Placeholder 3"/>
          <p:cNvSpPr>
            <a:spLocks noGrp="1"/>
          </p:cNvSpPr>
          <p:nvPr>
            <p:ph type="sldNum" sz="quarter" idx="12"/>
          </p:nvPr>
        </p:nvSpPr>
        <p:spPr/>
        <p:txBody>
          <a:bodyPr/>
          <a:lstStyle/>
          <a:p>
            <a:fld id="{0FA004B2-1541-5046-B6F2-22AF56585712}" type="slidenum">
              <a:rPr lang="en-US" smtClean="0"/>
              <a:pPr/>
              <a:t>‹#›</a:t>
            </a:fld>
            <a:endParaRPr lang="en-US"/>
          </a:p>
        </p:txBody>
      </p:sp>
    </p:spTree>
    <p:extLst>
      <p:ext uri="{BB962C8B-B14F-4D97-AF65-F5344CB8AC3E}">
        <p14:creationId xmlns:p14="http://schemas.microsoft.com/office/powerpoint/2010/main" val="3788451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985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a:xfrm>
            <a:off x="8172400" y="6356350"/>
            <a:ext cx="514400" cy="385018"/>
          </a:xfrm>
          <a:prstGeom prst="rect">
            <a:avLst/>
          </a:prstGeom>
        </p:spPr>
        <p:txBody>
          <a:bodyPr/>
          <a:lstStyle/>
          <a:p>
            <a:fld id="{91FE0CF9-301C-4DC2-9DD4-D8FCF2197C95}" type="slidenum">
              <a:rPr lang="en-GB" smtClean="0"/>
              <a:t>‹#›</a:t>
            </a:fld>
            <a:endParaRPr lang="en-GB"/>
          </a:p>
        </p:txBody>
      </p:sp>
    </p:spTree>
    <p:extLst>
      <p:ext uri="{BB962C8B-B14F-4D97-AF65-F5344CB8AC3E}">
        <p14:creationId xmlns:p14="http://schemas.microsoft.com/office/powerpoint/2010/main" val="154327207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31800" y="2515818"/>
            <a:ext cx="8265984" cy="1826363"/>
          </a:xfrm>
        </p:spPr>
        <p:txBody>
          <a:bodyPr tIns="0" bIns="0" anchor="t"/>
          <a:lstStyle>
            <a:lvl1pPr algn="l">
              <a:buNone/>
              <a:defRPr kumimoji="0" lang="en-US" sz="4600"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r>
              <a:rPr kumimoji="0" lang="en-US" dirty="0" smtClean="0"/>
              <a:t>Click to edit Master title style</a:t>
            </a:r>
            <a:endParaRPr kumimoji="0" lang="en-US" dirty="0"/>
          </a:p>
        </p:txBody>
      </p:sp>
      <p:sp>
        <p:nvSpPr>
          <p:cNvPr id="3" name="Espace réservé du texte 2"/>
          <p:cNvSpPr>
            <a:spLocks noGrp="1"/>
          </p:cNvSpPr>
          <p:nvPr>
            <p:ph type="body" idx="1"/>
          </p:nvPr>
        </p:nvSpPr>
        <p:spPr>
          <a:xfrm>
            <a:off x="431800" y="1329869"/>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8241138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2"/>
          </p:nvPr>
        </p:nvSpPr>
        <p:spPr>
          <a:xfrm rot="16200000">
            <a:off x="5769864" y="3154680"/>
            <a:ext cx="6537962" cy="228600"/>
          </a:xfrm>
          <a:prstGeom prst="rect">
            <a:avLst/>
          </a:prstGeom>
        </p:spPr>
        <p:txBody>
          <a:bodyPr vert="horz" lIns="91440" tIns="0" rIns="91440" bIns="0" rtlCol="0" anchor="ctr"/>
          <a:lstStyle>
            <a:lvl1pPr algn="l">
              <a:defRPr sz="1000" baseline="0">
                <a:solidFill>
                  <a:schemeClr val="bg1">
                    <a:lumMod val="75000"/>
                  </a:schemeClr>
                </a:solidFill>
              </a:defRPr>
            </a:lvl1pPr>
          </a:lstStyle>
          <a:p>
            <a:endParaRPr lang="en-US" dirty="0"/>
          </a:p>
        </p:txBody>
      </p:sp>
      <p:sp>
        <p:nvSpPr>
          <p:cNvPr id="5" name="Footer Placeholder 4"/>
          <p:cNvSpPr>
            <a:spLocks noGrp="1"/>
          </p:cNvSpPr>
          <p:nvPr>
            <p:ph type="ftr" sz="quarter" idx="3"/>
          </p:nvPr>
        </p:nvSpPr>
        <p:spPr>
          <a:xfrm>
            <a:off x="4572000" y="6537960"/>
            <a:ext cx="4114800" cy="320040"/>
          </a:xfrm>
          <a:prstGeom prst="rect">
            <a:avLst/>
          </a:prstGeom>
        </p:spPr>
        <p:txBody>
          <a:bodyPr vert="horz" lIns="91440" tIns="0" rIns="91440" bIns="0" rtlCol="0" anchor="ctr" anchorCtr="0"/>
          <a:lstStyle>
            <a:lvl1pPr algn="r">
              <a:defRPr sz="1200">
                <a:solidFill>
                  <a:schemeClr val="tx1">
                    <a:tint val="75000"/>
                  </a:schemeClr>
                </a:solidFill>
              </a:defRPr>
            </a:lvl1pPr>
          </a:lstStyle>
          <a:p>
            <a:r>
              <a:rPr lang="en-US" smtClean="0"/>
              <a:t>P.P. Granieri - Heat extraction and quench limits</a:t>
            </a:r>
            <a:endParaRPr lang="en-US" dirty="0"/>
          </a:p>
        </p:txBody>
      </p:sp>
      <p:sp>
        <p:nvSpPr>
          <p:cNvPr id="6" name="Slide Number Placeholder 5"/>
          <p:cNvSpPr>
            <a:spLocks noGrp="1"/>
          </p:cNvSpPr>
          <p:nvPr>
            <p:ph type="sldNum" sz="quarter" idx="4"/>
          </p:nvPr>
        </p:nvSpPr>
        <p:spPr>
          <a:xfrm>
            <a:off x="8686800" y="6537960"/>
            <a:ext cx="457200" cy="320040"/>
          </a:xfrm>
          <a:prstGeom prst="rect">
            <a:avLst/>
          </a:prstGeom>
        </p:spPr>
        <p:txBody>
          <a:bodyPr vert="horz" lIns="91440" tIns="0" rIns="91440" bIns="0" rtlCol="0" anchor="ctr" anchorCtr="0"/>
          <a:lstStyle>
            <a:lvl1pPr algn="r">
              <a:defRPr sz="1200" b="1" baseline="0">
                <a:solidFill>
                  <a:schemeClr val="tx1">
                    <a:lumMod val="50000"/>
                    <a:lumOff val="50000"/>
                  </a:schemeClr>
                </a:solidFill>
              </a:defRPr>
            </a:lvl1pPr>
          </a:lstStyle>
          <a:p>
            <a:fld id="{0FA004B2-1541-5046-B6F2-22AF56585712}" type="slidenum">
              <a:rPr lang="en-US" smtClean="0"/>
              <a:pPr/>
              <a:t>‹#›</a:t>
            </a:fld>
            <a:endParaRPr lang="en-US"/>
          </a:p>
        </p:txBody>
      </p:sp>
      <p:sp>
        <p:nvSpPr>
          <p:cNvPr id="2" name="Title Placeholder 1"/>
          <p:cNvSpPr>
            <a:spLocks noGrp="1"/>
          </p:cNvSpPr>
          <p:nvPr>
            <p:ph type="title"/>
          </p:nvPr>
        </p:nvSpPr>
        <p:spPr>
          <a:xfrm>
            <a:off x="457200" y="274638"/>
            <a:ext cx="8229600" cy="914400"/>
          </a:xfrm>
          <a:prstGeom prst="rect">
            <a:avLst/>
          </a:prstGeom>
        </p:spPr>
        <p:txBody>
          <a:bodyPr vert="horz" lIns="36000" tIns="0" rIns="3600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88719"/>
            <a:ext cx="8229600" cy="5349240"/>
          </a:xfrm>
          <a:prstGeom prst="rect">
            <a:avLst/>
          </a:prstGeom>
        </p:spPr>
        <p:txBody>
          <a:bodyPr vert="horz" lIns="91440" tIns="0" rIns="9144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2011-10-04_logoHiLumi561px.jp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68275" y="6163009"/>
            <a:ext cx="777850" cy="374952"/>
          </a:xfrm>
          <a:prstGeom prst="rect">
            <a:avLst/>
          </a:prstGeom>
        </p:spPr>
      </p:pic>
    </p:spTree>
    <p:extLst>
      <p:ext uri="{BB962C8B-B14F-4D97-AF65-F5344CB8AC3E}">
        <p14:creationId xmlns:p14="http://schemas.microsoft.com/office/powerpoint/2010/main" val="3049953712"/>
      </p:ext>
    </p:extLst>
  </p:cSld>
  <p:clrMap bg1="lt1" tx1="dk1" bg2="lt2" tx2="dk2" accent1="accent1" accent2="accent2" accent3="accent3" accent4="accent4" accent5="accent5" accent6="accent6" hlink="hlink" folHlink="folHlink"/>
  <p:sldLayoutIdLst>
    <p:sldLayoutId id="2147483656" r:id="rId1"/>
    <p:sldLayoutId id="2147483650" r:id="rId2"/>
    <p:sldLayoutId id="2147483657" r:id="rId3"/>
    <p:sldLayoutId id="2147483654" r:id="rId4"/>
    <p:sldLayoutId id="2147483658" r:id="rId5"/>
    <p:sldLayoutId id="2147483655" r:id="rId6"/>
    <p:sldLayoutId id="2147483660" r:id="rId7"/>
    <p:sldLayoutId id="2147483661" r:id="rId8"/>
    <p:sldLayoutId id="2147483675" r:id="rId9"/>
  </p:sldLayoutIdLst>
  <p:hf hdr="0" dt="0"/>
  <p:txStyles>
    <p:title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p:titleStyle>
    <p:body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Nils</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US" dirty="0" smtClean="0">
                <a:solidFill>
                  <a:prstClr val="black">
                    <a:tint val="75000"/>
                  </a:prstClr>
                </a:solidFill>
              </a:rPr>
              <a:t>FiDeL 20.04.2009</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649AFBE-BA85-447F-BC65-126E46ABFF3E}"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487894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5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chart" Target="../charts/chart5.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6200" y="1608069"/>
            <a:ext cx="5163671" cy="2506731"/>
          </a:xfrm>
        </p:spPr>
        <p:txBody>
          <a:bodyPr/>
          <a:lstStyle/>
          <a:p>
            <a:pPr algn="ctr"/>
            <a:r>
              <a:rPr lang="en-US" dirty="0" smtClean="0">
                <a:effectLst/>
              </a:rPr>
              <a:t>3D magnetic analysis and coil end design</a:t>
            </a:r>
            <a:endParaRPr lang="en-US" dirty="0">
              <a:effectLst/>
            </a:endParaRPr>
          </a:p>
        </p:txBody>
      </p:sp>
      <p:sp>
        <p:nvSpPr>
          <p:cNvPr id="3" name="Subtitle 2"/>
          <p:cNvSpPr>
            <a:spLocks noGrp="1"/>
          </p:cNvSpPr>
          <p:nvPr>
            <p:ph type="subTitle" idx="1"/>
          </p:nvPr>
        </p:nvSpPr>
        <p:spPr/>
        <p:txBody>
          <a:bodyPr>
            <a:normAutofit lnSpcReduction="10000"/>
          </a:bodyPr>
          <a:lstStyle/>
          <a:p>
            <a:endParaRPr lang="en-US" dirty="0" smtClean="0">
              <a:effectLst/>
            </a:endParaRPr>
          </a:p>
          <a:p>
            <a:r>
              <a:rPr lang="en-US" dirty="0" smtClean="0">
                <a:effectLst/>
              </a:rPr>
              <a:t>Susana Izquierdo Bermudez</a:t>
            </a:r>
          </a:p>
          <a:p>
            <a:endParaRPr lang="en-US" dirty="0">
              <a:effectLst/>
            </a:endParaRPr>
          </a:p>
          <a:p>
            <a:r>
              <a:rPr lang="en-US" dirty="0" smtClean="0"/>
              <a:t>Joint LARP CM20/Hi-</a:t>
            </a:r>
            <a:r>
              <a:rPr lang="en-US" dirty="0" err="1" smtClean="0"/>
              <a:t>Lumi</a:t>
            </a:r>
            <a:r>
              <a:rPr lang="en-US" dirty="0" smtClean="0"/>
              <a:t> Annual Meeting</a:t>
            </a:r>
          </a:p>
          <a:p>
            <a:r>
              <a:rPr lang="en-US" dirty="0" smtClean="0">
                <a:effectLst/>
              </a:rPr>
              <a:t>Napa Valley, 8-10 April 2013</a:t>
            </a:r>
            <a:endParaRPr lang="en-US" dirty="0">
              <a:effectLst/>
            </a:endParaRPr>
          </a:p>
        </p:txBody>
      </p:sp>
    </p:spTree>
    <p:extLst>
      <p:ext uri="{BB962C8B-B14F-4D97-AF65-F5344CB8AC3E}">
        <p14:creationId xmlns:p14="http://schemas.microsoft.com/office/powerpoint/2010/main" val="3994055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1FE0CF9-301C-4DC2-9DD4-D8FCF2197C95}" type="slidenum">
              <a:rPr lang="en-GB" smtClean="0"/>
              <a:t>10</a:t>
            </a:fld>
            <a:endParaRPr lang="en-GB"/>
          </a:p>
        </p:txBody>
      </p:sp>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normAutofit/>
          </a:bodyPr>
          <a:lstStyle/>
          <a:p>
            <a:pPr marL="550926" indent="-514350">
              <a:buAutoNum type="arabicPeriod"/>
            </a:pPr>
            <a:r>
              <a:rPr lang="en-GB" dirty="0" smtClean="0"/>
              <a:t>Design objectives &amp; variables</a:t>
            </a:r>
          </a:p>
          <a:p>
            <a:pPr marL="550926" indent="-514350">
              <a:buAutoNum type="arabicPeriod"/>
            </a:pPr>
            <a:r>
              <a:rPr lang="en-GB" dirty="0" smtClean="0"/>
              <a:t>Strain energy minimization</a:t>
            </a:r>
          </a:p>
          <a:p>
            <a:pPr marL="550926" indent="-514350">
              <a:buAutoNum type="arabicPeriod"/>
            </a:pPr>
            <a:r>
              <a:rPr lang="en-GB" b="1" dirty="0" smtClean="0"/>
              <a:t>Peak field minimization</a:t>
            </a:r>
          </a:p>
          <a:p>
            <a:pPr marL="550926" indent="-514350">
              <a:buAutoNum type="arabicPeriod"/>
            </a:pPr>
            <a:r>
              <a:rPr lang="en-GB" dirty="0" smtClean="0"/>
              <a:t>Field quality</a:t>
            </a:r>
          </a:p>
          <a:p>
            <a:pPr marL="550926" indent="-514350">
              <a:buAutoNum type="arabicPeriod"/>
            </a:pPr>
            <a:r>
              <a:rPr lang="en-GB" dirty="0" smtClean="0"/>
              <a:t>Summary</a:t>
            </a:r>
          </a:p>
          <a:p>
            <a:pPr marL="550926" indent="-514350">
              <a:buFont typeface="Arial"/>
              <a:buAutoNum type="arabicPeriod"/>
            </a:pPr>
            <a:r>
              <a:rPr lang="en-GB" dirty="0"/>
              <a:t>OPERA model</a:t>
            </a:r>
          </a:p>
          <a:p>
            <a:pPr marL="550926" indent="-514350">
              <a:buFont typeface="Arial"/>
              <a:buAutoNum type="arabicPeriod"/>
            </a:pPr>
            <a:r>
              <a:rPr lang="en-GB" dirty="0"/>
              <a:t>SQXF baseline design</a:t>
            </a:r>
          </a:p>
          <a:p>
            <a:pPr marL="448056" lvl="1" indent="0">
              <a:buNone/>
            </a:pPr>
            <a:endParaRPr lang="en-GB" dirty="0"/>
          </a:p>
        </p:txBody>
      </p:sp>
    </p:spTree>
    <p:extLst>
      <p:ext uri="{BB962C8B-B14F-4D97-AF65-F5344CB8AC3E}">
        <p14:creationId xmlns:p14="http://schemas.microsoft.com/office/powerpoint/2010/main" val="2749473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1126" t="63806" r="45629" b="29761"/>
          <a:stretch/>
        </p:blipFill>
        <p:spPr bwMode="auto">
          <a:xfrm>
            <a:off x="1505546" y="4328092"/>
            <a:ext cx="2562398" cy="109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9848" t="63143" r="43304" b="28899"/>
          <a:stretch/>
        </p:blipFill>
        <p:spPr bwMode="auto">
          <a:xfrm>
            <a:off x="4941740" y="1731026"/>
            <a:ext cx="3230199" cy="134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91FE0CF9-301C-4DC2-9DD4-D8FCF2197C95}" type="slidenum">
              <a:rPr lang="en-GB" smtClean="0"/>
              <a:t>11</a:t>
            </a:fld>
            <a:endParaRPr lang="en-GB"/>
          </a:p>
        </p:txBody>
      </p:sp>
      <p:sp>
        <p:nvSpPr>
          <p:cNvPr id="2" name="Title 1"/>
          <p:cNvSpPr>
            <a:spLocks noGrp="1"/>
          </p:cNvSpPr>
          <p:nvPr>
            <p:ph type="title"/>
          </p:nvPr>
        </p:nvSpPr>
        <p:spPr>
          <a:xfrm>
            <a:off x="107504" y="42149"/>
            <a:ext cx="8229600" cy="914400"/>
          </a:xfrm>
        </p:spPr>
        <p:txBody>
          <a:bodyPr>
            <a:normAutofit/>
          </a:bodyPr>
          <a:lstStyle/>
          <a:p>
            <a:r>
              <a:rPr lang="en-GB" dirty="0" smtClean="0"/>
              <a:t>3. Peak field minimization (1/3)</a:t>
            </a:r>
            <a:endParaRPr lang="en-GB" dirty="0"/>
          </a:p>
        </p:txBody>
      </p:sp>
      <p:grpSp>
        <p:nvGrpSpPr>
          <p:cNvPr id="11" name="Group 10"/>
          <p:cNvGrpSpPr/>
          <p:nvPr/>
        </p:nvGrpSpPr>
        <p:grpSpPr>
          <a:xfrm>
            <a:off x="1428762" y="1961994"/>
            <a:ext cx="2479964" cy="1188950"/>
            <a:chOff x="215995" y="2600090"/>
            <a:chExt cx="2479964" cy="1188950"/>
          </a:xfrm>
        </p:grpSpPr>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4456" t="58006" r="40404" b="33560"/>
            <a:stretch/>
          </p:blipFill>
          <p:spPr bwMode="auto">
            <a:xfrm>
              <a:off x="215995" y="2600090"/>
              <a:ext cx="2479964" cy="1108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132984" y="3481263"/>
              <a:ext cx="562975" cy="307777"/>
            </a:xfrm>
            <a:prstGeom prst="rect">
              <a:avLst/>
            </a:prstGeom>
            <a:noFill/>
          </p:spPr>
          <p:txBody>
            <a:bodyPr wrap="none" rtlCol="0">
              <a:spAutoFit/>
            </a:bodyPr>
            <a:lstStyle/>
            <a:p>
              <a:r>
                <a:rPr lang="en-GB" sz="1400" dirty="0" smtClean="0"/>
                <a:t>vs10</a:t>
              </a:r>
              <a:endParaRPr lang="en-GB" sz="1400" dirty="0"/>
            </a:p>
          </p:txBody>
        </p:sp>
      </p:grpSp>
      <p:sp>
        <p:nvSpPr>
          <p:cNvPr id="8" name="TextBox 7"/>
          <p:cNvSpPr txBox="1"/>
          <p:nvPr/>
        </p:nvSpPr>
        <p:spPr>
          <a:xfrm>
            <a:off x="2205156" y="3160236"/>
            <a:ext cx="1351652" cy="369332"/>
          </a:xfrm>
          <a:prstGeom prst="rect">
            <a:avLst/>
          </a:prstGeom>
          <a:noFill/>
        </p:spPr>
        <p:txBody>
          <a:bodyPr wrap="none" rtlCol="0">
            <a:spAutoFit/>
          </a:bodyPr>
          <a:lstStyle/>
          <a:p>
            <a:r>
              <a:rPr lang="el-GR" dirty="0" smtClean="0"/>
              <a:t>Δ</a:t>
            </a:r>
            <a:r>
              <a:rPr lang="en-GB" dirty="0" err="1" smtClean="0"/>
              <a:t>B</a:t>
            </a:r>
            <a:r>
              <a:rPr lang="en-GB" sz="1100" dirty="0" err="1" smtClean="0"/>
              <a:t>p</a:t>
            </a:r>
            <a:r>
              <a:rPr lang="en-GB" dirty="0" smtClean="0"/>
              <a:t> = +5%</a:t>
            </a:r>
            <a:endParaRPr lang="en-GB" dirty="0"/>
          </a:p>
        </p:txBody>
      </p:sp>
      <p:sp>
        <p:nvSpPr>
          <p:cNvPr id="9" name="TextBox 8"/>
          <p:cNvSpPr txBox="1"/>
          <p:nvPr/>
        </p:nvSpPr>
        <p:spPr>
          <a:xfrm>
            <a:off x="6790261" y="2812592"/>
            <a:ext cx="463588" cy="307777"/>
          </a:xfrm>
          <a:prstGeom prst="rect">
            <a:avLst/>
          </a:prstGeom>
          <a:noFill/>
        </p:spPr>
        <p:txBody>
          <a:bodyPr wrap="none" rtlCol="0">
            <a:spAutoFit/>
          </a:bodyPr>
          <a:lstStyle/>
          <a:p>
            <a:r>
              <a:rPr lang="en-GB" sz="1400" dirty="0" smtClean="0"/>
              <a:t>vs5</a:t>
            </a:r>
            <a:endParaRPr lang="en-GB" sz="1400" dirty="0"/>
          </a:p>
        </p:txBody>
      </p:sp>
      <p:sp>
        <p:nvSpPr>
          <p:cNvPr id="12" name="TextBox 11"/>
          <p:cNvSpPr txBox="1"/>
          <p:nvPr/>
        </p:nvSpPr>
        <p:spPr>
          <a:xfrm>
            <a:off x="5881014" y="3150944"/>
            <a:ext cx="1351652" cy="369332"/>
          </a:xfrm>
          <a:prstGeom prst="rect">
            <a:avLst/>
          </a:prstGeom>
          <a:noFill/>
        </p:spPr>
        <p:txBody>
          <a:bodyPr wrap="none" rtlCol="0">
            <a:spAutoFit/>
          </a:bodyPr>
          <a:lstStyle/>
          <a:p>
            <a:r>
              <a:rPr lang="el-GR" dirty="0" smtClean="0"/>
              <a:t>Δ</a:t>
            </a:r>
            <a:r>
              <a:rPr lang="en-GB" dirty="0" err="1" smtClean="0"/>
              <a:t>B</a:t>
            </a:r>
            <a:r>
              <a:rPr lang="en-GB" sz="1100" dirty="0" err="1" smtClean="0"/>
              <a:t>p</a:t>
            </a:r>
            <a:r>
              <a:rPr lang="en-GB" dirty="0" smtClean="0"/>
              <a:t> = +2%</a:t>
            </a:r>
            <a:endParaRPr lang="en-GB" dirty="0"/>
          </a:p>
        </p:txBody>
      </p:sp>
      <p:sp>
        <p:nvSpPr>
          <p:cNvPr id="53" name="Rectangle 52"/>
          <p:cNvSpPr/>
          <p:nvPr/>
        </p:nvSpPr>
        <p:spPr>
          <a:xfrm>
            <a:off x="-11398" y="836712"/>
            <a:ext cx="8789344" cy="553998"/>
          </a:xfrm>
          <a:prstGeom prst="rect">
            <a:avLst/>
          </a:prstGeom>
        </p:spPr>
        <p:txBody>
          <a:bodyPr wrap="square">
            <a:spAutoFit/>
          </a:bodyPr>
          <a:lstStyle/>
          <a:p>
            <a:pPr marL="457200" indent="-457200">
              <a:buFont typeface="Arial" pitchFamily="34" charset="0"/>
              <a:buChar char="•"/>
            </a:pPr>
            <a:r>
              <a:rPr lang="en-GB" sz="3000" dirty="0"/>
              <a:t>Divide the blocks to minimize the peak </a:t>
            </a:r>
            <a:r>
              <a:rPr lang="en-GB" sz="3000" dirty="0" smtClean="0"/>
              <a:t>field</a:t>
            </a:r>
            <a:endParaRPr lang="en-GB" dirty="0"/>
          </a:p>
        </p:txBody>
      </p:sp>
      <p:cxnSp>
        <p:nvCxnSpPr>
          <p:cNvPr id="40" name="Straight Connector 39"/>
          <p:cNvCxnSpPr/>
          <p:nvPr/>
        </p:nvCxnSpPr>
        <p:spPr>
          <a:xfrm>
            <a:off x="3772499" y="1808894"/>
            <a:ext cx="0" cy="10984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582185" y="1808894"/>
            <a:ext cx="0" cy="10984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1582185" y="1952910"/>
            <a:ext cx="2190314" cy="0"/>
          </a:xfrm>
          <a:prstGeom prst="straightConnector1">
            <a:avLst/>
          </a:prstGeom>
          <a:ln>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2243867" y="1655005"/>
            <a:ext cx="817340" cy="307777"/>
          </a:xfrm>
          <a:prstGeom prst="rect">
            <a:avLst/>
          </a:prstGeom>
          <a:noFill/>
        </p:spPr>
        <p:txBody>
          <a:bodyPr wrap="none" rtlCol="0">
            <a:spAutoFit/>
          </a:bodyPr>
          <a:lstStyle/>
          <a:p>
            <a:r>
              <a:rPr lang="en-GB" sz="1400" dirty="0" smtClean="0"/>
              <a:t>117 mm</a:t>
            </a:r>
            <a:endParaRPr lang="en-GB" sz="1400" dirty="0"/>
          </a:p>
        </p:txBody>
      </p:sp>
      <p:cxnSp>
        <p:nvCxnSpPr>
          <p:cNvPr id="46" name="Straight Connector 45"/>
          <p:cNvCxnSpPr/>
          <p:nvPr/>
        </p:nvCxnSpPr>
        <p:spPr>
          <a:xfrm>
            <a:off x="7427507" y="1788192"/>
            <a:ext cx="0" cy="10984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5329621" y="1788192"/>
            <a:ext cx="0" cy="10984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5329621" y="1932208"/>
            <a:ext cx="2097886" cy="9872"/>
          </a:xfrm>
          <a:prstGeom prst="straightConnector1">
            <a:avLst/>
          </a:prstGeom>
          <a:ln>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5991303" y="1634303"/>
            <a:ext cx="817340" cy="307777"/>
          </a:xfrm>
          <a:prstGeom prst="rect">
            <a:avLst/>
          </a:prstGeom>
          <a:noFill/>
        </p:spPr>
        <p:txBody>
          <a:bodyPr wrap="none" rtlCol="0">
            <a:spAutoFit/>
          </a:bodyPr>
          <a:lstStyle/>
          <a:p>
            <a:r>
              <a:rPr lang="en-GB" sz="1400" dirty="0" smtClean="0"/>
              <a:t>117 mm</a:t>
            </a:r>
            <a:endParaRPr lang="en-GB" sz="1400" dirty="0"/>
          </a:p>
        </p:txBody>
      </p:sp>
      <p:sp>
        <p:nvSpPr>
          <p:cNvPr id="15" name="TextBox 14"/>
          <p:cNvSpPr txBox="1"/>
          <p:nvPr/>
        </p:nvSpPr>
        <p:spPr>
          <a:xfrm>
            <a:off x="751431" y="1439561"/>
            <a:ext cx="1056700" cy="369332"/>
          </a:xfrm>
          <a:prstGeom prst="rect">
            <a:avLst/>
          </a:prstGeom>
          <a:noFill/>
        </p:spPr>
        <p:txBody>
          <a:bodyPr wrap="none" rtlCol="0">
            <a:spAutoFit/>
          </a:bodyPr>
          <a:lstStyle/>
          <a:p>
            <a:r>
              <a:rPr lang="en-GB" dirty="0" smtClean="0"/>
              <a:t>4 Blocks</a:t>
            </a:r>
            <a:endParaRPr lang="en-GB" dirty="0"/>
          </a:p>
        </p:txBody>
      </p:sp>
      <p:sp>
        <p:nvSpPr>
          <p:cNvPr id="58" name="TextBox 57"/>
          <p:cNvSpPr txBox="1"/>
          <p:nvPr/>
        </p:nvSpPr>
        <p:spPr>
          <a:xfrm>
            <a:off x="4852320" y="1377425"/>
            <a:ext cx="1056700" cy="369332"/>
          </a:xfrm>
          <a:prstGeom prst="rect">
            <a:avLst/>
          </a:prstGeom>
          <a:noFill/>
        </p:spPr>
        <p:txBody>
          <a:bodyPr wrap="none" rtlCol="0">
            <a:spAutoFit/>
          </a:bodyPr>
          <a:lstStyle/>
          <a:p>
            <a:r>
              <a:rPr lang="en-GB" dirty="0" smtClean="0"/>
              <a:t>6 Blocks</a:t>
            </a:r>
            <a:endParaRPr lang="en-GB" dirty="0"/>
          </a:p>
        </p:txBody>
      </p:sp>
      <p:pic>
        <p:nvPicPr>
          <p:cNvPr id="5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1149" t="63246" r="43872" b="22803"/>
          <a:stretch/>
        </p:blipFill>
        <p:spPr bwMode="auto">
          <a:xfrm>
            <a:off x="5004048" y="4005064"/>
            <a:ext cx="2800675" cy="163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TextBox 60"/>
          <p:cNvSpPr txBox="1"/>
          <p:nvPr/>
        </p:nvSpPr>
        <p:spPr>
          <a:xfrm>
            <a:off x="2635756" y="5307302"/>
            <a:ext cx="463588" cy="307777"/>
          </a:xfrm>
          <a:prstGeom prst="rect">
            <a:avLst/>
          </a:prstGeom>
          <a:noFill/>
        </p:spPr>
        <p:txBody>
          <a:bodyPr wrap="none" rtlCol="0">
            <a:spAutoFit/>
          </a:bodyPr>
          <a:lstStyle/>
          <a:p>
            <a:r>
              <a:rPr lang="en-GB" sz="1400" dirty="0" smtClean="0"/>
              <a:t>vs5</a:t>
            </a:r>
            <a:endParaRPr lang="en-GB" sz="1400" dirty="0"/>
          </a:p>
        </p:txBody>
      </p:sp>
      <p:sp>
        <p:nvSpPr>
          <p:cNvPr id="63" name="TextBox 62"/>
          <p:cNvSpPr txBox="1"/>
          <p:nvPr/>
        </p:nvSpPr>
        <p:spPr>
          <a:xfrm>
            <a:off x="6129566" y="5268384"/>
            <a:ext cx="549638" cy="307777"/>
          </a:xfrm>
          <a:prstGeom prst="rect">
            <a:avLst/>
          </a:prstGeom>
          <a:noFill/>
        </p:spPr>
        <p:txBody>
          <a:bodyPr wrap="none" rtlCol="0">
            <a:spAutoFit/>
          </a:bodyPr>
          <a:lstStyle/>
          <a:p>
            <a:r>
              <a:rPr lang="en-GB" sz="1400" dirty="0" smtClean="0"/>
              <a:t>vs11</a:t>
            </a:r>
            <a:endParaRPr lang="en-GB" sz="1400" dirty="0"/>
          </a:p>
        </p:txBody>
      </p:sp>
      <p:sp>
        <p:nvSpPr>
          <p:cNvPr id="64" name="TextBox 63"/>
          <p:cNvSpPr txBox="1"/>
          <p:nvPr/>
        </p:nvSpPr>
        <p:spPr>
          <a:xfrm>
            <a:off x="2202131" y="5642664"/>
            <a:ext cx="1351652" cy="369332"/>
          </a:xfrm>
          <a:prstGeom prst="rect">
            <a:avLst/>
          </a:prstGeom>
          <a:noFill/>
        </p:spPr>
        <p:txBody>
          <a:bodyPr wrap="none" rtlCol="0">
            <a:spAutoFit/>
          </a:bodyPr>
          <a:lstStyle/>
          <a:p>
            <a:r>
              <a:rPr lang="el-GR" dirty="0" smtClean="0"/>
              <a:t>Δ</a:t>
            </a:r>
            <a:r>
              <a:rPr lang="en-GB" dirty="0" err="1" smtClean="0"/>
              <a:t>B</a:t>
            </a:r>
            <a:r>
              <a:rPr lang="en-GB" sz="1100" dirty="0" err="1" smtClean="0"/>
              <a:t>p</a:t>
            </a:r>
            <a:r>
              <a:rPr lang="en-GB" dirty="0" smtClean="0"/>
              <a:t> = +2%</a:t>
            </a:r>
            <a:endParaRPr lang="en-GB" dirty="0"/>
          </a:p>
        </p:txBody>
      </p:sp>
      <p:sp>
        <p:nvSpPr>
          <p:cNvPr id="65" name="TextBox 64"/>
          <p:cNvSpPr txBox="1"/>
          <p:nvPr/>
        </p:nvSpPr>
        <p:spPr>
          <a:xfrm>
            <a:off x="5854692" y="5613039"/>
            <a:ext cx="1301959" cy="369332"/>
          </a:xfrm>
          <a:prstGeom prst="rect">
            <a:avLst/>
          </a:prstGeom>
          <a:noFill/>
        </p:spPr>
        <p:txBody>
          <a:bodyPr wrap="none" rtlCol="0">
            <a:spAutoFit/>
          </a:bodyPr>
          <a:lstStyle/>
          <a:p>
            <a:r>
              <a:rPr lang="el-GR" dirty="0" smtClean="0"/>
              <a:t>Δ</a:t>
            </a:r>
            <a:r>
              <a:rPr lang="en-GB" dirty="0" err="1" smtClean="0"/>
              <a:t>B</a:t>
            </a:r>
            <a:r>
              <a:rPr lang="en-GB" sz="1100" dirty="0" err="1" smtClean="0"/>
              <a:t>p</a:t>
            </a:r>
            <a:r>
              <a:rPr lang="en-GB" dirty="0" smtClean="0"/>
              <a:t> = +1%</a:t>
            </a:r>
            <a:endParaRPr lang="en-GB" dirty="0"/>
          </a:p>
        </p:txBody>
      </p:sp>
      <p:cxnSp>
        <p:nvCxnSpPr>
          <p:cNvPr id="66" name="Straight Connector 65"/>
          <p:cNvCxnSpPr/>
          <p:nvPr/>
        </p:nvCxnSpPr>
        <p:spPr>
          <a:xfrm>
            <a:off x="3786992" y="4208810"/>
            <a:ext cx="0" cy="10984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1626752" y="4225674"/>
            <a:ext cx="0" cy="10984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1626752" y="4369690"/>
            <a:ext cx="2190314" cy="0"/>
          </a:xfrm>
          <a:prstGeom prst="straightConnector1">
            <a:avLst/>
          </a:prstGeom>
          <a:ln>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2288434" y="4071785"/>
            <a:ext cx="817340" cy="307777"/>
          </a:xfrm>
          <a:prstGeom prst="rect">
            <a:avLst/>
          </a:prstGeom>
          <a:noFill/>
        </p:spPr>
        <p:txBody>
          <a:bodyPr wrap="none" rtlCol="0">
            <a:spAutoFit/>
          </a:bodyPr>
          <a:lstStyle/>
          <a:p>
            <a:r>
              <a:rPr lang="en-GB" sz="1400" dirty="0" smtClean="0"/>
              <a:t>117 mm</a:t>
            </a:r>
            <a:endParaRPr lang="en-GB" sz="1400" dirty="0"/>
          </a:p>
        </p:txBody>
      </p:sp>
      <p:cxnSp>
        <p:nvCxnSpPr>
          <p:cNvPr id="71" name="Straight Connector 70"/>
          <p:cNvCxnSpPr/>
          <p:nvPr/>
        </p:nvCxnSpPr>
        <p:spPr>
          <a:xfrm>
            <a:off x="7522360" y="4289175"/>
            <a:ext cx="0" cy="10984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5332046" y="4289175"/>
            <a:ext cx="0" cy="10984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5332046" y="4433191"/>
            <a:ext cx="2190314" cy="0"/>
          </a:xfrm>
          <a:prstGeom prst="straightConnector1">
            <a:avLst/>
          </a:prstGeom>
          <a:ln>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6024709" y="4125414"/>
            <a:ext cx="830677" cy="307777"/>
          </a:xfrm>
          <a:prstGeom prst="rect">
            <a:avLst/>
          </a:prstGeom>
          <a:noFill/>
        </p:spPr>
        <p:txBody>
          <a:bodyPr wrap="none" rtlCol="0">
            <a:spAutoFit/>
          </a:bodyPr>
          <a:lstStyle/>
          <a:p>
            <a:r>
              <a:rPr lang="en-GB" sz="1400" dirty="0" smtClean="0"/>
              <a:t>135 mm</a:t>
            </a:r>
            <a:endParaRPr lang="en-GB" sz="1400" dirty="0"/>
          </a:p>
        </p:txBody>
      </p:sp>
      <p:sp>
        <p:nvSpPr>
          <p:cNvPr id="78" name="Rectangle 77"/>
          <p:cNvSpPr/>
          <p:nvPr/>
        </p:nvSpPr>
        <p:spPr>
          <a:xfrm>
            <a:off x="107504" y="3529568"/>
            <a:ext cx="8789344" cy="584775"/>
          </a:xfrm>
          <a:prstGeom prst="rect">
            <a:avLst/>
          </a:prstGeom>
        </p:spPr>
        <p:txBody>
          <a:bodyPr wrap="square">
            <a:spAutoFit/>
          </a:bodyPr>
          <a:lstStyle/>
          <a:p>
            <a:pPr marL="457200" indent="-457200">
              <a:buFont typeface="Arial" pitchFamily="34" charset="0"/>
              <a:buChar char="•"/>
            </a:pPr>
            <a:r>
              <a:rPr lang="en-GB" sz="3200" dirty="0"/>
              <a:t>Increase the length of the ends</a:t>
            </a:r>
          </a:p>
        </p:txBody>
      </p:sp>
      <p:sp>
        <p:nvSpPr>
          <p:cNvPr id="14" name="TextBox 13"/>
          <p:cNvSpPr txBox="1"/>
          <p:nvPr/>
        </p:nvSpPr>
        <p:spPr>
          <a:xfrm>
            <a:off x="7045883" y="2961160"/>
            <a:ext cx="2098117" cy="646331"/>
          </a:xfrm>
          <a:prstGeom prst="rect">
            <a:avLst/>
          </a:prstGeom>
          <a:noFill/>
        </p:spPr>
        <p:txBody>
          <a:bodyPr wrap="square" rtlCol="0">
            <a:spAutoFit/>
          </a:bodyPr>
          <a:lstStyle/>
          <a:p>
            <a:pPr algn="r"/>
            <a:r>
              <a:rPr lang="en-GB" dirty="0" smtClean="0">
                <a:solidFill>
                  <a:srgbClr val="FF0000"/>
                </a:solidFill>
              </a:rPr>
              <a:t>Influence of the iron not considered</a:t>
            </a:r>
            <a:endParaRPr lang="en-GB" dirty="0">
              <a:solidFill>
                <a:srgbClr val="FF0000"/>
              </a:solidFill>
            </a:endParaRPr>
          </a:p>
        </p:txBody>
      </p:sp>
      <p:sp>
        <p:nvSpPr>
          <p:cNvPr id="39" name="TextBox 38"/>
          <p:cNvSpPr txBox="1"/>
          <p:nvPr/>
        </p:nvSpPr>
        <p:spPr>
          <a:xfrm>
            <a:off x="7045883" y="5576161"/>
            <a:ext cx="2098117" cy="646331"/>
          </a:xfrm>
          <a:prstGeom prst="rect">
            <a:avLst/>
          </a:prstGeom>
          <a:noFill/>
        </p:spPr>
        <p:txBody>
          <a:bodyPr wrap="square" rtlCol="0">
            <a:spAutoFit/>
          </a:bodyPr>
          <a:lstStyle/>
          <a:p>
            <a:pPr algn="r"/>
            <a:r>
              <a:rPr lang="en-GB" dirty="0" smtClean="0">
                <a:solidFill>
                  <a:srgbClr val="FF0000"/>
                </a:solidFill>
              </a:rPr>
              <a:t>Influence of the iron not considered</a:t>
            </a:r>
            <a:endParaRPr lang="en-GB" dirty="0">
              <a:solidFill>
                <a:srgbClr val="FF0000"/>
              </a:solidFill>
            </a:endParaRPr>
          </a:p>
        </p:txBody>
      </p:sp>
    </p:spTree>
    <p:extLst>
      <p:ext uri="{BB962C8B-B14F-4D97-AF65-F5344CB8AC3E}">
        <p14:creationId xmlns:p14="http://schemas.microsoft.com/office/powerpoint/2010/main" val="1772721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1FE0CF9-301C-4DC2-9DD4-D8FCF2197C95}" type="slidenum">
              <a:rPr lang="en-GB" smtClean="0"/>
              <a:t>12</a:t>
            </a:fld>
            <a:endParaRPr lang="en-GB"/>
          </a:p>
        </p:txBody>
      </p:sp>
      <p:sp>
        <p:nvSpPr>
          <p:cNvPr id="2" name="Title 1"/>
          <p:cNvSpPr>
            <a:spLocks noGrp="1"/>
          </p:cNvSpPr>
          <p:nvPr>
            <p:ph type="title"/>
          </p:nvPr>
        </p:nvSpPr>
        <p:spPr>
          <a:xfrm>
            <a:off x="107504" y="42149"/>
            <a:ext cx="8229600" cy="914400"/>
          </a:xfrm>
        </p:spPr>
        <p:txBody>
          <a:bodyPr>
            <a:normAutofit/>
          </a:bodyPr>
          <a:lstStyle/>
          <a:p>
            <a:r>
              <a:rPr lang="en-GB" dirty="0" smtClean="0"/>
              <a:t>3. Peak field minimization (2/3)</a:t>
            </a:r>
            <a:endParaRPr lang="en-GB" dirty="0"/>
          </a:p>
        </p:txBody>
      </p:sp>
      <p:sp>
        <p:nvSpPr>
          <p:cNvPr id="53" name="Rectangle 52"/>
          <p:cNvSpPr/>
          <p:nvPr/>
        </p:nvSpPr>
        <p:spPr>
          <a:xfrm>
            <a:off x="-11398" y="836712"/>
            <a:ext cx="8789344" cy="553998"/>
          </a:xfrm>
          <a:prstGeom prst="rect">
            <a:avLst/>
          </a:prstGeom>
        </p:spPr>
        <p:txBody>
          <a:bodyPr wrap="square">
            <a:spAutoFit/>
          </a:bodyPr>
          <a:lstStyle/>
          <a:p>
            <a:pPr marL="457200" indent="-457200">
              <a:buFont typeface="Arial" pitchFamily="34" charset="0"/>
              <a:buChar char="•"/>
            </a:pPr>
            <a:r>
              <a:rPr lang="en-GB" sz="3000" dirty="0" smtClean="0"/>
              <a:t>Remove magnetic iron at the ends</a:t>
            </a:r>
            <a:endParaRPr lang="en-GB" dirty="0"/>
          </a:p>
        </p:txBody>
      </p:sp>
      <p:pic>
        <p:nvPicPr>
          <p:cNvPr id="43"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4605" t="21492" r="50000" b="21846"/>
          <a:stretch/>
        </p:blipFill>
        <p:spPr bwMode="auto">
          <a:xfrm>
            <a:off x="842175" y="1538264"/>
            <a:ext cx="2016224" cy="185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42913" t="42997" r="32371" b="24569"/>
          <a:stretch/>
        </p:blipFill>
        <p:spPr bwMode="auto">
          <a:xfrm>
            <a:off x="824566" y="4548140"/>
            <a:ext cx="2019242" cy="1523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Down Arrow 47"/>
          <p:cNvSpPr/>
          <p:nvPr/>
        </p:nvSpPr>
        <p:spPr>
          <a:xfrm>
            <a:off x="6012160" y="5207653"/>
            <a:ext cx="432048" cy="5760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TextBox 50"/>
          <p:cNvSpPr txBox="1"/>
          <p:nvPr/>
        </p:nvSpPr>
        <p:spPr>
          <a:xfrm>
            <a:off x="4572000" y="5860669"/>
            <a:ext cx="3615092" cy="369332"/>
          </a:xfrm>
          <a:prstGeom prst="rect">
            <a:avLst/>
          </a:prstGeom>
          <a:noFill/>
        </p:spPr>
        <p:txBody>
          <a:bodyPr wrap="none" rtlCol="0">
            <a:spAutoFit/>
          </a:bodyPr>
          <a:lstStyle/>
          <a:p>
            <a:r>
              <a:rPr lang="en-GB" dirty="0" smtClean="0"/>
              <a:t>Magnetic yoke extension: z = 500</a:t>
            </a:r>
          </a:p>
        </p:txBody>
      </p:sp>
      <p:cxnSp>
        <p:nvCxnSpPr>
          <p:cNvPr id="54" name="Straight Arrow Connector 53"/>
          <p:cNvCxnSpPr/>
          <p:nvPr/>
        </p:nvCxnSpPr>
        <p:spPr>
          <a:xfrm flipV="1">
            <a:off x="1475656" y="4784041"/>
            <a:ext cx="720080" cy="7200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rot="21290572">
            <a:off x="1126630" y="4549865"/>
            <a:ext cx="1392882" cy="307777"/>
          </a:xfrm>
          <a:prstGeom prst="rect">
            <a:avLst/>
          </a:prstGeom>
          <a:noFill/>
        </p:spPr>
        <p:txBody>
          <a:bodyPr wrap="none" rtlCol="0">
            <a:spAutoFit/>
          </a:bodyPr>
          <a:lstStyle/>
          <a:p>
            <a:r>
              <a:rPr lang="en-GB" sz="1400" dirty="0" smtClean="0">
                <a:solidFill>
                  <a:schemeClr val="bg1"/>
                </a:solidFill>
              </a:rPr>
              <a:t>Yoke extension</a:t>
            </a:r>
            <a:endParaRPr lang="en-GB" sz="1400" dirty="0">
              <a:solidFill>
                <a:schemeClr val="bg1"/>
              </a:solidFill>
            </a:endParaRPr>
          </a:p>
        </p:txBody>
      </p:sp>
      <p:sp>
        <p:nvSpPr>
          <p:cNvPr id="56" name="Rectangle 55"/>
          <p:cNvSpPr/>
          <p:nvPr/>
        </p:nvSpPr>
        <p:spPr>
          <a:xfrm>
            <a:off x="-400649" y="3433110"/>
            <a:ext cx="4036545" cy="738664"/>
          </a:xfrm>
          <a:prstGeom prst="rect">
            <a:avLst/>
          </a:prstGeom>
        </p:spPr>
        <p:txBody>
          <a:bodyPr wrap="square">
            <a:spAutoFit/>
          </a:bodyPr>
          <a:lstStyle/>
          <a:p>
            <a:pPr lvl="1"/>
            <a:r>
              <a:rPr lang="en-GB" sz="1400" dirty="0" smtClean="0"/>
              <a:t>Yoke simplified by a ring</a:t>
            </a:r>
          </a:p>
          <a:p>
            <a:pPr lvl="1"/>
            <a:r>
              <a:rPr lang="en-GB" sz="1400" dirty="0" err="1" smtClean="0"/>
              <a:t>Rin</a:t>
            </a:r>
            <a:r>
              <a:rPr lang="en-GB" sz="1400" dirty="0" smtClean="0"/>
              <a:t> </a:t>
            </a:r>
            <a:r>
              <a:rPr lang="en-GB" sz="1400" dirty="0"/>
              <a:t>= </a:t>
            </a:r>
            <a:r>
              <a:rPr lang="en-GB" sz="1400" dirty="0" smtClean="0"/>
              <a:t>133 mm</a:t>
            </a:r>
            <a:r>
              <a:rPr lang="en-GB" sz="1400" dirty="0"/>
              <a:t>; Rout = </a:t>
            </a:r>
            <a:r>
              <a:rPr lang="en-GB" sz="1400" dirty="0" smtClean="0"/>
              <a:t>279 mm</a:t>
            </a:r>
          </a:p>
          <a:p>
            <a:pPr lvl="1"/>
            <a:r>
              <a:rPr lang="en-GB" sz="1400" dirty="0" smtClean="0"/>
              <a:t>Cable simplified (1x4 strands, instead of 2x20)</a:t>
            </a:r>
            <a:endParaRPr lang="en-GB" sz="1400" dirty="0"/>
          </a:p>
        </p:txBody>
      </p:sp>
      <p:graphicFrame>
        <p:nvGraphicFramePr>
          <p:cNvPr id="57" name="Chart 56"/>
          <p:cNvGraphicFramePr>
            <a:graphicFrameLocks/>
          </p:cNvGraphicFramePr>
          <p:nvPr>
            <p:extLst>
              <p:ext uri="{D42A27DB-BD31-4B8C-83A1-F6EECF244321}">
                <p14:modId xmlns:p14="http://schemas.microsoft.com/office/powerpoint/2010/main" val="2321945949"/>
              </p:ext>
            </p:extLst>
          </p:nvPr>
        </p:nvGraphicFramePr>
        <p:xfrm>
          <a:off x="3635896" y="1538264"/>
          <a:ext cx="5256584" cy="3546920"/>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Arrow Connector 7"/>
          <p:cNvCxnSpPr/>
          <p:nvPr/>
        </p:nvCxnSpPr>
        <p:spPr>
          <a:xfrm>
            <a:off x="3545074" y="3136900"/>
            <a:ext cx="838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86097" y="4303146"/>
            <a:ext cx="1651001" cy="523220"/>
          </a:xfrm>
          <a:prstGeom prst="rect">
            <a:avLst/>
          </a:prstGeom>
          <a:noFill/>
        </p:spPr>
        <p:txBody>
          <a:bodyPr wrap="square" rtlCol="0">
            <a:spAutoFit/>
          </a:bodyPr>
          <a:lstStyle/>
          <a:p>
            <a:r>
              <a:rPr lang="en-GB" sz="1400" i="1" dirty="0" smtClean="0">
                <a:solidFill>
                  <a:srgbClr val="FF0000"/>
                </a:solidFill>
              </a:rPr>
              <a:t>Peak field straight section = 12.13 T</a:t>
            </a:r>
            <a:endParaRPr lang="en-GB" sz="1400" i="1" dirty="0">
              <a:solidFill>
                <a:srgbClr val="FF0000"/>
              </a:solidFill>
            </a:endParaRPr>
          </a:p>
        </p:txBody>
      </p:sp>
      <p:cxnSp>
        <p:nvCxnSpPr>
          <p:cNvPr id="11" name="Straight Connector 10"/>
          <p:cNvCxnSpPr/>
          <p:nvPr/>
        </p:nvCxnSpPr>
        <p:spPr>
          <a:xfrm>
            <a:off x="3545074" y="3136900"/>
            <a:ext cx="0" cy="11599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80336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1FE0CF9-301C-4DC2-9DD4-D8FCF2197C95}" type="slidenum">
              <a:rPr lang="en-GB" smtClean="0"/>
              <a:t>13</a:t>
            </a:fld>
            <a:endParaRPr lang="en-GB"/>
          </a:p>
        </p:txBody>
      </p:sp>
      <p:sp>
        <p:nvSpPr>
          <p:cNvPr id="2" name="Title 1"/>
          <p:cNvSpPr>
            <a:spLocks noGrp="1"/>
          </p:cNvSpPr>
          <p:nvPr>
            <p:ph type="title"/>
          </p:nvPr>
        </p:nvSpPr>
        <p:spPr>
          <a:xfrm>
            <a:off x="107504" y="725365"/>
            <a:ext cx="8764258" cy="914400"/>
          </a:xfrm>
        </p:spPr>
        <p:txBody>
          <a:bodyPr>
            <a:noAutofit/>
          </a:bodyPr>
          <a:lstStyle/>
          <a:p>
            <a:r>
              <a:rPr lang="en-GB" sz="2800" dirty="0"/>
              <a:t>Impact of the yoke cutback on the peak </a:t>
            </a:r>
            <a:r>
              <a:rPr lang="en-GB" sz="2800" dirty="0" smtClean="0"/>
              <a:t>field (6 Blocks case)</a:t>
            </a:r>
            <a:endParaRPr lang="en-GB" sz="2800" dirty="0"/>
          </a:p>
        </p:txBody>
      </p:sp>
      <mc:AlternateContent xmlns:mc="http://schemas.openxmlformats.org/markup-compatibility/2006" xmlns:a14="http://schemas.microsoft.com/office/drawing/2010/main">
        <mc:Choice Requires="a14">
          <p:graphicFrame>
            <p:nvGraphicFramePr>
              <p:cNvPr id="10" name="Content Placeholder 9"/>
              <p:cNvGraphicFramePr>
                <a:graphicFrameLocks noGrp="1"/>
              </p:cNvGraphicFramePr>
              <p:nvPr>
                <p:ph idx="1"/>
                <p:extLst>
                  <p:ext uri="{D42A27DB-BD31-4B8C-83A1-F6EECF244321}">
                    <p14:modId xmlns:p14="http://schemas.microsoft.com/office/powerpoint/2010/main" val="345652808"/>
                  </p:ext>
                </p:extLst>
              </p:nvPr>
            </p:nvGraphicFramePr>
            <p:xfrm>
              <a:off x="277844" y="3386592"/>
              <a:ext cx="8593918" cy="1956435"/>
            </p:xfrm>
            <a:graphic>
              <a:graphicData uri="http://schemas.openxmlformats.org/drawingml/2006/table">
                <a:tbl>
                  <a:tblPr firstRow="1" bandRow="1">
                    <a:tableStyleId>{5C22544A-7EE6-4342-B048-85BDC9FD1C3A}</a:tableStyleId>
                  </a:tblPr>
                  <a:tblGrid>
                    <a:gridCol w="1417071"/>
                    <a:gridCol w="2394459"/>
                    <a:gridCol w="2387929"/>
                    <a:gridCol w="2394459"/>
                  </a:tblGrid>
                  <a:tr h="874896">
                    <a:tc>
                      <a:txBody>
                        <a:bodyPr/>
                        <a:lstStyle/>
                        <a:p>
                          <a:pPr algn="ct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a:ea typeface="Cambria Math"/>
                                  </a:rPr>
                                  <m:t>∆</m:t>
                                </m:r>
                                <m:sSub>
                                  <m:sSubPr>
                                    <m:ctrlPr>
                                      <a:rPr lang="en-GB" i="1">
                                        <a:solidFill>
                                          <a:schemeClr val="bg1"/>
                                        </a:solidFill>
                                        <a:latin typeface="Cambria Math"/>
                                      </a:rPr>
                                    </m:ctrlPr>
                                  </m:sSubPr>
                                  <m:e>
                                    <m:r>
                                      <a:rPr lang="en-GB" b="1" i="1">
                                        <a:solidFill>
                                          <a:schemeClr val="bg1"/>
                                        </a:solidFill>
                                        <a:latin typeface="Cambria Math"/>
                                      </a:rPr>
                                      <m:t>𝑩</m:t>
                                    </m:r>
                                  </m:e>
                                  <m:sub>
                                    <m:r>
                                      <a:rPr lang="en-GB" b="1" i="1">
                                        <a:solidFill>
                                          <a:schemeClr val="bg1"/>
                                        </a:solidFill>
                                        <a:latin typeface="Cambria Math"/>
                                      </a:rPr>
                                      <m:t>𝑷</m:t>
                                    </m:r>
                                  </m:sub>
                                </m:sSub>
                                <m:r>
                                  <a:rPr lang="en-GB" b="1" i="1" smtClean="0">
                                    <a:solidFill>
                                      <a:schemeClr val="bg1"/>
                                    </a:solidFill>
                                    <a:latin typeface="Cambria Math"/>
                                  </a:rPr>
                                  <m:t> [%]</m:t>
                                </m:r>
                              </m:oMath>
                            </m:oMathPara>
                          </a14:m>
                          <a:endParaRPr lang="en-GB" dirty="0">
                            <a:solidFill>
                              <a:schemeClr val="bg1"/>
                            </a:solidFill>
                          </a:endParaRPr>
                        </a:p>
                      </a:txBody>
                      <a:tcPr marL="89186" marR="891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smtClean="0">
                              <a:solidFill>
                                <a:schemeClr val="bg1"/>
                              </a:solidFill>
                            </a:rPr>
                            <a:t>CASE 1</a:t>
                          </a:r>
                        </a:p>
                        <a:p>
                          <a:pPr algn="ct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a:rPr>
                                    </m:ctrlPr>
                                  </m:sSubPr>
                                  <m:e>
                                    <m:r>
                                      <a:rPr lang="en-GB" b="1" i="1" smtClean="0">
                                        <a:solidFill>
                                          <a:schemeClr val="bg1"/>
                                        </a:solidFill>
                                        <a:latin typeface="Cambria Math"/>
                                      </a:rPr>
                                      <m:t>𝒛</m:t>
                                    </m:r>
                                  </m:e>
                                  <m:sub>
                                    <m:r>
                                      <a:rPr lang="en-GB" b="1" i="1" smtClean="0">
                                        <a:solidFill>
                                          <a:schemeClr val="bg1"/>
                                        </a:solidFill>
                                        <a:latin typeface="Cambria Math"/>
                                      </a:rPr>
                                      <m:t>𝒆𝒏𝒅</m:t>
                                    </m:r>
                                    <m:r>
                                      <a:rPr lang="en-GB" b="1" i="1">
                                        <a:solidFill>
                                          <a:schemeClr val="bg1"/>
                                        </a:solidFill>
                                        <a:latin typeface="Cambria Math"/>
                                      </a:rPr>
                                      <m:t>𝑷</m:t>
                                    </m:r>
                                    <m:r>
                                      <a:rPr lang="en-GB" b="1" i="1" smtClean="0">
                                        <a:solidFill>
                                          <a:schemeClr val="bg1"/>
                                        </a:solidFill>
                                        <a:latin typeface="Cambria Math"/>
                                      </a:rPr>
                                      <m:t>𝒂𝒅</m:t>
                                    </m:r>
                                  </m:sub>
                                </m:sSub>
                                <m:r>
                                  <a:rPr lang="en-GB" b="1" i="1" smtClean="0">
                                    <a:solidFill>
                                      <a:schemeClr val="bg1"/>
                                    </a:solidFill>
                                    <a:latin typeface="Cambria Math"/>
                                  </a:rPr>
                                  <m:t>=</m:t>
                                </m:r>
                                <m:r>
                                  <a:rPr lang="en-GB" b="1" i="1" smtClean="0">
                                    <a:solidFill>
                                      <a:schemeClr val="bg1"/>
                                    </a:solidFill>
                                    <a:latin typeface="Cambria Math"/>
                                  </a:rPr>
                                  <m:t>𝟕𝟎𝟎</m:t>
                                </m:r>
                                <m:r>
                                  <a:rPr lang="en-GB" b="1" i="1" smtClean="0">
                                    <a:solidFill>
                                      <a:schemeClr val="bg1"/>
                                    </a:solidFill>
                                    <a:latin typeface="Cambria Math"/>
                                  </a:rPr>
                                  <m:t> </m:t>
                                </m:r>
                                <m:r>
                                  <a:rPr lang="en-GB" b="1" i="1" smtClean="0">
                                    <a:solidFill>
                                      <a:schemeClr val="bg1"/>
                                    </a:solidFill>
                                    <a:latin typeface="Cambria Math"/>
                                  </a:rPr>
                                  <m:t>𝒎𝒎</m:t>
                                </m:r>
                              </m:oMath>
                            </m:oMathPara>
                          </a14:m>
                          <a:endParaRPr lang="en-GB" dirty="0" smtClean="0">
                            <a:solidFill>
                              <a:schemeClr val="bg1"/>
                            </a:solidFill>
                          </a:endParaRPr>
                        </a:p>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a:rPr>
                                    </m:ctrlPr>
                                  </m:sSubPr>
                                  <m:e>
                                    <m:r>
                                      <a:rPr lang="en-GB" b="1" i="1" smtClean="0">
                                        <a:solidFill>
                                          <a:schemeClr val="bg1"/>
                                        </a:solidFill>
                                        <a:latin typeface="Cambria Math"/>
                                      </a:rPr>
                                      <m:t>𝒛</m:t>
                                    </m:r>
                                  </m:e>
                                  <m:sub>
                                    <m:r>
                                      <a:rPr lang="en-GB" b="1" i="1" smtClean="0">
                                        <a:solidFill>
                                          <a:schemeClr val="bg1"/>
                                        </a:solidFill>
                                        <a:latin typeface="Cambria Math"/>
                                      </a:rPr>
                                      <m:t>𝒆𝒏𝒅𝒀𝒐𝒌𝒆</m:t>
                                    </m:r>
                                  </m:sub>
                                </m:sSub>
                                <m:r>
                                  <a:rPr lang="en-GB" b="1" i="1" smtClean="0">
                                    <a:solidFill>
                                      <a:schemeClr val="bg1"/>
                                    </a:solidFill>
                                    <a:latin typeface="Cambria Math"/>
                                  </a:rPr>
                                  <m:t>=</m:t>
                                </m:r>
                                <m:r>
                                  <a:rPr lang="en-GB" b="1" i="1" smtClean="0">
                                    <a:solidFill>
                                      <a:schemeClr val="bg1"/>
                                    </a:solidFill>
                                    <a:latin typeface="Cambria Math"/>
                                  </a:rPr>
                                  <m:t>𝟕𝟎𝟎</m:t>
                                </m:r>
                                <m:r>
                                  <a:rPr lang="en-GB" b="1" i="1" smtClean="0">
                                    <a:solidFill>
                                      <a:schemeClr val="bg1"/>
                                    </a:solidFill>
                                    <a:latin typeface="Cambria Math"/>
                                  </a:rPr>
                                  <m:t> </m:t>
                                </m:r>
                                <m:r>
                                  <a:rPr lang="en-GB" b="1" i="1" smtClean="0">
                                    <a:solidFill>
                                      <a:schemeClr val="bg1"/>
                                    </a:solidFill>
                                    <a:latin typeface="Cambria Math"/>
                                  </a:rPr>
                                  <m:t>𝒎𝒎</m:t>
                                </m:r>
                              </m:oMath>
                            </m:oMathPara>
                          </a14:m>
                          <a:endParaRPr lang="en-GB" b="1" dirty="0" smtClean="0">
                            <a:solidFill>
                              <a:schemeClr val="bg1"/>
                            </a:solidFill>
                          </a:endParaRPr>
                        </a:p>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a:rPr>
                                    </m:ctrlPr>
                                  </m:sSubPr>
                                  <m:e>
                                    <m:r>
                                      <a:rPr lang="en-GB" b="1" i="1" smtClean="0">
                                        <a:solidFill>
                                          <a:schemeClr val="bg1"/>
                                        </a:solidFill>
                                        <a:latin typeface="Cambria Math"/>
                                      </a:rPr>
                                      <m:t>𝑳</m:t>
                                    </m:r>
                                  </m:e>
                                  <m:sub>
                                    <m:r>
                                      <a:rPr lang="en-GB" b="1" i="1" smtClean="0">
                                        <a:solidFill>
                                          <a:schemeClr val="bg1"/>
                                        </a:solidFill>
                                        <a:latin typeface="Cambria Math"/>
                                      </a:rPr>
                                      <m:t>𝒎𝒂𝒈</m:t>
                                    </m:r>
                                  </m:sub>
                                </m:sSub>
                                <m:r>
                                  <a:rPr lang="en-GB" b="1" i="1" smtClean="0">
                                    <a:solidFill>
                                      <a:schemeClr val="bg1"/>
                                    </a:solidFill>
                                    <a:latin typeface="Cambria Math"/>
                                  </a:rPr>
                                  <m:t>/</m:t>
                                </m:r>
                                <m:r>
                                  <a:rPr lang="en-GB" b="1" i="1" smtClean="0">
                                    <a:solidFill>
                                      <a:schemeClr val="bg1"/>
                                    </a:solidFill>
                                    <a:latin typeface="Cambria Math"/>
                                  </a:rPr>
                                  <m:t>𝟐</m:t>
                                </m:r>
                                <m:r>
                                  <a:rPr lang="en-GB" b="1" i="1" smtClean="0">
                                    <a:solidFill>
                                      <a:schemeClr val="bg1"/>
                                    </a:solidFill>
                                    <a:latin typeface="Cambria Math"/>
                                  </a:rPr>
                                  <m:t>=</m:t>
                                </m:r>
                                <m:r>
                                  <a:rPr lang="en-GB" b="1" i="1" smtClean="0">
                                    <a:solidFill>
                                      <a:schemeClr val="bg1"/>
                                    </a:solidFill>
                                    <a:latin typeface="Cambria Math"/>
                                  </a:rPr>
                                  <m:t>𝟔𝟎𝟏</m:t>
                                </m:r>
                                <m:r>
                                  <a:rPr lang="en-GB" b="1" i="1" smtClean="0">
                                    <a:solidFill>
                                      <a:schemeClr val="bg1"/>
                                    </a:solidFill>
                                    <a:latin typeface="Cambria Math"/>
                                  </a:rPr>
                                  <m:t>.</m:t>
                                </m:r>
                                <m:r>
                                  <a:rPr lang="en-GB" b="1" i="1" smtClean="0">
                                    <a:solidFill>
                                      <a:schemeClr val="bg1"/>
                                    </a:solidFill>
                                    <a:latin typeface="Cambria Math"/>
                                  </a:rPr>
                                  <m:t>𝟕</m:t>
                                </m:r>
                                <m:r>
                                  <a:rPr lang="en-GB" b="1" i="1" smtClean="0">
                                    <a:solidFill>
                                      <a:schemeClr val="bg1"/>
                                    </a:solidFill>
                                    <a:latin typeface="Cambria Math"/>
                                  </a:rPr>
                                  <m:t> </m:t>
                                </m:r>
                                <m:r>
                                  <a:rPr lang="en-GB" b="1" i="1" smtClean="0">
                                    <a:solidFill>
                                      <a:schemeClr val="bg1"/>
                                    </a:solidFill>
                                    <a:latin typeface="Cambria Math"/>
                                  </a:rPr>
                                  <m:t>𝒎𝒎</m:t>
                                </m:r>
                              </m:oMath>
                            </m:oMathPara>
                          </a14:m>
                          <a:endParaRPr lang="en-GB" b="1" dirty="0" smtClean="0">
                            <a:solidFill>
                              <a:schemeClr val="bg1"/>
                            </a:solidFill>
                          </a:endParaRPr>
                        </a:p>
                      </a:txBody>
                      <a:tcPr marL="89186" marR="891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smtClean="0">
                              <a:solidFill>
                                <a:schemeClr val="bg1"/>
                              </a:solidFill>
                            </a:rPr>
                            <a:t>CASE 2</a:t>
                          </a:r>
                        </a:p>
                        <a:p>
                          <a:pPr algn="ct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a:rPr>
                                    </m:ctrlPr>
                                  </m:sSubPr>
                                  <m:e>
                                    <m:r>
                                      <a:rPr lang="en-GB" b="1" i="1" smtClean="0">
                                        <a:solidFill>
                                          <a:schemeClr val="bg1"/>
                                        </a:solidFill>
                                        <a:latin typeface="Cambria Math"/>
                                      </a:rPr>
                                      <m:t>𝒛</m:t>
                                    </m:r>
                                  </m:e>
                                  <m:sub>
                                    <m:r>
                                      <a:rPr lang="en-GB" b="1" i="1" smtClean="0">
                                        <a:solidFill>
                                          <a:schemeClr val="bg1"/>
                                        </a:solidFill>
                                        <a:latin typeface="Cambria Math"/>
                                      </a:rPr>
                                      <m:t>𝒆𝒏𝒅</m:t>
                                    </m:r>
                                    <m:r>
                                      <a:rPr lang="en-GB" b="1" i="1">
                                        <a:solidFill>
                                          <a:schemeClr val="bg1"/>
                                        </a:solidFill>
                                        <a:latin typeface="Cambria Math"/>
                                      </a:rPr>
                                      <m:t>𝑷</m:t>
                                    </m:r>
                                    <m:r>
                                      <a:rPr lang="en-GB" b="1" i="1" smtClean="0">
                                        <a:solidFill>
                                          <a:schemeClr val="bg1"/>
                                        </a:solidFill>
                                        <a:latin typeface="Cambria Math"/>
                                      </a:rPr>
                                      <m:t>𝒂𝒅</m:t>
                                    </m:r>
                                  </m:sub>
                                </m:sSub>
                                <m:r>
                                  <a:rPr lang="en-GB" b="1" i="1" smtClean="0">
                                    <a:solidFill>
                                      <a:schemeClr val="bg1"/>
                                    </a:solidFill>
                                    <a:latin typeface="Cambria Math"/>
                                  </a:rPr>
                                  <m:t>=</m:t>
                                </m:r>
                                <m:r>
                                  <a:rPr lang="en-GB" b="1" i="1" smtClean="0">
                                    <a:solidFill>
                                      <a:schemeClr val="bg1"/>
                                    </a:solidFill>
                                    <a:latin typeface="Cambria Math"/>
                                  </a:rPr>
                                  <m:t>𝟓𝟎𝟎</m:t>
                                </m:r>
                                <m:r>
                                  <a:rPr lang="en-GB" b="1" i="1" smtClean="0">
                                    <a:solidFill>
                                      <a:schemeClr val="bg1"/>
                                    </a:solidFill>
                                    <a:latin typeface="Cambria Math"/>
                                  </a:rPr>
                                  <m:t> </m:t>
                                </m:r>
                                <m:r>
                                  <a:rPr lang="en-GB" b="1" i="1" smtClean="0">
                                    <a:solidFill>
                                      <a:schemeClr val="bg1"/>
                                    </a:solidFill>
                                    <a:latin typeface="Cambria Math"/>
                                  </a:rPr>
                                  <m:t>𝒎𝒎</m:t>
                                </m:r>
                              </m:oMath>
                            </m:oMathPara>
                          </a14:m>
                          <a:endParaRPr lang="en-GB" dirty="0" smtClean="0">
                            <a:solidFill>
                              <a:schemeClr val="bg1"/>
                            </a:solidFill>
                          </a:endParaRPr>
                        </a:p>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a:rPr>
                                    </m:ctrlPr>
                                  </m:sSubPr>
                                  <m:e>
                                    <m:r>
                                      <a:rPr lang="en-GB" b="1" i="1" smtClean="0">
                                        <a:solidFill>
                                          <a:schemeClr val="bg1"/>
                                        </a:solidFill>
                                        <a:latin typeface="Cambria Math"/>
                                      </a:rPr>
                                      <m:t>𝒛</m:t>
                                    </m:r>
                                  </m:e>
                                  <m:sub>
                                    <m:r>
                                      <a:rPr lang="en-GB" b="1" i="1" smtClean="0">
                                        <a:solidFill>
                                          <a:schemeClr val="bg1"/>
                                        </a:solidFill>
                                        <a:latin typeface="Cambria Math"/>
                                      </a:rPr>
                                      <m:t>𝒆𝒏𝒅𝒀𝒐𝒌𝒆</m:t>
                                    </m:r>
                                  </m:sub>
                                </m:sSub>
                                <m:r>
                                  <a:rPr lang="en-GB" b="1" i="1" smtClean="0">
                                    <a:solidFill>
                                      <a:schemeClr val="bg1"/>
                                    </a:solidFill>
                                    <a:latin typeface="Cambria Math"/>
                                  </a:rPr>
                                  <m:t>=</m:t>
                                </m:r>
                                <m:r>
                                  <a:rPr lang="en-GB" b="1" i="1" smtClean="0">
                                    <a:solidFill>
                                      <a:schemeClr val="bg1"/>
                                    </a:solidFill>
                                    <a:latin typeface="Cambria Math"/>
                                  </a:rPr>
                                  <m:t>𝟕𝟎𝟎</m:t>
                                </m:r>
                                <m:r>
                                  <a:rPr lang="en-GB" b="1" i="1" smtClean="0">
                                    <a:solidFill>
                                      <a:schemeClr val="bg1"/>
                                    </a:solidFill>
                                    <a:latin typeface="Cambria Math"/>
                                  </a:rPr>
                                  <m:t> </m:t>
                                </m:r>
                                <m:r>
                                  <a:rPr lang="en-GB" b="1" i="1" smtClean="0">
                                    <a:solidFill>
                                      <a:schemeClr val="bg1"/>
                                    </a:solidFill>
                                    <a:latin typeface="Cambria Math"/>
                                  </a:rPr>
                                  <m:t>𝒎𝒎</m:t>
                                </m:r>
                              </m:oMath>
                            </m:oMathPara>
                          </a14:m>
                          <a:endParaRPr lang="en-GB" dirty="0" smtClean="0">
                            <a:solidFill>
                              <a:schemeClr val="bg1"/>
                            </a:solidFill>
                          </a:endParaRPr>
                        </a:p>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a:rPr>
                                    </m:ctrlPr>
                                  </m:sSubPr>
                                  <m:e>
                                    <m:r>
                                      <a:rPr lang="en-GB" b="1" i="1" smtClean="0">
                                        <a:solidFill>
                                          <a:schemeClr val="bg1"/>
                                        </a:solidFill>
                                        <a:latin typeface="Cambria Math"/>
                                      </a:rPr>
                                      <m:t>𝑳</m:t>
                                    </m:r>
                                  </m:e>
                                  <m:sub>
                                    <m:r>
                                      <a:rPr lang="en-GB" b="1" i="1" smtClean="0">
                                        <a:solidFill>
                                          <a:schemeClr val="bg1"/>
                                        </a:solidFill>
                                        <a:latin typeface="Cambria Math"/>
                                      </a:rPr>
                                      <m:t>𝒎𝒂𝒈</m:t>
                                    </m:r>
                                  </m:sub>
                                </m:sSub>
                                <m:r>
                                  <a:rPr lang="en-GB" b="1" i="1" smtClean="0">
                                    <a:solidFill>
                                      <a:schemeClr val="bg1"/>
                                    </a:solidFill>
                                    <a:latin typeface="Cambria Math"/>
                                  </a:rPr>
                                  <m:t>/</m:t>
                                </m:r>
                                <m:r>
                                  <a:rPr lang="en-GB" b="1" i="1" smtClean="0">
                                    <a:solidFill>
                                      <a:schemeClr val="bg1"/>
                                    </a:solidFill>
                                    <a:latin typeface="Cambria Math"/>
                                  </a:rPr>
                                  <m:t>𝟐</m:t>
                                </m:r>
                                <m:r>
                                  <a:rPr lang="en-GB" b="1" i="1" smtClean="0">
                                    <a:solidFill>
                                      <a:schemeClr val="bg1"/>
                                    </a:solidFill>
                                    <a:latin typeface="Cambria Math"/>
                                  </a:rPr>
                                  <m:t>=</m:t>
                                </m:r>
                                <m:r>
                                  <a:rPr lang="en-GB" b="1" i="1" smtClean="0">
                                    <a:solidFill>
                                      <a:schemeClr val="bg1"/>
                                    </a:solidFill>
                                    <a:latin typeface="Cambria Math"/>
                                  </a:rPr>
                                  <m:t>𝟓𝟗𝟒</m:t>
                                </m:r>
                                <m:r>
                                  <a:rPr lang="en-GB" b="1" i="1" smtClean="0">
                                    <a:solidFill>
                                      <a:schemeClr val="bg1"/>
                                    </a:solidFill>
                                    <a:latin typeface="Cambria Math"/>
                                  </a:rPr>
                                  <m:t>.</m:t>
                                </m:r>
                                <m:r>
                                  <a:rPr lang="en-GB" b="1" i="1" smtClean="0">
                                    <a:solidFill>
                                      <a:schemeClr val="bg1"/>
                                    </a:solidFill>
                                    <a:latin typeface="Cambria Math"/>
                                  </a:rPr>
                                  <m:t>𝟏</m:t>
                                </m:r>
                                <m:r>
                                  <a:rPr lang="en-GB" b="1" i="1" smtClean="0">
                                    <a:solidFill>
                                      <a:schemeClr val="bg1"/>
                                    </a:solidFill>
                                    <a:latin typeface="Cambria Math"/>
                                  </a:rPr>
                                  <m:t> </m:t>
                                </m:r>
                                <m:r>
                                  <a:rPr lang="en-GB" b="1" i="1" smtClean="0">
                                    <a:solidFill>
                                      <a:schemeClr val="bg1"/>
                                    </a:solidFill>
                                    <a:latin typeface="Cambria Math"/>
                                  </a:rPr>
                                  <m:t>𝒎𝒎</m:t>
                                </m:r>
                              </m:oMath>
                            </m:oMathPara>
                          </a14:m>
                          <a:endParaRPr lang="en-GB" b="1" dirty="0" smtClean="0">
                            <a:solidFill>
                              <a:schemeClr val="bg1"/>
                            </a:solidFill>
                          </a:endParaRPr>
                        </a:p>
                      </a:txBody>
                      <a:tcPr marL="89186" marR="891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smtClean="0">
                              <a:solidFill>
                                <a:schemeClr val="bg1"/>
                              </a:solidFill>
                            </a:rPr>
                            <a:t>CASE 3</a:t>
                          </a:r>
                        </a:p>
                        <a:p>
                          <a:pPr algn="ct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a:rPr>
                                    </m:ctrlPr>
                                  </m:sSubPr>
                                  <m:e>
                                    <m:r>
                                      <a:rPr lang="en-GB" b="1" i="1" smtClean="0">
                                        <a:solidFill>
                                          <a:schemeClr val="bg1"/>
                                        </a:solidFill>
                                        <a:latin typeface="Cambria Math"/>
                                      </a:rPr>
                                      <m:t>𝒛</m:t>
                                    </m:r>
                                  </m:e>
                                  <m:sub>
                                    <m:r>
                                      <a:rPr lang="en-GB" b="1" i="1" smtClean="0">
                                        <a:solidFill>
                                          <a:schemeClr val="bg1"/>
                                        </a:solidFill>
                                        <a:latin typeface="Cambria Math"/>
                                      </a:rPr>
                                      <m:t>𝒆𝒏𝒅</m:t>
                                    </m:r>
                                    <m:r>
                                      <a:rPr lang="en-GB" b="1" i="1">
                                        <a:solidFill>
                                          <a:schemeClr val="bg1"/>
                                        </a:solidFill>
                                        <a:latin typeface="Cambria Math"/>
                                      </a:rPr>
                                      <m:t>𝑷</m:t>
                                    </m:r>
                                    <m:r>
                                      <a:rPr lang="en-GB" b="1" i="1" smtClean="0">
                                        <a:solidFill>
                                          <a:schemeClr val="bg1"/>
                                        </a:solidFill>
                                        <a:latin typeface="Cambria Math"/>
                                      </a:rPr>
                                      <m:t>𝒂𝒅</m:t>
                                    </m:r>
                                  </m:sub>
                                </m:sSub>
                                <m:r>
                                  <a:rPr lang="en-GB" b="1" i="1" smtClean="0">
                                    <a:solidFill>
                                      <a:schemeClr val="bg1"/>
                                    </a:solidFill>
                                    <a:latin typeface="Cambria Math"/>
                                  </a:rPr>
                                  <m:t>=</m:t>
                                </m:r>
                                <m:r>
                                  <a:rPr lang="en-GB" b="1" i="1" smtClean="0">
                                    <a:solidFill>
                                      <a:schemeClr val="bg1"/>
                                    </a:solidFill>
                                    <a:latin typeface="Cambria Math"/>
                                  </a:rPr>
                                  <m:t>𝟓𝟎𝟎</m:t>
                                </m:r>
                                <m:r>
                                  <a:rPr lang="en-GB" b="1" i="1" smtClean="0">
                                    <a:solidFill>
                                      <a:schemeClr val="bg1"/>
                                    </a:solidFill>
                                    <a:latin typeface="Cambria Math"/>
                                  </a:rPr>
                                  <m:t> </m:t>
                                </m:r>
                                <m:r>
                                  <a:rPr lang="en-GB" b="1" i="1" smtClean="0">
                                    <a:solidFill>
                                      <a:schemeClr val="bg1"/>
                                    </a:solidFill>
                                    <a:latin typeface="Cambria Math"/>
                                  </a:rPr>
                                  <m:t>𝒎𝒎</m:t>
                                </m:r>
                              </m:oMath>
                            </m:oMathPara>
                          </a14:m>
                          <a:endParaRPr lang="en-GB" dirty="0" smtClean="0">
                            <a:solidFill>
                              <a:schemeClr val="bg1"/>
                            </a:solidFill>
                          </a:endParaRPr>
                        </a:p>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a:rPr>
                                    </m:ctrlPr>
                                  </m:sSubPr>
                                  <m:e>
                                    <m:r>
                                      <a:rPr lang="en-GB" b="1" i="1" smtClean="0">
                                        <a:solidFill>
                                          <a:schemeClr val="bg1"/>
                                        </a:solidFill>
                                        <a:latin typeface="Cambria Math"/>
                                      </a:rPr>
                                      <m:t>𝒛</m:t>
                                    </m:r>
                                  </m:e>
                                  <m:sub>
                                    <m:r>
                                      <a:rPr lang="en-GB" b="1" i="1" smtClean="0">
                                        <a:solidFill>
                                          <a:schemeClr val="bg1"/>
                                        </a:solidFill>
                                        <a:latin typeface="Cambria Math"/>
                                      </a:rPr>
                                      <m:t>𝒆𝒏𝒅𝒀𝒐𝒌𝒆</m:t>
                                    </m:r>
                                  </m:sub>
                                </m:sSub>
                                <m:r>
                                  <a:rPr lang="en-GB" b="1" i="1" smtClean="0">
                                    <a:solidFill>
                                      <a:schemeClr val="bg1"/>
                                    </a:solidFill>
                                    <a:latin typeface="Cambria Math"/>
                                  </a:rPr>
                                  <m:t>=</m:t>
                                </m:r>
                                <m:r>
                                  <a:rPr lang="en-GB" b="1" i="1" smtClean="0">
                                    <a:solidFill>
                                      <a:schemeClr val="bg1"/>
                                    </a:solidFill>
                                    <a:latin typeface="Cambria Math"/>
                                  </a:rPr>
                                  <m:t>𝟓𝟎𝟎</m:t>
                                </m:r>
                                <m:r>
                                  <a:rPr lang="en-GB" b="1" i="1" smtClean="0">
                                    <a:solidFill>
                                      <a:schemeClr val="bg1"/>
                                    </a:solidFill>
                                    <a:latin typeface="Cambria Math"/>
                                  </a:rPr>
                                  <m:t> </m:t>
                                </m:r>
                                <m:r>
                                  <a:rPr lang="en-GB" b="1" i="1" smtClean="0">
                                    <a:solidFill>
                                      <a:schemeClr val="bg1"/>
                                    </a:solidFill>
                                    <a:latin typeface="Cambria Math"/>
                                  </a:rPr>
                                  <m:t>𝒎𝒎</m:t>
                                </m:r>
                              </m:oMath>
                            </m:oMathPara>
                          </a14:m>
                          <a:endParaRPr lang="en-GB" b="1" dirty="0" smtClean="0">
                            <a:solidFill>
                              <a:schemeClr val="bg1"/>
                            </a:solidFill>
                          </a:endParaRPr>
                        </a:p>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i="1" smtClean="0">
                                        <a:solidFill>
                                          <a:schemeClr val="bg1"/>
                                        </a:solidFill>
                                        <a:latin typeface="Cambria Math"/>
                                      </a:rPr>
                                    </m:ctrlPr>
                                  </m:sSubPr>
                                  <m:e>
                                    <m:r>
                                      <a:rPr lang="en-GB" b="1" i="1" smtClean="0">
                                        <a:solidFill>
                                          <a:schemeClr val="bg1"/>
                                        </a:solidFill>
                                        <a:latin typeface="Cambria Math"/>
                                      </a:rPr>
                                      <m:t>𝑳</m:t>
                                    </m:r>
                                  </m:e>
                                  <m:sub>
                                    <m:r>
                                      <a:rPr lang="en-GB" b="1" i="1" smtClean="0">
                                        <a:solidFill>
                                          <a:schemeClr val="bg1"/>
                                        </a:solidFill>
                                        <a:latin typeface="Cambria Math"/>
                                      </a:rPr>
                                      <m:t>𝒎𝒂𝒈</m:t>
                                    </m:r>
                                  </m:sub>
                                </m:sSub>
                                <m:r>
                                  <a:rPr lang="en-GB" b="1" i="1" smtClean="0">
                                    <a:solidFill>
                                      <a:schemeClr val="bg1"/>
                                    </a:solidFill>
                                    <a:latin typeface="Cambria Math"/>
                                  </a:rPr>
                                  <m:t>/</m:t>
                                </m:r>
                                <m:r>
                                  <a:rPr lang="en-GB" b="1" i="1" smtClean="0">
                                    <a:solidFill>
                                      <a:schemeClr val="bg1"/>
                                    </a:solidFill>
                                    <a:latin typeface="Cambria Math"/>
                                  </a:rPr>
                                  <m:t>𝟐</m:t>
                                </m:r>
                                <m:r>
                                  <a:rPr lang="en-GB" b="1" i="1" smtClean="0">
                                    <a:solidFill>
                                      <a:schemeClr val="bg1"/>
                                    </a:solidFill>
                                    <a:latin typeface="Cambria Math"/>
                                  </a:rPr>
                                  <m:t>=</m:t>
                                </m:r>
                                <m:r>
                                  <a:rPr lang="en-GB" b="1" i="1" smtClean="0">
                                    <a:solidFill>
                                      <a:schemeClr val="bg1"/>
                                    </a:solidFill>
                                    <a:latin typeface="Cambria Math"/>
                                  </a:rPr>
                                  <m:t>𝟓𝟗𝟏</m:t>
                                </m:r>
                                <m:r>
                                  <a:rPr lang="en-GB" b="1" i="1" smtClean="0">
                                    <a:solidFill>
                                      <a:schemeClr val="bg1"/>
                                    </a:solidFill>
                                    <a:latin typeface="Cambria Math"/>
                                  </a:rPr>
                                  <m:t>.</m:t>
                                </m:r>
                                <m:r>
                                  <a:rPr lang="en-GB" b="1" i="1" smtClean="0">
                                    <a:solidFill>
                                      <a:schemeClr val="bg1"/>
                                    </a:solidFill>
                                    <a:latin typeface="Cambria Math"/>
                                  </a:rPr>
                                  <m:t>𝟏</m:t>
                                </m:r>
                                <m:r>
                                  <a:rPr lang="en-GB" b="1" i="1" smtClean="0">
                                    <a:solidFill>
                                      <a:schemeClr val="bg1"/>
                                    </a:solidFill>
                                    <a:latin typeface="Cambria Math"/>
                                  </a:rPr>
                                  <m:t> </m:t>
                                </m:r>
                                <m:r>
                                  <a:rPr lang="en-GB" b="1" i="1" smtClean="0">
                                    <a:solidFill>
                                      <a:schemeClr val="bg1"/>
                                    </a:solidFill>
                                    <a:latin typeface="Cambria Math"/>
                                  </a:rPr>
                                  <m:t>𝒎𝒎</m:t>
                                </m:r>
                              </m:oMath>
                            </m:oMathPara>
                          </a14:m>
                          <a:endParaRPr lang="en-GB" b="1" dirty="0" smtClean="0">
                            <a:solidFill>
                              <a:schemeClr val="bg1"/>
                            </a:solidFill>
                          </a:endParaRPr>
                        </a:p>
                      </a:txBody>
                      <a:tcPr marL="89186" marR="891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dirty="0" smtClean="0"/>
                            <a:t>Inner Layer</a:t>
                          </a:r>
                          <a:endParaRPr lang="en-GB" dirty="0"/>
                        </a:p>
                      </a:txBody>
                      <a:tcPr marL="89186" marR="891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smtClean="0"/>
                            <a:t>+</a:t>
                          </a:r>
                          <a:r>
                            <a:rPr lang="en-GB" baseline="0" dirty="0" smtClean="0"/>
                            <a:t> 2.6 %</a:t>
                          </a:r>
                          <a:endParaRPr lang="en-GB" dirty="0"/>
                        </a:p>
                      </a:txBody>
                      <a:tcPr marL="89186" marR="891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smtClean="0"/>
                            <a:t>-0.4 %</a:t>
                          </a:r>
                          <a:endParaRPr lang="en-GB" dirty="0"/>
                        </a:p>
                      </a:txBody>
                      <a:tcPr marL="89186" marR="891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smtClean="0"/>
                            <a:t>-0.7 %</a:t>
                          </a:r>
                          <a:endParaRPr lang="en-GB" dirty="0"/>
                        </a:p>
                      </a:txBody>
                      <a:tcPr marL="89186" marR="891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dirty="0" smtClean="0"/>
                            <a:t>Outer Layer</a:t>
                          </a:r>
                          <a:endParaRPr lang="en-GB" dirty="0"/>
                        </a:p>
                      </a:txBody>
                      <a:tcPr marL="89186" marR="891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smtClean="0"/>
                            <a:t>+</a:t>
                          </a:r>
                          <a:r>
                            <a:rPr lang="en-GB" baseline="0" dirty="0" smtClean="0"/>
                            <a:t> 2.1 %</a:t>
                          </a:r>
                          <a:endParaRPr lang="en-GB" dirty="0"/>
                        </a:p>
                      </a:txBody>
                      <a:tcPr marL="89186" marR="891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smtClean="0"/>
                            <a:t>-1.8 %</a:t>
                          </a:r>
                          <a:endParaRPr lang="en-GB" dirty="0"/>
                        </a:p>
                      </a:txBody>
                      <a:tcPr marL="89186" marR="891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smtClean="0"/>
                            <a:t>-2.9 %</a:t>
                          </a:r>
                          <a:endParaRPr lang="en-GB" dirty="0"/>
                        </a:p>
                      </a:txBody>
                      <a:tcPr marL="89186" marR="891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mc:Choice>
        <mc:Fallback xmlns="">
          <p:graphicFrame>
            <p:nvGraphicFramePr>
              <p:cNvPr id="10" name="Content Placeholder 9"/>
              <p:cNvGraphicFramePr>
                <a:graphicFrameLocks noGrp="1"/>
              </p:cNvGraphicFramePr>
              <p:nvPr>
                <p:ph idx="1"/>
                <p:extLst>
                  <p:ext uri="{D42A27DB-BD31-4B8C-83A1-F6EECF244321}">
                    <p14:modId xmlns:p14="http://schemas.microsoft.com/office/powerpoint/2010/main" val="345652808"/>
                  </p:ext>
                </p:extLst>
              </p:nvPr>
            </p:nvGraphicFramePr>
            <p:xfrm>
              <a:off x="277844" y="3386592"/>
              <a:ext cx="8593918" cy="1956435"/>
            </p:xfrm>
            <a:graphic>
              <a:graphicData uri="http://schemas.openxmlformats.org/drawingml/2006/table">
                <a:tbl>
                  <a:tblPr firstRow="1" bandRow="1">
                    <a:tableStyleId>{5C22544A-7EE6-4342-B048-85BDC9FD1C3A}</a:tableStyleId>
                  </a:tblPr>
                  <a:tblGrid>
                    <a:gridCol w="1417071"/>
                    <a:gridCol w="2394459"/>
                    <a:gridCol w="2387929"/>
                    <a:gridCol w="2394459"/>
                  </a:tblGrid>
                  <a:tr h="1214755">
                    <a:tc>
                      <a:txBody>
                        <a:bodyPr/>
                        <a:lstStyle/>
                        <a:p>
                          <a:endParaRPr lang="en-US"/>
                        </a:p>
                      </a:txBody>
                      <a:tcPr marL="89186" marR="891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431" t="-2513" r="-507759" b="-68844"/>
                          </a:stretch>
                        </a:blipFill>
                      </a:tcPr>
                    </a:tc>
                    <a:tc>
                      <a:txBody>
                        <a:bodyPr/>
                        <a:lstStyle/>
                        <a:p>
                          <a:endParaRPr lang="en-US"/>
                        </a:p>
                      </a:txBody>
                      <a:tcPr marL="89186" marR="891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59288" t="-2513" r="-199746" b="-68844"/>
                          </a:stretch>
                        </a:blipFill>
                      </a:tcPr>
                    </a:tc>
                    <a:tc>
                      <a:txBody>
                        <a:bodyPr/>
                        <a:lstStyle/>
                        <a:p>
                          <a:endParaRPr lang="en-US"/>
                        </a:p>
                      </a:txBody>
                      <a:tcPr marL="89186" marR="891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160102" t="-2513" r="-100767" b="-68844"/>
                          </a:stretch>
                        </a:blipFill>
                      </a:tcPr>
                    </a:tc>
                    <a:tc>
                      <a:txBody>
                        <a:bodyPr/>
                        <a:lstStyle/>
                        <a:p>
                          <a:endParaRPr lang="en-US"/>
                        </a:p>
                      </a:txBody>
                      <a:tcPr marL="89186" marR="891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258779" t="-2513" r="-254" b="-68844"/>
                          </a:stretch>
                        </a:blipFill>
                      </a:tcPr>
                    </a:tc>
                  </a:tr>
                  <a:tr h="370840">
                    <a:tc>
                      <a:txBody>
                        <a:bodyPr/>
                        <a:lstStyle/>
                        <a:p>
                          <a:r>
                            <a:rPr lang="en-GB" dirty="0" smtClean="0"/>
                            <a:t>Inner Layer</a:t>
                          </a:r>
                          <a:endParaRPr lang="en-GB" dirty="0"/>
                        </a:p>
                      </a:txBody>
                      <a:tcPr marL="89186" marR="891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smtClean="0"/>
                            <a:t>+</a:t>
                          </a:r>
                          <a:r>
                            <a:rPr lang="en-GB" baseline="0" dirty="0" smtClean="0"/>
                            <a:t> 2.6 %</a:t>
                          </a:r>
                          <a:endParaRPr lang="en-GB" dirty="0"/>
                        </a:p>
                      </a:txBody>
                      <a:tcPr marL="89186" marR="891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smtClean="0"/>
                            <a:t>-0.4 %</a:t>
                          </a:r>
                          <a:endParaRPr lang="en-GB" dirty="0"/>
                        </a:p>
                      </a:txBody>
                      <a:tcPr marL="89186" marR="891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smtClean="0"/>
                            <a:t>-0.7 %</a:t>
                          </a:r>
                          <a:endParaRPr lang="en-GB" dirty="0"/>
                        </a:p>
                      </a:txBody>
                      <a:tcPr marL="89186" marR="891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GB" dirty="0" smtClean="0"/>
                            <a:t>Outer Layer</a:t>
                          </a:r>
                          <a:endParaRPr lang="en-GB" dirty="0"/>
                        </a:p>
                      </a:txBody>
                      <a:tcPr marL="89186" marR="891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smtClean="0"/>
                            <a:t>+</a:t>
                          </a:r>
                          <a:r>
                            <a:rPr lang="en-GB" baseline="0" dirty="0" smtClean="0"/>
                            <a:t> 2.1 %</a:t>
                          </a:r>
                          <a:endParaRPr lang="en-GB" dirty="0"/>
                        </a:p>
                      </a:txBody>
                      <a:tcPr marL="89186" marR="891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smtClean="0"/>
                            <a:t>-1.8 %</a:t>
                          </a:r>
                          <a:endParaRPr lang="en-GB" dirty="0"/>
                        </a:p>
                      </a:txBody>
                      <a:tcPr marL="89186" marR="891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dirty="0" smtClean="0"/>
                            <a:t>-2.9 %</a:t>
                          </a:r>
                          <a:endParaRPr lang="en-GB" dirty="0"/>
                        </a:p>
                      </a:txBody>
                      <a:tcPr marL="89186" marR="891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mc:Fallback>
      </mc:AlternateContent>
      <p:pic>
        <p:nvPicPr>
          <p:cNvPr id="7"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43588" t="47414" r="35575" b="24364"/>
          <a:stretch/>
        </p:blipFill>
        <p:spPr bwMode="auto">
          <a:xfrm>
            <a:off x="1828881" y="1635023"/>
            <a:ext cx="2170316" cy="1690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HYBRID.pn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39863" t="40351" r="28695" b="12566"/>
          <a:stretch/>
        </p:blipFill>
        <p:spPr bwMode="auto">
          <a:xfrm>
            <a:off x="4186436" y="1635023"/>
            <a:ext cx="2252546" cy="16949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NOIRON.pn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40204" t="41417" r="30995" b="11500"/>
          <a:stretch/>
        </p:blipFill>
        <p:spPr bwMode="auto">
          <a:xfrm>
            <a:off x="6623473" y="1639765"/>
            <a:ext cx="2063327" cy="169498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Rectangle 10"/>
              <p:cNvSpPr/>
              <p:nvPr/>
            </p:nvSpPr>
            <p:spPr>
              <a:xfrm>
                <a:off x="2914039" y="5597624"/>
                <a:ext cx="4036490" cy="7057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a:ea typeface="Cambria Math"/>
                        </a:rPr>
                        <m:t>∆</m:t>
                      </m:r>
                      <m:sSub>
                        <m:sSubPr>
                          <m:ctrlPr>
                            <a:rPr lang="en-GB" i="1">
                              <a:latin typeface="Cambria Math"/>
                            </a:rPr>
                          </m:ctrlPr>
                        </m:sSubPr>
                        <m:e>
                          <m:r>
                            <a:rPr lang="en-GB" b="1" i="1">
                              <a:latin typeface="Cambria Math"/>
                            </a:rPr>
                            <m:t>𝑩</m:t>
                          </m:r>
                        </m:e>
                        <m:sub>
                          <m:r>
                            <a:rPr lang="en-GB" b="1" i="1">
                              <a:latin typeface="Cambria Math"/>
                            </a:rPr>
                            <m:t>𝑷</m:t>
                          </m:r>
                        </m:sub>
                      </m:sSub>
                      <m:r>
                        <a:rPr lang="en-GB" b="1" i="1" smtClean="0">
                          <a:latin typeface="Cambria Math"/>
                        </a:rPr>
                        <m:t>=</m:t>
                      </m:r>
                      <m:f>
                        <m:fPr>
                          <m:ctrlPr>
                            <a:rPr lang="en-GB" i="1" smtClean="0">
                              <a:latin typeface="Cambria Math"/>
                            </a:rPr>
                          </m:ctrlPr>
                        </m:fPr>
                        <m:num>
                          <m:sSub>
                            <m:sSubPr>
                              <m:ctrlPr>
                                <a:rPr lang="en-GB" i="1">
                                  <a:latin typeface="Cambria Math"/>
                                </a:rPr>
                              </m:ctrlPr>
                            </m:sSubPr>
                            <m:e>
                              <m:r>
                                <a:rPr lang="en-GB" b="1" i="1">
                                  <a:latin typeface="Cambria Math"/>
                                </a:rPr>
                                <m:t>𝑩</m:t>
                              </m:r>
                            </m:e>
                            <m:sub>
                              <m:r>
                                <a:rPr lang="en-GB" b="1" i="1">
                                  <a:latin typeface="Cambria Math"/>
                                </a:rPr>
                                <m:t>𝑷𝒔𝒔</m:t>
                              </m:r>
                              <m:r>
                                <a:rPr lang="en-GB" b="1" i="1" smtClean="0">
                                  <a:latin typeface="Cambria Math"/>
                                </a:rPr>
                                <m:t>(</m:t>
                              </m:r>
                              <m:r>
                                <a:rPr lang="en-GB" b="1" i="1" smtClean="0">
                                  <a:latin typeface="Cambria Math"/>
                                </a:rPr>
                                <m:t>𝑰𝑳</m:t>
                              </m:r>
                              <m:r>
                                <a:rPr lang="en-GB" b="1" i="1" smtClean="0">
                                  <a:latin typeface="Cambria Math"/>
                                </a:rPr>
                                <m:t>)</m:t>
                              </m:r>
                            </m:sub>
                          </m:sSub>
                          <m:r>
                            <a:rPr lang="en-GB" b="1" i="1">
                              <a:latin typeface="Cambria Math"/>
                            </a:rPr>
                            <m:t>−</m:t>
                          </m:r>
                          <m:sSub>
                            <m:sSubPr>
                              <m:ctrlPr>
                                <a:rPr lang="en-GB" i="1">
                                  <a:latin typeface="Cambria Math"/>
                                </a:rPr>
                              </m:ctrlPr>
                            </m:sSubPr>
                            <m:e>
                              <m:r>
                                <a:rPr lang="en-GB" b="1" i="1">
                                  <a:latin typeface="Cambria Math"/>
                                </a:rPr>
                                <m:t>𝑩</m:t>
                              </m:r>
                            </m:e>
                            <m:sub>
                              <m:r>
                                <a:rPr lang="en-GB" b="1" i="1">
                                  <a:latin typeface="Cambria Math"/>
                                </a:rPr>
                                <m:t>𝑷𝒆𝒏𝒅𝒔</m:t>
                              </m:r>
                              <m:r>
                                <a:rPr lang="en-GB" b="1" i="1">
                                  <a:latin typeface="Cambria Math"/>
                                </a:rPr>
                                <m:t>(</m:t>
                              </m:r>
                              <m:r>
                                <a:rPr lang="en-GB" b="1" i="1">
                                  <a:latin typeface="Cambria Math"/>
                                </a:rPr>
                                <m:t>𝑰𝑳</m:t>
                              </m:r>
                              <m:r>
                                <a:rPr lang="en-GB" b="1" i="1" smtClean="0">
                                  <a:latin typeface="Cambria Math"/>
                                </a:rPr>
                                <m:t> </m:t>
                              </m:r>
                              <m:r>
                                <a:rPr lang="en-GB" b="1" i="1">
                                  <a:latin typeface="Cambria Math"/>
                                </a:rPr>
                                <m:t>𝒐𝒓</m:t>
                              </m:r>
                              <m:r>
                                <a:rPr lang="en-GB" b="1" i="1" smtClean="0">
                                  <a:latin typeface="Cambria Math"/>
                                </a:rPr>
                                <m:t> </m:t>
                              </m:r>
                              <m:r>
                                <a:rPr lang="en-GB" b="1" i="1">
                                  <a:latin typeface="Cambria Math"/>
                                </a:rPr>
                                <m:t>𝑶𝑳</m:t>
                              </m:r>
                              <m:r>
                                <a:rPr lang="en-GB" b="1" i="1">
                                  <a:latin typeface="Cambria Math"/>
                                </a:rPr>
                                <m:t>)</m:t>
                              </m:r>
                            </m:sub>
                          </m:sSub>
                        </m:num>
                        <m:den>
                          <m:sSub>
                            <m:sSubPr>
                              <m:ctrlPr>
                                <a:rPr lang="en-GB" i="1">
                                  <a:latin typeface="Cambria Math"/>
                                </a:rPr>
                              </m:ctrlPr>
                            </m:sSubPr>
                            <m:e>
                              <m:r>
                                <a:rPr lang="en-GB" b="1" i="1">
                                  <a:latin typeface="Cambria Math"/>
                                </a:rPr>
                                <m:t>𝑩</m:t>
                              </m:r>
                            </m:e>
                            <m:sub>
                              <m:r>
                                <a:rPr lang="en-GB" b="1" i="1">
                                  <a:latin typeface="Cambria Math"/>
                                </a:rPr>
                                <m:t>𝑷𝒔𝒔</m:t>
                              </m:r>
                              <m:r>
                                <a:rPr lang="en-GB" b="1" i="1" smtClean="0">
                                  <a:latin typeface="Cambria Math"/>
                                </a:rPr>
                                <m:t>(</m:t>
                              </m:r>
                              <m:r>
                                <a:rPr lang="en-GB" b="1" i="1" smtClean="0">
                                  <a:latin typeface="Cambria Math"/>
                                </a:rPr>
                                <m:t>𝑰𝑳</m:t>
                              </m:r>
                              <m:r>
                                <a:rPr lang="en-GB" b="1" i="1" smtClean="0">
                                  <a:latin typeface="Cambria Math"/>
                                </a:rPr>
                                <m:t>)</m:t>
                              </m:r>
                            </m:sub>
                          </m:sSub>
                        </m:den>
                      </m:f>
                      <m:r>
                        <a:rPr lang="en-GB" dirty="0">
                          <a:latin typeface="Cambria Math"/>
                          <a:ea typeface="Cambria Math"/>
                        </a:rPr>
                        <m:t>∙</m:t>
                      </m:r>
                      <m:r>
                        <a:rPr lang="en-GB" b="0" i="0" dirty="0" smtClean="0">
                          <a:latin typeface="Cambria Math"/>
                          <a:ea typeface="Cambria Math"/>
                        </a:rPr>
                        <m:t>100</m:t>
                      </m:r>
                    </m:oMath>
                  </m:oMathPara>
                </a14:m>
                <a:endParaRPr lang="en-GB" dirty="0"/>
              </a:p>
            </p:txBody>
          </p:sp>
        </mc:Choice>
        <mc:Fallback xmlns="">
          <p:sp>
            <p:nvSpPr>
              <p:cNvPr id="11" name="Rectangle 10"/>
              <p:cNvSpPr>
                <a:spLocks noRot="1" noChangeAspect="1" noMove="1" noResize="1" noEditPoints="1" noAdjustHandles="1" noChangeArrowheads="1" noChangeShapeType="1" noTextEdit="1"/>
              </p:cNvSpPr>
              <p:nvPr/>
            </p:nvSpPr>
            <p:spPr>
              <a:xfrm>
                <a:off x="2914039" y="5597624"/>
                <a:ext cx="4036490" cy="705706"/>
              </a:xfrm>
              <a:prstGeom prst="rect">
                <a:avLst/>
              </a:prstGeom>
              <a:blipFill rotWithShape="1">
                <a:blip r:embed="rId7"/>
                <a:stretch>
                  <a:fillRect/>
                </a:stretch>
              </a:blipFill>
            </p:spPr>
            <p:txBody>
              <a:bodyPr/>
              <a:lstStyle/>
              <a:p>
                <a:r>
                  <a:rPr lang="en-GB">
                    <a:noFill/>
                  </a:rPr>
                  <a:t> </a:t>
                </a:r>
              </a:p>
            </p:txBody>
          </p:sp>
        </mc:Fallback>
      </mc:AlternateContent>
      <p:sp>
        <p:nvSpPr>
          <p:cNvPr id="9" name="Title 1"/>
          <p:cNvSpPr txBox="1">
            <a:spLocks/>
          </p:cNvSpPr>
          <p:nvPr/>
        </p:nvSpPr>
        <p:spPr>
          <a:xfrm>
            <a:off x="107504" y="42149"/>
            <a:ext cx="8229600" cy="914400"/>
          </a:xfrm>
          <a:prstGeom prst="rect">
            <a:avLst/>
          </a:prstGeom>
        </p:spPr>
        <p:txBody>
          <a:bodyPr vert="horz" lIns="36000" tIns="0" rIns="36000" bIns="0" rtlCol="0" anchor="ctr">
            <a:norm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r>
              <a:rPr lang="en-GB" dirty="0" smtClean="0"/>
              <a:t>3. Peak field minimization (3/3)</a:t>
            </a:r>
            <a:endParaRPr lang="en-GB" dirty="0"/>
          </a:p>
        </p:txBody>
      </p:sp>
    </p:spTree>
    <p:extLst>
      <p:ext uri="{BB962C8B-B14F-4D97-AF65-F5344CB8AC3E}">
        <p14:creationId xmlns:p14="http://schemas.microsoft.com/office/powerpoint/2010/main" val="13138856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1FE0CF9-301C-4DC2-9DD4-D8FCF2197C95}" type="slidenum">
              <a:rPr lang="en-GB" smtClean="0"/>
              <a:t>14</a:t>
            </a:fld>
            <a:endParaRPr lang="en-GB"/>
          </a:p>
        </p:txBody>
      </p:sp>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normAutofit/>
          </a:bodyPr>
          <a:lstStyle/>
          <a:p>
            <a:pPr marL="550926" indent="-514350">
              <a:buAutoNum type="arabicPeriod"/>
            </a:pPr>
            <a:r>
              <a:rPr lang="en-GB" dirty="0" smtClean="0"/>
              <a:t>Design objectives &amp; variables</a:t>
            </a:r>
          </a:p>
          <a:p>
            <a:pPr marL="550926" indent="-514350">
              <a:buAutoNum type="arabicPeriod"/>
            </a:pPr>
            <a:r>
              <a:rPr lang="en-GB" dirty="0" smtClean="0"/>
              <a:t>Strain energy minimization</a:t>
            </a:r>
          </a:p>
          <a:p>
            <a:pPr marL="550926" indent="-514350">
              <a:buAutoNum type="arabicPeriod"/>
            </a:pPr>
            <a:r>
              <a:rPr lang="en-GB" dirty="0" smtClean="0"/>
              <a:t>Peak field minimization</a:t>
            </a:r>
          </a:p>
          <a:p>
            <a:pPr marL="550926" indent="-514350">
              <a:buAutoNum type="arabicPeriod"/>
            </a:pPr>
            <a:r>
              <a:rPr lang="en-GB" b="1" dirty="0" smtClean="0"/>
              <a:t>Field quality</a:t>
            </a:r>
          </a:p>
          <a:p>
            <a:pPr marL="550926" indent="-514350">
              <a:buAutoNum type="arabicPeriod"/>
            </a:pPr>
            <a:r>
              <a:rPr lang="en-GB" dirty="0" smtClean="0"/>
              <a:t>Summary</a:t>
            </a:r>
          </a:p>
          <a:p>
            <a:pPr marL="550926" indent="-514350">
              <a:buFont typeface="Arial"/>
              <a:buAutoNum type="arabicPeriod"/>
            </a:pPr>
            <a:r>
              <a:rPr lang="en-GB" dirty="0"/>
              <a:t>OPERA model</a:t>
            </a:r>
          </a:p>
          <a:p>
            <a:pPr marL="550926" indent="-514350">
              <a:buFont typeface="Arial"/>
              <a:buAutoNum type="arabicPeriod"/>
            </a:pPr>
            <a:r>
              <a:rPr lang="en-GB" dirty="0"/>
              <a:t>SQXF baseline design</a:t>
            </a:r>
          </a:p>
          <a:p>
            <a:pPr marL="448056" lvl="1" indent="0">
              <a:buNone/>
            </a:pPr>
            <a:endParaRPr lang="en-GB" dirty="0"/>
          </a:p>
        </p:txBody>
      </p:sp>
    </p:spTree>
    <p:extLst>
      <p:ext uri="{BB962C8B-B14F-4D97-AF65-F5344CB8AC3E}">
        <p14:creationId xmlns:p14="http://schemas.microsoft.com/office/powerpoint/2010/main" val="3371548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Content Placeholder 2"/>
              <p:cNvSpPr txBox="1">
                <a:spLocks/>
              </p:cNvSpPr>
              <p:nvPr/>
            </p:nvSpPr>
            <p:spPr>
              <a:xfrm>
                <a:off x="63500" y="964528"/>
                <a:ext cx="8756848" cy="5461558"/>
              </a:xfrm>
              <a:prstGeom prst="rect">
                <a:avLst/>
              </a:prstGeom>
            </p:spPr>
            <p:txBody>
              <a:bodyPr vert="horz">
                <a:normAutofit fontScale="77500" lnSpcReduction="20000"/>
              </a:bodyPr>
              <a:lst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GB" dirty="0" smtClean="0"/>
                  <a:t>Objective</a:t>
                </a:r>
                <a:r>
                  <a:rPr lang="en-GB" dirty="0"/>
                  <a:t>: Minimize the average </a:t>
                </a:r>
                <a:r>
                  <a:rPr lang="en-GB" dirty="0" err="1"/>
                  <a:t>multipole</a:t>
                </a:r>
                <a:r>
                  <a:rPr lang="en-GB" dirty="0"/>
                  <a:t> content</a:t>
                </a:r>
              </a:p>
              <a:p>
                <a:r>
                  <a:rPr lang="en-GB" dirty="0"/>
                  <a:t>Definition of the average </a:t>
                </a:r>
                <a:r>
                  <a:rPr lang="en-GB" dirty="0" err="1"/>
                  <a:t>multipoles</a:t>
                </a:r>
                <a:r>
                  <a:rPr lang="en-GB" dirty="0"/>
                  <a:t> (</a:t>
                </a:r>
                <a:r>
                  <a:rPr lang="en-GB" dirty="0" err="1"/>
                  <a:t>R</a:t>
                </a:r>
                <a:r>
                  <a:rPr lang="en-GB" sz="2100" dirty="0" err="1"/>
                  <a:t>ref</a:t>
                </a:r>
                <a:r>
                  <a:rPr lang="en-GB" dirty="0"/>
                  <a:t> = 2/3ap.):</a:t>
                </a:r>
              </a:p>
              <a:p>
                <a:endParaRPr lang="en-GB" dirty="0" smtClean="0"/>
              </a:p>
              <a:p>
                <a:pPr marL="36576" indent="0" algn="ctr">
                  <a:buNone/>
                </a:pPr>
                <a14:m>
                  <m:oMath xmlns:m="http://schemas.openxmlformats.org/officeDocument/2006/math">
                    <m:acc>
                      <m:accPr>
                        <m:chr m:val="̅"/>
                        <m:ctrlPr>
                          <a:rPr lang="en-GB" i="1">
                            <a:latin typeface="Cambria Math"/>
                          </a:rPr>
                        </m:ctrlPr>
                      </m:accPr>
                      <m:e>
                        <m:sSub>
                          <m:sSubPr>
                            <m:ctrlPr>
                              <a:rPr lang="en-GB" i="1">
                                <a:latin typeface="Cambria Math"/>
                              </a:rPr>
                            </m:ctrlPr>
                          </m:sSubPr>
                          <m:e>
                            <m:r>
                              <a:rPr lang="en-GB" i="1">
                                <a:latin typeface="Cambria Math"/>
                              </a:rPr>
                              <m:t>𝑏</m:t>
                            </m:r>
                          </m:e>
                          <m:sub>
                            <m:r>
                              <a:rPr lang="en-GB" i="1">
                                <a:latin typeface="Cambria Math"/>
                              </a:rPr>
                              <m:t>𝑛</m:t>
                            </m:r>
                          </m:sub>
                        </m:sSub>
                      </m:e>
                    </m:acc>
                    <m:r>
                      <a:rPr lang="en-GB" i="1">
                        <a:latin typeface="Cambria Math"/>
                      </a:rPr>
                      <m:t>=</m:t>
                    </m:r>
                    <m:f>
                      <m:fPr>
                        <m:ctrlPr>
                          <a:rPr lang="en-GB" i="1">
                            <a:latin typeface="Cambria Math"/>
                          </a:rPr>
                        </m:ctrlPr>
                      </m:fPr>
                      <m:num>
                        <m:nary>
                          <m:naryPr>
                            <m:limLoc m:val="undOvr"/>
                            <m:subHide m:val="on"/>
                            <m:supHide m:val="on"/>
                            <m:ctrlPr>
                              <a:rPr lang="en-GB" i="1">
                                <a:latin typeface="Cambria Math"/>
                              </a:rPr>
                            </m:ctrlPr>
                          </m:naryPr>
                          <m:sub/>
                          <m:sup/>
                          <m:e>
                            <m:sSub>
                              <m:sSubPr>
                                <m:ctrlPr>
                                  <a:rPr lang="en-GB" i="1">
                                    <a:latin typeface="Cambria Math"/>
                                  </a:rPr>
                                </m:ctrlPr>
                              </m:sSubPr>
                              <m:e>
                                <m:r>
                                  <a:rPr lang="en-GB" i="1">
                                    <a:latin typeface="Cambria Math"/>
                                  </a:rPr>
                                  <m:t>𝐵</m:t>
                                </m:r>
                              </m:e>
                              <m:sub>
                                <m:r>
                                  <a:rPr lang="en-GB" i="1">
                                    <a:latin typeface="Cambria Math"/>
                                  </a:rPr>
                                  <m:t>𝑛</m:t>
                                </m:r>
                              </m:sub>
                            </m:sSub>
                            <m:r>
                              <a:rPr lang="en-GB" i="1">
                                <a:latin typeface="Cambria Math"/>
                              </a:rPr>
                              <m:t>(</m:t>
                            </m:r>
                            <m:r>
                              <a:rPr lang="en-GB" i="1">
                                <a:latin typeface="Cambria Math"/>
                              </a:rPr>
                              <m:t>𝐼</m:t>
                            </m:r>
                            <m:r>
                              <a:rPr lang="en-GB" i="1">
                                <a:latin typeface="Cambria Math"/>
                              </a:rPr>
                              <m:t>,</m:t>
                            </m:r>
                            <m:r>
                              <a:rPr lang="en-GB" i="1">
                                <a:latin typeface="Cambria Math"/>
                              </a:rPr>
                              <m:t>𝑧</m:t>
                            </m:r>
                            <m:r>
                              <a:rPr lang="en-GB" i="1">
                                <a:latin typeface="Cambria Math"/>
                              </a:rPr>
                              <m:t>)</m:t>
                            </m:r>
                            <m:r>
                              <a:rPr lang="en-GB" i="1">
                                <a:latin typeface="Cambria Math"/>
                              </a:rPr>
                              <m:t>𝑑𝑧</m:t>
                            </m:r>
                          </m:e>
                        </m:nary>
                      </m:num>
                      <m:den>
                        <m:sSup>
                          <m:sSupPr>
                            <m:ctrlPr>
                              <a:rPr lang="en-GB" i="1">
                                <a:latin typeface="Cambria Math"/>
                              </a:rPr>
                            </m:ctrlPr>
                          </m:sSupPr>
                          <m:e>
                            <m:sSub>
                              <m:sSubPr>
                                <m:ctrlPr>
                                  <a:rPr lang="en-GB" i="1">
                                    <a:latin typeface="Cambria Math"/>
                                  </a:rPr>
                                </m:ctrlPr>
                              </m:sSubPr>
                              <m:e>
                                <m:r>
                                  <a:rPr lang="en-GB" i="1">
                                    <a:latin typeface="Cambria Math"/>
                                  </a:rPr>
                                  <m:t>𝐵</m:t>
                                </m:r>
                              </m:e>
                              <m:sub>
                                <m:r>
                                  <a:rPr lang="en-GB" b="0" i="1" smtClean="0">
                                    <a:latin typeface="Cambria Math"/>
                                  </a:rPr>
                                  <m:t>2</m:t>
                                </m:r>
                              </m:sub>
                            </m:sSub>
                          </m:e>
                          <m:sup>
                            <m:r>
                              <a:rPr lang="en-GB" i="1">
                                <a:latin typeface="Cambria Math"/>
                              </a:rPr>
                              <m:t>∞</m:t>
                            </m:r>
                          </m:sup>
                        </m:sSup>
                        <m:sSub>
                          <m:sSubPr>
                            <m:ctrlPr>
                              <a:rPr lang="en-GB" i="1">
                                <a:latin typeface="Cambria Math"/>
                              </a:rPr>
                            </m:ctrlPr>
                          </m:sSubPr>
                          <m:e>
                            <m:r>
                              <a:rPr lang="en-GB" i="1">
                                <a:latin typeface="Cambria Math"/>
                              </a:rPr>
                              <m:t>𝑙</m:t>
                            </m:r>
                          </m:e>
                          <m:sub>
                            <m:r>
                              <a:rPr lang="en-GB" i="1">
                                <a:latin typeface="Cambria Math"/>
                              </a:rPr>
                              <m:t>𝑚𝑎𝑔</m:t>
                            </m:r>
                          </m:sub>
                        </m:sSub>
                        <m:r>
                          <a:rPr lang="en-GB" b="0" i="1" smtClean="0">
                            <a:latin typeface="Cambria Math"/>
                          </a:rPr>
                          <m:t>(</m:t>
                        </m:r>
                        <m:r>
                          <a:rPr lang="en-GB" b="0" i="1" smtClean="0">
                            <a:latin typeface="Cambria Math"/>
                          </a:rPr>
                          <m:t>𝐼</m:t>
                        </m:r>
                        <m:r>
                          <a:rPr lang="en-GB" b="0" i="1" smtClean="0">
                            <a:latin typeface="Cambria Math"/>
                          </a:rPr>
                          <m:t>)</m:t>
                        </m:r>
                      </m:den>
                    </m:f>
                  </m:oMath>
                </a14:m>
                <a:r>
                  <a:rPr lang="en-GB" dirty="0" smtClean="0"/>
                  <a:t>  </a:t>
                </a:r>
              </a:p>
              <a:p>
                <a:pPr marL="36576" indent="0" algn="ctr">
                  <a:buNone/>
                </a:pPr>
                <a:endParaRPr lang="en-GB" dirty="0" smtClean="0"/>
              </a:p>
              <a:p>
                <a:pPr marL="36576" indent="0">
                  <a:buNone/>
                </a:pPr>
                <a:r>
                  <a:rPr lang="en-GB" dirty="0"/>
                  <a:t> </a:t>
                </a:r>
                <a:r>
                  <a:rPr lang="en-GB" dirty="0" smtClean="0"/>
                  <a:t>      where </a:t>
                </a:r>
                <a14:m>
                  <m:oMath xmlns:m="http://schemas.openxmlformats.org/officeDocument/2006/math">
                    <m:sSub>
                      <m:sSubPr>
                        <m:ctrlPr>
                          <a:rPr lang="en-GB" i="1">
                            <a:latin typeface="Cambria Math"/>
                          </a:rPr>
                        </m:ctrlPr>
                      </m:sSubPr>
                      <m:e>
                        <m:r>
                          <a:rPr lang="en-GB" i="1">
                            <a:latin typeface="Cambria Math"/>
                          </a:rPr>
                          <m:t>𝑙</m:t>
                        </m:r>
                      </m:e>
                      <m:sub>
                        <m:r>
                          <a:rPr lang="en-GB" i="1">
                            <a:latin typeface="Cambria Math"/>
                          </a:rPr>
                          <m:t>𝑚𝑎𝑔</m:t>
                        </m:r>
                      </m:sub>
                    </m:sSub>
                    <m:d>
                      <m:dPr>
                        <m:ctrlPr>
                          <a:rPr lang="en-GB" i="1">
                            <a:latin typeface="Cambria Math"/>
                          </a:rPr>
                        </m:ctrlPr>
                      </m:dPr>
                      <m:e>
                        <m:r>
                          <a:rPr lang="en-GB" b="0" i="1" smtClean="0">
                            <a:latin typeface="Cambria Math"/>
                          </a:rPr>
                          <m:t>𝐼</m:t>
                        </m:r>
                      </m:e>
                    </m:d>
                    <m:r>
                      <a:rPr lang="en-GB" b="0" i="1" smtClean="0">
                        <a:latin typeface="Cambria Math"/>
                      </a:rPr>
                      <m:t>=</m:t>
                    </m:r>
                    <m:f>
                      <m:fPr>
                        <m:ctrlPr>
                          <a:rPr lang="en-GB" i="1">
                            <a:latin typeface="Cambria Math"/>
                          </a:rPr>
                        </m:ctrlPr>
                      </m:fPr>
                      <m:num>
                        <m:r>
                          <a:rPr lang="en-GB" i="1">
                            <a:latin typeface="Cambria Math"/>
                          </a:rPr>
                          <m:t>1</m:t>
                        </m:r>
                      </m:num>
                      <m:den>
                        <m:sSup>
                          <m:sSupPr>
                            <m:ctrlPr>
                              <a:rPr lang="en-GB" i="1">
                                <a:latin typeface="Cambria Math"/>
                              </a:rPr>
                            </m:ctrlPr>
                          </m:sSupPr>
                          <m:e>
                            <m:sSub>
                              <m:sSubPr>
                                <m:ctrlPr>
                                  <a:rPr lang="en-GB" i="1">
                                    <a:latin typeface="Cambria Math"/>
                                  </a:rPr>
                                </m:ctrlPr>
                              </m:sSubPr>
                              <m:e>
                                <m:r>
                                  <a:rPr lang="en-GB" i="1">
                                    <a:latin typeface="Cambria Math"/>
                                  </a:rPr>
                                  <m:t>𝐵</m:t>
                                </m:r>
                              </m:e>
                              <m:sub>
                                <m:r>
                                  <a:rPr lang="en-GB" i="1">
                                    <a:latin typeface="Cambria Math"/>
                                  </a:rPr>
                                  <m:t>2</m:t>
                                </m:r>
                              </m:sub>
                            </m:sSub>
                          </m:e>
                          <m:sup>
                            <m:r>
                              <a:rPr lang="en-GB" i="1">
                                <a:latin typeface="Cambria Math"/>
                                <a:ea typeface="Cambria Math"/>
                              </a:rPr>
                              <m:t>∞</m:t>
                            </m:r>
                          </m:sup>
                        </m:sSup>
                        <m:r>
                          <a:rPr lang="en-GB" i="1">
                            <a:latin typeface="Cambria Math"/>
                          </a:rPr>
                          <m:t>(</m:t>
                        </m:r>
                        <m:r>
                          <a:rPr lang="en-GB" i="1">
                            <a:latin typeface="Cambria Math"/>
                          </a:rPr>
                          <m:t>𝐼</m:t>
                        </m:r>
                        <m:r>
                          <a:rPr lang="en-GB" b="0" i="1" smtClean="0">
                            <a:latin typeface="Cambria Math"/>
                          </a:rPr>
                          <m:t>)</m:t>
                        </m:r>
                      </m:den>
                    </m:f>
                    <m:nary>
                      <m:naryPr>
                        <m:ctrlPr>
                          <a:rPr lang="en-GB" b="0" i="1" smtClean="0">
                            <a:latin typeface="Cambria Math"/>
                          </a:rPr>
                        </m:ctrlPr>
                      </m:naryPr>
                      <m:sub>
                        <m:r>
                          <m:rPr>
                            <m:brk m:alnAt="23"/>
                          </m:rPr>
                          <a:rPr lang="en-GB" b="0" i="1" smtClean="0">
                            <a:latin typeface="Cambria Math"/>
                          </a:rPr>
                          <m:t>−</m:t>
                        </m:r>
                        <m:r>
                          <a:rPr lang="en-GB" b="0" i="1" smtClean="0">
                            <a:latin typeface="Cambria Math"/>
                            <a:ea typeface="Cambria Math"/>
                          </a:rPr>
                          <m:t>∞</m:t>
                        </m:r>
                      </m:sub>
                      <m:sup>
                        <m:r>
                          <a:rPr lang="en-GB" b="0" i="1" smtClean="0">
                            <a:latin typeface="Cambria Math"/>
                            <a:ea typeface="Cambria Math"/>
                          </a:rPr>
                          <m:t>∞</m:t>
                        </m:r>
                      </m:sup>
                      <m:e>
                        <m:sSub>
                          <m:sSubPr>
                            <m:ctrlPr>
                              <a:rPr lang="en-GB" i="1">
                                <a:latin typeface="Cambria Math"/>
                              </a:rPr>
                            </m:ctrlPr>
                          </m:sSubPr>
                          <m:e>
                            <m:r>
                              <a:rPr lang="en-GB" i="1">
                                <a:latin typeface="Cambria Math"/>
                              </a:rPr>
                              <m:t>𝐵</m:t>
                            </m:r>
                          </m:e>
                          <m:sub>
                            <m:r>
                              <a:rPr lang="en-GB" i="1">
                                <a:latin typeface="Cambria Math"/>
                              </a:rPr>
                              <m:t>2</m:t>
                            </m:r>
                          </m:sub>
                        </m:sSub>
                        <m:d>
                          <m:dPr>
                            <m:ctrlPr>
                              <a:rPr lang="en-GB" b="0" i="1" smtClean="0">
                                <a:latin typeface="Cambria Math"/>
                              </a:rPr>
                            </m:ctrlPr>
                          </m:dPr>
                          <m:e>
                            <m:r>
                              <a:rPr lang="en-GB" b="0" i="1" smtClean="0">
                                <a:latin typeface="Cambria Math"/>
                              </a:rPr>
                              <m:t>𝐼</m:t>
                            </m:r>
                            <m:r>
                              <a:rPr lang="en-GB" b="0" i="1" smtClean="0">
                                <a:latin typeface="Cambria Math"/>
                              </a:rPr>
                              <m:t>,</m:t>
                            </m:r>
                            <m:r>
                              <a:rPr lang="en-GB" b="0" i="1" smtClean="0">
                                <a:latin typeface="Cambria Math"/>
                              </a:rPr>
                              <m:t>𝑧</m:t>
                            </m:r>
                          </m:e>
                        </m:d>
                        <m:r>
                          <a:rPr lang="en-GB" b="0" i="1" smtClean="0">
                            <a:latin typeface="Cambria Math"/>
                          </a:rPr>
                          <m:t>𝑑𝑧</m:t>
                        </m:r>
                      </m:e>
                    </m:nary>
                  </m:oMath>
                </a14:m>
                <a:endParaRPr lang="en-GB" dirty="0" smtClean="0"/>
              </a:p>
              <a:p>
                <a:pPr marL="36576" indent="0">
                  <a:buNone/>
                </a:pPr>
                <a:endParaRPr lang="en-GB" dirty="0" smtClean="0"/>
              </a:p>
              <a:p>
                <a:pPr lvl="1"/>
                <a:r>
                  <a:rPr lang="en-GB" dirty="0" smtClean="0"/>
                  <a:t>If </a:t>
                </a:r>
                <a14:m>
                  <m:oMath xmlns:m="http://schemas.openxmlformats.org/officeDocument/2006/math">
                    <m:sSub>
                      <m:sSubPr>
                        <m:ctrlPr>
                          <a:rPr lang="en-GB" i="1" smtClean="0">
                            <a:latin typeface="Cambria Math"/>
                          </a:rPr>
                        </m:ctrlPr>
                      </m:sSubPr>
                      <m:e>
                        <m:r>
                          <a:rPr lang="en-GB" b="0" i="1" smtClean="0">
                            <a:latin typeface="Cambria Math"/>
                          </a:rPr>
                          <m:t>𝑛</m:t>
                        </m:r>
                      </m:e>
                      <m:sub>
                        <m:r>
                          <a:rPr lang="en-GB" b="0" i="1" smtClean="0">
                            <a:latin typeface="Cambria Math"/>
                          </a:rPr>
                          <m:t>𝑟𝑒𝑓</m:t>
                        </m:r>
                      </m:sub>
                    </m:sSub>
                    <m:r>
                      <a:rPr lang="en-GB" b="0" i="1" smtClean="0">
                        <a:latin typeface="Cambria Math"/>
                      </a:rPr>
                      <m:t>=0</m:t>
                    </m:r>
                  </m:oMath>
                </a14:m>
                <a:r>
                  <a:rPr lang="en-GB" dirty="0" smtClean="0"/>
                  <a:t>		</a:t>
                </a:r>
                <a14:m>
                  <m:oMath xmlns:m="http://schemas.openxmlformats.org/officeDocument/2006/math">
                    <m:sSup>
                      <m:sSupPr>
                        <m:ctrlPr>
                          <a:rPr lang="en-GB" i="1">
                            <a:latin typeface="Cambria Math"/>
                          </a:rPr>
                        </m:ctrlPr>
                      </m:sSupPr>
                      <m:e>
                        <m:sSub>
                          <m:sSubPr>
                            <m:ctrlPr>
                              <a:rPr lang="en-GB" i="1" smtClean="0">
                                <a:latin typeface="Cambria Math"/>
                              </a:rPr>
                            </m:ctrlPr>
                          </m:sSubPr>
                          <m:e>
                            <m:r>
                              <a:rPr lang="en-GB" i="1">
                                <a:latin typeface="Cambria Math"/>
                              </a:rPr>
                              <m:t>𝐵</m:t>
                            </m:r>
                          </m:e>
                          <m:sub>
                            <m:r>
                              <a:rPr lang="en-GB" b="0" i="1" smtClean="0">
                                <a:latin typeface="Cambria Math"/>
                              </a:rPr>
                              <m:t>2</m:t>
                            </m:r>
                          </m:sub>
                        </m:sSub>
                      </m:e>
                      <m:sup>
                        <m:r>
                          <a:rPr lang="en-GB" i="1">
                            <a:latin typeface="Cambria Math"/>
                          </a:rPr>
                          <m:t>∞</m:t>
                        </m:r>
                      </m:sup>
                    </m:sSup>
                    <m:r>
                      <a:rPr lang="en-GB" i="1">
                        <a:latin typeface="Cambria Math"/>
                      </a:rPr>
                      <m:t>=</m:t>
                    </m:r>
                    <m:f>
                      <m:fPr>
                        <m:ctrlPr>
                          <a:rPr lang="en-GB" i="1">
                            <a:latin typeface="Cambria Math"/>
                          </a:rPr>
                        </m:ctrlPr>
                      </m:fPr>
                      <m:num>
                        <m:nary>
                          <m:naryPr>
                            <m:limLoc m:val="undOvr"/>
                            <m:subHide m:val="on"/>
                            <m:supHide m:val="on"/>
                            <m:ctrlPr>
                              <a:rPr lang="en-GB" i="1">
                                <a:latin typeface="Cambria Math"/>
                              </a:rPr>
                            </m:ctrlPr>
                          </m:naryPr>
                          <m:sub/>
                          <m:sup/>
                          <m:e>
                            <m:sSub>
                              <m:sSubPr>
                                <m:ctrlPr>
                                  <a:rPr lang="en-GB" i="1">
                                    <a:latin typeface="Cambria Math"/>
                                  </a:rPr>
                                </m:ctrlPr>
                              </m:sSubPr>
                              <m:e>
                                <m:r>
                                  <a:rPr lang="en-GB" i="1">
                                    <a:latin typeface="Cambria Math"/>
                                  </a:rPr>
                                  <m:t>𝐵</m:t>
                                </m:r>
                              </m:e>
                              <m:sub>
                                <m:r>
                                  <a:rPr lang="en-GB" b="0" i="1" smtClean="0">
                                    <a:latin typeface="Cambria Math"/>
                                  </a:rPr>
                                  <m:t>2</m:t>
                                </m:r>
                              </m:sub>
                            </m:sSub>
                            <m:r>
                              <a:rPr lang="en-GB" i="1">
                                <a:latin typeface="Cambria Math"/>
                              </a:rPr>
                              <m:t>(</m:t>
                            </m:r>
                            <m:r>
                              <a:rPr lang="en-GB" i="1">
                                <a:latin typeface="Cambria Math"/>
                              </a:rPr>
                              <m:t>𝐼</m:t>
                            </m:r>
                            <m:r>
                              <a:rPr lang="en-GB" i="1">
                                <a:latin typeface="Cambria Math"/>
                              </a:rPr>
                              <m:t>,</m:t>
                            </m:r>
                            <m:r>
                              <a:rPr lang="en-GB" i="1">
                                <a:latin typeface="Cambria Math"/>
                              </a:rPr>
                              <m:t>𝑧</m:t>
                            </m:r>
                            <m:r>
                              <a:rPr lang="en-GB" i="1">
                                <a:latin typeface="Cambria Math"/>
                              </a:rPr>
                              <m:t>)</m:t>
                            </m:r>
                            <m:r>
                              <a:rPr lang="en-GB" i="1">
                                <a:latin typeface="Cambria Math"/>
                              </a:rPr>
                              <m:t>𝑑𝑧</m:t>
                            </m:r>
                          </m:e>
                        </m:nary>
                      </m:num>
                      <m:den>
                        <m:nary>
                          <m:naryPr>
                            <m:limLoc m:val="undOvr"/>
                            <m:subHide m:val="on"/>
                            <m:supHide m:val="on"/>
                            <m:ctrlPr>
                              <a:rPr lang="en-GB" i="1">
                                <a:latin typeface="Cambria Math"/>
                              </a:rPr>
                            </m:ctrlPr>
                          </m:naryPr>
                          <m:sub/>
                          <m:sup/>
                          <m:e>
                            <m:r>
                              <a:rPr lang="en-GB" i="1">
                                <a:latin typeface="Cambria Math"/>
                              </a:rPr>
                              <m:t>𝑑𝑧</m:t>
                            </m:r>
                          </m:e>
                        </m:nary>
                      </m:den>
                    </m:f>
                  </m:oMath>
                </a14:m>
                <a:endParaRPr lang="en-GB" dirty="0"/>
              </a:p>
              <a:p>
                <a:pPr lvl="1"/>
                <a:r>
                  <a:rPr lang="en-GB" b="1" dirty="0" smtClean="0"/>
                  <a:t>If </a:t>
                </a:r>
                <a14:m>
                  <m:oMath xmlns:m="http://schemas.openxmlformats.org/officeDocument/2006/math">
                    <m:sSub>
                      <m:sSubPr>
                        <m:ctrlPr>
                          <a:rPr lang="en-GB" b="1" i="1">
                            <a:latin typeface="Cambria Math"/>
                          </a:rPr>
                        </m:ctrlPr>
                      </m:sSubPr>
                      <m:e>
                        <m:r>
                          <a:rPr lang="en-GB" b="1" i="1">
                            <a:latin typeface="Cambria Math"/>
                          </a:rPr>
                          <m:t>𝒏</m:t>
                        </m:r>
                      </m:e>
                      <m:sub>
                        <m:r>
                          <a:rPr lang="en-GB" b="1" i="1">
                            <a:latin typeface="Cambria Math"/>
                          </a:rPr>
                          <m:t>𝒓𝒆𝒇</m:t>
                        </m:r>
                      </m:sub>
                    </m:sSub>
                    <m:r>
                      <a:rPr lang="en-GB" b="1" i="1">
                        <a:latin typeface="Cambria Math"/>
                      </a:rPr>
                      <m:t>=</m:t>
                    </m:r>
                    <m:r>
                      <a:rPr lang="en-GB" b="1" i="1" smtClean="0">
                        <a:latin typeface="Cambria Math"/>
                      </a:rPr>
                      <m:t>𝒋</m:t>
                    </m:r>
                  </m:oMath>
                </a14:m>
                <a:r>
                  <a:rPr lang="en-GB" b="1" dirty="0"/>
                  <a:t> </a:t>
                </a:r>
                <a:r>
                  <a:rPr lang="en-GB" b="1" dirty="0" smtClean="0"/>
                  <a:t>		</a:t>
                </a:r>
                <a14:m>
                  <m:oMath xmlns:m="http://schemas.openxmlformats.org/officeDocument/2006/math">
                    <m:sSup>
                      <m:sSupPr>
                        <m:ctrlPr>
                          <a:rPr lang="en-GB" b="1" i="1">
                            <a:latin typeface="Cambria Math"/>
                          </a:rPr>
                        </m:ctrlPr>
                      </m:sSupPr>
                      <m:e>
                        <m:sSub>
                          <m:sSubPr>
                            <m:ctrlPr>
                              <a:rPr lang="en-GB" b="1" i="1">
                                <a:latin typeface="Cambria Math"/>
                              </a:rPr>
                            </m:ctrlPr>
                          </m:sSubPr>
                          <m:e>
                            <m:r>
                              <a:rPr lang="en-GB" b="1" i="1">
                                <a:latin typeface="Cambria Math"/>
                              </a:rPr>
                              <m:t>𝑩</m:t>
                            </m:r>
                          </m:e>
                          <m:sub>
                            <m:r>
                              <a:rPr lang="en-GB" b="1" i="1" smtClean="0">
                                <a:latin typeface="Cambria Math"/>
                              </a:rPr>
                              <m:t>𝟐</m:t>
                            </m:r>
                          </m:sub>
                        </m:sSub>
                      </m:e>
                      <m:sup>
                        <m:r>
                          <a:rPr lang="en-GB" b="1" i="1">
                            <a:latin typeface="Cambria Math"/>
                          </a:rPr>
                          <m:t>∞</m:t>
                        </m:r>
                      </m:sup>
                    </m:sSup>
                    <m:r>
                      <a:rPr lang="en-GB" b="1" i="1">
                        <a:latin typeface="Cambria Math"/>
                      </a:rPr>
                      <m:t>=</m:t>
                    </m:r>
                    <m:sSub>
                      <m:sSubPr>
                        <m:ctrlPr>
                          <a:rPr lang="en-GB" b="1" i="1">
                            <a:latin typeface="Cambria Math"/>
                          </a:rPr>
                        </m:ctrlPr>
                      </m:sSubPr>
                      <m:e>
                        <m:r>
                          <a:rPr lang="en-GB" b="1" i="1">
                            <a:latin typeface="Cambria Math"/>
                          </a:rPr>
                          <m:t>𝑩</m:t>
                        </m:r>
                      </m:e>
                      <m:sub>
                        <m:r>
                          <a:rPr lang="en-GB" b="1" i="1" smtClean="0">
                            <a:latin typeface="Cambria Math"/>
                          </a:rPr>
                          <m:t>𝟐</m:t>
                        </m:r>
                      </m:sub>
                    </m:sSub>
                    <m:r>
                      <a:rPr lang="en-GB" b="1" i="1">
                        <a:latin typeface="Cambria Math"/>
                      </a:rPr>
                      <m:t>(</m:t>
                    </m:r>
                    <m:r>
                      <a:rPr lang="en-GB" b="1" i="1">
                        <a:latin typeface="Cambria Math"/>
                      </a:rPr>
                      <m:t>𝑰</m:t>
                    </m:r>
                    <m:r>
                      <a:rPr lang="en-GB" b="1" i="1">
                        <a:latin typeface="Cambria Math"/>
                      </a:rPr>
                      <m:t>,</m:t>
                    </m:r>
                    <m:sSub>
                      <m:sSubPr>
                        <m:ctrlPr>
                          <a:rPr lang="en-GB" b="1" i="1">
                            <a:latin typeface="Cambria Math"/>
                          </a:rPr>
                        </m:ctrlPr>
                      </m:sSubPr>
                      <m:e>
                        <m:r>
                          <a:rPr lang="en-GB" b="1" i="1">
                            <a:latin typeface="Cambria Math"/>
                          </a:rPr>
                          <m:t>𝒛</m:t>
                        </m:r>
                      </m:e>
                      <m:sub>
                        <m:r>
                          <a:rPr lang="en-GB" b="1" i="1">
                            <a:latin typeface="Cambria Math"/>
                          </a:rPr>
                          <m:t>𝒋</m:t>
                        </m:r>
                      </m:sub>
                    </m:sSub>
                    <m:r>
                      <a:rPr lang="en-GB" b="1" i="1">
                        <a:latin typeface="Cambria Math"/>
                      </a:rPr>
                      <m:t>)</m:t>
                    </m:r>
                  </m:oMath>
                </a14:m>
                <a:r>
                  <a:rPr lang="en-GB" b="1" dirty="0" smtClean="0"/>
                  <a:t> </a:t>
                </a:r>
                <a14:m>
                  <m:oMath xmlns:m="http://schemas.openxmlformats.org/officeDocument/2006/math">
                    <m:r>
                      <a:rPr lang="en-GB" b="1" i="1">
                        <a:latin typeface="Cambria Math"/>
                      </a:rPr>
                      <m:t>,</m:t>
                    </m:r>
                    <m:sSub>
                      <m:sSubPr>
                        <m:ctrlPr>
                          <a:rPr lang="en-GB" b="1" i="1">
                            <a:latin typeface="Cambria Math"/>
                          </a:rPr>
                        </m:ctrlPr>
                      </m:sSubPr>
                      <m:e>
                        <m:r>
                          <a:rPr lang="en-GB" b="1" i="1" smtClean="0">
                            <a:latin typeface="Cambria Math"/>
                          </a:rPr>
                          <m:t>     </m:t>
                        </m:r>
                        <m:r>
                          <a:rPr lang="en-GB" b="1" i="1">
                            <a:latin typeface="Cambria Math"/>
                          </a:rPr>
                          <m:t>𝒛</m:t>
                        </m:r>
                      </m:e>
                      <m:sub>
                        <m:r>
                          <a:rPr lang="en-GB" b="1" i="1">
                            <a:latin typeface="Cambria Math"/>
                          </a:rPr>
                          <m:t>𝒋</m:t>
                        </m:r>
                      </m:sub>
                    </m:sSub>
                    <m:r>
                      <a:rPr lang="en-GB" b="1" i="1" smtClean="0">
                        <a:latin typeface="Cambria Math"/>
                      </a:rPr>
                      <m:t>=</m:t>
                    </m:r>
                    <m:r>
                      <a:rPr lang="en-GB" b="1" i="1" smtClean="0">
                        <a:latin typeface="Cambria Math"/>
                      </a:rPr>
                      <m:t>𝒔𝒕𝒓𝒂𝒊𝒈𝒉𝒕</m:t>
                    </m:r>
                    <m:r>
                      <a:rPr lang="en-GB" b="1" i="1" smtClean="0">
                        <a:latin typeface="Cambria Math"/>
                      </a:rPr>
                      <m:t> </m:t>
                    </m:r>
                    <m:r>
                      <a:rPr lang="en-GB" b="1" i="1" smtClean="0">
                        <a:latin typeface="Cambria Math"/>
                      </a:rPr>
                      <m:t>𝒔𝒆𝒄𝒕𝒊𝒐𝒏</m:t>
                    </m:r>
                  </m:oMath>
                </a14:m>
                <a:r>
                  <a:rPr lang="en-GB" dirty="0" smtClean="0"/>
                  <a:t> </a:t>
                </a:r>
                <a:r>
                  <a:rPr lang="en-GB" dirty="0"/>
                  <a:t> </a:t>
                </a:r>
              </a:p>
              <a:p>
                <a:endParaRPr lang="en-GB" dirty="0" smtClean="0"/>
              </a:p>
              <a:p>
                <a:r>
                  <a:rPr lang="en-GB" dirty="0" smtClean="0"/>
                  <a:t>Target: average </a:t>
                </a:r>
                <a:r>
                  <a:rPr lang="en-GB" dirty="0" err="1" smtClean="0"/>
                  <a:t>multipole</a:t>
                </a:r>
                <a:r>
                  <a:rPr lang="en-GB" dirty="0" smtClean="0"/>
                  <a:t> = random</a:t>
                </a:r>
              </a:p>
              <a:p>
                <a:endParaRPr lang="en-GB" dirty="0" smtClean="0"/>
              </a:p>
              <a:p>
                <a:pPr marL="36576" indent="0">
                  <a:buNone/>
                </a:pPr>
                <a14:m>
                  <m:oMathPara xmlns:m="http://schemas.openxmlformats.org/officeDocument/2006/math">
                    <m:oMathParaPr>
                      <m:jc m:val="centerGroup"/>
                    </m:oMathParaPr>
                    <m:oMath xmlns:m="http://schemas.openxmlformats.org/officeDocument/2006/math">
                      <m:acc>
                        <m:accPr>
                          <m:chr m:val="̅"/>
                          <m:ctrlPr>
                            <a:rPr lang="en-GB" i="1">
                              <a:latin typeface="Cambria Math"/>
                            </a:rPr>
                          </m:ctrlPr>
                        </m:accPr>
                        <m:e>
                          <m:sSub>
                            <m:sSubPr>
                              <m:ctrlPr>
                                <a:rPr lang="en-GB" i="1">
                                  <a:latin typeface="Cambria Math"/>
                                </a:rPr>
                              </m:ctrlPr>
                            </m:sSubPr>
                            <m:e>
                              <m:r>
                                <a:rPr lang="en-GB" i="1">
                                  <a:latin typeface="Cambria Math"/>
                                </a:rPr>
                                <m:t>𝑏</m:t>
                              </m:r>
                            </m:e>
                            <m:sub>
                              <m:r>
                                <a:rPr lang="en-GB" b="0" i="1" smtClean="0">
                                  <a:latin typeface="Cambria Math"/>
                                </a:rPr>
                                <m:t>6</m:t>
                              </m:r>
                            </m:sub>
                          </m:sSub>
                        </m:e>
                      </m:acc>
                      <m:r>
                        <a:rPr lang="en-GB" b="0" i="1" smtClean="0">
                          <a:latin typeface="Cambria Math"/>
                        </a:rPr>
                        <m:t>=1.1                  </m:t>
                      </m:r>
                      <m:acc>
                        <m:accPr>
                          <m:chr m:val="̅"/>
                          <m:ctrlPr>
                            <a:rPr lang="en-GB" i="1">
                              <a:latin typeface="Cambria Math"/>
                            </a:rPr>
                          </m:ctrlPr>
                        </m:accPr>
                        <m:e>
                          <m:sSub>
                            <m:sSubPr>
                              <m:ctrlPr>
                                <a:rPr lang="en-GB" i="1">
                                  <a:latin typeface="Cambria Math"/>
                                </a:rPr>
                              </m:ctrlPr>
                            </m:sSubPr>
                            <m:e>
                              <m:r>
                                <a:rPr lang="en-GB" b="0" i="1" smtClean="0">
                                  <a:latin typeface="Cambria Math"/>
                                </a:rPr>
                                <m:t> </m:t>
                              </m:r>
                              <m:r>
                                <a:rPr lang="en-GB" i="1">
                                  <a:latin typeface="Cambria Math"/>
                                </a:rPr>
                                <m:t>𝑏</m:t>
                              </m:r>
                            </m:e>
                            <m:sub>
                              <m:r>
                                <a:rPr lang="en-GB" b="0" i="1" smtClean="0">
                                  <a:latin typeface="Cambria Math"/>
                                </a:rPr>
                                <m:t>10</m:t>
                              </m:r>
                            </m:sub>
                          </m:sSub>
                        </m:e>
                      </m:acc>
                      <m:r>
                        <a:rPr lang="en-GB" i="1">
                          <a:latin typeface="Cambria Math"/>
                        </a:rPr>
                        <m:t>=</m:t>
                      </m:r>
                      <m:r>
                        <a:rPr lang="en-GB" b="0" i="1" smtClean="0">
                          <a:latin typeface="Cambria Math"/>
                        </a:rPr>
                        <m:t>0.2</m:t>
                      </m:r>
                    </m:oMath>
                  </m:oMathPara>
                </a14:m>
                <a:endParaRPr lang="en-GB" dirty="0" smtClean="0"/>
              </a:p>
              <a:p>
                <a:pPr marL="36576" indent="0">
                  <a:buNone/>
                </a:pPr>
                <a:endParaRPr lang="en-GB" dirty="0"/>
              </a:p>
              <a:p>
                <a:endParaRPr lang="en-GB" dirty="0" smtClean="0"/>
              </a:p>
            </p:txBody>
          </p:sp>
        </mc:Choice>
        <mc:Fallback xmlns="">
          <p:sp>
            <p:nvSpPr>
              <p:cNvPr id="9" name="Content Placeholder 2"/>
              <p:cNvSpPr txBox="1">
                <a:spLocks noRot="1" noChangeAspect="1" noMove="1" noResize="1" noEditPoints="1" noAdjustHandles="1" noChangeArrowheads="1" noChangeShapeType="1" noTextEdit="1"/>
              </p:cNvSpPr>
              <p:nvPr/>
            </p:nvSpPr>
            <p:spPr>
              <a:xfrm>
                <a:off x="63500" y="964528"/>
                <a:ext cx="8756848" cy="5461558"/>
              </a:xfrm>
              <a:prstGeom prst="rect">
                <a:avLst/>
              </a:prstGeom>
              <a:blipFill rotWithShape="1">
                <a:blip r:embed="rId3"/>
                <a:stretch>
                  <a:fillRect t="-1897"/>
                </a:stretch>
              </a:blipFill>
            </p:spPr>
            <p:txBody>
              <a:bodyPr/>
              <a:lstStyle/>
              <a:p>
                <a:r>
                  <a:rPr lang="en-GB">
                    <a:noFill/>
                  </a:rPr>
                  <a:t> </a:t>
                </a:r>
              </a:p>
            </p:txBody>
          </p:sp>
        </mc:Fallback>
      </mc:AlternateContent>
      <p:sp>
        <p:nvSpPr>
          <p:cNvPr id="5" name="Slide Number Placeholder 4"/>
          <p:cNvSpPr>
            <a:spLocks noGrp="1"/>
          </p:cNvSpPr>
          <p:nvPr>
            <p:ph type="sldNum" sz="quarter" idx="12"/>
          </p:nvPr>
        </p:nvSpPr>
        <p:spPr/>
        <p:txBody>
          <a:bodyPr/>
          <a:lstStyle/>
          <a:p>
            <a:fld id="{91FE0CF9-301C-4DC2-9DD4-D8FCF2197C95}" type="slidenum">
              <a:rPr lang="en-GB" smtClean="0"/>
              <a:t>15</a:t>
            </a:fld>
            <a:endParaRPr lang="en-GB"/>
          </a:p>
        </p:txBody>
      </p:sp>
      <p:sp>
        <p:nvSpPr>
          <p:cNvPr id="2" name="Title 1"/>
          <p:cNvSpPr>
            <a:spLocks noGrp="1"/>
          </p:cNvSpPr>
          <p:nvPr>
            <p:ph type="title"/>
          </p:nvPr>
        </p:nvSpPr>
        <p:spPr>
          <a:xfrm>
            <a:off x="168511" y="123132"/>
            <a:ext cx="8229600" cy="914400"/>
          </a:xfrm>
        </p:spPr>
        <p:txBody>
          <a:bodyPr>
            <a:noAutofit/>
          </a:bodyPr>
          <a:lstStyle/>
          <a:p>
            <a:r>
              <a:rPr lang="en-GB" sz="3600" dirty="0" smtClean="0"/>
              <a:t>4. </a:t>
            </a:r>
            <a:r>
              <a:rPr lang="en-GB" sz="3600" dirty="0"/>
              <a:t>Field quality (1/3)</a:t>
            </a:r>
          </a:p>
        </p:txBody>
      </p:sp>
      <p:pic>
        <p:nvPicPr>
          <p:cNvPr id="11" name="Picture 10"/>
          <p:cNvPicPr/>
          <p:nvPr/>
        </p:nvPicPr>
        <p:blipFill rotWithShape="1">
          <a:blip r:embed="rId4"/>
          <a:srcRect l="46182" t="71251" r="44910" b="15287"/>
          <a:stretch/>
        </p:blipFill>
        <p:spPr bwMode="auto">
          <a:xfrm>
            <a:off x="6511776" y="3369444"/>
            <a:ext cx="1474463" cy="1013832"/>
          </a:xfrm>
          <a:prstGeom prst="rect">
            <a:avLst/>
          </a:prstGeom>
          <a:ln>
            <a:noFill/>
          </a:ln>
          <a:extLst>
            <a:ext uri="{53640926-AAD7-44D8-BBD7-CCE9431645EC}">
              <a14:shadowObscured xmlns:a14="http://schemas.microsoft.com/office/drawing/2010/main"/>
            </a:ext>
          </a:extLst>
        </p:spPr>
      </p:pic>
      <p:cxnSp>
        <p:nvCxnSpPr>
          <p:cNvPr id="13" name="Straight Arrow Connector 12"/>
          <p:cNvCxnSpPr/>
          <p:nvPr/>
        </p:nvCxnSpPr>
        <p:spPr>
          <a:xfrm flipV="1">
            <a:off x="6511776" y="3153420"/>
            <a:ext cx="0" cy="982175"/>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537176" y="4135595"/>
            <a:ext cx="1656184" cy="1"/>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964273" y="4141787"/>
            <a:ext cx="274434" cy="307777"/>
          </a:xfrm>
          <a:prstGeom prst="rect">
            <a:avLst/>
          </a:prstGeom>
          <a:noFill/>
        </p:spPr>
        <p:txBody>
          <a:bodyPr wrap="none" rtlCol="0">
            <a:spAutoFit/>
          </a:bodyPr>
          <a:lstStyle/>
          <a:p>
            <a:r>
              <a:rPr lang="en-GB" sz="1400" dirty="0" smtClean="0"/>
              <a:t>z</a:t>
            </a:r>
            <a:endParaRPr lang="en-GB" sz="1400" dirty="0"/>
          </a:p>
        </p:txBody>
      </p:sp>
      <p:cxnSp>
        <p:nvCxnSpPr>
          <p:cNvPr id="20" name="Straight Connector 19"/>
          <p:cNvCxnSpPr/>
          <p:nvPr/>
        </p:nvCxnSpPr>
        <p:spPr>
          <a:xfrm flipV="1">
            <a:off x="6609184" y="3235301"/>
            <a:ext cx="0" cy="998239"/>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442311" y="4135596"/>
            <a:ext cx="333746" cy="369332"/>
          </a:xfrm>
          <a:prstGeom prst="rect">
            <a:avLst/>
          </a:prstGeom>
          <a:noFill/>
        </p:spPr>
        <p:txBody>
          <a:bodyPr wrap="none" rtlCol="0">
            <a:spAutoFit/>
          </a:bodyPr>
          <a:lstStyle/>
          <a:p>
            <a:r>
              <a:rPr lang="en-GB" dirty="0" err="1" smtClean="0"/>
              <a:t>z</a:t>
            </a:r>
            <a:r>
              <a:rPr lang="en-GB" sz="1200" dirty="0" err="1" smtClean="0"/>
              <a:t>j</a:t>
            </a:r>
            <a:endParaRPr lang="en-GB" sz="1200" dirty="0"/>
          </a:p>
        </p:txBody>
      </p:sp>
    </p:spTree>
    <p:extLst>
      <p:ext uri="{BB962C8B-B14F-4D97-AF65-F5344CB8AC3E}">
        <p14:creationId xmlns:p14="http://schemas.microsoft.com/office/powerpoint/2010/main" val="18011124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36845" t="54795" r="38917" b="26467"/>
          <a:stretch/>
        </p:blipFill>
        <p:spPr bwMode="auto">
          <a:xfrm>
            <a:off x="4583752" y="1268761"/>
            <a:ext cx="3245447" cy="157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193" t="62460" r="59407" b="28145"/>
          <a:stretch/>
        </p:blipFill>
        <p:spPr bwMode="auto">
          <a:xfrm>
            <a:off x="4546968" y="4459028"/>
            <a:ext cx="3282231" cy="137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91FE0CF9-301C-4DC2-9DD4-D8FCF2197C95}" type="slidenum">
              <a:rPr lang="en-GB" smtClean="0"/>
              <a:t>16</a:t>
            </a:fld>
            <a:endParaRPr lang="en-GB"/>
          </a:p>
        </p:txBody>
      </p:sp>
      <p:sp>
        <p:nvSpPr>
          <p:cNvPr id="8" name="Content Placeholder 2"/>
          <p:cNvSpPr>
            <a:spLocks noGrp="1"/>
          </p:cNvSpPr>
          <p:nvPr>
            <p:ph idx="1"/>
          </p:nvPr>
        </p:nvSpPr>
        <p:spPr>
          <a:xfrm>
            <a:off x="69659" y="1018252"/>
            <a:ext cx="8229600" cy="5349240"/>
          </a:xfrm>
        </p:spPr>
        <p:txBody>
          <a:bodyPr/>
          <a:lstStyle/>
          <a:p>
            <a:r>
              <a:rPr lang="en-GB" dirty="0" smtClean="0"/>
              <a:t>4 Blocks</a:t>
            </a:r>
          </a:p>
          <a:p>
            <a:endParaRPr lang="en-GB" dirty="0"/>
          </a:p>
          <a:p>
            <a:endParaRPr lang="en-GB" dirty="0" smtClean="0"/>
          </a:p>
          <a:p>
            <a:endParaRPr lang="en-GB" dirty="0"/>
          </a:p>
          <a:p>
            <a:r>
              <a:rPr lang="en-GB" dirty="0" smtClean="0"/>
              <a:t>6 Blocks</a:t>
            </a:r>
          </a:p>
          <a:p>
            <a:endParaRPr lang="en-GB" dirty="0"/>
          </a:p>
          <a:p>
            <a:endParaRPr lang="en-GB" dirty="0" smtClean="0"/>
          </a:p>
          <a:p>
            <a:endParaRPr lang="en-GB" dirty="0"/>
          </a:p>
          <a:p>
            <a:endParaRPr lang="en-GB" dirty="0"/>
          </a:p>
        </p:txBody>
      </p:sp>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4456" t="58006" r="40404" b="33560"/>
          <a:stretch/>
        </p:blipFill>
        <p:spPr bwMode="auto">
          <a:xfrm>
            <a:off x="841470" y="1710680"/>
            <a:ext cx="2479964" cy="1108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610810" y="2665156"/>
            <a:ext cx="562975" cy="307777"/>
          </a:xfrm>
          <a:prstGeom prst="rect">
            <a:avLst/>
          </a:prstGeom>
          <a:noFill/>
        </p:spPr>
        <p:txBody>
          <a:bodyPr wrap="none" rtlCol="0">
            <a:spAutoFit/>
          </a:bodyPr>
          <a:lstStyle/>
          <a:p>
            <a:r>
              <a:rPr lang="en-GB" sz="1400" dirty="0" smtClean="0"/>
              <a:t>vs10</a:t>
            </a:r>
            <a:endParaRPr lang="en-GB" sz="1400" dirty="0"/>
          </a:p>
        </p:txBody>
      </p:sp>
      <p:cxnSp>
        <p:nvCxnSpPr>
          <p:cNvPr id="14" name="Straight Connector 13"/>
          <p:cNvCxnSpPr/>
          <p:nvPr/>
        </p:nvCxnSpPr>
        <p:spPr>
          <a:xfrm>
            <a:off x="3170433" y="1566664"/>
            <a:ext cx="0" cy="10984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980119" y="1566664"/>
            <a:ext cx="0" cy="10984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80119" y="1710680"/>
            <a:ext cx="2190314" cy="0"/>
          </a:xfrm>
          <a:prstGeom prst="straightConnector1">
            <a:avLst/>
          </a:prstGeom>
          <a:ln>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326759" y="1576536"/>
            <a:ext cx="0" cy="10984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136445" y="1576536"/>
            <a:ext cx="0" cy="10984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136445" y="1720552"/>
            <a:ext cx="2190314" cy="0"/>
          </a:xfrm>
          <a:prstGeom prst="straightConnector1">
            <a:avLst/>
          </a:prstGeom>
          <a:ln>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641801" y="1412775"/>
            <a:ext cx="817340" cy="307777"/>
          </a:xfrm>
          <a:prstGeom prst="rect">
            <a:avLst/>
          </a:prstGeom>
          <a:noFill/>
        </p:spPr>
        <p:txBody>
          <a:bodyPr wrap="none" rtlCol="0">
            <a:spAutoFit/>
          </a:bodyPr>
          <a:lstStyle/>
          <a:p>
            <a:r>
              <a:rPr lang="en-GB" sz="1400" dirty="0" smtClean="0"/>
              <a:t>117 mm</a:t>
            </a:r>
            <a:endParaRPr lang="en-GB" sz="1400" dirty="0"/>
          </a:p>
        </p:txBody>
      </p:sp>
      <p:sp>
        <p:nvSpPr>
          <p:cNvPr id="24" name="TextBox 23"/>
          <p:cNvSpPr txBox="1"/>
          <p:nvPr/>
        </p:nvSpPr>
        <p:spPr>
          <a:xfrm>
            <a:off x="5829108" y="1412775"/>
            <a:ext cx="830677" cy="307777"/>
          </a:xfrm>
          <a:prstGeom prst="rect">
            <a:avLst/>
          </a:prstGeom>
          <a:noFill/>
        </p:spPr>
        <p:txBody>
          <a:bodyPr wrap="none" rtlCol="0">
            <a:spAutoFit/>
          </a:bodyPr>
          <a:lstStyle/>
          <a:p>
            <a:r>
              <a:rPr lang="en-GB" sz="1400" dirty="0" smtClean="0"/>
              <a:t>135 mm</a:t>
            </a:r>
            <a:endParaRPr lang="en-GB" sz="1400" dirty="0"/>
          </a:p>
        </p:txBody>
      </p:sp>
      <p:sp>
        <p:nvSpPr>
          <p:cNvPr id="11" name="TextBox 10"/>
          <p:cNvSpPr txBox="1"/>
          <p:nvPr/>
        </p:nvSpPr>
        <p:spPr>
          <a:xfrm>
            <a:off x="6005984" y="2676658"/>
            <a:ext cx="463588" cy="307777"/>
          </a:xfrm>
          <a:prstGeom prst="rect">
            <a:avLst/>
          </a:prstGeom>
          <a:noFill/>
        </p:spPr>
        <p:txBody>
          <a:bodyPr wrap="none" rtlCol="0">
            <a:spAutoFit/>
          </a:bodyPr>
          <a:lstStyle/>
          <a:p>
            <a:r>
              <a:rPr lang="en-GB" sz="1400" dirty="0" smtClean="0"/>
              <a:t>vs3</a:t>
            </a:r>
            <a:endParaRPr lang="en-GB" sz="1400" dirty="0"/>
          </a:p>
        </p:txBody>
      </p:sp>
      <p:sp>
        <p:nvSpPr>
          <p:cNvPr id="25" name="TextBox 24"/>
          <p:cNvSpPr txBox="1"/>
          <p:nvPr/>
        </p:nvSpPr>
        <p:spPr>
          <a:xfrm>
            <a:off x="5222964" y="3033391"/>
            <a:ext cx="2177199" cy="369332"/>
          </a:xfrm>
          <a:prstGeom prst="rect">
            <a:avLst/>
          </a:prstGeom>
          <a:noFill/>
        </p:spPr>
        <p:txBody>
          <a:bodyPr wrap="none" rtlCol="0">
            <a:spAutoFit/>
          </a:bodyPr>
          <a:lstStyle/>
          <a:p>
            <a:r>
              <a:rPr lang="en-GB" dirty="0" smtClean="0"/>
              <a:t>b</a:t>
            </a:r>
            <a:r>
              <a:rPr lang="en-GB" sz="1100" dirty="0" smtClean="0"/>
              <a:t>6</a:t>
            </a:r>
            <a:r>
              <a:rPr lang="en-GB" dirty="0" smtClean="0"/>
              <a:t> = 0.19; b</a:t>
            </a:r>
            <a:r>
              <a:rPr lang="en-GB" sz="1100" dirty="0" smtClean="0"/>
              <a:t>10</a:t>
            </a:r>
            <a:r>
              <a:rPr lang="en-GB" dirty="0" smtClean="0"/>
              <a:t>=-0.61</a:t>
            </a:r>
            <a:endParaRPr lang="en-GB" dirty="0"/>
          </a:p>
        </p:txBody>
      </p:sp>
      <p:sp>
        <p:nvSpPr>
          <p:cNvPr id="18" name="TextBox 17"/>
          <p:cNvSpPr txBox="1"/>
          <p:nvPr/>
        </p:nvSpPr>
        <p:spPr>
          <a:xfrm>
            <a:off x="1768503" y="5569495"/>
            <a:ext cx="562975" cy="307777"/>
          </a:xfrm>
          <a:prstGeom prst="rect">
            <a:avLst/>
          </a:prstGeom>
          <a:noFill/>
        </p:spPr>
        <p:txBody>
          <a:bodyPr wrap="none" rtlCol="0">
            <a:spAutoFit/>
          </a:bodyPr>
          <a:lstStyle/>
          <a:p>
            <a:r>
              <a:rPr lang="en-GB" sz="1400" dirty="0" smtClean="0"/>
              <a:t>vs13</a:t>
            </a:r>
            <a:endParaRPr lang="en-GB" sz="1400" dirty="0"/>
          </a:p>
        </p:txBody>
      </p:sp>
      <p:pic>
        <p:nvPicPr>
          <p:cNvPr id="2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4887" t="62463" r="50000" b="31583"/>
          <a:stretch/>
        </p:blipFill>
        <p:spPr bwMode="auto">
          <a:xfrm>
            <a:off x="438540" y="4587239"/>
            <a:ext cx="3269364" cy="106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Straight Connector 29"/>
          <p:cNvCxnSpPr/>
          <p:nvPr/>
        </p:nvCxnSpPr>
        <p:spPr>
          <a:xfrm>
            <a:off x="2992605" y="4382592"/>
            <a:ext cx="0" cy="10984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916438" y="4382592"/>
            <a:ext cx="0" cy="10984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908659" y="4459028"/>
            <a:ext cx="2079165" cy="9872"/>
          </a:xfrm>
          <a:prstGeom prst="straightConnector1">
            <a:avLst/>
          </a:prstGeom>
          <a:ln>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570341" y="4161123"/>
            <a:ext cx="817340" cy="307777"/>
          </a:xfrm>
          <a:prstGeom prst="rect">
            <a:avLst/>
          </a:prstGeom>
          <a:noFill/>
        </p:spPr>
        <p:txBody>
          <a:bodyPr wrap="none" rtlCol="0">
            <a:spAutoFit/>
          </a:bodyPr>
          <a:lstStyle/>
          <a:p>
            <a:r>
              <a:rPr lang="en-GB" sz="1400" dirty="0" smtClean="0"/>
              <a:t>118 mm</a:t>
            </a:r>
            <a:endParaRPr lang="en-GB" sz="1400" dirty="0"/>
          </a:p>
        </p:txBody>
      </p:sp>
      <p:sp>
        <p:nvSpPr>
          <p:cNvPr id="34" name="TextBox 33"/>
          <p:cNvSpPr txBox="1"/>
          <p:nvPr/>
        </p:nvSpPr>
        <p:spPr>
          <a:xfrm>
            <a:off x="996759" y="5905966"/>
            <a:ext cx="2177199" cy="369332"/>
          </a:xfrm>
          <a:prstGeom prst="rect">
            <a:avLst/>
          </a:prstGeom>
          <a:noFill/>
        </p:spPr>
        <p:txBody>
          <a:bodyPr wrap="none" rtlCol="0">
            <a:spAutoFit/>
          </a:bodyPr>
          <a:lstStyle/>
          <a:p>
            <a:r>
              <a:rPr lang="en-GB" dirty="0" smtClean="0"/>
              <a:t>b</a:t>
            </a:r>
            <a:r>
              <a:rPr lang="en-GB" sz="1100" dirty="0" smtClean="0"/>
              <a:t>6</a:t>
            </a:r>
            <a:r>
              <a:rPr lang="en-GB" dirty="0" smtClean="0"/>
              <a:t> = 0.26; b</a:t>
            </a:r>
            <a:r>
              <a:rPr lang="en-GB" sz="1100" dirty="0" smtClean="0"/>
              <a:t>10</a:t>
            </a:r>
            <a:r>
              <a:rPr lang="en-GB" dirty="0" smtClean="0"/>
              <a:t>=-0.07</a:t>
            </a:r>
            <a:endParaRPr lang="en-GB" dirty="0"/>
          </a:p>
        </p:txBody>
      </p:sp>
      <p:sp>
        <p:nvSpPr>
          <p:cNvPr id="35" name="TextBox 34"/>
          <p:cNvSpPr txBox="1"/>
          <p:nvPr/>
        </p:nvSpPr>
        <p:spPr>
          <a:xfrm>
            <a:off x="1169140" y="3023991"/>
            <a:ext cx="2254143" cy="369332"/>
          </a:xfrm>
          <a:prstGeom prst="rect">
            <a:avLst/>
          </a:prstGeom>
          <a:noFill/>
        </p:spPr>
        <p:txBody>
          <a:bodyPr wrap="none" rtlCol="0">
            <a:spAutoFit/>
          </a:bodyPr>
          <a:lstStyle/>
          <a:p>
            <a:r>
              <a:rPr lang="en-GB" dirty="0" smtClean="0"/>
              <a:t>b</a:t>
            </a:r>
            <a:r>
              <a:rPr lang="en-GB" sz="1100" dirty="0" smtClean="0"/>
              <a:t>6</a:t>
            </a:r>
            <a:r>
              <a:rPr lang="en-GB" dirty="0" smtClean="0"/>
              <a:t> = -1.27; b</a:t>
            </a:r>
            <a:r>
              <a:rPr lang="en-GB" sz="1100" dirty="0" smtClean="0"/>
              <a:t>10</a:t>
            </a:r>
            <a:r>
              <a:rPr lang="en-GB" dirty="0" smtClean="0"/>
              <a:t>=-0.55</a:t>
            </a:r>
            <a:endParaRPr lang="en-GB" dirty="0"/>
          </a:p>
        </p:txBody>
      </p:sp>
      <p:sp>
        <p:nvSpPr>
          <p:cNvPr id="36" name="TextBox 35"/>
          <p:cNvSpPr txBox="1"/>
          <p:nvPr/>
        </p:nvSpPr>
        <p:spPr>
          <a:xfrm>
            <a:off x="6188084" y="5569495"/>
            <a:ext cx="463588" cy="307777"/>
          </a:xfrm>
          <a:prstGeom prst="rect">
            <a:avLst/>
          </a:prstGeom>
          <a:noFill/>
        </p:spPr>
        <p:txBody>
          <a:bodyPr wrap="none" rtlCol="0">
            <a:spAutoFit/>
          </a:bodyPr>
          <a:lstStyle/>
          <a:p>
            <a:r>
              <a:rPr lang="en-GB" sz="1400" dirty="0" smtClean="0"/>
              <a:t>vs8</a:t>
            </a:r>
            <a:endParaRPr lang="en-GB" sz="1400" dirty="0"/>
          </a:p>
        </p:txBody>
      </p:sp>
      <p:sp>
        <p:nvSpPr>
          <p:cNvPr id="37" name="TextBox 36"/>
          <p:cNvSpPr txBox="1"/>
          <p:nvPr/>
        </p:nvSpPr>
        <p:spPr>
          <a:xfrm>
            <a:off x="5198177" y="5877272"/>
            <a:ext cx="2177199" cy="369332"/>
          </a:xfrm>
          <a:prstGeom prst="rect">
            <a:avLst/>
          </a:prstGeom>
          <a:noFill/>
        </p:spPr>
        <p:txBody>
          <a:bodyPr wrap="none" rtlCol="0">
            <a:spAutoFit/>
          </a:bodyPr>
          <a:lstStyle/>
          <a:p>
            <a:r>
              <a:rPr lang="en-GB" dirty="0" smtClean="0"/>
              <a:t>b</a:t>
            </a:r>
            <a:r>
              <a:rPr lang="en-GB" sz="1100" dirty="0" smtClean="0"/>
              <a:t>6</a:t>
            </a:r>
            <a:r>
              <a:rPr lang="en-GB" dirty="0" smtClean="0"/>
              <a:t> = 0.07; b</a:t>
            </a:r>
            <a:r>
              <a:rPr lang="en-GB" sz="1100" dirty="0" smtClean="0"/>
              <a:t>10</a:t>
            </a:r>
            <a:r>
              <a:rPr lang="en-GB" dirty="0" smtClean="0"/>
              <a:t>=-0.03</a:t>
            </a:r>
            <a:endParaRPr lang="en-GB" dirty="0"/>
          </a:p>
        </p:txBody>
      </p:sp>
      <p:cxnSp>
        <p:nvCxnSpPr>
          <p:cNvPr id="39" name="Straight Connector 38"/>
          <p:cNvCxnSpPr/>
          <p:nvPr/>
        </p:nvCxnSpPr>
        <p:spPr>
          <a:xfrm>
            <a:off x="7390588" y="4459028"/>
            <a:ext cx="0" cy="10984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305768" y="4408940"/>
            <a:ext cx="0" cy="10984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305768" y="4552956"/>
            <a:ext cx="2020991" cy="0"/>
          </a:xfrm>
          <a:prstGeom prst="straightConnector1">
            <a:avLst/>
          </a:prstGeom>
          <a:ln>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5998431" y="4245179"/>
            <a:ext cx="830677" cy="307777"/>
          </a:xfrm>
          <a:prstGeom prst="rect">
            <a:avLst/>
          </a:prstGeom>
          <a:noFill/>
        </p:spPr>
        <p:txBody>
          <a:bodyPr wrap="none" rtlCol="0">
            <a:spAutoFit/>
          </a:bodyPr>
          <a:lstStyle/>
          <a:p>
            <a:r>
              <a:rPr lang="en-GB" sz="1400" dirty="0" smtClean="0"/>
              <a:t>135 mm</a:t>
            </a:r>
            <a:endParaRPr lang="en-GB" sz="1400" dirty="0"/>
          </a:p>
        </p:txBody>
      </p:sp>
      <p:sp>
        <p:nvSpPr>
          <p:cNvPr id="2" name="TextBox 1"/>
          <p:cNvSpPr txBox="1"/>
          <p:nvPr/>
        </p:nvSpPr>
        <p:spPr>
          <a:xfrm>
            <a:off x="4409330" y="6182826"/>
            <a:ext cx="3813865" cy="369332"/>
          </a:xfrm>
          <a:prstGeom prst="rect">
            <a:avLst/>
          </a:prstGeom>
          <a:noFill/>
        </p:spPr>
        <p:txBody>
          <a:bodyPr wrap="none" rtlCol="0">
            <a:spAutoFit/>
          </a:bodyPr>
          <a:lstStyle/>
          <a:p>
            <a:r>
              <a:rPr lang="en-GB" dirty="0" smtClean="0"/>
              <a:t>*Assuming a magnetic length of 4m</a:t>
            </a:r>
            <a:endParaRPr lang="en-GB" dirty="0"/>
          </a:p>
        </p:txBody>
      </p:sp>
      <p:sp>
        <p:nvSpPr>
          <p:cNvPr id="3" name="Oval 2"/>
          <p:cNvSpPr/>
          <p:nvPr/>
        </p:nvSpPr>
        <p:spPr>
          <a:xfrm>
            <a:off x="6188083" y="2830546"/>
            <a:ext cx="1212079" cy="67209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Oval 42"/>
          <p:cNvSpPr/>
          <p:nvPr/>
        </p:nvSpPr>
        <p:spPr>
          <a:xfrm>
            <a:off x="2173786" y="2888943"/>
            <a:ext cx="1249498" cy="67209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TextBox 44"/>
          <p:cNvSpPr txBox="1"/>
          <p:nvPr/>
        </p:nvSpPr>
        <p:spPr>
          <a:xfrm>
            <a:off x="6744618" y="766444"/>
            <a:ext cx="2399382" cy="646331"/>
          </a:xfrm>
          <a:prstGeom prst="rect">
            <a:avLst/>
          </a:prstGeom>
          <a:noFill/>
        </p:spPr>
        <p:txBody>
          <a:bodyPr wrap="square" rtlCol="0">
            <a:spAutoFit/>
          </a:bodyPr>
          <a:lstStyle/>
          <a:p>
            <a:pPr algn="r"/>
            <a:r>
              <a:rPr lang="en-GB" dirty="0" smtClean="0">
                <a:solidFill>
                  <a:srgbClr val="FF0000"/>
                </a:solidFill>
              </a:rPr>
              <a:t>Influence of the iron not considered</a:t>
            </a:r>
            <a:endParaRPr lang="en-GB" dirty="0">
              <a:solidFill>
                <a:srgbClr val="FF0000"/>
              </a:solidFill>
            </a:endParaRPr>
          </a:p>
        </p:txBody>
      </p:sp>
      <p:sp>
        <p:nvSpPr>
          <p:cNvPr id="46" name="Title 1"/>
          <p:cNvSpPr>
            <a:spLocks noGrp="1"/>
          </p:cNvSpPr>
          <p:nvPr>
            <p:ph type="title"/>
          </p:nvPr>
        </p:nvSpPr>
        <p:spPr>
          <a:xfrm>
            <a:off x="294530" y="167856"/>
            <a:ext cx="8229600" cy="914400"/>
          </a:xfrm>
        </p:spPr>
        <p:txBody>
          <a:bodyPr>
            <a:noAutofit/>
          </a:bodyPr>
          <a:lstStyle/>
          <a:p>
            <a:r>
              <a:rPr lang="en-GB" sz="3600" dirty="0" smtClean="0"/>
              <a:t>4. Field quality (2/3)</a:t>
            </a:r>
            <a:endParaRPr lang="en-GB" sz="3600" dirty="0"/>
          </a:p>
        </p:txBody>
      </p:sp>
    </p:spTree>
    <p:extLst>
      <p:ext uri="{BB962C8B-B14F-4D97-AF65-F5344CB8AC3E}">
        <p14:creationId xmlns:p14="http://schemas.microsoft.com/office/powerpoint/2010/main" val="5759475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1FE0CF9-301C-4DC2-9DD4-D8FCF2197C95}" type="slidenum">
              <a:rPr lang="en-GB" smtClean="0"/>
              <a:t>17</a:t>
            </a:fld>
            <a:endParaRPr lang="en-GB"/>
          </a:p>
        </p:txBody>
      </p:sp>
      <p:pic>
        <p:nvPicPr>
          <p:cNvPr id="15"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45924" t="48816" r="37390" b="25915"/>
          <a:stretch/>
        </p:blipFill>
        <p:spPr bwMode="auto">
          <a:xfrm>
            <a:off x="395536" y="1352705"/>
            <a:ext cx="1737926" cy="151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454400" y="2936139"/>
            <a:ext cx="5702086" cy="830997"/>
          </a:xfrm>
          <a:prstGeom prst="rect">
            <a:avLst/>
          </a:prstGeom>
          <a:noFill/>
        </p:spPr>
        <p:txBody>
          <a:bodyPr wrap="square" rtlCol="0">
            <a:spAutoFit/>
          </a:bodyPr>
          <a:lstStyle/>
          <a:p>
            <a:r>
              <a:rPr lang="en-GB" sz="1600" dirty="0" smtClean="0"/>
              <a:t>Remarks: </a:t>
            </a:r>
          </a:p>
          <a:p>
            <a:pPr marL="285750" indent="-285750">
              <a:buFont typeface="Arial" pitchFamily="34" charset="0"/>
              <a:buChar char="•"/>
            </a:pPr>
            <a:r>
              <a:rPr lang="en-GB" sz="1600" dirty="0" smtClean="0"/>
              <a:t>b6 can be “easily” tuned for the 4-Blocks and 6-Blocks options</a:t>
            </a:r>
          </a:p>
          <a:p>
            <a:pPr marL="285750" indent="-285750">
              <a:buFont typeface="Arial" pitchFamily="34" charset="0"/>
              <a:buChar char="•"/>
            </a:pPr>
            <a:r>
              <a:rPr lang="en-GB" sz="1600" dirty="0" smtClean="0"/>
              <a:t>b10 can be “easily” tuned only for the 6-Blocks option</a:t>
            </a:r>
          </a:p>
        </p:txBody>
      </p:sp>
      <p:graphicFrame>
        <p:nvGraphicFramePr>
          <p:cNvPr id="22" name="Chart 21"/>
          <p:cNvGraphicFramePr>
            <a:graphicFrameLocks/>
          </p:cNvGraphicFramePr>
          <p:nvPr>
            <p:extLst>
              <p:ext uri="{D42A27DB-BD31-4B8C-83A1-F6EECF244321}">
                <p14:modId xmlns:p14="http://schemas.microsoft.com/office/powerpoint/2010/main" val="3887319727"/>
              </p:ext>
            </p:extLst>
          </p:nvPr>
        </p:nvGraphicFramePr>
        <p:xfrm>
          <a:off x="0" y="379476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p:cNvGraphicFramePr>
            <a:graphicFrameLocks/>
          </p:cNvGraphicFramePr>
          <p:nvPr>
            <p:extLst>
              <p:ext uri="{D42A27DB-BD31-4B8C-83A1-F6EECF244321}">
                <p14:modId xmlns:p14="http://schemas.microsoft.com/office/powerpoint/2010/main" val="348492984"/>
              </p:ext>
            </p:extLst>
          </p:nvPr>
        </p:nvGraphicFramePr>
        <p:xfrm>
          <a:off x="4584486" y="3833917"/>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p:cNvSpPr txBox="1"/>
          <p:nvPr/>
        </p:nvSpPr>
        <p:spPr>
          <a:xfrm>
            <a:off x="46456" y="3068960"/>
            <a:ext cx="2969083" cy="830997"/>
          </a:xfrm>
          <a:prstGeom prst="rect">
            <a:avLst/>
          </a:prstGeom>
          <a:noFill/>
          <a:ln>
            <a:solidFill>
              <a:schemeClr val="tx2"/>
            </a:solidFill>
          </a:ln>
        </p:spPr>
        <p:txBody>
          <a:bodyPr wrap="none" rtlCol="0">
            <a:spAutoFit/>
          </a:bodyPr>
          <a:lstStyle/>
          <a:p>
            <a:r>
              <a:rPr lang="en-GB" sz="1200" dirty="0" smtClean="0"/>
              <a:t>Configuration</a:t>
            </a:r>
          </a:p>
          <a:p>
            <a:pPr marL="285750" indent="-285750">
              <a:buFont typeface="Arial" pitchFamily="34" charset="0"/>
              <a:buChar char="•"/>
            </a:pPr>
            <a:r>
              <a:rPr lang="en-GB" sz="1200" dirty="0" smtClean="0"/>
              <a:t>Magnetic </a:t>
            </a:r>
            <a:r>
              <a:rPr lang="en-GB" sz="1200" dirty="0"/>
              <a:t>yoke z = [0-700] mm</a:t>
            </a:r>
          </a:p>
          <a:p>
            <a:pPr marL="285750" indent="-285750">
              <a:buFont typeface="Arial" pitchFamily="34" charset="0"/>
              <a:buChar char="•"/>
            </a:pPr>
            <a:r>
              <a:rPr lang="en-GB" sz="1200" dirty="0" smtClean="0"/>
              <a:t>Magnetic pad z = [0-500] mm</a:t>
            </a:r>
          </a:p>
          <a:p>
            <a:pPr marL="285750" indent="-285750">
              <a:buFont typeface="Arial" pitchFamily="34" charset="0"/>
              <a:buChar char="•"/>
            </a:pPr>
            <a:r>
              <a:rPr lang="en-GB" sz="1200" dirty="0" smtClean="0"/>
              <a:t>Non-magnetic pad z = [500-700] mm</a:t>
            </a:r>
            <a:endParaRPr lang="en-GB" sz="1200" dirty="0"/>
          </a:p>
        </p:txBody>
      </p:sp>
      <p:graphicFrame>
        <p:nvGraphicFramePr>
          <p:cNvPr id="27" name="Table 26"/>
          <p:cNvGraphicFramePr>
            <a:graphicFrameLocks noGrp="1"/>
          </p:cNvGraphicFramePr>
          <p:nvPr>
            <p:extLst>
              <p:ext uri="{D42A27DB-BD31-4B8C-83A1-F6EECF244321}">
                <p14:modId xmlns:p14="http://schemas.microsoft.com/office/powerpoint/2010/main" val="3333146446"/>
              </p:ext>
            </p:extLst>
          </p:nvPr>
        </p:nvGraphicFramePr>
        <p:xfrm>
          <a:off x="2748885" y="951619"/>
          <a:ext cx="5727000" cy="1914525"/>
        </p:xfrm>
        <a:graphic>
          <a:graphicData uri="http://schemas.openxmlformats.org/drawingml/2006/table">
            <a:tbl>
              <a:tblPr/>
              <a:tblGrid>
                <a:gridCol w="897799"/>
                <a:gridCol w="1406458"/>
                <a:gridCol w="722309"/>
                <a:gridCol w="522732"/>
                <a:gridCol w="449262"/>
                <a:gridCol w="441256"/>
                <a:gridCol w="729369"/>
                <a:gridCol w="557815"/>
              </a:tblGrid>
              <a:tr h="190500">
                <a:tc>
                  <a:txBody>
                    <a:bodyPr/>
                    <a:lstStyle/>
                    <a:p>
                      <a:pPr algn="ctr" fontAlgn="b"/>
                      <a:endParaRPr lang="en-GB"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endParaRPr lang="en-GB"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endParaRPr lang="en-GB" sz="1200" b="0" i="0" u="none" strike="noStrike">
                        <a:solidFill>
                          <a:srgbClr val="000000"/>
                        </a:solidFill>
                        <a:effectLst/>
                        <a:latin typeface="Calibri"/>
                      </a:endParaRPr>
                    </a:p>
                  </a:txBody>
                  <a:tcPr marL="9525" marR="9525" marT="9525" marB="0" anchor="b">
                    <a:lnL>
                      <a:noFill/>
                    </a:lnL>
                    <a:lnR w="19050" cap="flat" cmpd="sng" algn="ctr">
                      <a:solidFill>
                        <a:schemeClr val="tx1"/>
                      </a:solidFill>
                      <a:prstDash val="solid"/>
                      <a:round/>
                      <a:headEnd type="none" w="med" len="med"/>
                      <a:tailEnd type="none" w="med" len="med"/>
                    </a:lnR>
                    <a:lnT>
                      <a:noFill/>
                    </a:lnT>
                    <a:lnB>
                      <a:noFill/>
                    </a:lnB>
                  </a:tcPr>
                </a:tc>
                <a:tc gridSpan="3">
                  <a:txBody>
                    <a:bodyPr/>
                    <a:lstStyle/>
                    <a:p>
                      <a:pPr algn="ctr" fontAlgn="b"/>
                      <a:r>
                        <a:rPr lang="en-GB" sz="1200" b="1" i="0" u="none" strike="noStrike" dirty="0">
                          <a:solidFill>
                            <a:srgbClr val="000000"/>
                          </a:solidFill>
                          <a:effectLst/>
                          <a:latin typeface="Calibri"/>
                        </a:rPr>
                        <a:t>Harmonic </a:t>
                      </a:r>
                      <a:r>
                        <a:rPr lang="en-GB" sz="1200" b="1" i="0" u="none" strike="noStrike" dirty="0" smtClean="0">
                          <a:solidFill>
                            <a:srgbClr val="000000"/>
                          </a:solidFill>
                          <a:effectLst/>
                          <a:latin typeface="Calibri"/>
                        </a:rPr>
                        <a:t>Analysis </a:t>
                      </a:r>
                      <a:r>
                        <a:rPr lang="en-GB" sz="1200" b="1" i="0" u="none" strike="noStrike" dirty="0">
                          <a:solidFill>
                            <a:srgbClr val="000000"/>
                          </a:solidFill>
                          <a:effectLst/>
                          <a:latin typeface="Calibri"/>
                        </a:rPr>
                        <a:t>3D </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hMerge="1">
                  <a:txBody>
                    <a:bodyPr/>
                    <a:lstStyle/>
                    <a:p>
                      <a:endParaRPr lang="en-GB"/>
                    </a:p>
                  </a:txBody>
                  <a:tcPr/>
                </a:tc>
                <a:tc hMerge="1">
                  <a:txBody>
                    <a:bodyPr/>
                    <a:lstStyle/>
                    <a:p>
                      <a:endParaRPr lang="en-GB"/>
                    </a:p>
                  </a:txBody>
                  <a:tcPr/>
                </a:tc>
                <a:tc gridSpan="2">
                  <a:txBody>
                    <a:bodyPr/>
                    <a:lstStyle/>
                    <a:p>
                      <a:pPr algn="ctr" fontAlgn="b"/>
                      <a:r>
                        <a:rPr lang="en-GB" sz="1200" b="1" i="0" u="none" strike="noStrike" dirty="0">
                          <a:solidFill>
                            <a:srgbClr val="000000"/>
                          </a:solidFill>
                          <a:effectLst/>
                          <a:latin typeface="Calibri"/>
                        </a:rPr>
                        <a:t>Harmonic </a:t>
                      </a:r>
                      <a:r>
                        <a:rPr lang="en-GB" sz="1200" b="1" i="0" u="none" strike="noStrike" dirty="0" smtClean="0">
                          <a:solidFill>
                            <a:srgbClr val="000000"/>
                          </a:solidFill>
                          <a:effectLst/>
                          <a:latin typeface="Calibri"/>
                        </a:rPr>
                        <a:t>Analysis </a:t>
                      </a:r>
                      <a:r>
                        <a:rPr lang="en-GB" sz="1200" b="1" i="0" u="none" strike="noStrike" dirty="0">
                          <a:solidFill>
                            <a:srgbClr val="000000"/>
                          </a:solidFill>
                          <a:effectLst/>
                          <a:latin typeface="Calibri"/>
                        </a:rPr>
                        <a:t>2D</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hMerge="1">
                  <a:txBody>
                    <a:bodyPr/>
                    <a:lstStyle/>
                    <a:p>
                      <a:endParaRPr lang="en-GB"/>
                    </a:p>
                  </a:txBody>
                  <a:tcPr/>
                </a:tc>
              </a:tr>
              <a:tr h="190500">
                <a:tc>
                  <a:txBody>
                    <a:bodyPr/>
                    <a:lstStyle/>
                    <a:p>
                      <a:pPr algn="ctr" fontAlgn="b"/>
                      <a:endParaRPr lang="en-GB" sz="1200" b="0" i="0" u="none" strike="noStrike">
                        <a:solidFill>
                          <a:srgbClr val="000000"/>
                        </a:solidFill>
                        <a:effectLst/>
                        <a:latin typeface="Calibri"/>
                      </a:endParaRPr>
                    </a:p>
                  </a:txBody>
                  <a:tcPr marL="9525" marR="9525" marT="9525" marB="0" anchor="b">
                    <a:lnL>
                      <a:noFill/>
                    </a:lnL>
                    <a:lnR>
                      <a:noFill/>
                    </a:lnR>
                    <a:lnT>
                      <a:noFill/>
                    </a:lnT>
                    <a:lnB w="19050" cap="flat" cmpd="sng" algn="ctr">
                      <a:solidFill>
                        <a:schemeClr val="tx1"/>
                      </a:solidFill>
                      <a:prstDash val="solid"/>
                      <a:round/>
                      <a:headEnd type="none" w="med" len="med"/>
                      <a:tailEnd type="none" w="med" len="med"/>
                    </a:lnB>
                  </a:tcPr>
                </a:tc>
                <a:tc>
                  <a:txBody>
                    <a:bodyPr/>
                    <a:lstStyle/>
                    <a:p>
                      <a:pPr algn="ctr" fontAlgn="b"/>
                      <a:endParaRPr lang="en-GB" sz="1200" b="0" i="0" u="none" strike="noStrike" dirty="0">
                        <a:solidFill>
                          <a:srgbClr val="000000"/>
                        </a:solidFill>
                        <a:effectLst/>
                        <a:latin typeface="Calibri"/>
                      </a:endParaRPr>
                    </a:p>
                  </a:txBody>
                  <a:tcPr marL="9525" marR="9525" marT="9525" marB="0" anchor="b">
                    <a:lnL>
                      <a:noFill/>
                    </a:lnL>
                    <a:lnR>
                      <a:noFill/>
                    </a:lnR>
                    <a:lnT>
                      <a:noFill/>
                    </a:lnT>
                    <a:lnB w="19050" cap="flat" cmpd="sng" algn="ctr">
                      <a:solidFill>
                        <a:schemeClr val="tx1"/>
                      </a:solidFill>
                      <a:prstDash val="solid"/>
                      <a:round/>
                      <a:headEnd type="none" w="med" len="med"/>
                      <a:tailEnd type="none" w="med" len="med"/>
                    </a:lnB>
                  </a:tcPr>
                </a:tc>
                <a:tc>
                  <a:txBody>
                    <a:bodyPr/>
                    <a:lstStyle/>
                    <a:p>
                      <a:pPr algn="ctr" fontAlgn="b"/>
                      <a:endParaRPr lang="en-GB" sz="1200" b="0" i="0" u="none" strike="noStrike">
                        <a:solidFill>
                          <a:srgbClr val="000000"/>
                        </a:solidFill>
                        <a:effectLst/>
                        <a:latin typeface="Calibri"/>
                      </a:endParaRPr>
                    </a:p>
                  </a:txBody>
                  <a:tcPr marL="9525" marR="9525" marT="9525" marB="0" anchor="b">
                    <a:lnL>
                      <a:noFill/>
                    </a:lnL>
                    <a:lnR w="19050" cap="flat" cmpd="sng" algn="ctr">
                      <a:solidFill>
                        <a:schemeClr val="tx1"/>
                      </a:solid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alibri"/>
                        </a:rPr>
                        <a:t>Lm</a:t>
                      </a:r>
                    </a:p>
                  </a:txBody>
                  <a:tcPr marL="9525" marR="9525" marT="9525" marB="0" anchor="b">
                    <a:lnL w="190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DB4E2"/>
                    </a:solidFill>
                  </a:tcPr>
                </a:tc>
                <a:tc>
                  <a:txBody>
                    <a:bodyPr/>
                    <a:lstStyle/>
                    <a:p>
                      <a:pPr algn="ctr" fontAlgn="b"/>
                      <a:r>
                        <a:rPr lang="en-GB" sz="1200" b="1" i="0" u="none" strike="noStrike" dirty="0">
                          <a:solidFill>
                            <a:srgbClr val="000000"/>
                          </a:solidFill>
                          <a:effectLst/>
                          <a:latin typeface="Calibri"/>
                        </a:rPr>
                        <a:t>b6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DB4E2"/>
                    </a:solidFill>
                  </a:tcPr>
                </a:tc>
                <a:tc>
                  <a:txBody>
                    <a:bodyPr/>
                    <a:lstStyle/>
                    <a:p>
                      <a:pPr algn="ctr" fontAlgn="b"/>
                      <a:r>
                        <a:rPr lang="en-GB" sz="1200" b="1" i="0" u="none" strike="noStrike" dirty="0">
                          <a:solidFill>
                            <a:srgbClr val="000000"/>
                          </a:solidFill>
                          <a:effectLst/>
                          <a:latin typeface="Calibri"/>
                        </a:rPr>
                        <a:t>b10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DB4E2"/>
                    </a:solidFill>
                  </a:tcPr>
                </a:tc>
                <a:tc>
                  <a:txBody>
                    <a:bodyPr/>
                    <a:lstStyle/>
                    <a:p>
                      <a:pPr algn="ctr" fontAlgn="b"/>
                      <a:r>
                        <a:rPr lang="en-GB" sz="1200" b="1" i="0" u="none" strike="noStrike" dirty="0">
                          <a:solidFill>
                            <a:srgbClr val="000000"/>
                          </a:solidFill>
                          <a:effectLst/>
                          <a:latin typeface="Calibri"/>
                        </a:rPr>
                        <a:t>b6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BF8F"/>
                    </a:solidFill>
                  </a:tcPr>
                </a:tc>
                <a:tc>
                  <a:txBody>
                    <a:bodyPr/>
                    <a:lstStyle/>
                    <a:p>
                      <a:pPr algn="ctr" fontAlgn="b"/>
                      <a:r>
                        <a:rPr lang="en-GB" sz="1200" b="1" i="0" u="none" strike="noStrike" dirty="0">
                          <a:solidFill>
                            <a:srgbClr val="000000"/>
                          </a:solidFill>
                          <a:effectLst/>
                          <a:latin typeface="Calibri"/>
                        </a:rPr>
                        <a:t>b10</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BF8F"/>
                    </a:solidFill>
                  </a:tcPr>
                </a:tc>
              </a:tr>
              <a:tr h="190500">
                <a:tc rowSpan="6">
                  <a:txBody>
                    <a:bodyPr/>
                    <a:lstStyle/>
                    <a:p>
                      <a:pPr algn="ctr" fontAlgn="ctr"/>
                      <a:r>
                        <a:rPr lang="en-GB" sz="1200" b="1" i="0" u="none" strike="noStrike" dirty="0" smtClean="0">
                          <a:solidFill>
                            <a:srgbClr val="000000"/>
                          </a:solidFill>
                          <a:effectLst/>
                          <a:latin typeface="Calibri"/>
                        </a:rPr>
                        <a:t>Cable </a:t>
                      </a:r>
                      <a:r>
                        <a:rPr lang="en-GB" sz="1200" b="1" i="0" u="none" strike="noStrike" dirty="0">
                          <a:solidFill>
                            <a:srgbClr val="000000"/>
                          </a:solidFill>
                          <a:effectLst/>
                          <a:latin typeface="Calibri"/>
                        </a:rPr>
                        <a:t>simplified (</a:t>
                      </a:r>
                      <a:r>
                        <a:rPr lang="en-GB" sz="1200" b="1" i="0" u="none" strike="noStrike" dirty="0" smtClean="0">
                          <a:solidFill>
                            <a:srgbClr val="000000"/>
                          </a:solidFill>
                          <a:effectLst/>
                          <a:latin typeface="Calibri"/>
                        </a:rPr>
                        <a:t>1x4 strands)</a:t>
                      </a:r>
                      <a:endParaRPr lang="en-GB" sz="1200" b="1" i="0" u="none" strike="noStrike" dirty="0">
                        <a:solidFill>
                          <a:srgbClr val="000000"/>
                        </a:solidFill>
                        <a:effectLst/>
                        <a:latin typeface="Calibri"/>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D050"/>
                    </a:solidFill>
                  </a:tcPr>
                </a:tc>
                <a:tc rowSpan="2">
                  <a:txBody>
                    <a:bodyPr/>
                    <a:lstStyle/>
                    <a:p>
                      <a:pPr algn="ctr" fontAlgn="ctr"/>
                      <a:r>
                        <a:rPr lang="en-GB" sz="1200" b="1" i="0" u="none" strike="noStrike" dirty="0">
                          <a:solidFill>
                            <a:srgbClr val="000000"/>
                          </a:solidFill>
                          <a:effectLst/>
                          <a:latin typeface="Calibri"/>
                        </a:rPr>
                        <a:t>Impact of the coil end z=[400-700</a:t>
                      </a:r>
                      <a:r>
                        <a:rPr lang="en-GB" sz="1200" b="1" i="0" u="none" strike="noStrike" dirty="0" smtClean="0">
                          <a:solidFill>
                            <a:srgbClr val="000000"/>
                          </a:solidFill>
                          <a:effectLst/>
                          <a:latin typeface="Calibri"/>
                        </a:rPr>
                        <a:t>] mm</a:t>
                      </a:r>
                      <a:endParaRPr lang="en-GB" sz="1200" b="1" i="0" u="none" strike="noStrike" dirty="0">
                        <a:solidFill>
                          <a:srgbClr val="000000"/>
                        </a:solidFill>
                        <a:effectLst/>
                        <a:latin typeface="Calibri"/>
                      </a:endParaRPr>
                    </a:p>
                  </a:txBody>
                  <a:tcPr marL="9525" marR="9525" marT="9525" marB="0" anchor="ctr">
                    <a:lnL w="190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C0DA"/>
                    </a:solidFill>
                  </a:tcPr>
                </a:tc>
                <a:tc>
                  <a:txBody>
                    <a:bodyPr/>
                    <a:lstStyle/>
                    <a:p>
                      <a:pPr algn="ctr" fontAlgn="b"/>
                      <a:r>
                        <a:rPr lang="en-GB" sz="1200" b="1" i="0" u="none" strike="noStrike" dirty="0">
                          <a:solidFill>
                            <a:srgbClr val="000000"/>
                          </a:solidFill>
                          <a:effectLst/>
                          <a:latin typeface="Calibri"/>
                        </a:rPr>
                        <a:t>4 Blocks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en-GB" sz="1200" b="0" i="0" u="none" strike="noStrike" dirty="0">
                          <a:solidFill>
                            <a:srgbClr val="000000"/>
                          </a:solidFill>
                          <a:effectLst/>
                          <a:latin typeface="Calibri"/>
                        </a:rPr>
                        <a:t>194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DB4E2"/>
                    </a:solidFill>
                  </a:tcPr>
                </a:tc>
                <a:tc>
                  <a:txBody>
                    <a:bodyPr/>
                    <a:lstStyle/>
                    <a:p>
                      <a:pPr algn="ctr" fontAlgn="b"/>
                      <a:r>
                        <a:rPr lang="en-GB" sz="1200" b="0" i="0" u="none" strike="noStrike">
                          <a:solidFill>
                            <a:srgbClr val="000000"/>
                          </a:solidFill>
                          <a:effectLst/>
                          <a:latin typeface="Calibri"/>
                        </a:rPr>
                        <a:t>-10.59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GB" sz="1200" b="0" i="0" u="none" strike="noStrike">
                          <a:solidFill>
                            <a:srgbClr val="000000"/>
                          </a:solidFill>
                          <a:effectLst/>
                          <a:latin typeface="Calibri"/>
                        </a:rPr>
                        <a:t>-4.94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rowSpan="6">
                  <a:txBody>
                    <a:bodyPr/>
                    <a:lstStyle/>
                    <a:p>
                      <a:pPr algn="ctr" fontAlgn="ctr"/>
                      <a:r>
                        <a:rPr lang="en-GB" sz="1200" b="0" i="0" u="none" strike="noStrike" dirty="0">
                          <a:solidFill>
                            <a:srgbClr val="000000"/>
                          </a:solidFill>
                          <a:effectLst/>
                          <a:latin typeface="Calibri"/>
                        </a:rPr>
                        <a:t>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BF8F"/>
                    </a:solidFill>
                  </a:tcPr>
                </a:tc>
                <a:tc rowSpan="6">
                  <a:txBody>
                    <a:bodyPr/>
                    <a:lstStyle/>
                    <a:p>
                      <a:pPr algn="ctr" fontAlgn="ctr"/>
                      <a:r>
                        <a:rPr lang="en-GB" sz="1200" b="0" i="0" u="none" strike="noStrike" dirty="0">
                          <a:solidFill>
                            <a:srgbClr val="000000"/>
                          </a:solidFill>
                          <a:effectLst/>
                          <a:latin typeface="Calibri"/>
                        </a:rPr>
                        <a:t>0.46</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BF8F"/>
                    </a:solidFill>
                  </a:tcPr>
                </a:tc>
              </a:tr>
              <a:tr h="190500">
                <a:tc vMerge="1">
                  <a:txBody>
                    <a:bodyPr/>
                    <a:lstStyle/>
                    <a:p>
                      <a:endParaRPr lang="en-GB"/>
                    </a:p>
                  </a:txBody>
                  <a:tcPr/>
                </a:tc>
                <a:tc vMerge="1">
                  <a:txBody>
                    <a:bodyPr/>
                    <a:lstStyle/>
                    <a:p>
                      <a:endParaRPr lang="en-GB"/>
                    </a:p>
                  </a:txBody>
                  <a:tcPr/>
                </a:tc>
                <a:tc>
                  <a:txBody>
                    <a:bodyPr/>
                    <a:lstStyle/>
                    <a:p>
                      <a:pPr algn="ctr" fontAlgn="b"/>
                      <a:r>
                        <a:rPr lang="en-GB" sz="1200" b="1" i="0" u="none" strike="noStrike" dirty="0">
                          <a:solidFill>
                            <a:srgbClr val="000000"/>
                          </a:solidFill>
                          <a:effectLst/>
                          <a:latin typeface="Calibri"/>
                        </a:rPr>
                        <a:t>6 Blocks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vMerge="1">
                  <a:txBody>
                    <a:bodyPr/>
                    <a:lstStyle/>
                    <a:p>
                      <a:endParaRPr lang="en-GB"/>
                    </a:p>
                  </a:txBody>
                  <a:tcPr/>
                </a:tc>
                <a:tc>
                  <a:txBody>
                    <a:bodyPr/>
                    <a:lstStyle/>
                    <a:p>
                      <a:pPr algn="ctr" fontAlgn="b"/>
                      <a:r>
                        <a:rPr lang="en-GB" sz="1200" b="0" i="0" u="none" strike="noStrike" dirty="0">
                          <a:solidFill>
                            <a:srgbClr val="000000"/>
                          </a:solidFill>
                          <a:effectLst/>
                          <a:latin typeface="Calibri"/>
                        </a:rPr>
                        <a:t>-9.70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DB4E2"/>
                    </a:solidFill>
                  </a:tcPr>
                </a:tc>
                <a:tc>
                  <a:txBody>
                    <a:bodyPr/>
                    <a:lstStyle/>
                    <a:p>
                      <a:pPr algn="ctr" fontAlgn="b"/>
                      <a:r>
                        <a:rPr lang="en-GB" sz="1200" b="0" i="0" u="none" strike="noStrike" dirty="0">
                          <a:solidFill>
                            <a:srgbClr val="000000"/>
                          </a:solidFill>
                          <a:effectLst/>
                          <a:latin typeface="Calibri"/>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DB4E2"/>
                    </a:solidFill>
                  </a:tcPr>
                </a:tc>
                <a:tc vMerge="1">
                  <a:txBody>
                    <a:bodyPr/>
                    <a:lstStyle/>
                    <a:p>
                      <a:endParaRPr lang="en-GB"/>
                    </a:p>
                  </a:txBody>
                  <a:tcPr/>
                </a:tc>
                <a:tc vMerge="1">
                  <a:txBody>
                    <a:bodyPr/>
                    <a:lstStyle/>
                    <a:p>
                      <a:endParaRPr lang="en-GB"/>
                    </a:p>
                  </a:txBody>
                  <a:tcPr/>
                </a:tc>
              </a:tr>
              <a:tr h="190500">
                <a:tc vMerge="1">
                  <a:txBody>
                    <a:bodyPr/>
                    <a:lstStyle/>
                    <a:p>
                      <a:endParaRPr lang="en-GB"/>
                    </a:p>
                  </a:txBody>
                  <a:tcPr/>
                </a:tc>
                <a:tc rowSpan="2">
                  <a:txBody>
                    <a:bodyPr/>
                    <a:lstStyle/>
                    <a:p>
                      <a:pPr algn="ctr" fontAlgn="ctr"/>
                      <a:r>
                        <a:rPr lang="en-GB" sz="1200" b="1" i="0" u="none" strike="noStrike" dirty="0" smtClean="0">
                          <a:solidFill>
                            <a:srgbClr val="000000"/>
                          </a:solidFill>
                          <a:effectLst/>
                          <a:latin typeface="Calibri"/>
                        </a:rPr>
                        <a:t>SQXF</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C0DA"/>
                    </a:solidFill>
                  </a:tcPr>
                </a:tc>
                <a:tc>
                  <a:txBody>
                    <a:bodyPr/>
                    <a:lstStyle/>
                    <a:p>
                      <a:pPr algn="ctr" fontAlgn="b"/>
                      <a:r>
                        <a:rPr lang="en-GB" sz="1200" b="1" i="0" u="none" strike="noStrike" dirty="0">
                          <a:solidFill>
                            <a:srgbClr val="000000"/>
                          </a:solidFill>
                          <a:effectLst/>
                          <a:latin typeface="Calibri"/>
                        </a:rPr>
                        <a:t>4 Blocks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en-GB" sz="1200" b="0" i="0" u="none" strike="noStrike" dirty="0">
                          <a:solidFill>
                            <a:srgbClr val="000000"/>
                          </a:solidFill>
                          <a:effectLst/>
                          <a:latin typeface="Calibri"/>
                        </a:rPr>
                        <a:t>1188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DB4E2"/>
                    </a:solidFill>
                  </a:tcPr>
                </a:tc>
                <a:tc>
                  <a:txBody>
                    <a:bodyPr/>
                    <a:lstStyle/>
                    <a:p>
                      <a:pPr algn="ctr" fontAlgn="b"/>
                      <a:r>
                        <a:rPr lang="en-GB" sz="1200" b="0" i="0" u="none" strike="noStrike" dirty="0">
                          <a:solidFill>
                            <a:srgbClr val="000000"/>
                          </a:solidFill>
                          <a:effectLst/>
                          <a:latin typeface="Calibri"/>
                        </a:rPr>
                        <a:t>-3.17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GB" sz="1200" b="0" i="0" u="none" strike="noStrike" dirty="0">
                          <a:solidFill>
                            <a:srgbClr val="000000"/>
                          </a:solidFill>
                          <a:effectLst/>
                          <a:latin typeface="Calibri"/>
                        </a:rPr>
                        <a:t>-1.29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vMerge="1">
                  <a:txBody>
                    <a:bodyPr/>
                    <a:lstStyle/>
                    <a:p>
                      <a:endParaRPr lang="en-GB"/>
                    </a:p>
                  </a:txBody>
                  <a:tcPr/>
                </a:tc>
                <a:tc vMerge="1">
                  <a:txBody>
                    <a:bodyPr/>
                    <a:lstStyle/>
                    <a:p>
                      <a:endParaRPr lang="en-GB"/>
                    </a:p>
                  </a:txBody>
                  <a:tcPr/>
                </a:tc>
              </a:tr>
              <a:tr h="190500">
                <a:tc vMerge="1">
                  <a:txBody>
                    <a:bodyPr/>
                    <a:lstStyle/>
                    <a:p>
                      <a:endParaRPr lang="en-GB"/>
                    </a:p>
                  </a:txBody>
                  <a:tcPr/>
                </a:tc>
                <a:tc vMerge="1">
                  <a:txBody>
                    <a:bodyPr/>
                    <a:lstStyle/>
                    <a:p>
                      <a:endParaRPr lang="en-GB"/>
                    </a:p>
                  </a:txBody>
                  <a:tcPr/>
                </a:tc>
                <a:tc>
                  <a:txBody>
                    <a:bodyPr/>
                    <a:lstStyle/>
                    <a:p>
                      <a:pPr algn="ctr" fontAlgn="b"/>
                      <a:r>
                        <a:rPr lang="en-GB" sz="1200" b="1" i="0" u="none" strike="noStrike">
                          <a:solidFill>
                            <a:srgbClr val="000000"/>
                          </a:solidFill>
                          <a:effectLst/>
                          <a:latin typeface="Calibri"/>
                        </a:rPr>
                        <a:t>6 Blocks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vMerge="1">
                  <a:txBody>
                    <a:bodyPr/>
                    <a:lstStyle/>
                    <a:p>
                      <a:endParaRPr lang="en-GB"/>
                    </a:p>
                  </a:txBody>
                  <a:tcPr/>
                </a:tc>
                <a:tc>
                  <a:txBody>
                    <a:bodyPr/>
                    <a:lstStyle/>
                    <a:p>
                      <a:pPr algn="ctr" fontAlgn="b"/>
                      <a:r>
                        <a:rPr lang="en-GB" sz="1200" b="0" i="0" u="none" strike="noStrike">
                          <a:solidFill>
                            <a:srgbClr val="000000"/>
                          </a:solidFill>
                          <a:effectLst/>
                          <a:latin typeface="Calibri"/>
                        </a:rPr>
                        <a:t>-2.88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DB4E2"/>
                    </a:solidFill>
                  </a:tcPr>
                </a:tc>
                <a:tc>
                  <a:txBody>
                    <a:bodyPr/>
                    <a:lstStyle/>
                    <a:p>
                      <a:pPr algn="ctr" fontAlgn="b"/>
                      <a:r>
                        <a:rPr lang="en-GB" sz="1200" b="0" i="0" u="none" strike="noStrike">
                          <a:solidFill>
                            <a:srgbClr val="000000"/>
                          </a:solidFill>
                          <a:effectLst/>
                          <a:latin typeface="Calibri"/>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DB4E2"/>
                    </a:solidFill>
                  </a:tcPr>
                </a:tc>
                <a:tc vMerge="1">
                  <a:txBody>
                    <a:bodyPr/>
                    <a:lstStyle/>
                    <a:p>
                      <a:endParaRPr lang="en-GB"/>
                    </a:p>
                  </a:txBody>
                  <a:tcPr/>
                </a:tc>
                <a:tc vMerge="1">
                  <a:txBody>
                    <a:bodyPr/>
                    <a:lstStyle/>
                    <a:p>
                      <a:endParaRPr lang="en-GB"/>
                    </a:p>
                  </a:txBody>
                  <a:tcPr/>
                </a:tc>
              </a:tr>
              <a:tr h="190500">
                <a:tc vMerge="1">
                  <a:txBody>
                    <a:bodyPr/>
                    <a:lstStyle/>
                    <a:p>
                      <a:endParaRPr lang="en-GB"/>
                    </a:p>
                  </a:txBody>
                  <a:tcPr/>
                </a:tc>
                <a:tc rowSpan="2">
                  <a:txBody>
                    <a:bodyPr/>
                    <a:lstStyle/>
                    <a:p>
                      <a:pPr algn="ctr" fontAlgn="ctr"/>
                      <a:r>
                        <a:rPr lang="en-GB" sz="1200" b="1" i="0" u="none" strike="noStrike" dirty="0" smtClean="0">
                          <a:solidFill>
                            <a:srgbClr val="000000"/>
                          </a:solidFill>
                          <a:effectLst/>
                          <a:latin typeface="Calibri"/>
                        </a:rPr>
                        <a:t>LQXF</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C0DA"/>
                    </a:solidFill>
                  </a:tcPr>
                </a:tc>
                <a:tc>
                  <a:txBody>
                    <a:bodyPr/>
                    <a:lstStyle/>
                    <a:p>
                      <a:pPr algn="ctr" fontAlgn="b"/>
                      <a:r>
                        <a:rPr lang="en-GB" sz="1200" b="1" i="0" u="none" strike="noStrike">
                          <a:solidFill>
                            <a:srgbClr val="000000"/>
                          </a:solidFill>
                          <a:effectLst/>
                          <a:latin typeface="Calibri"/>
                        </a:rPr>
                        <a:t>4 Blocks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en-GB" sz="1200" b="0" i="0" u="none" strike="noStrike">
                          <a:solidFill>
                            <a:srgbClr val="000000"/>
                          </a:solidFill>
                          <a:effectLst/>
                          <a:latin typeface="Calibri"/>
                        </a:rPr>
                        <a:t>4000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DB4E2"/>
                    </a:solidFill>
                  </a:tcPr>
                </a:tc>
                <a:tc>
                  <a:txBody>
                    <a:bodyPr/>
                    <a:lstStyle/>
                    <a:p>
                      <a:pPr algn="ctr" fontAlgn="b"/>
                      <a:r>
                        <a:rPr lang="en-GB" sz="1200" b="0" i="0" u="none" strike="noStrike" dirty="0">
                          <a:solidFill>
                            <a:srgbClr val="000000"/>
                          </a:solidFill>
                          <a:effectLst/>
                          <a:latin typeface="Calibri"/>
                        </a:rPr>
                        <a:t>-0.68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GB" sz="1200" b="0" i="0" u="none" strike="noStrike">
                          <a:solidFill>
                            <a:srgbClr val="000000"/>
                          </a:solidFill>
                          <a:effectLst/>
                          <a:latin typeface="Calibri"/>
                        </a:rPr>
                        <a:t>-0.12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vMerge="1">
                  <a:txBody>
                    <a:bodyPr/>
                    <a:lstStyle/>
                    <a:p>
                      <a:endParaRPr lang="en-GB"/>
                    </a:p>
                  </a:txBody>
                  <a:tcPr/>
                </a:tc>
                <a:tc vMerge="1">
                  <a:txBody>
                    <a:bodyPr/>
                    <a:lstStyle/>
                    <a:p>
                      <a:endParaRPr lang="en-GB"/>
                    </a:p>
                  </a:txBody>
                  <a:tcPr/>
                </a:tc>
              </a:tr>
              <a:tr h="190500">
                <a:tc vMerge="1">
                  <a:txBody>
                    <a:bodyPr/>
                    <a:lstStyle/>
                    <a:p>
                      <a:endParaRPr lang="en-GB"/>
                    </a:p>
                  </a:txBody>
                  <a:tcPr/>
                </a:tc>
                <a:tc vMerge="1">
                  <a:txBody>
                    <a:bodyPr/>
                    <a:lstStyle/>
                    <a:p>
                      <a:endParaRPr lang="en-GB"/>
                    </a:p>
                  </a:txBody>
                  <a:tcPr/>
                </a:tc>
                <a:tc>
                  <a:txBody>
                    <a:bodyPr/>
                    <a:lstStyle/>
                    <a:p>
                      <a:pPr algn="ctr" fontAlgn="b"/>
                      <a:r>
                        <a:rPr lang="en-GB" sz="1200" b="1" i="0" u="none" strike="noStrike" dirty="0">
                          <a:solidFill>
                            <a:srgbClr val="000000"/>
                          </a:solidFill>
                          <a:effectLst/>
                          <a:latin typeface="Calibri"/>
                        </a:rPr>
                        <a:t>6 Blocks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vMerge="1">
                  <a:txBody>
                    <a:bodyPr/>
                    <a:lstStyle/>
                    <a:p>
                      <a:endParaRPr lang="en-GB"/>
                    </a:p>
                  </a:txBody>
                  <a:tcPr/>
                </a:tc>
                <a:tc>
                  <a:txBody>
                    <a:bodyPr/>
                    <a:lstStyle/>
                    <a:p>
                      <a:pPr algn="ctr" fontAlgn="b"/>
                      <a:r>
                        <a:rPr lang="en-GB" sz="1200" b="0" i="0" u="none" strike="noStrike" dirty="0">
                          <a:solidFill>
                            <a:srgbClr val="000000"/>
                          </a:solidFill>
                          <a:effectLst/>
                          <a:latin typeface="Calibri"/>
                        </a:rPr>
                        <a:t>-0.60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DB4E2"/>
                    </a:solidFill>
                  </a:tcPr>
                </a:tc>
                <a:tc>
                  <a:txBody>
                    <a:bodyPr/>
                    <a:lstStyle/>
                    <a:p>
                      <a:pPr algn="ctr" fontAlgn="b"/>
                      <a:r>
                        <a:rPr lang="en-GB" sz="1200" b="0" i="0" u="none" strike="noStrike" dirty="0">
                          <a:solidFill>
                            <a:srgbClr val="000000"/>
                          </a:solidFill>
                          <a:effectLst/>
                          <a:latin typeface="Calibri"/>
                        </a:rPr>
                        <a:t>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DB4E2"/>
                    </a:solidFill>
                  </a:tcPr>
                </a:tc>
                <a:tc vMerge="1">
                  <a:txBody>
                    <a:bodyPr/>
                    <a:lstStyle/>
                    <a:p>
                      <a:endParaRPr lang="en-GB"/>
                    </a:p>
                  </a:txBody>
                  <a:tcPr/>
                </a:tc>
                <a:tc vMerge="1">
                  <a:txBody>
                    <a:bodyPr/>
                    <a:lstStyle/>
                    <a:p>
                      <a:endParaRPr lang="en-GB"/>
                    </a:p>
                  </a:txBody>
                  <a:tcPr/>
                </a:tc>
              </a:tr>
              <a:tr h="190500">
                <a:tc gridSpan="6">
                  <a:txBody>
                    <a:bodyPr/>
                    <a:lstStyle/>
                    <a:p>
                      <a:pPr algn="ctr" fontAlgn="b"/>
                      <a:r>
                        <a:rPr lang="en-GB" sz="1200" b="1" i="0" u="none" strike="noStrike" dirty="0">
                          <a:solidFill>
                            <a:srgbClr val="000000"/>
                          </a:solidFill>
                          <a:effectLst/>
                          <a:latin typeface="Calibri"/>
                        </a:rPr>
                        <a:t>Real strand (2x20)</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D05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en-GB" sz="1200" b="0" i="0" u="none" strike="noStrike" dirty="0">
                          <a:solidFill>
                            <a:srgbClr val="000000"/>
                          </a:solidFill>
                          <a:effectLst/>
                          <a:latin typeface="Calibri"/>
                        </a:rPr>
                        <a:t>-0.37</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BF8F"/>
                    </a:solidFill>
                  </a:tcPr>
                </a:tc>
                <a:tc>
                  <a:txBody>
                    <a:bodyPr/>
                    <a:lstStyle/>
                    <a:p>
                      <a:pPr algn="ctr" fontAlgn="ctr"/>
                      <a:r>
                        <a:rPr lang="en-GB" sz="1200" b="0" i="0" u="none" strike="noStrike" dirty="0">
                          <a:solidFill>
                            <a:srgbClr val="000000"/>
                          </a:solidFill>
                          <a:effectLst/>
                          <a:latin typeface="Calibri"/>
                        </a:rPr>
                        <a:t>0.36</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BF8F"/>
                    </a:solidFill>
                  </a:tcPr>
                </a:tc>
              </a:tr>
            </a:tbl>
          </a:graphicData>
        </a:graphic>
      </p:graphicFrame>
      <p:sp>
        <p:nvSpPr>
          <p:cNvPr id="13" name="Title 1"/>
          <p:cNvSpPr>
            <a:spLocks noGrp="1"/>
          </p:cNvSpPr>
          <p:nvPr>
            <p:ph type="title"/>
          </p:nvPr>
        </p:nvSpPr>
        <p:spPr>
          <a:xfrm>
            <a:off x="395536" y="160338"/>
            <a:ext cx="8229600" cy="914400"/>
          </a:xfrm>
        </p:spPr>
        <p:txBody>
          <a:bodyPr>
            <a:noAutofit/>
          </a:bodyPr>
          <a:lstStyle/>
          <a:p>
            <a:r>
              <a:rPr lang="en-GB" sz="3600" dirty="0" smtClean="0"/>
              <a:t>4. </a:t>
            </a:r>
            <a:r>
              <a:rPr lang="en-GB" sz="3600" dirty="0"/>
              <a:t>Field quality </a:t>
            </a:r>
            <a:r>
              <a:rPr lang="en-GB" sz="3600" dirty="0" smtClean="0"/>
              <a:t>(3/3</a:t>
            </a:r>
            <a:r>
              <a:rPr lang="en-GB" sz="3600" dirty="0"/>
              <a:t>)</a:t>
            </a:r>
          </a:p>
        </p:txBody>
      </p:sp>
    </p:spTree>
    <p:extLst>
      <p:ext uri="{BB962C8B-B14F-4D97-AF65-F5344CB8AC3E}">
        <p14:creationId xmlns:p14="http://schemas.microsoft.com/office/powerpoint/2010/main" val="23514605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1FE0CF9-301C-4DC2-9DD4-D8FCF2197C95}" type="slidenum">
              <a:rPr lang="en-GB" smtClean="0"/>
              <a:t>18</a:t>
            </a:fld>
            <a:endParaRPr lang="en-GB"/>
          </a:p>
        </p:txBody>
      </p:sp>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normAutofit/>
          </a:bodyPr>
          <a:lstStyle/>
          <a:p>
            <a:pPr marL="550926" indent="-514350">
              <a:buAutoNum type="arabicPeriod"/>
            </a:pPr>
            <a:r>
              <a:rPr lang="en-GB" dirty="0" smtClean="0"/>
              <a:t>Design objectives &amp; variables</a:t>
            </a:r>
          </a:p>
          <a:p>
            <a:pPr marL="550926" indent="-514350">
              <a:buAutoNum type="arabicPeriod"/>
            </a:pPr>
            <a:r>
              <a:rPr lang="en-GB" dirty="0" smtClean="0"/>
              <a:t>Strain energy minimization</a:t>
            </a:r>
          </a:p>
          <a:p>
            <a:pPr marL="550926" indent="-514350">
              <a:buAutoNum type="arabicPeriod"/>
            </a:pPr>
            <a:r>
              <a:rPr lang="en-GB" dirty="0" smtClean="0"/>
              <a:t>Peak field minimization</a:t>
            </a:r>
          </a:p>
          <a:p>
            <a:pPr marL="550926" indent="-514350">
              <a:buAutoNum type="arabicPeriod"/>
            </a:pPr>
            <a:r>
              <a:rPr lang="en-GB" dirty="0" smtClean="0"/>
              <a:t>Field quality</a:t>
            </a:r>
          </a:p>
          <a:p>
            <a:pPr marL="550926" indent="-514350">
              <a:buAutoNum type="arabicPeriod"/>
            </a:pPr>
            <a:r>
              <a:rPr lang="en-GB" b="1" dirty="0" smtClean="0"/>
              <a:t>Summary</a:t>
            </a:r>
          </a:p>
          <a:p>
            <a:pPr marL="550926" indent="-514350">
              <a:buFont typeface="Arial"/>
              <a:buAutoNum type="arabicPeriod"/>
            </a:pPr>
            <a:r>
              <a:rPr lang="en-GB" dirty="0" smtClean="0"/>
              <a:t>OPERA model</a:t>
            </a:r>
          </a:p>
          <a:p>
            <a:pPr marL="550926" indent="-514350">
              <a:buFont typeface="Arial"/>
              <a:buAutoNum type="arabicPeriod"/>
            </a:pPr>
            <a:r>
              <a:rPr lang="en-GB" dirty="0"/>
              <a:t>SQXF baseline design</a:t>
            </a:r>
          </a:p>
          <a:p>
            <a:pPr marL="36576" indent="0">
              <a:buNone/>
            </a:pPr>
            <a:endParaRPr lang="en-GB" dirty="0" smtClean="0"/>
          </a:p>
          <a:p>
            <a:pPr marL="962406" lvl="1" indent="-514350">
              <a:buAutoNum type="arabicPeriod"/>
            </a:pPr>
            <a:endParaRPr lang="en-GB" dirty="0"/>
          </a:p>
        </p:txBody>
      </p:sp>
    </p:spTree>
    <p:extLst>
      <p:ext uri="{BB962C8B-B14F-4D97-AF65-F5344CB8AC3E}">
        <p14:creationId xmlns:p14="http://schemas.microsoft.com/office/powerpoint/2010/main" val="33715487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0" name="Picture Placeholder 9"/>
              <p:cNvGraphicFramePr>
                <a:graphicFrameLocks noGrp="1"/>
              </p:cNvGraphicFramePr>
              <p:nvPr>
                <p:ph idx="1"/>
                <p:extLst>
                  <p:ext uri="{D42A27DB-BD31-4B8C-83A1-F6EECF244321}">
                    <p14:modId xmlns:p14="http://schemas.microsoft.com/office/powerpoint/2010/main" val="3841668481"/>
                  </p:ext>
                </p:extLst>
              </p:nvPr>
            </p:nvGraphicFramePr>
            <p:xfrm>
              <a:off x="457200" y="996358"/>
              <a:ext cx="8229600" cy="4752528"/>
            </p:xfrm>
            <a:graphic>
              <a:graphicData uri="http://schemas.openxmlformats.org/drawingml/2006/table">
                <a:tbl>
                  <a:tblPr firstRow="1" bandRow="1">
                    <a:tableStyleId>{5C22544A-7EE6-4342-B048-85BDC9FD1C3A}</a:tableStyleId>
                  </a:tblPr>
                  <a:tblGrid>
                    <a:gridCol w="2743200"/>
                    <a:gridCol w="2743200"/>
                    <a:gridCol w="2743200"/>
                  </a:tblGrid>
                  <a:tr h="1188132">
                    <a:tc>
                      <a:txBody>
                        <a:bodyPr/>
                        <a:lstStyle/>
                        <a:p>
                          <a:r>
                            <a:rPr lang="en-GB" dirty="0" smtClean="0"/>
                            <a:t>4-Blocks</a:t>
                          </a:r>
                        </a:p>
                      </a:txBody>
                      <a:tcPr marL="97899" marR="97899"/>
                    </a:tc>
                    <a:tc>
                      <a:txBody>
                        <a:bodyPr/>
                        <a:lstStyle/>
                        <a:p>
                          <a:r>
                            <a:rPr lang="en-GB" dirty="0" smtClean="0"/>
                            <a:t>6-Blocks</a:t>
                          </a:r>
                          <a:endParaRPr lang="en-GB" dirty="0"/>
                        </a:p>
                      </a:txBody>
                      <a:tcPr marL="97899" marR="97899"/>
                    </a:tc>
                    <a:tc>
                      <a:txBody>
                        <a:bodyPr/>
                        <a:lstStyle/>
                        <a:p>
                          <a:r>
                            <a:rPr lang="en-GB" dirty="0" smtClean="0"/>
                            <a:t>6-Blocks</a:t>
                          </a:r>
                        </a:p>
                        <a:p>
                          <a:endParaRPr lang="en-GB" dirty="0"/>
                        </a:p>
                      </a:txBody>
                      <a:tcPr marL="97899" marR="97899"/>
                    </a:tc>
                  </a:tr>
                  <a:tr h="11881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rPr>
                            <a:t>(-) No solution has been found where </a:t>
                          </a:r>
                          <a14:m>
                            <m:oMath xmlns:m="http://schemas.openxmlformats.org/officeDocument/2006/math">
                              <m:acc>
                                <m:accPr>
                                  <m:chr m:val="̅"/>
                                  <m:ctrlPr>
                                    <a:rPr lang="en-GB" i="1" smtClean="0">
                                      <a:solidFill>
                                        <a:srgbClr val="FF0000"/>
                                      </a:solidFill>
                                      <a:latin typeface="Cambria Math"/>
                                    </a:rPr>
                                  </m:ctrlPr>
                                </m:accPr>
                                <m:e>
                                  <m:sSub>
                                    <m:sSubPr>
                                      <m:ctrlPr>
                                        <a:rPr lang="en-GB" i="1">
                                          <a:solidFill>
                                            <a:srgbClr val="FF0000"/>
                                          </a:solidFill>
                                          <a:latin typeface="Cambria Math"/>
                                        </a:rPr>
                                      </m:ctrlPr>
                                    </m:sSubPr>
                                    <m:e>
                                      <m:r>
                                        <a:rPr lang="en-GB" b="0" i="1" smtClean="0">
                                          <a:solidFill>
                                            <a:srgbClr val="FF0000"/>
                                          </a:solidFill>
                                          <a:latin typeface="Cambria Math"/>
                                        </a:rPr>
                                        <m:t> </m:t>
                                      </m:r>
                                      <m:r>
                                        <a:rPr lang="en-GB" i="1">
                                          <a:solidFill>
                                            <a:srgbClr val="FF0000"/>
                                          </a:solidFill>
                                          <a:latin typeface="Cambria Math"/>
                                        </a:rPr>
                                        <m:t>𝑏</m:t>
                                      </m:r>
                                    </m:e>
                                    <m:sub>
                                      <m:r>
                                        <a:rPr lang="en-GB" b="0" i="1" smtClean="0">
                                          <a:solidFill>
                                            <a:srgbClr val="FF0000"/>
                                          </a:solidFill>
                                          <a:latin typeface="Cambria Math"/>
                                        </a:rPr>
                                        <m:t>10</m:t>
                                      </m:r>
                                    </m:sub>
                                  </m:sSub>
                                </m:e>
                              </m:acc>
                              <m:r>
                                <a:rPr lang="en-GB" b="0" i="1" smtClean="0">
                                  <a:solidFill>
                                    <a:srgbClr val="FF0000"/>
                                  </a:solidFill>
                                  <a:latin typeface="Cambria Math"/>
                                </a:rPr>
                                <m:t>&lt;0.2</m:t>
                              </m:r>
                            </m:oMath>
                          </a14:m>
                          <a:endParaRPr lang="en-GB" dirty="0" smtClean="0">
                            <a:solidFill>
                              <a:srgbClr val="FF0000"/>
                            </a:solidFill>
                          </a:endParaRPr>
                        </a:p>
                        <a:p>
                          <a:endParaRPr lang="en-GB" dirty="0"/>
                        </a:p>
                      </a:txBody>
                      <a:tcPr marL="97899" marR="9789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rPr>
                            <a:t>(-) No solution has been found where </a:t>
                          </a:r>
                          <a14:m>
                            <m:oMath xmlns:m="http://schemas.openxmlformats.org/officeDocument/2006/math">
                              <m:acc>
                                <m:accPr>
                                  <m:chr m:val="̅"/>
                                  <m:ctrlPr>
                                    <a:rPr lang="en-GB" i="1" smtClean="0">
                                      <a:solidFill>
                                        <a:srgbClr val="FF0000"/>
                                      </a:solidFill>
                                      <a:latin typeface="Cambria Math"/>
                                    </a:rPr>
                                  </m:ctrlPr>
                                </m:accPr>
                                <m:e>
                                  <m:sSub>
                                    <m:sSubPr>
                                      <m:ctrlPr>
                                        <a:rPr lang="en-GB" i="1">
                                          <a:solidFill>
                                            <a:srgbClr val="FF0000"/>
                                          </a:solidFill>
                                          <a:latin typeface="Cambria Math"/>
                                        </a:rPr>
                                      </m:ctrlPr>
                                    </m:sSubPr>
                                    <m:e>
                                      <m:r>
                                        <a:rPr lang="en-GB" b="0" i="1" smtClean="0">
                                          <a:solidFill>
                                            <a:srgbClr val="FF0000"/>
                                          </a:solidFill>
                                          <a:latin typeface="Cambria Math"/>
                                        </a:rPr>
                                        <m:t> </m:t>
                                      </m:r>
                                      <m:r>
                                        <a:rPr lang="en-GB" i="1">
                                          <a:solidFill>
                                            <a:srgbClr val="FF0000"/>
                                          </a:solidFill>
                                          <a:latin typeface="Cambria Math"/>
                                        </a:rPr>
                                        <m:t>𝑏</m:t>
                                      </m:r>
                                    </m:e>
                                    <m:sub>
                                      <m:r>
                                        <a:rPr lang="en-GB" b="0" i="1" smtClean="0">
                                          <a:solidFill>
                                            <a:srgbClr val="FF0000"/>
                                          </a:solidFill>
                                          <a:latin typeface="Cambria Math"/>
                                        </a:rPr>
                                        <m:t>10</m:t>
                                      </m:r>
                                    </m:sub>
                                  </m:sSub>
                                </m:e>
                              </m:acc>
                              <m:r>
                                <a:rPr lang="en-GB" b="0" i="1" smtClean="0">
                                  <a:solidFill>
                                    <a:srgbClr val="FF0000"/>
                                  </a:solidFill>
                                  <a:latin typeface="Cambria Math"/>
                                </a:rPr>
                                <m:t>&lt;0.2</m:t>
                              </m:r>
                            </m:oMath>
                          </a14:m>
                          <a:endParaRPr lang="en-GB" dirty="0" smtClean="0">
                            <a:solidFill>
                              <a:srgbClr val="FF0000"/>
                            </a:solidFill>
                          </a:endParaRPr>
                        </a:p>
                        <a:p>
                          <a:endParaRPr lang="en-GB" dirty="0"/>
                        </a:p>
                      </a:txBody>
                      <a:tcPr marL="97899" marR="97899"/>
                    </a:tc>
                    <a:tc>
                      <a:txBody>
                        <a:bodyPr/>
                        <a:lstStyle/>
                        <a:p>
                          <a:r>
                            <a:rPr lang="en-GB" dirty="0" smtClean="0">
                              <a:solidFill>
                                <a:srgbClr val="00B050"/>
                              </a:solidFill>
                            </a:rPr>
                            <a:t>(+) </a:t>
                          </a:r>
                          <a:r>
                            <a:rPr lang="en-GB" dirty="0" err="1" smtClean="0">
                              <a:solidFill>
                                <a:srgbClr val="00B050"/>
                              </a:solidFill>
                            </a:rPr>
                            <a:t>Multipole</a:t>
                          </a:r>
                          <a:r>
                            <a:rPr lang="en-GB" baseline="0" dirty="0" smtClean="0">
                              <a:solidFill>
                                <a:srgbClr val="00B050"/>
                              </a:solidFill>
                            </a:rPr>
                            <a:t> content can be optimise to achieve target values</a:t>
                          </a:r>
                          <a:endParaRPr lang="en-GB" dirty="0">
                            <a:solidFill>
                              <a:srgbClr val="00B050"/>
                            </a:solidFill>
                          </a:endParaRPr>
                        </a:p>
                      </a:txBody>
                      <a:tcPr marL="97899" marR="97899"/>
                    </a:tc>
                  </a:tr>
                  <a:tr h="1188132">
                    <a:tc>
                      <a:txBody>
                        <a:bodyPr/>
                        <a:lstStyle/>
                        <a:p>
                          <a:r>
                            <a:rPr lang="en-GB" dirty="0" smtClean="0">
                              <a:solidFill>
                                <a:srgbClr val="FF0000"/>
                              </a:solidFill>
                            </a:rPr>
                            <a:t>(-) Higher increase of the peak</a:t>
                          </a:r>
                          <a:r>
                            <a:rPr lang="en-GB" baseline="0" dirty="0" smtClean="0">
                              <a:solidFill>
                                <a:srgbClr val="FF0000"/>
                              </a:solidFill>
                            </a:rPr>
                            <a:t> field in the ends (about 5%*) </a:t>
                          </a:r>
                          <a:endParaRPr lang="en-GB" dirty="0">
                            <a:solidFill>
                              <a:srgbClr val="FF0000"/>
                            </a:solidFill>
                          </a:endParaRPr>
                        </a:p>
                      </a:txBody>
                      <a:tcPr marL="97899" marR="97899"/>
                    </a:tc>
                    <a:tc>
                      <a:txBody>
                        <a:bodyPr/>
                        <a:lstStyle/>
                        <a:p>
                          <a:r>
                            <a:rPr lang="en-GB" dirty="0" smtClean="0">
                              <a:solidFill>
                                <a:srgbClr val="00B050"/>
                              </a:solidFill>
                            </a:rPr>
                            <a:t>(+) Low</a:t>
                          </a:r>
                          <a:r>
                            <a:rPr lang="en-GB" baseline="0" dirty="0" smtClean="0">
                              <a:solidFill>
                                <a:srgbClr val="00B050"/>
                              </a:solidFill>
                            </a:rPr>
                            <a:t> increase of the peak field in the ends (about 2%*)</a:t>
                          </a:r>
                          <a:endParaRPr lang="en-GB" dirty="0">
                            <a:solidFill>
                              <a:srgbClr val="00B050"/>
                            </a:solidFill>
                          </a:endParaRPr>
                        </a:p>
                      </a:txBody>
                      <a:tcPr marL="97899" marR="97899"/>
                    </a:tc>
                    <a:tc>
                      <a:txBody>
                        <a:bodyPr/>
                        <a:lstStyle/>
                        <a:p>
                          <a:r>
                            <a:rPr lang="en-GB" dirty="0" smtClean="0">
                              <a:solidFill>
                                <a:srgbClr val="00B050"/>
                              </a:solidFill>
                            </a:rPr>
                            <a:t>(+) Low</a:t>
                          </a:r>
                          <a:r>
                            <a:rPr lang="en-GB" baseline="0" dirty="0" smtClean="0">
                              <a:solidFill>
                                <a:srgbClr val="00B050"/>
                              </a:solidFill>
                            </a:rPr>
                            <a:t> increase of the peak field in the ends (about 2%*)</a:t>
                          </a:r>
                          <a:endParaRPr lang="en-GB" dirty="0">
                            <a:solidFill>
                              <a:srgbClr val="00B050"/>
                            </a:solidFill>
                          </a:endParaRPr>
                        </a:p>
                      </a:txBody>
                      <a:tcPr marL="97899" marR="97899"/>
                    </a:tc>
                  </a:tr>
                  <a:tr h="1188132">
                    <a:tc>
                      <a:txBody>
                        <a:bodyPr/>
                        <a:lstStyle/>
                        <a:p>
                          <a:r>
                            <a:rPr lang="en-GB" dirty="0" smtClean="0">
                              <a:solidFill>
                                <a:srgbClr val="00B050"/>
                              </a:solidFill>
                            </a:rPr>
                            <a:t>(+) Simple, only 4 blocks</a:t>
                          </a:r>
                          <a:endParaRPr lang="en-GB" dirty="0">
                            <a:solidFill>
                              <a:srgbClr val="00B050"/>
                            </a:solidFill>
                          </a:endParaRPr>
                        </a:p>
                      </a:txBody>
                      <a:tcPr marL="97899" marR="97899"/>
                    </a:tc>
                    <a:tc>
                      <a:txBody>
                        <a:bodyPr/>
                        <a:lstStyle/>
                        <a:p>
                          <a:r>
                            <a:rPr lang="en-GB" dirty="0" smtClean="0">
                              <a:solidFill>
                                <a:srgbClr val="FF0000"/>
                              </a:solidFill>
                            </a:rPr>
                            <a:t>(-)</a:t>
                          </a:r>
                          <a:r>
                            <a:rPr lang="en-GB" baseline="0" dirty="0" smtClean="0">
                              <a:solidFill>
                                <a:srgbClr val="FF0000"/>
                              </a:solidFill>
                            </a:rPr>
                            <a:t> 6 blocks, including two blocks of 16 conductors</a:t>
                          </a:r>
                          <a:endParaRPr lang="en-GB" dirty="0">
                            <a:solidFill>
                              <a:srgbClr val="FF0000"/>
                            </a:solidFill>
                          </a:endParaRPr>
                        </a:p>
                      </a:txBody>
                      <a:tcPr marL="97899" marR="97899"/>
                    </a:tc>
                    <a:tc>
                      <a:txBody>
                        <a:bodyPr/>
                        <a:lstStyle/>
                        <a:p>
                          <a:r>
                            <a:rPr lang="en-GB" dirty="0" smtClean="0">
                              <a:solidFill>
                                <a:srgbClr val="F46F0C"/>
                              </a:solidFill>
                            </a:rPr>
                            <a:t>(-,+) 6 blocks, including</a:t>
                          </a:r>
                          <a:r>
                            <a:rPr lang="en-GB" baseline="0" dirty="0" smtClean="0">
                              <a:solidFill>
                                <a:srgbClr val="F46F0C"/>
                              </a:solidFill>
                            </a:rPr>
                            <a:t> one block of 16 conductors and one of 10 conductors</a:t>
                          </a:r>
                          <a:endParaRPr lang="en-GB" dirty="0">
                            <a:solidFill>
                              <a:srgbClr val="F46F0C"/>
                            </a:solidFill>
                          </a:endParaRPr>
                        </a:p>
                      </a:txBody>
                      <a:tcPr marL="97899" marR="97899"/>
                    </a:tc>
                  </a:tr>
                </a:tbl>
              </a:graphicData>
            </a:graphic>
          </p:graphicFrame>
        </mc:Choice>
        <mc:Fallback xmlns="">
          <p:graphicFrame>
            <p:nvGraphicFramePr>
              <p:cNvPr id="10" name="Picture Placeholder 9"/>
              <p:cNvGraphicFramePr>
                <a:graphicFrameLocks noGrp="1"/>
              </p:cNvGraphicFramePr>
              <p:nvPr>
                <p:ph idx="1"/>
                <p:extLst>
                  <p:ext uri="{D42A27DB-BD31-4B8C-83A1-F6EECF244321}">
                    <p14:modId xmlns:p14="http://schemas.microsoft.com/office/powerpoint/2010/main" val="3841668481"/>
                  </p:ext>
                </p:extLst>
              </p:nvPr>
            </p:nvGraphicFramePr>
            <p:xfrm>
              <a:off x="457200" y="996358"/>
              <a:ext cx="8229600" cy="4752528"/>
            </p:xfrm>
            <a:graphic>
              <a:graphicData uri="http://schemas.openxmlformats.org/drawingml/2006/table">
                <a:tbl>
                  <a:tblPr firstRow="1" bandRow="1">
                    <a:tableStyleId>{5C22544A-7EE6-4342-B048-85BDC9FD1C3A}</a:tableStyleId>
                  </a:tblPr>
                  <a:tblGrid>
                    <a:gridCol w="2743200"/>
                    <a:gridCol w="2743200"/>
                    <a:gridCol w="2743200"/>
                  </a:tblGrid>
                  <a:tr h="1188132">
                    <a:tc>
                      <a:txBody>
                        <a:bodyPr/>
                        <a:lstStyle/>
                        <a:p>
                          <a:r>
                            <a:rPr lang="en-GB" dirty="0" smtClean="0"/>
                            <a:t>4-Blocks</a:t>
                          </a:r>
                        </a:p>
                      </a:txBody>
                      <a:tcPr marL="97899" marR="97899"/>
                    </a:tc>
                    <a:tc>
                      <a:txBody>
                        <a:bodyPr/>
                        <a:lstStyle/>
                        <a:p>
                          <a:r>
                            <a:rPr lang="en-GB" dirty="0" smtClean="0"/>
                            <a:t>6-Blocks</a:t>
                          </a:r>
                          <a:endParaRPr lang="en-GB" dirty="0"/>
                        </a:p>
                      </a:txBody>
                      <a:tcPr marL="97899" marR="97899"/>
                    </a:tc>
                    <a:tc>
                      <a:txBody>
                        <a:bodyPr/>
                        <a:lstStyle/>
                        <a:p>
                          <a:r>
                            <a:rPr lang="en-GB" dirty="0" smtClean="0"/>
                            <a:t>6-Blocks</a:t>
                          </a:r>
                        </a:p>
                        <a:p>
                          <a:endParaRPr lang="en-GB" dirty="0"/>
                        </a:p>
                      </a:txBody>
                      <a:tcPr marL="97899" marR="97899"/>
                    </a:tc>
                  </a:tr>
                  <a:tr h="1188132">
                    <a:tc>
                      <a:txBody>
                        <a:bodyPr/>
                        <a:lstStyle/>
                        <a:p>
                          <a:endParaRPr lang="en-US"/>
                        </a:p>
                      </a:txBody>
                      <a:tcPr marL="97899" marR="97899">
                        <a:blipFill rotWithShape="1">
                          <a:blip r:embed="rId2"/>
                          <a:stretch>
                            <a:fillRect t="-102564" r="-200000" b="-200513"/>
                          </a:stretch>
                        </a:blipFill>
                      </a:tcPr>
                    </a:tc>
                    <a:tc>
                      <a:txBody>
                        <a:bodyPr/>
                        <a:lstStyle/>
                        <a:p>
                          <a:endParaRPr lang="en-US"/>
                        </a:p>
                      </a:txBody>
                      <a:tcPr marL="97899" marR="97899">
                        <a:blipFill rotWithShape="1">
                          <a:blip r:embed="rId2"/>
                          <a:stretch>
                            <a:fillRect l="-100000" t="-102564" r="-100000" b="-200513"/>
                          </a:stretch>
                        </a:blipFill>
                      </a:tcPr>
                    </a:tc>
                    <a:tc>
                      <a:txBody>
                        <a:bodyPr/>
                        <a:lstStyle/>
                        <a:p>
                          <a:r>
                            <a:rPr lang="en-GB" dirty="0" smtClean="0">
                              <a:solidFill>
                                <a:srgbClr val="00B050"/>
                              </a:solidFill>
                            </a:rPr>
                            <a:t>(+) </a:t>
                          </a:r>
                          <a:r>
                            <a:rPr lang="en-GB" dirty="0" err="1" smtClean="0">
                              <a:solidFill>
                                <a:srgbClr val="00B050"/>
                              </a:solidFill>
                            </a:rPr>
                            <a:t>Multipole</a:t>
                          </a:r>
                          <a:r>
                            <a:rPr lang="en-GB" baseline="0" dirty="0" smtClean="0">
                              <a:solidFill>
                                <a:srgbClr val="00B050"/>
                              </a:solidFill>
                            </a:rPr>
                            <a:t> content can be optimise to achieve target values</a:t>
                          </a:r>
                          <a:endParaRPr lang="en-GB" dirty="0">
                            <a:solidFill>
                              <a:srgbClr val="00B050"/>
                            </a:solidFill>
                          </a:endParaRPr>
                        </a:p>
                      </a:txBody>
                      <a:tcPr marL="97899" marR="97899"/>
                    </a:tc>
                  </a:tr>
                  <a:tr h="1188132">
                    <a:tc>
                      <a:txBody>
                        <a:bodyPr/>
                        <a:lstStyle/>
                        <a:p>
                          <a:r>
                            <a:rPr lang="en-GB" dirty="0" smtClean="0">
                              <a:solidFill>
                                <a:srgbClr val="FF0000"/>
                              </a:solidFill>
                            </a:rPr>
                            <a:t>(-) Higher increase of the peak</a:t>
                          </a:r>
                          <a:r>
                            <a:rPr lang="en-GB" baseline="0" dirty="0" smtClean="0">
                              <a:solidFill>
                                <a:srgbClr val="FF0000"/>
                              </a:solidFill>
                            </a:rPr>
                            <a:t> field in the ends (about </a:t>
                          </a:r>
                          <a:r>
                            <a:rPr lang="en-GB" baseline="0" dirty="0" smtClean="0">
                              <a:solidFill>
                                <a:srgbClr val="FF0000"/>
                              </a:solidFill>
                            </a:rPr>
                            <a:t>5%*) </a:t>
                          </a:r>
                          <a:endParaRPr lang="en-GB" dirty="0">
                            <a:solidFill>
                              <a:srgbClr val="FF0000"/>
                            </a:solidFill>
                          </a:endParaRPr>
                        </a:p>
                      </a:txBody>
                      <a:tcPr marL="97899" marR="97899"/>
                    </a:tc>
                    <a:tc>
                      <a:txBody>
                        <a:bodyPr/>
                        <a:lstStyle/>
                        <a:p>
                          <a:r>
                            <a:rPr lang="en-GB" dirty="0" smtClean="0">
                              <a:solidFill>
                                <a:srgbClr val="00B050"/>
                              </a:solidFill>
                            </a:rPr>
                            <a:t>(+) Low</a:t>
                          </a:r>
                          <a:r>
                            <a:rPr lang="en-GB" baseline="0" dirty="0" smtClean="0">
                              <a:solidFill>
                                <a:srgbClr val="00B050"/>
                              </a:solidFill>
                            </a:rPr>
                            <a:t> increase of the peak field in the ends (about 2</a:t>
                          </a:r>
                          <a:r>
                            <a:rPr lang="en-GB" baseline="0" dirty="0" smtClean="0">
                              <a:solidFill>
                                <a:srgbClr val="00B050"/>
                              </a:solidFill>
                            </a:rPr>
                            <a:t>%*)</a:t>
                          </a:r>
                          <a:endParaRPr lang="en-GB" dirty="0">
                            <a:solidFill>
                              <a:srgbClr val="00B050"/>
                            </a:solidFill>
                          </a:endParaRPr>
                        </a:p>
                      </a:txBody>
                      <a:tcPr marL="97899" marR="97899"/>
                    </a:tc>
                    <a:tc>
                      <a:txBody>
                        <a:bodyPr/>
                        <a:lstStyle/>
                        <a:p>
                          <a:r>
                            <a:rPr lang="en-GB" dirty="0" smtClean="0">
                              <a:solidFill>
                                <a:srgbClr val="00B050"/>
                              </a:solidFill>
                            </a:rPr>
                            <a:t>(+) Low</a:t>
                          </a:r>
                          <a:r>
                            <a:rPr lang="en-GB" baseline="0" dirty="0" smtClean="0">
                              <a:solidFill>
                                <a:srgbClr val="00B050"/>
                              </a:solidFill>
                            </a:rPr>
                            <a:t> increase of the peak field in the ends (about 2</a:t>
                          </a:r>
                          <a:r>
                            <a:rPr lang="en-GB" baseline="0" dirty="0" smtClean="0">
                              <a:solidFill>
                                <a:srgbClr val="00B050"/>
                              </a:solidFill>
                            </a:rPr>
                            <a:t>%*)</a:t>
                          </a:r>
                          <a:endParaRPr lang="en-GB" dirty="0">
                            <a:solidFill>
                              <a:srgbClr val="00B050"/>
                            </a:solidFill>
                          </a:endParaRPr>
                        </a:p>
                      </a:txBody>
                      <a:tcPr marL="97899" marR="97899"/>
                    </a:tc>
                  </a:tr>
                  <a:tr h="1188132">
                    <a:tc>
                      <a:txBody>
                        <a:bodyPr/>
                        <a:lstStyle/>
                        <a:p>
                          <a:r>
                            <a:rPr lang="en-GB" dirty="0" smtClean="0">
                              <a:solidFill>
                                <a:srgbClr val="00B050"/>
                              </a:solidFill>
                            </a:rPr>
                            <a:t>(+) Simple, only 4 blocks</a:t>
                          </a:r>
                          <a:endParaRPr lang="en-GB" dirty="0">
                            <a:solidFill>
                              <a:srgbClr val="00B050"/>
                            </a:solidFill>
                          </a:endParaRPr>
                        </a:p>
                      </a:txBody>
                      <a:tcPr marL="97899" marR="97899"/>
                    </a:tc>
                    <a:tc>
                      <a:txBody>
                        <a:bodyPr/>
                        <a:lstStyle/>
                        <a:p>
                          <a:r>
                            <a:rPr lang="en-GB" dirty="0" smtClean="0">
                              <a:solidFill>
                                <a:srgbClr val="FF0000"/>
                              </a:solidFill>
                            </a:rPr>
                            <a:t>(-)</a:t>
                          </a:r>
                          <a:r>
                            <a:rPr lang="en-GB" baseline="0" dirty="0" smtClean="0">
                              <a:solidFill>
                                <a:srgbClr val="FF0000"/>
                              </a:solidFill>
                            </a:rPr>
                            <a:t> 6 blocks, including two blocks of 16 conductors</a:t>
                          </a:r>
                          <a:endParaRPr lang="en-GB" dirty="0">
                            <a:solidFill>
                              <a:srgbClr val="FF0000"/>
                            </a:solidFill>
                          </a:endParaRPr>
                        </a:p>
                      </a:txBody>
                      <a:tcPr marL="97899" marR="97899"/>
                    </a:tc>
                    <a:tc>
                      <a:txBody>
                        <a:bodyPr/>
                        <a:lstStyle/>
                        <a:p>
                          <a:r>
                            <a:rPr lang="en-GB" dirty="0" smtClean="0">
                              <a:solidFill>
                                <a:srgbClr val="F46F0C"/>
                              </a:solidFill>
                            </a:rPr>
                            <a:t>(-,+) 6 blocks, including</a:t>
                          </a:r>
                          <a:r>
                            <a:rPr lang="en-GB" baseline="0" dirty="0" smtClean="0">
                              <a:solidFill>
                                <a:srgbClr val="F46F0C"/>
                              </a:solidFill>
                            </a:rPr>
                            <a:t> one block of 16 conductors and one of 10 conductors</a:t>
                          </a:r>
                          <a:endParaRPr lang="en-GB" dirty="0">
                            <a:solidFill>
                              <a:srgbClr val="F46F0C"/>
                            </a:solidFill>
                          </a:endParaRPr>
                        </a:p>
                      </a:txBody>
                      <a:tcPr marL="97899" marR="97899"/>
                    </a:tc>
                  </a:tr>
                </a:tbl>
              </a:graphicData>
            </a:graphic>
          </p:graphicFrame>
        </mc:Fallback>
      </mc:AlternateContent>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0988" t="64328" r="46919" b="30226"/>
          <a:stretch/>
        </p:blipFill>
        <p:spPr bwMode="auto">
          <a:xfrm>
            <a:off x="3793396" y="1336245"/>
            <a:ext cx="1835284" cy="72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91FE0CF9-301C-4DC2-9DD4-D8FCF2197C95}" type="slidenum">
              <a:rPr lang="en-GB" smtClean="0"/>
              <a:t>19</a:t>
            </a:fld>
            <a:endParaRPr lang="en-GB" dirty="0"/>
          </a:p>
        </p:txBody>
      </p:sp>
      <p:sp>
        <p:nvSpPr>
          <p:cNvPr id="2" name="Title 1"/>
          <p:cNvSpPr>
            <a:spLocks noGrp="1"/>
          </p:cNvSpPr>
          <p:nvPr>
            <p:ph type="title"/>
          </p:nvPr>
        </p:nvSpPr>
        <p:spPr>
          <a:xfrm>
            <a:off x="211800" y="142579"/>
            <a:ext cx="8229600" cy="914400"/>
          </a:xfrm>
        </p:spPr>
        <p:txBody>
          <a:bodyPr/>
          <a:lstStyle/>
          <a:p>
            <a:r>
              <a:rPr lang="en-GB" dirty="0" smtClean="0"/>
              <a:t>5. Summary</a:t>
            </a:r>
            <a:endParaRPr lang="en-GB" dirty="0"/>
          </a:p>
        </p:txBody>
      </p:sp>
      <p:pic>
        <p:nvPicPr>
          <p:cNvPr id="6" name="Picture 4"/>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44456" t="58006" r="40404" b="33560"/>
          <a:stretch/>
        </p:blipFill>
        <p:spPr bwMode="auto">
          <a:xfrm>
            <a:off x="1191940" y="1326407"/>
            <a:ext cx="1584176" cy="70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6488" t="63064" r="51989" b="31899"/>
          <a:stretch/>
        </p:blipFill>
        <p:spPr bwMode="auto">
          <a:xfrm>
            <a:off x="6554542" y="1351918"/>
            <a:ext cx="1795746" cy="67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4007416" y="1633615"/>
            <a:ext cx="768876" cy="3600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p:cNvSpPr/>
          <p:nvPr/>
        </p:nvSpPr>
        <p:spPr>
          <a:xfrm>
            <a:off x="3881634" y="1350397"/>
            <a:ext cx="768876" cy="3600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p:cNvSpPr/>
          <p:nvPr/>
        </p:nvSpPr>
        <p:spPr>
          <a:xfrm>
            <a:off x="7067977" y="1489886"/>
            <a:ext cx="1282311" cy="42222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p:cNvSpPr/>
          <p:nvPr/>
        </p:nvSpPr>
        <p:spPr>
          <a:xfrm>
            <a:off x="6520861" y="1309867"/>
            <a:ext cx="768876" cy="3600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1075596" y="6006128"/>
            <a:ext cx="8385904" cy="369332"/>
          </a:xfrm>
          <a:prstGeom prst="rect">
            <a:avLst/>
          </a:prstGeom>
        </p:spPr>
        <p:txBody>
          <a:bodyPr wrap="square">
            <a:spAutoFit/>
          </a:bodyPr>
          <a:lstStyle/>
          <a:p>
            <a:r>
              <a:rPr lang="en-GB" dirty="0" smtClean="0">
                <a:solidFill>
                  <a:srgbClr val="FF0000"/>
                </a:solidFill>
              </a:rPr>
              <a:t>*without </a:t>
            </a:r>
            <a:r>
              <a:rPr lang="en-GB" dirty="0">
                <a:solidFill>
                  <a:srgbClr val="FF0000"/>
                </a:solidFill>
              </a:rPr>
              <a:t>considering the reduction when removing </a:t>
            </a:r>
            <a:r>
              <a:rPr lang="en-GB" dirty="0" smtClean="0">
                <a:solidFill>
                  <a:srgbClr val="FF0000"/>
                </a:solidFill>
              </a:rPr>
              <a:t>magnetic </a:t>
            </a:r>
            <a:r>
              <a:rPr lang="en-GB" dirty="0">
                <a:solidFill>
                  <a:srgbClr val="FF0000"/>
                </a:solidFill>
              </a:rPr>
              <a:t>pad/yoke at the </a:t>
            </a:r>
            <a:r>
              <a:rPr lang="en-GB" dirty="0" smtClean="0">
                <a:solidFill>
                  <a:srgbClr val="FF0000"/>
                </a:solidFill>
              </a:rPr>
              <a:t>ends</a:t>
            </a:r>
            <a:endParaRPr lang="en-GB" dirty="0">
              <a:solidFill>
                <a:srgbClr val="FF0000"/>
              </a:solidFill>
            </a:endParaRPr>
          </a:p>
        </p:txBody>
      </p:sp>
    </p:spTree>
    <p:extLst>
      <p:ext uri="{BB962C8B-B14F-4D97-AF65-F5344CB8AC3E}">
        <p14:creationId xmlns:p14="http://schemas.microsoft.com/office/powerpoint/2010/main" val="15808218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1FE0CF9-301C-4DC2-9DD4-D8FCF2197C95}" type="slidenum">
              <a:rPr lang="en-GB" smtClean="0"/>
              <a:t>2</a:t>
            </a:fld>
            <a:endParaRPr lang="en-GB"/>
          </a:p>
        </p:txBody>
      </p:sp>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normAutofit/>
          </a:bodyPr>
          <a:lstStyle/>
          <a:p>
            <a:pPr marL="550926" indent="-514350">
              <a:buAutoNum type="arabicPeriod"/>
            </a:pPr>
            <a:r>
              <a:rPr lang="en-GB" dirty="0" smtClean="0"/>
              <a:t>Design objectives &amp; variables</a:t>
            </a:r>
          </a:p>
          <a:p>
            <a:pPr marL="550926" indent="-514350">
              <a:buAutoNum type="arabicPeriod"/>
            </a:pPr>
            <a:r>
              <a:rPr lang="en-GB" dirty="0" smtClean="0"/>
              <a:t>Strain energy minimization</a:t>
            </a:r>
          </a:p>
          <a:p>
            <a:pPr marL="550926" indent="-514350">
              <a:buAutoNum type="arabicPeriod"/>
            </a:pPr>
            <a:r>
              <a:rPr lang="en-GB" dirty="0" smtClean="0"/>
              <a:t>Peak field minimization</a:t>
            </a:r>
          </a:p>
          <a:p>
            <a:pPr marL="550926" indent="-514350">
              <a:buAutoNum type="arabicPeriod"/>
            </a:pPr>
            <a:r>
              <a:rPr lang="en-GB" dirty="0" smtClean="0"/>
              <a:t>Field quality</a:t>
            </a:r>
          </a:p>
          <a:p>
            <a:pPr marL="550926" indent="-514350">
              <a:buAutoNum type="arabicPeriod"/>
            </a:pPr>
            <a:r>
              <a:rPr lang="en-GB" dirty="0" smtClean="0"/>
              <a:t>Summary</a:t>
            </a:r>
          </a:p>
          <a:p>
            <a:pPr marL="550926" indent="-514350">
              <a:buFont typeface="Arial"/>
              <a:buAutoNum type="arabicPeriod"/>
            </a:pPr>
            <a:r>
              <a:rPr lang="en-GB" dirty="0"/>
              <a:t>OPERA model</a:t>
            </a:r>
          </a:p>
          <a:p>
            <a:pPr marL="550926" indent="-514350">
              <a:buFont typeface="Arial"/>
              <a:buAutoNum type="arabicPeriod"/>
            </a:pPr>
            <a:r>
              <a:rPr lang="en-GB" dirty="0"/>
              <a:t>SQXF baseline design</a:t>
            </a:r>
          </a:p>
          <a:p>
            <a:pPr marL="448056" lvl="1" indent="0">
              <a:buNone/>
            </a:pPr>
            <a:endParaRPr lang="en-GB" dirty="0"/>
          </a:p>
        </p:txBody>
      </p:sp>
    </p:spTree>
    <p:extLst>
      <p:ext uri="{BB962C8B-B14F-4D97-AF65-F5344CB8AC3E}">
        <p14:creationId xmlns:p14="http://schemas.microsoft.com/office/powerpoint/2010/main" val="20065951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1FE0CF9-301C-4DC2-9DD4-D8FCF2197C95}" type="slidenum">
              <a:rPr lang="en-GB" smtClean="0"/>
              <a:t>20</a:t>
            </a:fld>
            <a:endParaRPr lang="en-GB"/>
          </a:p>
        </p:txBody>
      </p:sp>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normAutofit/>
          </a:bodyPr>
          <a:lstStyle/>
          <a:p>
            <a:pPr marL="550926" indent="-514350">
              <a:buAutoNum type="arabicPeriod"/>
            </a:pPr>
            <a:r>
              <a:rPr lang="en-GB" dirty="0" smtClean="0"/>
              <a:t>Design objectives &amp; Variables</a:t>
            </a:r>
          </a:p>
          <a:p>
            <a:pPr marL="550926" indent="-514350">
              <a:buAutoNum type="arabicPeriod"/>
            </a:pPr>
            <a:r>
              <a:rPr lang="en-GB" dirty="0" smtClean="0"/>
              <a:t>Strain energy minimization</a:t>
            </a:r>
          </a:p>
          <a:p>
            <a:pPr marL="550926" indent="-514350">
              <a:buAutoNum type="arabicPeriod"/>
            </a:pPr>
            <a:r>
              <a:rPr lang="en-GB" dirty="0" smtClean="0"/>
              <a:t>Peak field minimization</a:t>
            </a:r>
          </a:p>
          <a:p>
            <a:pPr marL="550926" indent="-514350">
              <a:buAutoNum type="arabicPeriod"/>
            </a:pPr>
            <a:r>
              <a:rPr lang="en-GB" dirty="0" smtClean="0"/>
              <a:t>Field quality</a:t>
            </a:r>
          </a:p>
          <a:p>
            <a:pPr marL="550926" indent="-514350">
              <a:buAutoNum type="arabicPeriod"/>
            </a:pPr>
            <a:r>
              <a:rPr lang="en-GB" dirty="0" smtClean="0"/>
              <a:t>Summary</a:t>
            </a:r>
          </a:p>
          <a:p>
            <a:pPr marL="550926" indent="-514350">
              <a:buFont typeface="Arial"/>
              <a:buAutoNum type="arabicPeriod"/>
            </a:pPr>
            <a:r>
              <a:rPr lang="en-GB" b="1" dirty="0"/>
              <a:t>OPERA Model</a:t>
            </a:r>
          </a:p>
          <a:p>
            <a:pPr marL="550926" indent="-514350">
              <a:buAutoNum type="arabicPeriod"/>
            </a:pPr>
            <a:r>
              <a:rPr lang="en-GB" dirty="0" smtClean="0"/>
              <a:t>SQXF baseline design</a:t>
            </a:r>
          </a:p>
          <a:p>
            <a:pPr marL="962406" lvl="1" indent="-514350">
              <a:buAutoNum type="arabicPeriod"/>
            </a:pPr>
            <a:endParaRPr lang="en-GB" dirty="0"/>
          </a:p>
        </p:txBody>
      </p:sp>
    </p:spTree>
    <p:extLst>
      <p:ext uri="{BB962C8B-B14F-4D97-AF65-F5344CB8AC3E}">
        <p14:creationId xmlns:p14="http://schemas.microsoft.com/office/powerpoint/2010/main" val="18641272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Susana Izquierdo Bermudez</a:t>
            </a:r>
            <a:endParaRPr lang="en-US" dirty="0"/>
          </a:p>
        </p:txBody>
      </p:sp>
      <p:sp>
        <p:nvSpPr>
          <p:cNvPr id="3" name="Slide Number Placeholder 2"/>
          <p:cNvSpPr>
            <a:spLocks noGrp="1"/>
          </p:cNvSpPr>
          <p:nvPr>
            <p:ph type="sldNum" sz="quarter" idx="12"/>
          </p:nvPr>
        </p:nvSpPr>
        <p:spPr/>
        <p:txBody>
          <a:bodyPr/>
          <a:lstStyle/>
          <a:p>
            <a:fld id="{0FA004B2-1541-5046-B6F2-22AF56585712}" type="slidenum">
              <a:rPr lang="en-US" smtClean="0"/>
              <a:pPr/>
              <a:t>21</a:t>
            </a:fld>
            <a:endParaRPr lang="en-US"/>
          </a:p>
        </p:txBody>
      </p:sp>
      <p:sp>
        <p:nvSpPr>
          <p:cNvPr id="4" name="Title 3"/>
          <p:cNvSpPr>
            <a:spLocks noGrp="1"/>
          </p:cNvSpPr>
          <p:nvPr>
            <p:ph type="title"/>
          </p:nvPr>
        </p:nvSpPr>
        <p:spPr>
          <a:xfrm>
            <a:off x="457200" y="274638"/>
            <a:ext cx="8229600" cy="914400"/>
          </a:xfrm>
        </p:spPr>
        <p:txBody>
          <a:bodyPr/>
          <a:lstStyle/>
          <a:p>
            <a:r>
              <a:rPr lang="en-GB" dirty="0" smtClean="0"/>
              <a:t>6. OPERA model</a:t>
            </a:r>
            <a:endParaRPr lang="en-GB" dirty="0"/>
          </a:p>
        </p:txBody>
      </p:sp>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9688" t="21872" r="27681" b="43555"/>
          <a:stretch/>
        </p:blipFill>
        <p:spPr bwMode="auto">
          <a:xfrm>
            <a:off x="139700" y="1422399"/>
            <a:ext cx="2844800" cy="1883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Chart 8"/>
          <p:cNvGraphicFramePr>
            <a:graphicFrameLocks/>
          </p:cNvGraphicFramePr>
          <p:nvPr>
            <p:extLst>
              <p:ext uri="{D42A27DB-BD31-4B8C-83A1-F6EECF244321}">
                <p14:modId xmlns:p14="http://schemas.microsoft.com/office/powerpoint/2010/main" val="1615931307"/>
              </p:ext>
            </p:extLst>
          </p:nvPr>
        </p:nvGraphicFramePr>
        <p:xfrm>
          <a:off x="228600" y="37084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p:cNvGraphicFramePr>
          <p:nvPr>
            <p:extLst>
              <p:ext uri="{D42A27DB-BD31-4B8C-83A1-F6EECF244321}">
                <p14:modId xmlns:p14="http://schemas.microsoft.com/office/powerpoint/2010/main" val="482751415"/>
              </p:ext>
            </p:extLst>
          </p:nvPr>
        </p:nvGraphicFramePr>
        <p:xfrm>
          <a:off x="4572000" y="3708400"/>
          <a:ext cx="4572000" cy="2743200"/>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xmlns:a14="http://schemas.microsoft.com/office/drawing/2010/main">
        <mc:Choice Requires="a14">
          <p:sp>
            <p:nvSpPr>
              <p:cNvPr id="11" name="Rectangle 10"/>
              <p:cNvSpPr/>
              <p:nvPr/>
            </p:nvSpPr>
            <p:spPr>
              <a:xfrm>
                <a:off x="3931709" y="3139077"/>
                <a:ext cx="3792513" cy="5693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a:ea typeface="Cambria Math"/>
                        </a:rPr>
                        <m:t>∆</m:t>
                      </m:r>
                      <m:sSub>
                        <m:sSubPr>
                          <m:ctrlPr>
                            <a:rPr lang="en-GB" sz="1400" i="1">
                              <a:latin typeface="Cambria Math"/>
                            </a:rPr>
                          </m:ctrlPr>
                        </m:sSubPr>
                        <m:e>
                          <m:r>
                            <a:rPr lang="en-GB" sz="1400" b="1" i="1">
                              <a:latin typeface="Cambria Math"/>
                            </a:rPr>
                            <m:t>𝑩</m:t>
                          </m:r>
                        </m:e>
                        <m:sub>
                          <m:r>
                            <a:rPr lang="en-GB" sz="1400" b="1" i="1">
                              <a:latin typeface="Cambria Math"/>
                            </a:rPr>
                            <m:t>𝑷</m:t>
                          </m:r>
                          <m:r>
                            <a:rPr lang="en-GB" sz="1400" b="1" i="1" smtClean="0">
                              <a:latin typeface="Cambria Math"/>
                            </a:rPr>
                            <m:t>(</m:t>
                          </m:r>
                          <m:r>
                            <a:rPr lang="en-GB" sz="1400" b="1" i="1" smtClean="0">
                              <a:latin typeface="Cambria Math"/>
                            </a:rPr>
                            <m:t>𝑰𝑳</m:t>
                          </m:r>
                          <m:r>
                            <a:rPr lang="en-GB" sz="1400" b="1" i="1" smtClean="0">
                              <a:latin typeface="Cambria Math"/>
                            </a:rPr>
                            <m:t> </m:t>
                          </m:r>
                          <m:r>
                            <a:rPr lang="en-GB" sz="1400" b="1" i="1" smtClean="0">
                              <a:latin typeface="Cambria Math"/>
                            </a:rPr>
                            <m:t>𝒐𝒓</m:t>
                          </m:r>
                          <m:r>
                            <a:rPr lang="en-GB" sz="1400" b="1" i="1" smtClean="0">
                              <a:latin typeface="Cambria Math"/>
                            </a:rPr>
                            <m:t> </m:t>
                          </m:r>
                          <m:r>
                            <a:rPr lang="en-GB" sz="1400" b="1" i="1" smtClean="0">
                              <a:latin typeface="Cambria Math"/>
                            </a:rPr>
                            <m:t>𝑶𝑳</m:t>
                          </m:r>
                          <m:r>
                            <a:rPr lang="en-GB" sz="1400" b="1" i="1" smtClean="0">
                              <a:latin typeface="Cambria Math"/>
                            </a:rPr>
                            <m:t>)</m:t>
                          </m:r>
                        </m:sub>
                      </m:sSub>
                      <m:r>
                        <a:rPr lang="en-GB" sz="1400" b="1" i="1" smtClean="0">
                          <a:latin typeface="Cambria Math"/>
                        </a:rPr>
                        <m:t>=</m:t>
                      </m:r>
                      <m:f>
                        <m:fPr>
                          <m:ctrlPr>
                            <a:rPr lang="en-GB" sz="1400" i="1" smtClean="0">
                              <a:latin typeface="Cambria Math"/>
                            </a:rPr>
                          </m:ctrlPr>
                        </m:fPr>
                        <m:num>
                          <m:sSub>
                            <m:sSubPr>
                              <m:ctrlPr>
                                <a:rPr lang="en-GB" sz="1400" i="1">
                                  <a:latin typeface="Cambria Math"/>
                                </a:rPr>
                              </m:ctrlPr>
                            </m:sSubPr>
                            <m:e>
                              <m:r>
                                <a:rPr lang="en-GB" sz="1400" b="1" i="1">
                                  <a:latin typeface="Cambria Math"/>
                                </a:rPr>
                                <m:t>𝑩</m:t>
                              </m:r>
                            </m:e>
                            <m:sub>
                              <m:r>
                                <a:rPr lang="en-GB" sz="1400" b="1" i="1">
                                  <a:latin typeface="Cambria Math"/>
                                </a:rPr>
                                <m:t>𝑷𝒔𝒔</m:t>
                              </m:r>
                              <m:r>
                                <a:rPr lang="en-GB" sz="1400" b="1" i="1" smtClean="0">
                                  <a:latin typeface="Cambria Math"/>
                                </a:rPr>
                                <m:t>(</m:t>
                              </m:r>
                              <m:r>
                                <a:rPr lang="en-GB" sz="1400" b="1" i="1" smtClean="0">
                                  <a:latin typeface="Cambria Math"/>
                                </a:rPr>
                                <m:t>𝑰𝑳</m:t>
                              </m:r>
                              <m:r>
                                <a:rPr lang="en-GB" sz="1400" b="1" i="1" smtClean="0">
                                  <a:latin typeface="Cambria Math"/>
                                </a:rPr>
                                <m:t>)</m:t>
                              </m:r>
                            </m:sub>
                          </m:sSub>
                          <m:r>
                            <a:rPr lang="en-GB" sz="1400" b="1" i="1">
                              <a:latin typeface="Cambria Math"/>
                            </a:rPr>
                            <m:t>−</m:t>
                          </m:r>
                          <m:sSub>
                            <m:sSubPr>
                              <m:ctrlPr>
                                <a:rPr lang="en-GB" sz="1400" i="1">
                                  <a:latin typeface="Cambria Math"/>
                                </a:rPr>
                              </m:ctrlPr>
                            </m:sSubPr>
                            <m:e>
                              <m:r>
                                <a:rPr lang="en-GB" sz="1400" b="1" i="1">
                                  <a:latin typeface="Cambria Math"/>
                                </a:rPr>
                                <m:t>𝑩</m:t>
                              </m:r>
                            </m:e>
                            <m:sub>
                              <m:r>
                                <a:rPr lang="en-GB" sz="1400" b="1" i="1">
                                  <a:latin typeface="Cambria Math"/>
                                </a:rPr>
                                <m:t>𝑷𝒆𝒏𝒅𝒔</m:t>
                              </m:r>
                              <m:r>
                                <a:rPr lang="en-GB" sz="1400" b="1" i="1">
                                  <a:latin typeface="Cambria Math"/>
                                </a:rPr>
                                <m:t>(</m:t>
                              </m:r>
                              <m:r>
                                <a:rPr lang="en-GB" sz="1400" b="1" i="1">
                                  <a:latin typeface="Cambria Math"/>
                                </a:rPr>
                                <m:t>𝑰𝑳</m:t>
                              </m:r>
                              <m:r>
                                <a:rPr lang="en-GB" sz="1400" b="1" i="1" smtClean="0">
                                  <a:latin typeface="Cambria Math"/>
                                </a:rPr>
                                <m:t> </m:t>
                              </m:r>
                              <m:r>
                                <a:rPr lang="en-GB" sz="1400" b="1" i="1">
                                  <a:latin typeface="Cambria Math"/>
                                </a:rPr>
                                <m:t>𝒐𝒓</m:t>
                              </m:r>
                              <m:r>
                                <a:rPr lang="en-GB" sz="1400" b="1" i="1" smtClean="0">
                                  <a:latin typeface="Cambria Math"/>
                                </a:rPr>
                                <m:t> </m:t>
                              </m:r>
                              <m:r>
                                <a:rPr lang="en-GB" sz="1400" b="1" i="1">
                                  <a:latin typeface="Cambria Math"/>
                                </a:rPr>
                                <m:t>𝑶𝑳</m:t>
                              </m:r>
                              <m:r>
                                <a:rPr lang="en-GB" sz="1400" b="1" i="1">
                                  <a:latin typeface="Cambria Math"/>
                                </a:rPr>
                                <m:t>)</m:t>
                              </m:r>
                            </m:sub>
                          </m:sSub>
                        </m:num>
                        <m:den>
                          <m:sSub>
                            <m:sSubPr>
                              <m:ctrlPr>
                                <a:rPr lang="en-GB" sz="1400" i="1">
                                  <a:latin typeface="Cambria Math"/>
                                </a:rPr>
                              </m:ctrlPr>
                            </m:sSubPr>
                            <m:e>
                              <m:r>
                                <a:rPr lang="en-GB" sz="1400" b="1" i="1">
                                  <a:latin typeface="Cambria Math"/>
                                </a:rPr>
                                <m:t>𝑩</m:t>
                              </m:r>
                            </m:e>
                            <m:sub>
                              <m:r>
                                <a:rPr lang="en-GB" sz="1400" b="1" i="1">
                                  <a:latin typeface="Cambria Math"/>
                                </a:rPr>
                                <m:t>𝑷𝒔𝒔</m:t>
                              </m:r>
                              <m:r>
                                <a:rPr lang="en-GB" sz="1400" b="1" i="1" smtClean="0">
                                  <a:latin typeface="Cambria Math"/>
                                </a:rPr>
                                <m:t>(</m:t>
                              </m:r>
                              <m:r>
                                <a:rPr lang="en-GB" sz="1400" b="1" i="1" smtClean="0">
                                  <a:latin typeface="Cambria Math"/>
                                </a:rPr>
                                <m:t>𝑰𝑳</m:t>
                              </m:r>
                              <m:r>
                                <a:rPr lang="en-GB" sz="1400" b="1" i="1" smtClean="0">
                                  <a:latin typeface="Cambria Math"/>
                                </a:rPr>
                                <m:t>)</m:t>
                              </m:r>
                            </m:sub>
                          </m:sSub>
                        </m:den>
                      </m:f>
                      <m:r>
                        <a:rPr lang="en-GB" sz="1400" dirty="0">
                          <a:latin typeface="Cambria Math"/>
                          <a:ea typeface="Cambria Math"/>
                        </a:rPr>
                        <m:t>∙</m:t>
                      </m:r>
                      <m:r>
                        <a:rPr lang="en-GB" sz="1400" b="0" i="0" dirty="0" smtClean="0">
                          <a:latin typeface="Cambria Math"/>
                          <a:ea typeface="Cambria Math"/>
                        </a:rPr>
                        <m:t>100</m:t>
                      </m:r>
                    </m:oMath>
                  </m:oMathPara>
                </a14:m>
                <a:endParaRPr lang="en-GB" sz="1400" dirty="0"/>
              </a:p>
            </p:txBody>
          </p:sp>
        </mc:Choice>
        <mc:Fallback xmlns="">
          <p:sp>
            <p:nvSpPr>
              <p:cNvPr id="11" name="Rectangle 10"/>
              <p:cNvSpPr>
                <a:spLocks noRot="1" noChangeAspect="1" noMove="1" noResize="1" noEditPoints="1" noAdjustHandles="1" noChangeArrowheads="1" noChangeShapeType="1" noTextEdit="1"/>
              </p:cNvSpPr>
              <p:nvPr/>
            </p:nvSpPr>
            <p:spPr>
              <a:xfrm>
                <a:off x="3931709" y="3139077"/>
                <a:ext cx="3792513" cy="569323"/>
              </a:xfrm>
              <a:prstGeom prst="rect">
                <a:avLst/>
              </a:prstGeom>
              <a:blipFill rotWithShape="1">
                <a:blip r:embed="rId6"/>
                <a:stretch>
                  <a:fillRect b="-21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752100735"/>
                  </p:ext>
                </p:extLst>
              </p:nvPr>
            </p:nvGraphicFramePr>
            <p:xfrm>
              <a:off x="4572000" y="2063458"/>
              <a:ext cx="3403600" cy="901955"/>
            </p:xfrm>
            <a:graphic>
              <a:graphicData uri="http://schemas.openxmlformats.org/drawingml/2006/table">
                <a:tbl>
                  <a:tblPr>
                    <a:tableStyleId>{5C22544A-7EE6-4342-B048-85BDC9FD1C3A}</a:tableStyleId>
                  </a:tblPr>
                  <a:tblGrid>
                    <a:gridCol w="1929389"/>
                    <a:gridCol w="724911"/>
                    <a:gridCol w="749300"/>
                  </a:tblGrid>
                  <a:tr h="190500">
                    <a:tc>
                      <a:txBody>
                        <a:bodyPr/>
                        <a:lstStyle/>
                        <a:p>
                          <a:pPr algn="ctr" fontAlgn="b"/>
                          <a:endParaRPr lang="en-GB" sz="18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800" b="1" u="none" strike="noStrike" dirty="0" smtClean="0">
                              <a:effectLst/>
                            </a:rPr>
                            <a:t>ROXIE</a:t>
                          </a:r>
                          <a:endParaRPr lang="en-GB" sz="18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800" b="1" u="none" strike="noStrike" dirty="0" smtClean="0">
                              <a:effectLst/>
                            </a:rPr>
                            <a:t>OPERA</a:t>
                          </a:r>
                          <a:endParaRPr lang="en-GB" sz="18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ctr" fontAlgn="b"/>
                          <a14:m>
                            <m:oMathPara xmlns:m="http://schemas.openxmlformats.org/officeDocument/2006/math">
                              <m:oMathParaPr>
                                <m:jc m:val="centerGroup"/>
                              </m:oMathParaPr>
                              <m:oMath xmlns:m="http://schemas.openxmlformats.org/officeDocument/2006/math">
                                <m:r>
                                  <a:rPr lang="en-GB" sz="1800" i="1" smtClean="0">
                                    <a:latin typeface="Cambria Math"/>
                                    <a:ea typeface="Cambria Math"/>
                                  </a:rPr>
                                  <m:t>∆</m:t>
                                </m:r>
                                <m:sSub>
                                  <m:sSubPr>
                                    <m:ctrlPr>
                                      <a:rPr lang="en-GB" sz="1800" i="1">
                                        <a:latin typeface="Cambria Math"/>
                                      </a:rPr>
                                    </m:ctrlPr>
                                  </m:sSubPr>
                                  <m:e>
                                    <m:r>
                                      <a:rPr lang="en-GB" sz="1800" b="1" i="1">
                                        <a:latin typeface="Cambria Math"/>
                                      </a:rPr>
                                      <m:t>𝑩</m:t>
                                    </m:r>
                                  </m:e>
                                  <m:sub>
                                    <m:r>
                                      <a:rPr lang="en-GB" sz="1800" b="1" i="1">
                                        <a:latin typeface="Cambria Math"/>
                                      </a:rPr>
                                      <m:t>𝑷</m:t>
                                    </m:r>
                                    <m:r>
                                      <a:rPr lang="en-GB" sz="1800" b="1" i="1" smtClean="0">
                                        <a:latin typeface="Cambria Math"/>
                                      </a:rPr>
                                      <m:t> </m:t>
                                    </m:r>
                                    <m:r>
                                      <a:rPr lang="en-GB" sz="1800" b="1" i="1" smtClean="0">
                                        <a:latin typeface="Cambria Math"/>
                                      </a:rPr>
                                      <m:t>𝑰𝒏𝒏𝒆𝒓𝑳𝒂𝒚𝒆𝒓</m:t>
                                    </m:r>
                                    <m:r>
                                      <a:rPr lang="en-GB" sz="1800" b="1" i="1" smtClean="0">
                                        <a:latin typeface="Cambria Math"/>
                                      </a:rPr>
                                      <m:t> </m:t>
                                    </m:r>
                                  </m:sub>
                                </m:sSub>
                              </m:oMath>
                            </m:oMathPara>
                          </a14:m>
                          <a:endParaRPr lang="en-GB" sz="18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800" u="none" strike="noStrike" dirty="0" smtClean="0">
                              <a:effectLst/>
                            </a:rPr>
                            <a:t>-0.4%</a:t>
                          </a:r>
                          <a:endParaRPr lang="en-GB" sz="18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800" b="0" i="0" u="none" strike="noStrike" dirty="0" smtClean="0">
                              <a:solidFill>
                                <a:srgbClr val="000000"/>
                              </a:solidFill>
                              <a:effectLst/>
                              <a:latin typeface="Calibri"/>
                            </a:rPr>
                            <a:t>-0.2%</a:t>
                          </a:r>
                          <a:endParaRPr lang="en-GB" sz="18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ctr" fontAlgn="b"/>
                          <a14:m>
                            <m:oMathPara xmlns:m="http://schemas.openxmlformats.org/officeDocument/2006/math">
                              <m:oMathParaPr>
                                <m:jc m:val="centerGroup"/>
                              </m:oMathParaPr>
                              <m:oMath xmlns:m="http://schemas.openxmlformats.org/officeDocument/2006/math">
                                <m:r>
                                  <a:rPr lang="en-GB" sz="1800" i="1" smtClean="0">
                                    <a:latin typeface="Cambria Math"/>
                                    <a:ea typeface="Cambria Math"/>
                                  </a:rPr>
                                  <m:t>∆</m:t>
                                </m:r>
                                <m:sSub>
                                  <m:sSubPr>
                                    <m:ctrlPr>
                                      <a:rPr lang="en-GB" sz="1800" i="1">
                                        <a:latin typeface="Cambria Math"/>
                                      </a:rPr>
                                    </m:ctrlPr>
                                  </m:sSubPr>
                                  <m:e>
                                    <m:r>
                                      <a:rPr lang="en-GB" sz="1800" b="1" i="1">
                                        <a:latin typeface="Cambria Math"/>
                                      </a:rPr>
                                      <m:t>𝑩</m:t>
                                    </m:r>
                                  </m:e>
                                  <m:sub>
                                    <m:r>
                                      <a:rPr lang="en-GB" sz="1800" b="1" i="1">
                                        <a:latin typeface="Cambria Math"/>
                                      </a:rPr>
                                      <m:t>𝑷</m:t>
                                    </m:r>
                                    <m:r>
                                      <a:rPr lang="en-GB" sz="1800" b="1" i="1" smtClean="0">
                                        <a:latin typeface="Cambria Math"/>
                                      </a:rPr>
                                      <m:t> </m:t>
                                    </m:r>
                                    <m:r>
                                      <a:rPr lang="en-GB" sz="1800" b="1" i="1" smtClean="0">
                                        <a:latin typeface="Cambria Math"/>
                                      </a:rPr>
                                      <m:t>𝑶𝒖𝒕𝒆𝒓𝑳𝒂𝒚𝒆𝒓</m:t>
                                    </m:r>
                                    <m:r>
                                      <a:rPr lang="en-GB" sz="1800" b="1" i="1" smtClean="0">
                                        <a:latin typeface="Cambria Math"/>
                                      </a:rPr>
                                      <m:t> </m:t>
                                    </m:r>
                                  </m:sub>
                                </m:sSub>
                              </m:oMath>
                            </m:oMathPara>
                          </a14:m>
                          <a:endParaRPr lang="en-GB" sz="18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800" u="none" strike="noStrike" dirty="0" smtClean="0">
                              <a:effectLst/>
                            </a:rPr>
                            <a:t>-1.8%</a:t>
                          </a:r>
                          <a:endParaRPr lang="en-GB"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800" u="none" strike="noStrike" dirty="0" smtClean="0">
                              <a:effectLst/>
                            </a:rPr>
                            <a:t>-2.2%</a:t>
                          </a:r>
                          <a:endParaRPr lang="en-GB" sz="18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752100735"/>
                  </p:ext>
                </p:extLst>
              </p:nvPr>
            </p:nvGraphicFramePr>
            <p:xfrm>
              <a:off x="4572000" y="2063458"/>
              <a:ext cx="3403600" cy="901955"/>
            </p:xfrm>
            <a:graphic>
              <a:graphicData uri="http://schemas.openxmlformats.org/drawingml/2006/table">
                <a:tbl>
                  <a:tblPr>
                    <a:tableStyleId>{5C22544A-7EE6-4342-B048-85BDC9FD1C3A}</a:tableStyleId>
                  </a:tblPr>
                  <a:tblGrid>
                    <a:gridCol w="1929389"/>
                    <a:gridCol w="724911"/>
                    <a:gridCol w="749300"/>
                  </a:tblGrid>
                  <a:tr h="283845">
                    <a:tc>
                      <a:txBody>
                        <a:bodyPr/>
                        <a:lstStyle/>
                        <a:p>
                          <a:pPr algn="ctr" fontAlgn="b"/>
                          <a:endParaRPr lang="en-GB" sz="18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800" b="1" u="none" strike="noStrike" dirty="0" smtClean="0">
                              <a:effectLst/>
                            </a:rPr>
                            <a:t>ROXIE</a:t>
                          </a:r>
                          <a:endParaRPr lang="en-GB" sz="18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800" b="1" u="none" strike="noStrike" dirty="0" smtClean="0">
                              <a:effectLst/>
                            </a:rPr>
                            <a:t>OPERA</a:t>
                          </a:r>
                          <a:endParaRPr lang="en-GB" sz="18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9055">
                    <a:tc>
                      <a:txBody>
                        <a:bodyPr/>
                        <a:lstStyle/>
                        <a:p>
                          <a:endParaRPr lang="en-US"/>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7"/>
                          <a:stretch>
                            <a:fillRect t="-114000" r="-76899" b="-150000"/>
                          </a:stretch>
                        </a:blipFill>
                      </a:tcPr>
                    </a:tc>
                    <a:tc>
                      <a:txBody>
                        <a:bodyPr/>
                        <a:lstStyle/>
                        <a:p>
                          <a:pPr algn="ctr" fontAlgn="b"/>
                          <a:r>
                            <a:rPr lang="en-GB" sz="1800" u="none" strike="noStrike" dirty="0" smtClean="0">
                              <a:effectLst/>
                            </a:rPr>
                            <a:t>-0.4%</a:t>
                          </a:r>
                          <a:endParaRPr lang="en-GB" sz="18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800" b="0" i="0" u="none" strike="noStrike" dirty="0" smtClean="0">
                              <a:solidFill>
                                <a:srgbClr val="000000"/>
                              </a:solidFill>
                              <a:effectLst/>
                              <a:latin typeface="Calibri"/>
                            </a:rPr>
                            <a:t>-0.2%</a:t>
                          </a:r>
                          <a:endParaRPr lang="en-GB" sz="18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9055">
                    <a:tc>
                      <a:txBody>
                        <a:bodyPr/>
                        <a:lstStyle/>
                        <a:p>
                          <a:endParaRPr lang="en-US"/>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7"/>
                          <a:stretch>
                            <a:fillRect t="-209804" r="-76899" b="-47059"/>
                          </a:stretch>
                        </a:blipFill>
                      </a:tcPr>
                    </a:tc>
                    <a:tc>
                      <a:txBody>
                        <a:bodyPr/>
                        <a:lstStyle/>
                        <a:p>
                          <a:pPr algn="ctr" fontAlgn="b"/>
                          <a:r>
                            <a:rPr lang="en-GB" sz="1800" u="none" strike="noStrike" dirty="0" smtClean="0">
                              <a:effectLst/>
                            </a:rPr>
                            <a:t>-1.8%</a:t>
                          </a:r>
                          <a:endParaRPr lang="en-GB"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800" u="none" strike="noStrike" dirty="0" smtClean="0">
                              <a:effectLst/>
                            </a:rPr>
                            <a:t>-2.2%</a:t>
                          </a:r>
                          <a:endParaRPr lang="en-GB" sz="18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mc:Fallback>
      </mc:AlternateContent>
      <p:sp>
        <p:nvSpPr>
          <p:cNvPr id="5" name="TextBox 4"/>
          <p:cNvSpPr txBox="1"/>
          <p:nvPr/>
        </p:nvSpPr>
        <p:spPr>
          <a:xfrm>
            <a:off x="2984500" y="1086405"/>
            <a:ext cx="5015860" cy="923330"/>
          </a:xfrm>
          <a:prstGeom prst="rect">
            <a:avLst/>
          </a:prstGeom>
          <a:noFill/>
        </p:spPr>
        <p:txBody>
          <a:bodyPr wrap="none" rtlCol="0">
            <a:spAutoFit/>
          </a:bodyPr>
          <a:lstStyle/>
          <a:p>
            <a:r>
              <a:rPr lang="en-GB" dirty="0" smtClean="0"/>
              <a:t>Good agreement between OPERA and ROXIE model</a:t>
            </a:r>
          </a:p>
          <a:p>
            <a:pPr marL="285750" indent="-285750">
              <a:buFont typeface="Arial" pitchFamily="34" charset="0"/>
              <a:buChar char="•"/>
            </a:pPr>
            <a:r>
              <a:rPr lang="en-GB" dirty="0" smtClean="0"/>
              <a:t>Differences on peak field ≈ 0.2 T</a:t>
            </a:r>
          </a:p>
          <a:p>
            <a:pPr marL="285750" indent="-285750">
              <a:buFont typeface="Arial" pitchFamily="34" charset="0"/>
              <a:buChar char="•"/>
            </a:pPr>
            <a:r>
              <a:rPr lang="en-GB" dirty="0" smtClean="0"/>
              <a:t>For the baseline design…</a:t>
            </a:r>
            <a:endParaRPr lang="en-GB" dirty="0"/>
          </a:p>
        </p:txBody>
      </p:sp>
      <p:sp>
        <p:nvSpPr>
          <p:cNvPr id="8" name="Rectangle 7"/>
          <p:cNvSpPr/>
          <p:nvPr/>
        </p:nvSpPr>
        <p:spPr>
          <a:xfrm>
            <a:off x="139700" y="3523734"/>
            <a:ext cx="3020955" cy="369332"/>
          </a:xfrm>
          <a:prstGeom prst="rect">
            <a:avLst/>
          </a:prstGeom>
        </p:spPr>
        <p:txBody>
          <a:bodyPr wrap="none">
            <a:spAutoFit/>
          </a:bodyPr>
          <a:lstStyle/>
          <a:p>
            <a:pPr marL="285750" indent="-285750">
              <a:buFont typeface="Arial" pitchFamily="34" charset="0"/>
              <a:buChar char="•"/>
            </a:pPr>
            <a:r>
              <a:rPr lang="en-GB" dirty="0" smtClean="0"/>
              <a:t>Average </a:t>
            </a:r>
            <a:r>
              <a:rPr lang="en-GB" dirty="0" err="1" smtClean="0"/>
              <a:t>multipole</a:t>
            </a:r>
            <a:r>
              <a:rPr lang="en-GB" dirty="0" smtClean="0"/>
              <a:t> content:</a:t>
            </a:r>
            <a:endParaRPr lang="en-GB" dirty="0"/>
          </a:p>
        </p:txBody>
      </p:sp>
    </p:spTree>
    <p:extLst>
      <p:ext uri="{BB962C8B-B14F-4D97-AF65-F5344CB8AC3E}">
        <p14:creationId xmlns:p14="http://schemas.microsoft.com/office/powerpoint/2010/main" val="38247999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1FE0CF9-301C-4DC2-9DD4-D8FCF2197C95}" type="slidenum">
              <a:rPr lang="en-GB" smtClean="0"/>
              <a:t>22</a:t>
            </a:fld>
            <a:endParaRPr lang="en-GB"/>
          </a:p>
        </p:txBody>
      </p:sp>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normAutofit/>
          </a:bodyPr>
          <a:lstStyle/>
          <a:p>
            <a:pPr marL="550926" indent="-514350">
              <a:buAutoNum type="arabicPeriod"/>
            </a:pPr>
            <a:r>
              <a:rPr lang="en-GB" dirty="0" smtClean="0"/>
              <a:t>Design objectives &amp; Variables</a:t>
            </a:r>
          </a:p>
          <a:p>
            <a:pPr marL="550926" indent="-514350">
              <a:buAutoNum type="arabicPeriod"/>
            </a:pPr>
            <a:r>
              <a:rPr lang="en-GB" dirty="0" smtClean="0"/>
              <a:t>Strain energy minimization</a:t>
            </a:r>
          </a:p>
          <a:p>
            <a:pPr marL="550926" indent="-514350">
              <a:buAutoNum type="arabicPeriod"/>
            </a:pPr>
            <a:r>
              <a:rPr lang="en-GB" dirty="0" smtClean="0"/>
              <a:t>Peak field minimization</a:t>
            </a:r>
          </a:p>
          <a:p>
            <a:pPr marL="550926" indent="-514350">
              <a:buAutoNum type="arabicPeriod"/>
            </a:pPr>
            <a:r>
              <a:rPr lang="en-GB" dirty="0" smtClean="0"/>
              <a:t>Field quality</a:t>
            </a:r>
          </a:p>
          <a:p>
            <a:pPr marL="550926" indent="-514350">
              <a:buAutoNum type="arabicPeriod"/>
            </a:pPr>
            <a:r>
              <a:rPr lang="en-GB" dirty="0" smtClean="0"/>
              <a:t>Summary</a:t>
            </a:r>
          </a:p>
          <a:p>
            <a:pPr marL="550926" indent="-514350">
              <a:buAutoNum type="arabicPeriod"/>
            </a:pPr>
            <a:r>
              <a:rPr lang="en-GB" dirty="0" smtClean="0"/>
              <a:t>OPERA Model</a:t>
            </a:r>
          </a:p>
          <a:p>
            <a:pPr marL="550926" indent="-514350">
              <a:buFont typeface="Arial"/>
              <a:buAutoNum type="arabicPeriod"/>
            </a:pPr>
            <a:r>
              <a:rPr lang="en-GB" b="1" dirty="0"/>
              <a:t>SQXF baseline design</a:t>
            </a:r>
          </a:p>
          <a:p>
            <a:pPr marL="36576" indent="0">
              <a:buNone/>
            </a:pPr>
            <a:endParaRPr lang="en-GB" dirty="0" smtClean="0"/>
          </a:p>
          <a:p>
            <a:pPr marL="962406" lvl="1" indent="-514350">
              <a:buAutoNum type="arabicPeriod"/>
            </a:pPr>
            <a:endParaRPr lang="en-GB" dirty="0"/>
          </a:p>
        </p:txBody>
      </p:sp>
    </p:spTree>
    <p:extLst>
      <p:ext uri="{BB962C8B-B14F-4D97-AF65-F5344CB8AC3E}">
        <p14:creationId xmlns:p14="http://schemas.microsoft.com/office/powerpoint/2010/main" val="33715487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7. SQXF baseline design</a:t>
            </a:r>
            <a:endParaRPr lang="en-GB" dirty="0"/>
          </a:p>
        </p:txBody>
      </p:sp>
      <mc:AlternateContent xmlns:mc="http://schemas.openxmlformats.org/markup-compatibility/2006" xmlns:a14="http://schemas.microsoft.com/office/drawing/2010/main">
        <mc:Choice Requires="a14">
          <p:sp>
            <p:nvSpPr>
              <p:cNvPr id="7" name="TextBox 6"/>
              <p:cNvSpPr txBox="1"/>
              <p:nvPr/>
            </p:nvSpPr>
            <p:spPr>
              <a:xfrm>
                <a:off x="298351" y="1039044"/>
                <a:ext cx="8008033" cy="2308324"/>
              </a:xfrm>
              <a:prstGeom prst="rect">
                <a:avLst/>
              </a:prstGeom>
              <a:noFill/>
            </p:spPr>
            <p:txBody>
              <a:bodyPr wrap="square" rtlCol="0">
                <a:spAutoFit/>
              </a:bodyPr>
              <a:lstStyle/>
              <a:p>
                <a:pPr marL="285750" indent="-285750">
                  <a:buFont typeface="Arial" pitchFamily="34" charset="0"/>
                  <a:buChar char="•"/>
                </a:pPr>
                <a:r>
                  <a:rPr lang="en-GB" sz="2400" dirty="0" smtClean="0"/>
                  <a:t>4Blocks CERN X-Sec </a:t>
                </a:r>
              </a:p>
              <a:p>
                <a:r>
                  <a:rPr lang="en-GB" sz="2400" dirty="0"/>
                  <a:t> </a:t>
                </a:r>
                <a:r>
                  <a:rPr lang="en-GB" sz="2400" dirty="0" smtClean="0"/>
                  <a:t>   (150 mm aperture, 22 turns in L1, 28 turns in L2)</a:t>
                </a:r>
              </a:p>
              <a:p>
                <a:pPr marL="285750" indent="-285750">
                  <a:buFont typeface="Arial" pitchFamily="34" charset="0"/>
                  <a:buChar char="•"/>
                </a:pPr>
                <a:r>
                  <a:rPr lang="en-GB" sz="2400" dirty="0"/>
                  <a:t>125 m of cable/coil</a:t>
                </a:r>
                <a:endParaRPr lang="en-GB" sz="2400" dirty="0" smtClean="0"/>
              </a:p>
              <a:p>
                <a:pPr marL="285750" indent="-285750">
                  <a:buFont typeface="Arial" pitchFamily="34" charset="0"/>
                  <a:buChar char="•"/>
                </a:pPr>
                <a:r>
                  <a:rPr lang="en-GB" sz="2400" dirty="0" smtClean="0"/>
                  <a:t>6-Blocks at the coil ends</a:t>
                </a:r>
              </a:p>
              <a:p>
                <a:pPr marL="285750" indent="-285750">
                  <a:buFont typeface="Arial" pitchFamily="34" charset="0"/>
                  <a:buChar char="•"/>
                </a:pPr>
                <a:r>
                  <a:rPr lang="en-GB" sz="2400" dirty="0" smtClean="0"/>
                  <a:t>Hybrid yoke at the ends</a:t>
                </a:r>
                <a14:m>
                  <m:oMath xmlns:m="http://schemas.openxmlformats.org/officeDocument/2006/math">
                    <m:r>
                      <a:rPr lang="en-GB" b="0" i="0" smtClean="0">
                        <a:latin typeface="Cambria Math"/>
                        <a:ea typeface="Cambria Math"/>
                      </a:rPr>
                      <m:t> </m:t>
                    </m:r>
                    <m:r>
                      <a:rPr lang="en-GB" b="0" i="1" smtClean="0">
                        <a:latin typeface="Cambria Math"/>
                        <a:ea typeface="Cambria Math"/>
                      </a:rPr>
                      <m:t>→ </m:t>
                    </m:r>
                    <m:r>
                      <a:rPr lang="en-GB" b="1" i="1">
                        <a:latin typeface="Cambria Math"/>
                        <a:ea typeface="Cambria Math"/>
                      </a:rPr>
                      <m:t>∆</m:t>
                    </m:r>
                    <m:sSub>
                      <m:sSubPr>
                        <m:ctrlPr>
                          <a:rPr lang="en-GB" b="1" i="1">
                            <a:latin typeface="Cambria Math"/>
                          </a:rPr>
                        </m:ctrlPr>
                      </m:sSubPr>
                      <m:e>
                        <m:r>
                          <a:rPr lang="en-GB" b="1" i="1">
                            <a:latin typeface="Cambria Math"/>
                          </a:rPr>
                          <m:t>𝑩</m:t>
                        </m:r>
                      </m:e>
                      <m:sub>
                        <m:r>
                          <a:rPr lang="en-GB" b="1" i="1">
                            <a:latin typeface="Cambria Math"/>
                          </a:rPr>
                          <m:t>𝑷</m:t>
                        </m:r>
                      </m:sub>
                    </m:sSub>
                    <m:r>
                      <a:rPr lang="en-GB" b="1" i="1" smtClean="0">
                        <a:latin typeface="Cambria Math"/>
                      </a:rPr>
                      <m:t>=−</m:t>
                    </m:r>
                    <m:r>
                      <a:rPr lang="en-GB" b="1" i="1" smtClean="0">
                        <a:latin typeface="Cambria Math"/>
                      </a:rPr>
                      <m:t>𝟎</m:t>
                    </m:r>
                    <m:r>
                      <a:rPr lang="en-GB" b="1" i="1" smtClean="0">
                        <a:latin typeface="Cambria Math"/>
                      </a:rPr>
                      <m:t>.</m:t>
                    </m:r>
                    <m:r>
                      <a:rPr lang="en-GB" b="1" i="1" smtClean="0">
                        <a:latin typeface="Cambria Math"/>
                      </a:rPr>
                      <m:t>𝟒</m:t>
                    </m:r>
                    <m:r>
                      <a:rPr lang="en-GB" b="1" i="1" smtClean="0">
                        <a:latin typeface="Cambria Math"/>
                      </a:rPr>
                      <m:t>%</m:t>
                    </m:r>
                  </m:oMath>
                </a14:m>
                <a:endParaRPr lang="en-GB" b="1" dirty="0" smtClean="0"/>
              </a:p>
              <a:p>
                <a:r>
                  <a:rPr lang="en-GB" sz="2400" dirty="0" smtClean="0"/>
                  <a:t>    (</a:t>
                </a:r>
                <a:r>
                  <a:rPr lang="en-GB" sz="2400" dirty="0" err="1" smtClean="0"/>
                  <a:t>z</a:t>
                </a:r>
                <a:r>
                  <a:rPr lang="en-GB" sz="1200" dirty="0" err="1" smtClean="0"/>
                  <a:t>endPad</a:t>
                </a:r>
                <a:r>
                  <a:rPr lang="en-GB" sz="2400" dirty="0" smtClean="0"/>
                  <a:t> = 500 mm, </a:t>
                </a:r>
                <a:r>
                  <a:rPr lang="en-GB" sz="2400" dirty="0" err="1" smtClean="0"/>
                  <a:t>z</a:t>
                </a:r>
                <a:r>
                  <a:rPr lang="en-GB" sz="1200" dirty="0" err="1" smtClean="0"/>
                  <a:t>endYoke</a:t>
                </a:r>
                <a:r>
                  <a:rPr lang="en-GB" sz="2400" dirty="0" smtClean="0"/>
                  <a:t> = 700 mm)</a:t>
                </a:r>
                <a:endParaRPr lang="en-GB"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298351" y="1039044"/>
                <a:ext cx="8008033" cy="2308324"/>
              </a:xfrm>
              <a:prstGeom prst="rect">
                <a:avLst/>
              </a:prstGeom>
              <a:blipFill rotWithShape="1">
                <a:blip r:embed="rId2"/>
                <a:stretch>
                  <a:fillRect l="-1065" t="-2111" b="-5013"/>
                </a:stretch>
              </a:blipFill>
            </p:spPr>
            <p:txBody>
              <a:bodyPr/>
              <a:lstStyle/>
              <a:p>
                <a:r>
                  <a:rPr lang="en-GB">
                    <a:noFill/>
                  </a:rPr>
                  <a:t> </a:t>
                </a:r>
              </a:p>
            </p:txBody>
          </p:sp>
        </mc:Fallback>
      </mc:AlternateContent>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570" t="49835" r="10133" b="40572"/>
          <a:stretch/>
        </p:blipFill>
        <p:spPr bwMode="auto">
          <a:xfrm>
            <a:off x="179512" y="4408895"/>
            <a:ext cx="8784976" cy="613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a:xfrm>
            <a:off x="4572000" y="3460026"/>
            <a:ext cx="0" cy="196802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572000" y="3699857"/>
            <a:ext cx="4054871"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626871" y="3532034"/>
            <a:ext cx="0" cy="196802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163370" y="3347368"/>
            <a:ext cx="2937022" cy="338554"/>
          </a:xfrm>
          <a:prstGeom prst="rect">
            <a:avLst/>
          </a:prstGeom>
          <a:noFill/>
        </p:spPr>
        <p:txBody>
          <a:bodyPr wrap="none" rtlCol="0">
            <a:spAutoFit/>
          </a:bodyPr>
          <a:lstStyle/>
          <a:p>
            <a:r>
              <a:rPr lang="en-GB" sz="1600" dirty="0" smtClean="0"/>
              <a:t>End of the conductor: 651 mm</a:t>
            </a:r>
            <a:endParaRPr lang="en-GB" sz="1600" dirty="0"/>
          </a:p>
        </p:txBody>
      </p:sp>
      <p:cxnSp>
        <p:nvCxnSpPr>
          <p:cNvPr id="16" name="Straight Connector 15"/>
          <p:cNvCxnSpPr/>
          <p:nvPr/>
        </p:nvCxnSpPr>
        <p:spPr>
          <a:xfrm>
            <a:off x="8306385" y="3779416"/>
            <a:ext cx="0" cy="1720641"/>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572000" y="3987889"/>
            <a:ext cx="3734385" cy="0"/>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159822" y="3690565"/>
            <a:ext cx="2489784" cy="338554"/>
          </a:xfrm>
          <a:prstGeom prst="rect">
            <a:avLst/>
          </a:prstGeom>
          <a:noFill/>
        </p:spPr>
        <p:txBody>
          <a:bodyPr wrap="none" rtlCol="0">
            <a:spAutoFit/>
          </a:bodyPr>
          <a:lstStyle/>
          <a:p>
            <a:r>
              <a:rPr lang="en-GB" sz="1600" dirty="0" smtClean="0">
                <a:solidFill>
                  <a:srgbClr val="00B050"/>
                </a:solidFill>
              </a:rPr>
              <a:t>Magnetic length: 594 mm</a:t>
            </a:r>
            <a:endParaRPr lang="en-GB" sz="1600" dirty="0">
              <a:solidFill>
                <a:srgbClr val="00B050"/>
              </a:solidFill>
            </a:endParaRPr>
          </a:p>
        </p:txBody>
      </p:sp>
      <p:cxnSp>
        <p:nvCxnSpPr>
          <p:cNvPr id="24" name="Straight Arrow Connector 23"/>
          <p:cNvCxnSpPr/>
          <p:nvPr/>
        </p:nvCxnSpPr>
        <p:spPr>
          <a:xfrm>
            <a:off x="4572000" y="4283472"/>
            <a:ext cx="2664296" cy="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236296" y="3987889"/>
            <a:ext cx="0" cy="147586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499992" y="3987889"/>
            <a:ext cx="2749471" cy="338554"/>
          </a:xfrm>
          <a:prstGeom prst="rect">
            <a:avLst/>
          </a:prstGeom>
          <a:noFill/>
        </p:spPr>
        <p:txBody>
          <a:bodyPr wrap="none" rtlCol="0">
            <a:spAutoFit/>
          </a:bodyPr>
          <a:lstStyle/>
          <a:p>
            <a:r>
              <a:rPr lang="en-GB" sz="1600" dirty="0" smtClean="0">
                <a:solidFill>
                  <a:srgbClr val="FFC000"/>
                </a:solidFill>
              </a:rPr>
              <a:t>Good Field Region: 400 mm</a:t>
            </a:r>
            <a:endParaRPr lang="en-GB" sz="1600" dirty="0">
              <a:solidFill>
                <a:srgbClr val="FFC000"/>
              </a:solidFill>
            </a:endParaRPr>
          </a:p>
        </p:txBody>
      </p:sp>
      <p:cxnSp>
        <p:nvCxnSpPr>
          <p:cNvPr id="2051" name="Straight Arrow Connector 2050"/>
          <p:cNvCxnSpPr/>
          <p:nvPr/>
        </p:nvCxnSpPr>
        <p:spPr>
          <a:xfrm>
            <a:off x="8306385" y="5241171"/>
            <a:ext cx="320486" cy="0"/>
          </a:xfrm>
          <a:prstGeom prst="straightConnector1">
            <a:avLst/>
          </a:prstGeom>
          <a:ln>
            <a:solidFill>
              <a:schemeClr val="accent6"/>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052" name="TextBox 2051"/>
          <p:cNvSpPr txBox="1"/>
          <p:nvPr/>
        </p:nvSpPr>
        <p:spPr>
          <a:xfrm>
            <a:off x="8244673" y="4902453"/>
            <a:ext cx="575799" cy="261610"/>
          </a:xfrm>
          <a:prstGeom prst="rect">
            <a:avLst/>
          </a:prstGeom>
          <a:noFill/>
        </p:spPr>
        <p:txBody>
          <a:bodyPr wrap="none" rtlCol="0">
            <a:spAutoFit/>
          </a:bodyPr>
          <a:lstStyle/>
          <a:p>
            <a:r>
              <a:rPr lang="en-GB" sz="1100" dirty="0" smtClean="0">
                <a:solidFill>
                  <a:schemeClr val="accent6"/>
                </a:solidFill>
              </a:rPr>
              <a:t>57mm</a:t>
            </a:r>
            <a:endParaRPr lang="en-GB" sz="1100" dirty="0">
              <a:solidFill>
                <a:schemeClr val="accent6"/>
              </a:solidFill>
            </a:endParaRPr>
          </a:p>
        </p:txBody>
      </p:sp>
      <p:cxnSp>
        <p:nvCxnSpPr>
          <p:cNvPr id="38" name="Straight Arrow Connector 37"/>
          <p:cNvCxnSpPr/>
          <p:nvPr/>
        </p:nvCxnSpPr>
        <p:spPr>
          <a:xfrm>
            <a:off x="7249463" y="5371976"/>
            <a:ext cx="1377408" cy="0"/>
          </a:xfrm>
          <a:prstGeom prst="straightConnector1">
            <a:avLst/>
          </a:prstGeom>
          <a:ln>
            <a:solidFill>
              <a:schemeClr val="accent6"/>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7524593" y="5110366"/>
            <a:ext cx="692818" cy="261610"/>
          </a:xfrm>
          <a:prstGeom prst="rect">
            <a:avLst/>
          </a:prstGeom>
          <a:noFill/>
        </p:spPr>
        <p:txBody>
          <a:bodyPr wrap="none" rtlCol="0">
            <a:spAutoFit/>
          </a:bodyPr>
          <a:lstStyle/>
          <a:p>
            <a:r>
              <a:rPr lang="en-GB" sz="1100" dirty="0" smtClean="0">
                <a:solidFill>
                  <a:schemeClr val="accent6"/>
                </a:solidFill>
              </a:rPr>
              <a:t>251 mm</a:t>
            </a:r>
            <a:endParaRPr lang="en-GB" sz="1100" dirty="0">
              <a:solidFill>
                <a:schemeClr val="accent6"/>
              </a:solidFill>
            </a:endParaRPr>
          </a:p>
        </p:txBody>
      </p:sp>
      <p:cxnSp>
        <p:nvCxnSpPr>
          <p:cNvPr id="43" name="Straight Arrow Connector 42"/>
          <p:cNvCxnSpPr/>
          <p:nvPr/>
        </p:nvCxnSpPr>
        <p:spPr>
          <a:xfrm>
            <a:off x="7871002" y="4326443"/>
            <a:ext cx="755869" cy="0"/>
          </a:xfrm>
          <a:prstGeom prst="straightConnector1">
            <a:avLst/>
          </a:prstGeom>
          <a:ln>
            <a:solidFill>
              <a:schemeClr val="accent6"/>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884368" y="4124514"/>
            <a:ext cx="0" cy="90874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7959976" y="4093870"/>
            <a:ext cx="692818" cy="261610"/>
          </a:xfrm>
          <a:prstGeom prst="rect">
            <a:avLst/>
          </a:prstGeom>
          <a:noFill/>
        </p:spPr>
        <p:txBody>
          <a:bodyPr wrap="none" rtlCol="0">
            <a:spAutoFit/>
          </a:bodyPr>
          <a:lstStyle/>
          <a:p>
            <a:r>
              <a:rPr lang="en-GB" sz="1100" dirty="0" smtClean="0">
                <a:solidFill>
                  <a:schemeClr val="accent6"/>
                </a:solidFill>
              </a:rPr>
              <a:t>118 mm</a:t>
            </a:r>
            <a:endParaRPr lang="en-GB" sz="1100" dirty="0">
              <a:solidFill>
                <a:schemeClr val="accent6"/>
              </a:solidFill>
            </a:endParaRPr>
          </a:p>
        </p:txBody>
      </p:sp>
    </p:spTree>
    <p:extLst>
      <p:ext uri="{BB962C8B-B14F-4D97-AF65-F5344CB8AC3E}">
        <p14:creationId xmlns:p14="http://schemas.microsoft.com/office/powerpoint/2010/main" val="18332045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Additional slides</a:t>
            </a:r>
            <a:endParaRPr lang="en-GB" dirty="0"/>
          </a:p>
        </p:txBody>
      </p:sp>
      <p:sp>
        <p:nvSpPr>
          <p:cNvPr id="6" name="Text Placeholder 5"/>
          <p:cNvSpPr>
            <a:spLocks noGrp="1"/>
          </p:cNvSpPr>
          <p:nvPr>
            <p:ph type="body" idx="1"/>
          </p:nvPr>
        </p:nvSpPr>
        <p:spPr/>
        <p:txBody>
          <a:bodyPr/>
          <a:lstStyle/>
          <a:p>
            <a:endParaRPr lang="en-GB"/>
          </a:p>
        </p:txBody>
      </p:sp>
    </p:spTree>
    <p:extLst>
      <p:ext uri="{BB962C8B-B14F-4D97-AF65-F5344CB8AC3E}">
        <p14:creationId xmlns:p14="http://schemas.microsoft.com/office/powerpoint/2010/main" val="8523048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1FE0CF9-301C-4DC2-9DD4-D8FCF2197C95}" type="slidenum">
              <a:rPr lang="en-GB" smtClean="0"/>
              <a:t>25</a:t>
            </a:fld>
            <a:endParaRPr lang="en-GB"/>
          </a:p>
        </p:txBody>
      </p:sp>
      <p:sp>
        <p:nvSpPr>
          <p:cNvPr id="3" name="Title 2"/>
          <p:cNvSpPr>
            <a:spLocks noGrp="1"/>
          </p:cNvSpPr>
          <p:nvPr>
            <p:ph type="title"/>
          </p:nvPr>
        </p:nvSpPr>
        <p:spPr/>
        <p:txBody>
          <a:bodyPr/>
          <a:lstStyle/>
          <a:p>
            <a:r>
              <a:rPr lang="en-GB" dirty="0" smtClean="0"/>
              <a:t>Differential geometry ends</a:t>
            </a:r>
            <a:endParaRPr lang="en-GB" dirty="0"/>
          </a:p>
        </p:txBody>
      </p:sp>
      <p:pic>
        <p:nvPicPr>
          <p:cNvPr id="6" name="Picture 5"/>
          <p:cNvPicPr/>
          <p:nvPr/>
        </p:nvPicPr>
        <p:blipFill rotWithShape="1">
          <a:blip r:embed="rId2"/>
          <a:srcRect l="16666" t="12762" r="42739" b="41136"/>
          <a:stretch/>
        </p:blipFill>
        <p:spPr bwMode="auto">
          <a:xfrm>
            <a:off x="107504" y="1844824"/>
            <a:ext cx="4536504" cy="3672408"/>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4644008" y="1305342"/>
            <a:ext cx="3070071" cy="1754326"/>
          </a:xfrm>
          <a:prstGeom prst="rect">
            <a:avLst/>
          </a:prstGeom>
          <a:noFill/>
        </p:spPr>
        <p:txBody>
          <a:bodyPr wrap="none" rtlCol="0">
            <a:spAutoFit/>
          </a:bodyPr>
          <a:lstStyle/>
          <a:p>
            <a:r>
              <a:rPr lang="en-GB" dirty="0" smtClean="0"/>
              <a:t>g: Generator vectors (ruling)</a:t>
            </a:r>
          </a:p>
          <a:p>
            <a:endParaRPr lang="en-GB" dirty="0"/>
          </a:p>
          <a:p>
            <a:r>
              <a:rPr lang="en-GB" dirty="0" smtClean="0"/>
              <a:t>t: Tangent vector</a:t>
            </a:r>
          </a:p>
          <a:p>
            <a:r>
              <a:rPr lang="en-GB" dirty="0"/>
              <a:t>n</a:t>
            </a:r>
            <a:r>
              <a:rPr lang="en-GB" dirty="0" smtClean="0"/>
              <a:t>: Normal vector</a:t>
            </a:r>
          </a:p>
          <a:p>
            <a:r>
              <a:rPr lang="en-GB" dirty="0" smtClean="0"/>
              <a:t>b: bi-normal vector</a:t>
            </a:r>
          </a:p>
          <a:p>
            <a:endParaRPr lang="en-GB" dirty="0"/>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3374" t="48895" r="65397" b="41851"/>
          <a:stretch/>
        </p:blipFill>
        <p:spPr bwMode="auto">
          <a:xfrm>
            <a:off x="5004048" y="3403451"/>
            <a:ext cx="1728192" cy="890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788024" y="3034119"/>
            <a:ext cx="2492990" cy="369332"/>
          </a:xfrm>
          <a:prstGeom prst="rect">
            <a:avLst/>
          </a:prstGeom>
        </p:spPr>
        <p:txBody>
          <a:bodyPr wrap="none">
            <a:spAutoFit/>
          </a:bodyPr>
          <a:lstStyle/>
          <a:p>
            <a:r>
              <a:rPr lang="en-GB" dirty="0"/>
              <a:t>Curvature parameters:</a:t>
            </a:r>
          </a:p>
        </p:txBody>
      </p:sp>
      <p:sp>
        <p:nvSpPr>
          <p:cNvPr id="9" name="TextBox 8"/>
          <p:cNvSpPr txBox="1"/>
          <p:nvPr/>
        </p:nvSpPr>
        <p:spPr>
          <a:xfrm>
            <a:off x="7313974" y="2182505"/>
            <a:ext cx="1086580" cy="369332"/>
          </a:xfrm>
          <a:prstGeom prst="rect">
            <a:avLst/>
          </a:prstGeom>
          <a:noFill/>
        </p:spPr>
        <p:txBody>
          <a:bodyPr wrap="none" rtlCol="0">
            <a:spAutoFit/>
          </a:bodyPr>
          <a:lstStyle/>
          <a:p>
            <a:r>
              <a:rPr lang="en-GB" dirty="0" smtClean="0"/>
              <a:t>Trihedral</a:t>
            </a:r>
            <a:endParaRPr lang="en-GB" dirty="0"/>
          </a:p>
        </p:txBody>
      </p:sp>
      <p:pic>
        <p:nvPicPr>
          <p:cNvPr id="1027"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1497" t="38038" r="64846" b="57979"/>
          <a:stretch/>
        </p:blipFill>
        <p:spPr bwMode="auto">
          <a:xfrm>
            <a:off x="455810" y="1369946"/>
            <a:ext cx="1975412"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99124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1FE0CF9-301C-4DC2-9DD4-D8FCF2197C95}" type="slidenum">
              <a:rPr lang="en-GB" smtClean="0"/>
              <a:t>26</a:t>
            </a:fld>
            <a:endParaRPr lang="en-GB" dirty="0"/>
          </a:p>
        </p:txBody>
      </p:sp>
      <p:sp>
        <p:nvSpPr>
          <p:cNvPr id="8" name="Title 7"/>
          <p:cNvSpPr>
            <a:spLocks noGrp="1"/>
          </p:cNvSpPr>
          <p:nvPr>
            <p:ph type="title"/>
          </p:nvPr>
        </p:nvSpPr>
        <p:spPr>
          <a:xfrm>
            <a:off x="179512" y="231304"/>
            <a:ext cx="8229600" cy="914400"/>
          </a:xfrm>
        </p:spPr>
        <p:txBody>
          <a:bodyPr>
            <a:normAutofit/>
          </a:bodyPr>
          <a:lstStyle/>
          <a:p>
            <a:r>
              <a:rPr lang="en-GB" sz="3600" dirty="0" smtClean="0"/>
              <a:t>“Equivalent” BEND parameters</a:t>
            </a:r>
            <a:endParaRPr lang="en-GB" sz="3600" dirty="0"/>
          </a:p>
        </p:txBody>
      </p:sp>
      <p:sp>
        <p:nvSpPr>
          <p:cNvPr id="6"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4456" t="58006" r="40404" b="33560"/>
          <a:stretch/>
        </p:blipFill>
        <p:spPr bwMode="auto">
          <a:xfrm>
            <a:off x="81431" y="1955106"/>
            <a:ext cx="2039819" cy="911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815786" y="2387768"/>
            <a:ext cx="312906" cy="369332"/>
          </a:xfrm>
          <a:prstGeom prst="rect">
            <a:avLst/>
          </a:prstGeom>
          <a:noFill/>
        </p:spPr>
        <p:txBody>
          <a:bodyPr wrap="none" rtlCol="0">
            <a:spAutoFit/>
          </a:bodyPr>
          <a:lstStyle/>
          <a:p>
            <a:r>
              <a:rPr lang="en-GB" dirty="0" smtClean="0"/>
              <a:t>2</a:t>
            </a:r>
            <a:endParaRPr lang="en-GB" dirty="0"/>
          </a:p>
        </p:txBody>
      </p:sp>
      <p:sp>
        <p:nvSpPr>
          <p:cNvPr id="22" name="TextBox 21"/>
          <p:cNvSpPr txBox="1"/>
          <p:nvPr/>
        </p:nvSpPr>
        <p:spPr>
          <a:xfrm>
            <a:off x="1951739" y="2364462"/>
            <a:ext cx="312906" cy="369332"/>
          </a:xfrm>
          <a:prstGeom prst="rect">
            <a:avLst/>
          </a:prstGeom>
          <a:noFill/>
        </p:spPr>
        <p:txBody>
          <a:bodyPr wrap="none" rtlCol="0">
            <a:spAutoFit/>
          </a:bodyPr>
          <a:lstStyle/>
          <a:p>
            <a:r>
              <a:rPr lang="en-GB" dirty="0" smtClean="0"/>
              <a:t>1</a:t>
            </a:r>
            <a:endParaRPr lang="en-GB" dirty="0"/>
          </a:p>
        </p:txBody>
      </p:sp>
      <p:sp>
        <p:nvSpPr>
          <p:cNvPr id="23" name="TextBox 22"/>
          <p:cNvSpPr txBox="1"/>
          <p:nvPr/>
        </p:nvSpPr>
        <p:spPr>
          <a:xfrm>
            <a:off x="540965" y="2028331"/>
            <a:ext cx="312906" cy="369332"/>
          </a:xfrm>
          <a:prstGeom prst="rect">
            <a:avLst/>
          </a:prstGeom>
          <a:noFill/>
        </p:spPr>
        <p:txBody>
          <a:bodyPr wrap="none" rtlCol="0">
            <a:spAutoFit/>
          </a:bodyPr>
          <a:lstStyle/>
          <a:p>
            <a:r>
              <a:rPr lang="en-GB" dirty="0" smtClean="0"/>
              <a:t>4</a:t>
            </a:r>
            <a:endParaRPr lang="en-GB" dirty="0"/>
          </a:p>
        </p:txBody>
      </p:sp>
      <p:sp>
        <p:nvSpPr>
          <p:cNvPr id="24" name="TextBox 23"/>
          <p:cNvSpPr txBox="1"/>
          <p:nvPr/>
        </p:nvSpPr>
        <p:spPr>
          <a:xfrm>
            <a:off x="1951739" y="2044529"/>
            <a:ext cx="312906" cy="369332"/>
          </a:xfrm>
          <a:prstGeom prst="rect">
            <a:avLst/>
          </a:prstGeom>
          <a:noFill/>
        </p:spPr>
        <p:txBody>
          <a:bodyPr wrap="none" rtlCol="0">
            <a:spAutoFit/>
          </a:bodyPr>
          <a:lstStyle/>
          <a:p>
            <a:r>
              <a:rPr lang="en-GB" dirty="0" smtClean="0"/>
              <a:t>3</a:t>
            </a:r>
            <a:endParaRPr lang="en-GB" dirty="0"/>
          </a:p>
        </p:txBody>
      </p:sp>
      <p:grpSp>
        <p:nvGrpSpPr>
          <p:cNvPr id="3" name="Group 2"/>
          <p:cNvGrpSpPr/>
          <p:nvPr/>
        </p:nvGrpSpPr>
        <p:grpSpPr>
          <a:xfrm>
            <a:off x="0" y="3695576"/>
            <a:ext cx="2977478" cy="1862811"/>
            <a:chOff x="5206393" y="820561"/>
            <a:chExt cx="2977478" cy="1862811"/>
          </a:xfrm>
        </p:grpSpPr>
        <p:pic>
          <p:nvPicPr>
            <p:cNvPr id="3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2735" t="57270" r="48860" b="29405"/>
            <a:stretch/>
          </p:blipFill>
          <p:spPr bwMode="auto">
            <a:xfrm>
              <a:off x="5206393" y="820561"/>
              <a:ext cx="2977478" cy="186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5904398" y="1903432"/>
              <a:ext cx="312906" cy="369332"/>
            </a:xfrm>
            <a:prstGeom prst="rect">
              <a:avLst/>
            </a:prstGeom>
            <a:noFill/>
          </p:spPr>
          <p:txBody>
            <a:bodyPr wrap="none" rtlCol="0">
              <a:spAutoFit/>
            </a:bodyPr>
            <a:lstStyle/>
            <a:p>
              <a:r>
                <a:rPr lang="en-GB" dirty="0" smtClean="0"/>
                <a:t>2</a:t>
              </a:r>
              <a:endParaRPr lang="en-GB" dirty="0"/>
            </a:p>
          </p:txBody>
        </p:sp>
        <p:sp>
          <p:nvSpPr>
            <p:cNvPr id="26" name="TextBox 25"/>
            <p:cNvSpPr txBox="1"/>
            <p:nvPr/>
          </p:nvSpPr>
          <p:spPr>
            <a:xfrm>
              <a:off x="6679331" y="1903432"/>
              <a:ext cx="505267" cy="369332"/>
            </a:xfrm>
            <a:prstGeom prst="rect">
              <a:avLst/>
            </a:prstGeom>
            <a:noFill/>
          </p:spPr>
          <p:txBody>
            <a:bodyPr wrap="none" rtlCol="0">
              <a:spAutoFit/>
            </a:bodyPr>
            <a:lstStyle/>
            <a:p>
              <a:r>
                <a:rPr lang="en-GB" dirty="0" smtClean="0"/>
                <a:t>1.b</a:t>
              </a:r>
              <a:endParaRPr lang="en-GB" dirty="0"/>
            </a:p>
          </p:txBody>
        </p:sp>
        <p:sp>
          <p:nvSpPr>
            <p:cNvPr id="27" name="TextBox 26"/>
            <p:cNvSpPr txBox="1"/>
            <p:nvPr/>
          </p:nvSpPr>
          <p:spPr>
            <a:xfrm>
              <a:off x="5461677" y="1599381"/>
              <a:ext cx="505267" cy="369332"/>
            </a:xfrm>
            <a:prstGeom prst="rect">
              <a:avLst/>
            </a:prstGeom>
            <a:noFill/>
          </p:spPr>
          <p:txBody>
            <a:bodyPr wrap="none" rtlCol="0">
              <a:spAutoFit/>
            </a:bodyPr>
            <a:lstStyle/>
            <a:p>
              <a:r>
                <a:rPr lang="en-GB" dirty="0" smtClean="0"/>
                <a:t>4.b</a:t>
              </a:r>
              <a:endParaRPr lang="en-GB" dirty="0"/>
            </a:p>
          </p:txBody>
        </p:sp>
        <p:sp>
          <p:nvSpPr>
            <p:cNvPr id="28" name="TextBox 27"/>
            <p:cNvSpPr txBox="1"/>
            <p:nvPr/>
          </p:nvSpPr>
          <p:spPr>
            <a:xfrm>
              <a:off x="7516870" y="1609276"/>
              <a:ext cx="312906" cy="369332"/>
            </a:xfrm>
            <a:prstGeom prst="rect">
              <a:avLst/>
            </a:prstGeom>
            <a:noFill/>
          </p:spPr>
          <p:txBody>
            <a:bodyPr wrap="none" rtlCol="0">
              <a:spAutoFit/>
            </a:bodyPr>
            <a:lstStyle/>
            <a:p>
              <a:r>
                <a:rPr lang="en-GB" dirty="0" smtClean="0"/>
                <a:t>3</a:t>
              </a:r>
              <a:endParaRPr lang="en-GB" dirty="0"/>
            </a:p>
          </p:txBody>
        </p:sp>
        <p:sp>
          <p:nvSpPr>
            <p:cNvPr id="29" name="TextBox 28"/>
            <p:cNvSpPr txBox="1"/>
            <p:nvPr/>
          </p:nvSpPr>
          <p:spPr>
            <a:xfrm>
              <a:off x="6426698" y="1613069"/>
              <a:ext cx="505267" cy="369332"/>
            </a:xfrm>
            <a:prstGeom prst="rect">
              <a:avLst/>
            </a:prstGeom>
            <a:noFill/>
          </p:spPr>
          <p:txBody>
            <a:bodyPr wrap="none" rtlCol="0">
              <a:spAutoFit/>
            </a:bodyPr>
            <a:lstStyle/>
            <a:p>
              <a:r>
                <a:rPr lang="en-GB" dirty="0" smtClean="0"/>
                <a:t>4.a</a:t>
              </a:r>
              <a:endParaRPr lang="en-GB" dirty="0"/>
            </a:p>
          </p:txBody>
        </p:sp>
        <p:sp>
          <p:nvSpPr>
            <p:cNvPr id="30" name="TextBox 29"/>
            <p:cNvSpPr txBox="1"/>
            <p:nvPr/>
          </p:nvSpPr>
          <p:spPr>
            <a:xfrm>
              <a:off x="7471038" y="1926738"/>
              <a:ext cx="505267" cy="369332"/>
            </a:xfrm>
            <a:prstGeom prst="rect">
              <a:avLst/>
            </a:prstGeom>
            <a:noFill/>
          </p:spPr>
          <p:txBody>
            <a:bodyPr wrap="none" rtlCol="0">
              <a:spAutoFit/>
            </a:bodyPr>
            <a:lstStyle/>
            <a:p>
              <a:r>
                <a:rPr lang="en-GB" dirty="0" smtClean="0"/>
                <a:t>1.a</a:t>
              </a:r>
              <a:endParaRPr lang="en-GB" dirty="0"/>
            </a:p>
          </p:txBody>
        </p:sp>
      </p:grpSp>
      <p:sp>
        <p:nvSpPr>
          <p:cNvPr id="2" name="TextBox 1"/>
          <p:cNvSpPr txBox="1"/>
          <p:nvPr/>
        </p:nvSpPr>
        <p:spPr>
          <a:xfrm>
            <a:off x="179512" y="1158404"/>
            <a:ext cx="2518638" cy="369332"/>
          </a:xfrm>
          <a:prstGeom prst="rect">
            <a:avLst/>
          </a:prstGeom>
          <a:noFill/>
        </p:spPr>
        <p:txBody>
          <a:bodyPr wrap="none" rtlCol="0">
            <a:spAutoFit/>
          </a:bodyPr>
          <a:lstStyle/>
          <a:p>
            <a:r>
              <a:rPr lang="en-GB" b="1" dirty="0" smtClean="0"/>
              <a:t>Selected parameters:</a:t>
            </a:r>
            <a:endParaRPr lang="en-GB" b="1" dirty="0"/>
          </a:p>
        </p:txBody>
      </p:sp>
      <p:graphicFrame>
        <p:nvGraphicFramePr>
          <p:cNvPr id="4" name="Table 3"/>
          <p:cNvGraphicFramePr>
            <a:graphicFrameLocks noGrp="1"/>
          </p:cNvGraphicFramePr>
          <p:nvPr>
            <p:extLst>
              <p:ext uri="{D42A27DB-BD31-4B8C-83A1-F6EECF244321}">
                <p14:modId xmlns:p14="http://schemas.microsoft.com/office/powerpoint/2010/main" val="98018318"/>
              </p:ext>
            </p:extLst>
          </p:nvPr>
        </p:nvGraphicFramePr>
        <p:xfrm>
          <a:off x="2924083" y="1805225"/>
          <a:ext cx="5986462" cy="1487805"/>
        </p:xfrm>
        <a:graphic>
          <a:graphicData uri="http://schemas.openxmlformats.org/drawingml/2006/table">
            <a:tbl>
              <a:tblPr>
                <a:tableStyleId>{5C22544A-7EE6-4342-B048-85BDC9FD1C3A}</a:tableStyleId>
              </a:tblPr>
              <a:tblGrid>
                <a:gridCol w="609600"/>
                <a:gridCol w="928687"/>
                <a:gridCol w="609600"/>
                <a:gridCol w="609600"/>
                <a:gridCol w="609600"/>
                <a:gridCol w="609600"/>
                <a:gridCol w="609600"/>
                <a:gridCol w="790575"/>
                <a:gridCol w="609600"/>
              </a:tblGrid>
              <a:tr h="190500">
                <a:tc gridSpan="9">
                  <a:txBody>
                    <a:bodyPr/>
                    <a:lstStyle/>
                    <a:p>
                      <a:pPr algn="ctr" fontAlgn="b"/>
                      <a:r>
                        <a:rPr lang="en-GB" sz="1100" b="1" u="none" strike="noStrike" dirty="0">
                          <a:effectLst/>
                        </a:rPr>
                        <a:t>vs10</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190500">
                <a:tc>
                  <a:txBody>
                    <a:bodyPr/>
                    <a:lstStyle/>
                    <a:p>
                      <a:pPr algn="l" fontAlgn="b"/>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b"/>
                      <a:r>
                        <a:rPr lang="en-GB" sz="1100" b="1" u="none" strike="noStrike" dirty="0">
                          <a:effectLst/>
                        </a:rPr>
                        <a:t>ROXIE INPUT</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n-GB"/>
                    </a:p>
                  </a:txBody>
                  <a:tcPr/>
                </a:tc>
                <a:tc hMerge="1">
                  <a:txBody>
                    <a:bodyPr/>
                    <a:lstStyle/>
                    <a:p>
                      <a:endParaRPr lang="en-GB"/>
                    </a:p>
                  </a:txBody>
                  <a:tcPr/>
                </a:tc>
                <a:tc gridSpan="3">
                  <a:txBody>
                    <a:bodyPr/>
                    <a:lstStyle/>
                    <a:p>
                      <a:pPr algn="ctr" fontAlgn="b"/>
                      <a:r>
                        <a:rPr lang="en-GB" sz="1100" b="1" u="none" strike="noStrike" dirty="0">
                          <a:effectLst/>
                        </a:rPr>
                        <a:t>BEND INPUT</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n-GB"/>
                    </a:p>
                  </a:txBody>
                  <a:tcPr/>
                </a:tc>
              </a:tr>
              <a:tr h="190500">
                <a:tc>
                  <a:txBody>
                    <a:bodyPr/>
                    <a:lstStyle/>
                    <a:p>
                      <a:pPr algn="ctr" fontAlgn="b"/>
                      <a:r>
                        <a:rPr lang="en-GB" sz="1100" b="1" u="none" strike="noStrike" dirty="0">
                          <a:effectLst/>
                        </a:rPr>
                        <a:t>Block</a:t>
                      </a:r>
                      <a:endParaRPr lang="en-GB"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1" u="none" strike="noStrike" dirty="0">
                          <a:effectLst/>
                        </a:rPr>
                        <a:t># conductors</a:t>
                      </a:r>
                      <a:endParaRPr lang="en-GB"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1" u="none" strike="noStrike" dirty="0" smtClean="0">
                          <a:effectLst/>
                        </a:rPr>
                        <a:t>z (mm)</a:t>
                      </a:r>
                      <a:endParaRPr lang="en-GB"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1" u="none" strike="noStrike" dirty="0">
                          <a:effectLst/>
                        </a:rPr>
                        <a:t>beta</a:t>
                      </a:r>
                      <a:endParaRPr lang="en-GB"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1" u="none" strike="noStrike" dirty="0">
                          <a:effectLst/>
                        </a:rPr>
                        <a:t>f</a:t>
                      </a:r>
                      <a:endParaRPr lang="en-GB"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1" u="none" strike="noStrike" dirty="0" err="1">
                          <a:effectLst/>
                        </a:rPr>
                        <a:t>Horder</a:t>
                      </a:r>
                      <a:endParaRPr lang="en-GB"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1" u="none" strike="noStrike" dirty="0" smtClean="0">
                          <a:effectLst/>
                        </a:rPr>
                        <a:t>A-</a:t>
                      </a:r>
                      <a:r>
                        <a:rPr lang="en-GB" sz="1100" b="1" u="none" strike="noStrike" dirty="0" err="1" smtClean="0">
                          <a:effectLst/>
                        </a:rPr>
                        <a:t>lenght</a:t>
                      </a:r>
                      <a:r>
                        <a:rPr lang="en-GB" sz="1100" b="1" u="none" strike="noStrike" dirty="0" smtClean="0">
                          <a:effectLst/>
                        </a:rPr>
                        <a:t> (mm)</a:t>
                      </a:r>
                      <a:endParaRPr lang="en-GB"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1" u="none" strike="noStrike" dirty="0">
                          <a:effectLst/>
                        </a:rPr>
                        <a:t>Straight </a:t>
                      </a:r>
                      <a:r>
                        <a:rPr lang="en-GB" sz="1100" b="1" u="none" strike="noStrike" dirty="0" smtClean="0">
                          <a:effectLst/>
                        </a:rPr>
                        <a:t>part (mm)</a:t>
                      </a:r>
                      <a:endParaRPr lang="en-GB"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1" u="none" strike="noStrike" dirty="0">
                          <a:effectLst/>
                        </a:rPr>
                        <a:t>angle</a:t>
                      </a:r>
                      <a:endParaRPr lang="en-GB"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90500">
                <a:tc>
                  <a:txBody>
                    <a:bodyPr/>
                    <a:lstStyle/>
                    <a:p>
                      <a:pPr algn="ctr" fontAlgn="b"/>
                      <a:r>
                        <a:rPr lang="en-GB" sz="1100" u="none" strike="noStrike" dirty="0">
                          <a:effectLst/>
                        </a:rPr>
                        <a:t>2</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dirty="0">
                          <a:effectLst/>
                        </a:rPr>
                        <a:t>6</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a:effectLst/>
                        </a:rPr>
                        <a:t>557</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dirty="0">
                          <a:effectLst/>
                        </a:rPr>
                        <a:t>80</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a:effectLst/>
                        </a:rPr>
                        <a:t>1.8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a:effectLst/>
                        </a:rPr>
                        <a:t>3</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100" b="0" i="0" u="none" strike="noStrike">
                          <a:solidFill>
                            <a:srgbClr val="0C377B"/>
                          </a:solidFill>
                          <a:effectLst/>
                          <a:latin typeface="Arial"/>
                        </a:rPr>
                        <a:t>23.9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100" b="0" i="0" u="none" strike="noStrike">
                          <a:solidFill>
                            <a:srgbClr val="0C377B"/>
                          </a:solidFill>
                          <a:effectLst/>
                          <a:latin typeface="Arial"/>
                        </a:rPr>
                        <a:t>533.1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a:effectLst/>
                        </a:rPr>
                        <a:t>10</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90500">
                <a:tc>
                  <a:txBody>
                    <a:bodyPr/>
                    <a:lstStyle/>
                    <a:p>
                      <a:pPr algn="ctr" fontAlgn="b"/>
                      <a:r>
                        <a:rPr lang="en-GB" sz="1100" u="none" strike="noStrike">
                          <a:effectLst/>
                        </a:rPr>
                        <a:t>1</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dirty="0">
                          <a:effectLst/>
                        </a:rPr>
                        <a:t>16</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dirty="0">
                          <a:effectLst/>
                        </a:rPr>
                        <a:t>607</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dirty="0">
                          <a:effectLst/>
                        </a:rPr>
                        <a:t>72</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dirty="0">
                          <a:effectLst/>
                        </a:rPr>
                        <a:t>1.9</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dirty="0">
                          <a:effectLst/>
                        </a:rPr>
                        <a:t>2.8</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100" b="0" i="0" u="none" strike="noStrike">
                          <a:solidFill>
                            <a:srgbClr val="0C377B"/>
                          </a:solidFill>
                          <a:effectLst/>
                          <a:latin typeface="Arial"/>
                        </a:rPr>
                        <a:t>51.8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100" b="0" i="0" u="none" strike="noStrike">
                          <a:solidFill>
                            <a:srgbClr val="0C377B"/>
                          </a:solidFill>
                          <a:effectLst/>
                          <a:latin typeface="Arial"/>
                        </a:rPr>
                        <a:t>555.2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a:effectLst/>
                        </a:rPr>
                        <a:t>18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90500">
                <a:tc>
                  <a:txBody>
                    <a:bodyPr/>
                    <a:lstStyle/>
                    <a:p>
                      <a:pPr algn="ctr" fontAlgn="b"/>
                      <a:r>
                        <a:rPr lang="en-GB" sz="1100" u="none" strike="noStrike">
                          <a:effectLst/>
                        </a:rPr>
                        <a:t>4</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a:effectLst/>
                        </a:rPr>
                        <a:t>12</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a:effectLst/>
                        </a:rPr>
                        <a:t>527</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dirty="0">
                          <a:effectLst/>
                        </a:rPr>
                        <a:t>78</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a:effectLst/>
                        </a:rPr>
                        <a:t>1.8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dirty="0">
                          <a:effectLst/>
                        </a:rPr>
                        <a:t>3</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100" b="0" i="0" u="none" strike="noStrike">
                          <a:solidFill>
                            <a:srgbClr val="0C377B"/>
                          </a:solidFill>
                          <a:effectLst/>
                          <a:latin typeface="Arial"/>
                        </a:rPr>
                        <a:t>34.8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100" b="0" i="0" u="none" strike="noStrike">
                          <a:solidFill>
                            <a:srgbClr val="0C377B"/>
                          </a:solidFill>
                          <a:effectLst/>
                          <a:latin typeface="Arial"/>
                        </a:rPr>
                        <a:t>492.2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a:effectLst/>
                        </a:rPr>
                        <a:t>12</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90500">
                <a:tc>
                  <a:txBody>
                    <a:bodyPr/>
                    <a:lstStyle/>
                    <a:p>
                      <a:pPr algn="ctr" fontAlgn="b"/>
                      <a:r>
                        <a:rPr lang="en-GB" sz="1100" u="none" strike="noStrike">
                          <a:effectLst/>
                        </a:rPr>
                        <a:t>3</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dirty="0">
                          <a:effectLst/>
                        </a:rPr>
                        <a:t>16</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dirty="0">
                          <a:effectLst/>
                        </a:rPr>
                        <a:t>607</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dirty="0">
                          <a:effectLst/>
                        </a:rPr>
                        <a:t>72</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dirty="0">
                          <a:effectLst/>
                        </a:rPr>
                        <a:t>1.9</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dirty="0">
                          <a:effectLst/>
                        </a:rPr>
                        <a:t>2.8</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100" b="0" i="0" u="none" strike="noStrike">
                          <a:solidFill>
                            <a:srgbClr val="0C377B"/>
                          </a:solidFill>
                          <a:effectLst/>
                          <a:latin typeface="Arial"/>
                        </a:rPr>
                        <a:t>80.9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100" b="0" i="0" u="none" strike="noStrike" dirty="0">
                          <a:solidFill>
                            <a:srgbClr val="0C377B"/>
                          </a:solidFill>
                          <a:effectLst/>
                          <a:latin typeface="Arial"/>
                        </a:rPr>
                        <a:t>526.1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u="none" strike="noStrike" dirty="0">
                          <a:effectLst/>
                        </a:rPr>
                        <a:t>18</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78297159"/>
              </p:ext>
            </p:extLst>
          </p:nvPr>
        </p:nvGraphicFramePr>
        <p:xfrm>
          <a:off x="2955469" y="3909325"/>
          <a:ext cx="5986463" cy="1868805"/>
        </p:xfrm>
        <a:graphic>
          <a:graphicData uri="http://schemas.openxmlformats.org/drawingml/2006/table">
            <a:tbl>
              <a:tblPr>
                <a:tableStyleId>{5C22544A-7EE6-4342-B048-85BDC9FD1C3A}</a:tableStyleId>
              </a:tblPr>
              <a:tblGrid>
                <a:gridCol w="609600"/>
                <a:gridCol w="928688"/>
                <a:gridCol w="609600"/>
                <a:gridCol w="609600"/>
                <a:gridCol w="609600"/>
                <a:gridCol w="609600"/>
                <a:gridCol w="609600"/>
                <a:gridCol w="790575"/>
                <a:gridCol w="609600"/>
              </a:tblGrid>
              <a:tr h="190500">
                <a:tc gridSpan="9">
                  <a:txBody>
                    <a:bodyPr/>
                    <a:lstStyle/>
                    <a:p>
                      <a:pPr algn="ctr" fontAlgn="b"/>
                      <a:r>
                        <a:rPr lang="en-GB" sz="1100" b="1" u="none" strike="noStrike" dirty="0">
                          <a:effectLst/>
                        </a:rPr>
                        <a:t>vs12</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190500">
                <a:tc>
                  <a:txBody>
                    <a:bodyPr/>
                    <a:lstStyle/>
                    <a:p>
                      <a:pPr algn="l" fontAlgn="b"/>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b"/>
                      <a:r>
                        <a:rPr lang="en-GB" sz="1100" b="1" u="none" strike="noStrike" dirty="0">
                          <a:effectLst/>
                        </a:rPr>
                        <a:t>ROXIE INPUT</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gridSpan="3">
                  <a:txBody>
                    <a:bodyPr/>
                    <a:lstStyle/>
                    <a:p>
                      <a:pPr algn="ctr" fontAlgn="b"/>
                      <a:r>
                        <a:rPr lang="en-GB" sz="1100" b="1" u="none" strike="noStrike" dirty="0">
                          <a:effectLst/>
                        </a:rPr>
                        <a:t>BEND INPUT</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190500">
                <a:tc>
                  <a:txBody>
                    <a:bodyPr/>
                    <a:lstStyle/>
                    <a:p>
                      <a:pPr algn="ctr" fontAlgn="b"/>
                      <a:r>
                        <a:rPr lang="en-GB" sz="1100" b="1" u="none" strike="noStrike" dirty="0">
                          <a:effectLst/>
                        </a:rPr>
                        <a:t>Block</a:t>
                      </a:r>
                      <a:endParaRPr lang="en-GB"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dirty="0">
                          <a:effectLst/>
                        </a:rPr>
                        <a:t># conductors</a:t>
                      </a:r>
                      <a:endParaRPr lang="en-GB"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dirty="0" smtClean="0">
                          <a:effectLst/>
                        </a:rPr>
                        <a:t>z (mm)</a:t>
                      </a:r>
                      <a:endParaRPr lang="en-GB"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dirty="0">
                          <a:effectLst/>
                        </a:rPr>
                        <a:t>beta</a:t>
                      </a:r>
                      <a:endParaRPr lang="en-GB"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dirty="0">
                          <a:effectLst/>
                        </a:rPr>
                        <a:t>f</a:t>
                      </a:r>
                      <a:endParaRPr lang="en-GB"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dirty="0" err="1">
                          <a:effectLst/>
                        </a:rPr>
                        <a:t>Horder</a:t>
                      </a:r>
                      <a:endParaRPr lang="en-GB"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dirty="0" smtClean="0">
                          <a:effectLst/>
                        </a:rPr>
                        <a:t>A-</a:t>
                      </a:r>
                      <a:r>
                        <a:rPr lang="en-GB" sz="1100" b="1" u="none" strike="noStrike" dirty="0" err="1" smtClean="0">
                          <a:effectLst/>
                        </a:rPr>
                        <a:t>lenght</a:t>
                      </a:r>
                      <a:r>
                        <a:rPr lang="en-GB" sz="1100" b="1" u="none" strike="noStrike" dirty="0" smtClean="0">
                          <a:effectLst/>
                        </a:rPr>
                        <a:t> (mm)</a:t>
                      </a:r>
                      <a:endParaRPr lang="en-GB"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dirty="0">
                          <a:effectLst/>
                        </a:rPr>
                        <a:t>Straight </a:t>
                      </a:r>
                      <a:r>
                        <a:rPr lang="en-GB" sz="1100" b="1" u="none" strike="noStrike" dirty="0" smtClean="0">
                          <a:effectLst/>
                        </a:rPr>
                        <a:t>part (mm)</a:t>
                      </a:r>
                      <a:endParaRPr lang="en-GB"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dirty="0">
                          <a:effectLst/>
                        </a:rPr>
                        <a:t>angle</a:t>
                      </a:r>
                      <a:endParaRPr lang="en-GB"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n-GB" sz="1100" u="none" strike="noStrike" dirty="0">
                          <a:effectLst/>
                        </a:rPr>
                        <a:t>2</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6</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553</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81</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1.8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2.8</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a:solidFill>
                            <a:srgbClr val="0C377B"/>
                          </a:solidFill>
                          <a:effectLst/>
                          <a:latin typeface="Arial"/>
                        </a:rPr>
                        <a:t>24.5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a:solidFill>
                            <a:srgbClr val="0C377B"/>
                          </a:solidFill>
                          <a:effectLst/>
                          <a:latin typeface="Arial"/>
                        </a:rPr>
                        <a:t>528.5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9</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n-GB" sz="1100" u="none" strike="noStrike">
                          <a:effectLst/>
                        </a:rPr>
                        <a:t>1.b</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6</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578</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77</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1.9</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2.8</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a:solidFill>
                            <a:srgbClr val="0C377B"/>
                          </a:solidFill>
                          <a:effectLst/>
                          <a:latin typeface="Arial"/>
                        </a:rPr>
                        <a:t>53.6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a:solidFill>
                            <a:srgbClr val="0C377B"/>
                          </a:solidFill>
                          <a:effectLst/>
                          <a:latin typeface="Arial"/>
                        </a:rPr>
                        <a:t>524.4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13</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n-GB" sz="1100" u="none" strike="noStrike">
                          <a:effectLst/>
                        </a:rPr>
                        <a:t>1.a</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10</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625</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72</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2</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2.8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a:solidFill>
                            <a:srgbClr val="0C377B"/>
                          </a:solidFill>
                          <a:effectLst/>
                          <a:latin typeface="Arial"/>
                        </a:rPr>
                        <a:t>76.1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a:solidFill>
                            <a:srgbClr val="0C377B"/>
                          </a:solidFill>
                          <a:effectLst/>
                          <a:latin typeface="Arial"/>
                        </a:rPr>
                        <a:t>548.9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18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n-GB" sz="1100" u="none" strike="noStrike">
                          <a:effectLst/>
                        </a:rPr>
                        <a:t>4.b</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4</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533</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78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1.8</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2.8</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a:solidFill>
                            <a:srgbClr val="0C377B"/>
                          </a:solidFill>
                          <a:effectLst/>
                          <a:latin typeface="Arial"/>
                        </a:rPr>
                        <a:t>34.8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a:solidFill>
                            <a:srgbClr val="0C377B"/>
                          </a:solidFill>
                          <a:effectLst/>
                          <a:latin typeface="Arial"/>
                        </a:rPr>
                        <a:t>498.2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12</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n-GB" sz="1100" u="none" strike="noStrike">
                          <a:effectLst/>
                        </a:rPr>
                        <a:t>4.a</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8</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552</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77</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1.9</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2.8</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a:solidFill>
                            <a:srgbClr val="0C377B"/>
                          </a:solidFill>
                          <a:effectLst/>
                          <a:latin typeface="Arial"/>
                        </a:rPr>
                        <a:t>50.0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a:solidFill>
                            <a:srgbClr val="0C377B"/>
                          </a:solidFill>
                          <a:effectLst/>
                          <a:latin typeface="Arial"/>
                        </a:rPr>
                        <a:t>502.0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13</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n-GB" sz="1100" u="none" strike="noStrike">
                          <a:effectLst/>
                        </a:rPr>
                        <a:t>3</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16</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613</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72</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2</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2.8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a:solidFill>
                            <a:srgbClr val="0C377B"/>
                          </a:solidFill>
                          <a:effectLst/>
                          <a:latin typeface="Arial"/>
                        </a:rPr>
                        <a:t>85.5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100" b="0" i="0" u="none" strike="noStrike" dirty="0">
                          <a:solidFill>
                            <a:srgbClr val="0C377B"/>
                          </a:solidFill>
                          <a:effectLst/>
                          <a:latin typeface="Arial"/>
                        </a:rPr>
                        <a:t>527.5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18</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620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Susana Izquierdo Bermudez</a:t>
            </a:r>
            <a:endParaRPr lang="en-US" dirty="0"/>
          </a:p>
        </p:txBody>
      </p:sp>
      <p:sp>
        <p:nvSpPr>
          <p:cNvPr id="3" name="Slide Number Placeholder 2"/>
          <p:cNvSpPr>
            <a:spLocks noGrp="1"/>
          </p:cNvSpPr>
          <p:nvPr>
            <p:ph type="sldNum" sz="quarter" idx="12"/>
          </p:nvPr>
        </p:nvSpPr>
        <p:spPr/>
        <p:txBody>
          <a:bodyPr/>
          <a:lstStyle/>
          <a:p>
            <a:fld id="{0FA004B2-1541-5046-B6F2-22AF56585712}" type="slidenum">
              <a:rPr lang="en-US" smtClean="0"/>
              <a:pPr/>
              <a:t>27</a:t>
            </a:fld>
            <a:endParaRPr lang="en-US"/>
          </a:p>
        </p:txBody>
      </p:sp>
      <p:sp>
        <p:nvSpPr>
          <p:cNvPr id="4" name="Title 3"/>
          <p:cNvSpPr>
            <a:spLocks noGrp="1"/>
          </p:cNvSpPr>
          <p:nvPr>
            <p:ph type="title"/>
          </p:nvPr>
        </p:nvSpPr>
        <p:spPr>
          <a:xfrm>
            <a:off x="271780" y="130176"/>
            <a:ext cx="8229600" cy="1477962"/>
          </a:xfrm>
        </p:spPr>
        <p:txBody>
          <a:bodyPr/>
          <a:lstStyle/>
          <a:p>
            <a:r>
              <a:rPr lang="en-GB" sz="3200" b="1" u="sng" dirty="0" smtClean="0"/>
              <a:t>Sensibility analysis: impact of the block position on the average field harmonic (6 Blocks, vs12)</a:t>
            </a:r>
            <a:endParaRPr lang="en-GB" sz="3200" b="1" u="sng"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12383036"/>
              </p:ext>
            </p:extLst>
          </p:nvPr>
        </p:nvGraphicFramePr>
        <p:xfrm>
          <a:off x="-126999" y="1905000"/>
          <a:ext cx="4699000" cy="32893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2992454134"/>
              </p:ext>
            </p:extLst>
          </p:nvPr>
        </p:nvGraphicFramePr>
        <p:xfrm>
          <a:off x="4470400" y="1905000"/>
          <a:ext cx="4673600" cy="3289300"/>
        </p:xfrm>
        <a:graphic>
          <a:graphicData uri="http://schemas.openxmlformats.org/drawingml/2006/chart">
            <c:chart xmlns:c="http://schemas.openxmlformats.org/drawingml/2006/chart" xmlns:r="http://schemas.openxmlformats.org/officeDocument/2006/relationships" r:id="rId3"/>
          </a:graphicData>
        </a:graphic>
      </p:graphicFrame>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9291" t="69850" r="23138" b="25447"/>
          <a:stretch/>
        </p:blipFill>
        <p:spPr bwMode="auto">
          <a:xfrm>
            <a:off x="927100" y="5194300"/>
            <a:ext cx="757428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778000" y="6121400"/>
            <a:ext cx="1460656" cy="369332"/>
          </a:xfrm>
          <a:prstGeom prst="rect">
            <a:avLst/>
          </a:prstGeom>
          <a:noFill/>
        </p:spPr>
        <p:txBody>
          <a:bodyPr wrap="none" rtlCol="0">
            <a:spAutoFit/>
          </a:bodyPr>
          <a:lstStyle/>
          <a:p>
            <a:r>
              <a:rPr lang="en-GB" dirty="0" smtClean="0"/>
              <a:t>Lm = 194 mm</a:t>
            </a:r>
            <a:endParaRPr lang="en-GB" dirty="0"/>
          </a:p>
        </p:txBody>
      </p:sp>
    </p:spTree>
    <p:extLst>
      <p:ext uri="{BB962C8B-B14F-4D97-AF65-F5344CB8AC3E}">
        <p14:creationId xmlns:p14="http://schemas.microsoft.com/office/powerpoint/2010/main" val="5101978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1FE0CF9-301C-4DC2-9DD4-D8FCF2197C95}" type="slidenum">
              <a:rPr lang="en-GB" smtClean="0"/>
              <a:t>28</a:t>
            </a:fld>
            <a:endParaRPr lang="en-GB"/>
          </a:p>
        </p:txBody>
      </p:sp>
      <p:sp>
        <p:nvSpPr>
          <p:cNvPr id="7" name="Title 1"/>
          <p:cNvSpPr>
            <a:spLocks noGrp="1"/>
          </p:cNvSpPr>
          <p:nvPr>
            <p:ph type="title"/>
          </p:nvPr>
        </p:nvSpPr>
        <p:spPr/>
        <p:txBody>
          <a:bodyPr>
            <a:noAutofit/>
          </a:bodyPr>
          <a:lstStyle/>
          <a:p>
            <a:r>
              <a:rPr lang="en-GB" sz="3400" b="1" u="sng" dirty="0"/>
              <a:t>Impact of the yoke cutback on the peak </a:t>
            </a:r>
            <a:r>
              <a:rPr lang="en-GB" sz="3400" b="1" u="sng" dirty="0" smtClean="0"/>
              <a:t>field (6 Blocks, vs12)</a:t>
            </a:r>
            <a:endParaRPr lang="en-GB" sz="3400" b="1" u="sng" dirty="0"/>
          </a:p>
        </p:txBody>
      </p:sp>
      <p:graphicFrame>
        <p:nvGraphicFramePr>
          <p:cNvPr id="8" name="Chart 7"/>
          <p:cNvGraphicFramePr>
            <a:graphicFrameLocks/>
          </p:cNvGraphicFramePr>
          <p:nvPr>
            <p:extLst>
              <p:ext uri="{D42A27DB-BD31-4B8C-83A1-F6EECF244321}">
                <p14:modId xmlns:p14="http://schemas.microsoft.com/office/powerpoint/2010/main" val="2449875187"/>
              </p:ext>
            </p:extLst>
          </p:nvPr>
        </p:nvGraphicFramePr>
        <p:xfrm>
          <a:off x="899592" y="1340768"/>
          <a:ext cx="7411938" cy="46142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61833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403648" y="339336"/>
            <a:ext cx="6572296" cy="1928826"/>
          </a:xfrm>
        </p:spPr>
        <p:txBody>
          <a:bodyPr>
            <a:normAutofit/>
          </a:bodyPr>
          <a:lstStyle/>
          <a:p>
            <a:r>
              <a:rPr lang="en-US" dirty="0" smtClean="0">
                <a:solidFill>
                  <a:srgbClr val="0070C0"/>
                </a:solidFill>
              </a:rPr>
              <a:t>Study of MQXF shimming</a:t>
            </a:r>
            <a:endParaRPr lang="en-US" dirty="0">
              <a:solidFill>
                <a:srgbClr val="0070C0"/>
              </a:solidFill>
            </a:endParaRPr>
          </a:p>
        </p:txBody>
      </p:sp>
      <p:sp>
        <p:nvSpPr>
          <p:cNvPr id="8" name="Title 5"/>
          <p:cNvSpPr txBox="1">
            <a:spLocks/>
          </p:cNvSpPr>
          <p:nvPr/>
        </p:nvSpPr>
        <p:spPr>
          <a:xfrm>
            <a:off x="438276" y="2276872"/>
            <a:ext cx="8229600" cy="1428760"/>
          </a:xfrm>
          <a:prstGeom prst="rect">
            <a:avLst/>
          </a:prstGeom>
        </p:spPr>
        <p:txBody>
          <a:bodyPr vert="horz" lIns="91440" tIns="45720" rIns="91440" bIns="45720" rtlCol="0" anchor="ctr">
            <a:noAutofit/>
          </a:bodyPr>
          <a:lstStyle/>
          <a:p>
            <a:pPr algn="ctr" defTabSz="914400">
              <a:spcBef>
                <a:spcPct val="0"/>
              </a:spcBef>
              <a:defRPr/>
            </a:pPr>
            <a:r>
              <a:rPr lang="en-US" sz="2800" dirty="0" smtClean="0">
                <a:solidFill>
                  <a:prstClr val="black"/>
                </a:solidFill>
                <a:latin typeface="Verdana" pitchFamily="34" charset="0"/>
              </a:rPr>
              <a:t>Per Hagen for the CERN MQXF team</a:t>
            </a:r>
            <a:br>
              <a:rPr lang="en-US" sz="2800" dirty="0" smtClean="0">
                <a:solidFill>
                  <a:prstClr val="black"/>
                </a:solidFill>
                <a:latin typeface="Verdana" pitchFamily="34" charset="0"/>
              </a:rPr>
            </a:br>
            <a:r>
              <a:rPr lang="en-US" sz="2800" dirty="0" smtClean="0">
                <a:solidFill>
                  <a:prstClr val="black"/>
                </a:solidFill>
                <a:latin typeface="Verdana" pitchFamily="34" charset="0"/>
              </a:rPr>
              <a:t>(TE/MSC/MDT)</a:t>
            </a:r>
          </a:p>
          <a:p>
            <a:pPr algn="ctr" defTabSz="914400">
              <a:spcBef>
                <a:spcPct val="0"/>
              </a:spcBef>
              <a:defRPr/>
            </a:pPr>
            <a:r>
              <a:rPr lang="en-US" sz="2800" dirty="0" smtClean="0">
                <a:solidFill>
                  <a:prstClr val="black"/>
                </a:solidFill>
                <a:latin typeface="Verdana" pitchFamily="34" charset="0"/>
              </a:rPr>
              <a:t>April 2013</a:t>
            </a:r>
          </a:p>
        </p:txBody>
      </p:sp>
      <p:sp>
        <p:nvSpPr>
          <p:cNvPr id="4" name="Title 5"/>
          <p:cNvSpPr txBox="1">
            <a:spLocks/>
          </p:cNvSpPr>
          <p:nvPr/>
        </p:nvSpPr>
        <p:spPr>
          <a:xfrm>
            <a:off x="428596" y="4643446"/>
            <a:ext cx="8229600" cy="1428760"/>
          </a:xfrm>
          <a:prstGeom prst="rect">
            <a:avLst/>
          </a:prstGeom>
        </p:spPr>
        <p:txBody>
          <a:bodyPr vert="horz" lIns="91440" tIns="45720" rIns="91440" bIns="45720" rtlCol="0" anchor="ctr">
            <a:noAutofit/>
          </a:bodyPr>
          <a:lstStyle/>
          <a:p>
            <a:pPr algn="ctr" defTabSz="914400">
              <a:spcBef>
                <a:spcPct val="0"/>
              </a:spcBef>
              <a:defRPr/>
            </a:pPr>
            <a:r>
              <a:rPr lang="en-US" sz="1600" dirty="0" smtClean="0">
                <a:solidFill>
                  <a:prstClr val="black"/>
                </a:solidFill>
                <a:latin typeface="Verdana" pitchFamily="34" charset="0"/>
              </a:rPr>
              <a:t>Acknowledgement:</a:t>
            </a:r>
            <a:br>
              <a:rPr lang="en-US" sz="1600" dirty="0" smtClean="0">
                <a:solidFill>
                  <a:prstClr val="black"/>
                </a:solidFill>
                <a:latin typeface="Verdana" pitchFamily="34" charset="0"/>
              </a:rPr>
            </a:br>
            <a:r>
              <a:rPr lang="en-US" sz="1600" dirty="0" smtClean="0">
                <a:solidFill>
                  <a:prstClr val="black"/>
                </a:solidFill>
                <a:latin typeface="Verdana" pitchFamily="34" charset="0"/>
              </a:rPr>
              <a:t>The study is using the basic ideas from shimming implemented in MQXC</a:t>
            </a:r>
          </a:p>
        </p:txBody>
      </p:sp>
    </p:spTree>
    <p:extLst>
      <p:ext uri="{BB962C8B-B14F-4D97-AF65-F5344CB8AC3E}">
        <p14:creationId xmlns:p14="http://schemas.microsoft.com/office/powerpoint/2010/main" val="1300975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1FE0CF9-301C-4DC2-9DD4-D8FCF2197C95}" type="slidenum">
              <a:rPr lang="en-GB" smtClean="0"/>
              <a:t>3</a:t>
            </a:fld>
            <a:endParaRPr lang="en-GB"/>
          </a:p>
        </p:txBody>
      </p:sp>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normAutofit/>
          </a:bodyPr>
          <a:lstStyle/>
          <a:p>
            <a:pPr marL="550926" indent="-514350">
              <a:buAutoNum type="arabicPeriod"/>
            </a:pPr>
            <a:r>
              <a:rPr lang="en-GB" b="1" dirty="0" smtClean="0"/>
              <a:t>Design objectives &amp; variables</a:t>
            </a:r>
          </a:p>
          <a:p>
            <a:pPr marL="550926" indent="-514350">
              <a:buAutoNum type="arabicPeriod"/>
            </a:pPr>
            <a:r>
              <a:rPr lang="en-GB" dirty="0" smtClean="0"/>
              <a:t>Strain energy minimization</a:t>
            </a:r>
          </a:p>
          <a:p>
            <a:pPr marL="550926" indent="-514350">
              <a:buAutoNum type="arabicPeriod"/>
            </a:pPr>
            <a:r>
              <a:rPr lang="en-GB" dirty="0" smtClean="0"/>
              <a:t>Peak field minimization</a:t>
            </a:r>
          </a:p>
          <a:p>
            <a:pPr marL="550926" indent="-514350">
              <a:buAutoNum type="arabicPeriod"/>
            </a:pPr>
            <a:r>
              <a:rPr lang="en-GB" dirty="0" smtClean="0"/>
              <a:t>Field quality</a:t>
            </a:r>
          </a:p>
          <a:p>
            <a:pPr marL="550926" indent="-514350">
              <a:buAutoNum type="arabicPeriod"/>
            </a:pPr>
            <a:r>
              <a:rPr lang="en-GB" dirty="0" smtClean="0"/>
              <a:t>Summary</a:t>
            </a:r>
          </a:p>
          <a:p>
            <a:pPr marL="550926" indent="-514350">
              <a:buFont typeface="Arial"/>
              <a:buAutoNum type="arabicPeriod"/>
            </a:pPr>
            <a:r>
              <a:rPr lang="en-GB" dirty="0"/>
              <a:t>OPERA model</a:t>
            </a:r>
          </a:p>
          <a:p>
            <a:pPr marL="550926" indent="-514350">
              <a:buFont typeface="Arial"/>
              <a:buAutoNum type="arabicPeriod"/>
            </a:pPr>
            <a:r>
              <a:rPr lang="en-GB" dirty="0"/>
              <a:t>SQXF baseline design</a:t>
            </a:r>
          </a:p>
          <a:p>
            <a:pPr marL="36576" indent="0">
              <a:buNone/>
            </a:pPr>
            <a:endParaRPr lang="en-GB" dirty="0" smtClean="0"/>
          </a:p>
          <a:p>
            <a:pPr marL="962406" lvl="1" indent="-514350">
              <a:buAutoNum type="arabicPeriod"/>
            </a:pPr>
            <a:endParaRPr lang="en-GB" dirty="0"/>
          </a:p>
        </p:txBody>
      </p:sp>
    </p:spTree>
    <p:extLst>
      <p:ext uri="{BB962C8B-B14F-4D97-AF65-F5344CB8AC3E}">
        <p14:creationId xmlns:p14="http://schemas.microsoft.com/office/powerpoint/2010/main" val="3682647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649AFBE-BA85-447F-BC65-126E46ABFF3E}" type="slidenum">
              <a:rPr lang="en-US" smtClean="0">
                <a:solidFill>
                  <a:prstClr val="black">
                    <a:tint val="75000"/>
                  </a:prstClr>
                </a:solidFill>
              </a:rPr>
              <a:pPr/>
              <a:t>30</a:t>
            </a:fld>
            <a:endParaRPr lang="en-US" dirty="0">
              <a:solidFill>
                <a:prstClr val="black">
                  <a:tint val="75000"/>
                </a:prstClr>
              </a:solidFill>
            </a:endParaRPr>
          </a:p>
        </p:txBody>
      </p:sp>
      <p:sp>
        <p:nvSpPr>
          <p:cNvPr id="4" name="Title 5"/>
          <p:cNvSpPr txBox="1">
            <a:spLocks/>
          </p:cNvSpPr>
          <p:nvPr/>
        </p:nvSpPr>
        <p:spPr>
          <a:xfrm>
            <a:off x="1214414" y="214290"/>
            <a:ext cx="6885978" cy="982462"/>
          </a:xfrm>
          <a:prstGeom prst="rect">
            <a:avLst/>
          </a:prstGeom>
        </p:spPr>
        <p:txBody>
          <a:bodyPr vert="horz" lIns="91440" tIns="45720" rIns="91440" bIns="45720" rtlCol="0" anchor="ctr">
            <a:normAutofit fontScale="97500"/>
          </a:bodyPr>
          <a:lstStyle/>
          <a:p>
            <a:pPr algn="ctr" defTabSz="914400">
              <a:spcBef>
                <a:spcPct val="0"/>
              </a:spcBef>
              <a:defRPr/>
            </a:pPr>
            <a:r>
              <a:rPr lang="en-US" sz="4000" dirty="0" smtClean="0">
                <a:solidFill>
                  <a:srgbClr val="0070C0"/>
                </a:solidFill>
              </a:rPr>
              <a:t>Motivation</a:t>
            </a:r>
            <a:endParaRPr lang="en-US" sz="4000" dirty="0">
              <a:solidFill>
                <a:srgbClr val="0070C0"/>
              </a:solidFill>
            </a:endParaRPr>
          </a:p>
        </p:txBody>
      </p:sp>
      <p:sp>
        <p:nvSpPr>
          <p:cNvPr id="7" name="Content Placeholder 15"/>
          <p:cNvSpPr txBox="1">
            <a:spLocks/>
          </p:cNvSpPr>
          <p:nvPr/>
        </p:nvSpPr>
        <p:spPr>
          <a:xfrm>
            <a:off x="458550" y="1700808"/>
            <a:ext cx="8229600" cy="3888432"/>
          </a:xfrm>
          <a:prstGeom prst="rect">
            <a:avLst/>
          </a:prstGeom>
        </p:spPr>
        <p:txBody>
          <a:bodyPr>
            <a:normAutofit fontScale="70000" lnSpcReduction="20000"/>
          </a:bodyPr>
          <a:lstStyle/>
          <a:p>
            <a:pPr marL="342900" indent="-342900" defTabSz="914400">
              <a:spcBef>
                <a:spcPct val="20000"/>
              </a:spcBef>
              <a:buFont typeface="Arial" pitchFamily="34" charset="0"/>
              <a:buChar char="•"/>
              <a:defRPr/>
            </a:pPr>
            <a:r>
              <a:rPr lang="en-US" sz="3200" dirty="0" smtClean="0">
                <a:solidFill>
                  <a:prstClr val="black"/>
                </a:solidFill>
              </a:rPr>
              <a:t>Shimming is a passive technique to reduce undesired field harmonics present in a magnet “as built”</a:t>
            </a:r>
          </a:p>
          <a:p>
            <a:pPr marL="342900" indent="-342900" defTabSz="914400">
              <a:spcBef>
                <a:spcPct val="20000"/>
              </a:spcBef>
              <a:buFont typeface="Arial" pitchFamily="34" charset="0"/>
              <a:buChar char="•"/>
              <a:defRPr/>
            </a:pPr>
            <a:r>
              <a:rPr lang="en-US" sz="3200" dirty="0" smtClean="0">
                <a:solidFill>
                  <a:prstClr val="black"/>
                </a:solidFill>
              </a:rPr>
              <a:t>Introducing geometric asymmetry in the material permeability around the coils, allows for correcting certain combinations of multipoles</a:t>
            </a:r>
          </a:p>
          <a:p>
            <a:pPr marL="342900" indent="-342900" defTabSz="914400">
              <a:spcBef>
                <a:spcPct val="20000"/>
              </a:spcBef>
              <a:buFont typeface="Arial" pitchFamily="34" charset="0"/>
              <a:buChar char="•"/>
              <a:defRPr/>
            </a:pPr>
            <a:r>
              <a:rPr lang="en-US" sz="3200" dirty="0" smtClean="0">
                <a:solidFill>
                  <a:prstClr val="black"/>
                </a:solidFill>
              </a:rPr>
              <a:t>The MQXC magnet uses two kinds of shimming for this purpose</a:t>
            </a:r>
          </a:p>
          <a:p>
            <a:pPr marL="800100" lvl="1" indent="-342900" defTabSz="914400">
              <a:spcBef>
                <a:spcPct val="20000"/>
              </a:spcBef>
              <a:buFont typeface="Arial" pitchFamily="34" charset="0"/>
              <a:buChar char="•"/>
              <a:defRPr/>
            </a:pPr>
            <a:r>
              <a:rPr lang="en-US" sz="3200" dirty="0" smtClean="0">
                <a:solidFill>
                  <a:prstClr val="black"/>
                </a:solidFill>
              </a:rPr>
              <a:t>rods in the collars</a:t>
            </a:r>
          </a:p>
          <a:p>
            <a:pPr marL="800100" lvl="1" indent="-342900" defTabSz="914400">
              <a:spcBef>
                <a:spcPct val="20000"/>
              </a:spcBef>
              <a:buFont typeface="Arial" pitchFamily="34" charset="0"/>
              <a:buChar char="•"/>
              <a:defRPr/>
            </a:pPr>
            <a:r>
              <a:rPr lang="en-US" sz="3200" dirty="0" smtClean="0">
                <a:solidFill>
                  <a:prstClr val="black"/>
                </a:solidFill>
              </a:rPr>
              <a:t>shims (small pieces removed from the iron yoke)</a:t>
            </a:r>
          </a:p>
          <a:p>
            <a:pPr marL="342900" indent="-342900" defTabSz="914400">
              <a:spcBef>
                <a:spcPct val="20000"/>
              </a:spcBef>
              <a:buFont typeface="Arial" pitchFamily="34" charset="0"/>
              <a:buChar char="•"/>
              <a:defRPr/>
            </a:pPr>
            <a:r>
              <a:rPr lang="en-US" sz="3200" dirty="0" smtClean="0">
                <a:solidFill>
                  <a:prstClr val="black"/>
                </a:solidFill>
              </a:rPr>
              <a:t>This MQXF study follows the MQXC ideas</a:t>
            </a:r>
          </a:p>
          <a:p>
            <a:pPr marL="342900" indent="-342900" defTabSz="914400">
              <a:spcBef>
                <a:spcPct val="20000"/>
              </a:spcBef>
              <a:buFont typeface="Arial" pitchFamily="34" charset="0"/>
              <a:buChar char="•"/>
              <a:defRPr/>
            </a:pPr>
            <a:r>
              <a:rPr lang="en-US" sz="3200" dirty="0" smtClean="0">
                <a:solidFill>
                  <a:prstClr val="black"/>
                </a:solidFill>
              </a:rPr>
              <a:t>ROXIE was used for the magnetic studies, and ANSYS was used for assessing side-effects on the mechanical structure </a:t>
            </a:r>
            <a:r>
              <a:rPr lang="en-US" sz="3200" i="1" dirty="0" smtClean="0">
                <a:solidFill>
                  <a:prstClr val="black"/>
                </a:solidFill>
              </a:rPr>
              <a:t>(not part of this presentation)</a:t>
            </a:r>
          </a:p>
        </p:txBody>
      </p:sp>
      <p:sp>
        <p:nvSpPr>
          <p:cNvPr id="5" name="TextBox 4"/>
          <p:cNvSpPr txBox="1"/>
          <p:nvPr/>
        </p:nvSpPr>
        <p:spPr>
          <a:xfrm>
            <a:off x="539552" y="6021288"/>
            <a:ext cx="7632848" cy="553998"/>
          </a:xfrm>
          <a:prstGeom prst="rect">
            <a:avLst/>
          </a:prstGeom>
          <a:noFill/>
        </p:spPr>
        <p:txBody>
          <a:bodyPr wrap="square" rtlCol="0">
            <a:spAutoFit/>
          </a:bodyPr>
          <a:lstStyle/>
          <a:p>
            <a:pPr defTabSz="914400"/>
            <a:r>
              <a:rPr lang="en-US" sz="1500" i="1" dirty="0" smtClean="0">
                <a:solidFill>
                  <a:srgbClr val="FF0000"/>
                </a:solidFill>
              </a:rPr>
              <a:t>Note! In this presentation, field harmonics are expressed with European notation. </a:t>
            </a:r>
            <a:br>
              <a:rPr lang="en-US" sz="1500" i="1" dirty="0" smtClean="0">
                <a:solidFill>
                  <a:srgbClr val="FF0000"/>
                </a:solidFill>
              </a:rPr>
            </a:br>
            <a:r>
              <a:rPr lang="en-US" sz="1500" i="1" dirty="0" smtClean="0">
                <a:solidFill>
                  <a:srgbClr val="FF0000"/>
                </a:solidFill>
              </a:rPr>
              <a:t>That is, the main field of the quadrupole is B2 </a:t>
            </a:r>
            <a:endParaRPr lang="en-US" sz="1500" i="1" dirty="0">
              <a:solidFill>
                <a:srgbClr val="FF0000"/>
              </a:solidFill>
            </a:endParaRPr>
          </a:p>
        </p:txBody>
      </p:sp>
    </p:spTree>
    <p:extLst>
      <p:ext uri="{BB962C8B-B14F-4D97-AF65-F5344CB8AC3E}">
        <p14:creationId xmlns:p14="http://schemas.microsoft.com/office/powerpoint/2010/main" val="37854397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649AFBE-BA85-447F-BC65-126E46ABFF3E}" type="slidenum">
              <a:rPr lang="en-US" smtClean="0">
                <a:solidFill>
                  <a:prstClr val="black">
                    <a:tint val="75000"/>
                  </a:prstClr>
                </a:solidFill>
              </a:rPr>
              <a:pPr/>
              <a:t>31</a:t>
            </a:fld>
            <a:endParaRPr lang="en-US" dirty="0">
              <a:solidFill>
                <a:prstClr val="black">
                  <a:tint val="75000"/>
                </a:prstClr>
              </a:solidFill>
            </a:endParaRPr>
          </a:p>
        </p:txBody>
      </p:sp>
      <p:sp>
        <p:nvSpPr>
          <p:cNvPr id="4" name="Title 5"/>
          <p:cNvSpPr txBox="1">
            <a:spLocks/>
          </p:cNvSpPr>
          <p:nvPr/>
        </p:nvSpPr>
        <p:spPr>
          <a:xfrm>
            <a:off x="1043608" y="290509"/>
            <a:ext cx="6500858" cy="767008"/>
          </a:xfrm>
          <a:prstGeom prst="rect">
            <a:avLst/>
          </a:prstGeom>
        </p:spPr>
        <p:txBody>
          <a:bodyPr vert="horz" lIns="91440" tIns="45720" rIns="91440" bIns="45720" rtlCol="0" anchor="ctr">
            <a:normAutofit fontScale="97500"/>
          </a:bodyPr>
          <a:lstStyle/>
          <a:p>
            <a:pPr algn="ctr" defTabSz="914400">
              <a:spcBef>
                <a:spcPct val="0"/>
              </a:spcBef>
              <a:defRPr/>
            </a:pPr>
            <a:r>
              <a:rPr lang="en-US" sz="4000" dirty="0" smtClean="0">
                <a:solidFill>
                  <a:srgbClr val="0070C0"/>
                </a:solidFill>
              </a:rPr>
              <a:t>Rods</a:t>
            </a:r>
            <a:endParaRPr lang="en-US" sz="4400" dirty="0">
              <a:solidFill>
                <a:srgbClr val="0070C0"/>
              </a:solidFill>
            </a:endParaRPr>
          </a:p>
        </p:txBody>
      </p:sp>
      <p:grpSp>
        <p:nvGrpSpPr>
          <p:cNvPr id="19" name="Group 18"/>
          <p:cNvGrpSpPr/>
          <p:nvPr/>
        </p:nvGrpSpPr>
        <p:grpSpPr>
          <a:xfrm>
            <a:off x="5114707" y="1059555"/>
            <a:ext cx="3024336" cy="2836017"/>
            <a:chOff x="0" y="0"/>
            <a:chExt cx="5181600" cy="5248275"/>
          </a:xfrm>
        </p:grpSpPr>
        <p:pic>
          <p:nvPicPr>
            <p:cNvPr id="20" name="Picture 19"/>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51816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Arrow Connector 20"/>
            <p:cNvCxnSpPr/>
            <p:nvPr/>
          </p:nvCxnSpPr>
          <p:spPr>
            <a:xfrm flipV="1">
              <a:off x="2533650" y="2114550"/>
              <a:ext cx="1828800" cy="495302"/>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11"/>
            <p:cNvSpPr txBox="1"/>
            <p:nvPr/>
          </p:nvSpPr>
          <p:spPr>
            <a:xfrm>
              <a:off x="3028950" y="2095500"/>
              <a:ext cx="505138" cy="31149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r>
                <a:rPr lang="en-GB" sz="1400" b="1">
                  <a:solidFill>
                    <a:srgbClr val="00B050"/>
                  </a:solidFill>
                </a:rPr>
                <a:t>rrod</a:t>
              </a:r>
            </a:p>
          </p:txBody>
        </p:sp>
        <p:sp>
          <p:nvSpPr>
            <p:cNvPr id="23" name="TextBox 16"/>
            <p:cNvSpPr txBox="1"/>
            <p:nvPr/>
          </p:nvSpPr>
          <p:spPr>
            <a:xfrm>
              <a:off x="3438525" y="2314575"/>
              <a:ext cx="711477" cy="31149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r>
                <a:rPr lang="en-GB" sz="1400" b="1">
                  <a:solidFill>
                    <a:srgbClr val="00B050"/>
                  </a:solidFill>
                </a:rPr>
                <a:t>rodang</a:t>
              </a:r>
            </a:p>
          </p:txBody>
        </p:sp>
        <p:sp>
          <p:nvSpPr>
            <p:cNvPr id="24" name="Arc 23"/>
            <p:cNvSpPr/>
            <p:nvPr/>
          </p:nvSpPr>
          <p:spPr>
            <a:xfrm>
              <a:off x="3876675" y="2219325"/>
              <a:ext cx="285750" cy="695325"/>
            </a:xfrm>
            <a:prstGeom prst="arc">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endParaRPr lang="en-GB">
                <a:solidFill>
                  <a:prstClr val="black"/>
                </a:solidFill>
              </a:endParaRPr>
            </a:p>
          </p:txBody>
        </p:sp>
        <p:sp>
          <p:nvSpPr>
            <p:cNvPr id="25" name="TextBox 12"/>
            <p:cNvSpPr txBox="1"/>
            <p:nvPr/>
          </p:nvSpPr>
          <p:spPr>
            <a:xfrm>
              <a:off x="4257675" y="1743075"/>
              <a:ext cx="275653" cy="31149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r>
                <a:rPr lang="en-GB" sz="1400" b="1">
                  <a:solidFill>
                    <a:srgbClr val="00B050"/>
                  </a:solidFill>
                </a:rPr>
                <a:t>1</a:t>
              </a:r>
            </a:p>
          </p:txBody>
        </p:sp>
      </p:grpSp>
      <p:grpSp>
        <p:nvGrpSpPr>
          <p:cNvPr id="34" name="Group 33"/>
          <p:cNvGrpSpPr/>
          <p:nvPr/>
        </p:nvGrpSpPr>
        <p:grpSpPr>
          <a:xfrm>
            <a:off x="395536" y="1054888"/>
            <a:ext cx="3064266" cy="2704427"/>
            <a:chOff x="0" y="0"/>
            <a:chExt cx="4562475" cy="4229100"/>
          </a:xfrm>
        </p:grpSpPr>
        <p:pic>
          <p:nvPicPr>
            <p:cNvPr id="35" name="Picture 3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4562475"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26"/>
            <p:cNvSpPr txBox="1"/>
            <p:nvPr/>
          </p:nvSpPr>
          <p:spPr>
            <a:xfrm>
              <a:off x="334523" y="761999"/>
              <a:ext cx="274504" cy="31149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r>
                <a:rPr lang="en-GB" sz="1400" b="1">
                  <a:solidFill>
                    <a:srgbClr val="00B050"/>
                  </a:solidFill>
                </a:rPr>
                <a:t>6</a:t>
              </a:r>
            </a:p>
          </p:txBody>
        </p:sp>
        <p:sp>
          <p:nvSpPr>
            <p:cNvPr id="37" name="TextBox 28"/>
            <p:cNvSpPr txBox="1"/>
            <p:nvPr/>
          </p:nvSpPr>
          <p:spPr>
            <a:xfrm>
              <a:off x="991748" y="142874"/>
              <a:ext cx="274504" cy="31149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r>
                <a:rPr lang="en-GB" sz="1400" b="1">
                  <a:solidFill>
                    <a:srgbClr val="00B050"/>
                  </a:solidFill>
                </a:rPr>
                <a:t>7</a:t>
              </a:r>
            </a:p>
          </p:txBody>
        </p:sp>
        <p:sp>
          <p:nvSpPr>
            <p:cNvPr id="38" name="TextBox 29"/>
            <p:cNvSpPr txBox="1"/>
            <p:nvPr/>
          </p:nvSpPr>
          <p:spPr>
            <a:xfrm>
              <a:off x="3277748" y="152399"/>
              <a:ext cx="274504" cy="31149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r>
                <a:rPr lang="en-GB" sz="1400" b="1">
                  <a:solidFill>
                    <a:srgbClr val="00B050"/>
                  </a:solidFill>
                </a:rPr>
                <a:t>8</a:t>
              </a:r>
            </a:p>
          </p:txBody>
        </p:sp>
        <p:sp>
          <p:nvSpPr>
            <p:cNvPr id="39" name="TextBox 30"/>
            <p:cNvSpPr txBox="1"/>
            <p:nvPr/>
          </p:nvSpPr>
          <p:spPr>
            <a:xfrm>
              <a:off x="3896873" y="752474"/>
              <a:ext cx="274504" cy="31149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r>
                <a:rPr lang="en-GB" sz="1400" b="1">
                  <a:solidFill>
                    <a:srgbClr val="00B050"/>
                  </a:solidFill>
                </a:rPr>
                <a:t>1</a:t>
              </a:r>
            </a:p>
          </p:txBody>
        </p:sp>
        <p:sp>
          <p:nvSpPr>
            <p:cNvPr id="40" name="TextBox 31"/>
            <p:cNvSpPr txBox="1"/>
            <p:nvPr/>
          </p:nvSpPr>
          <p:spPr>
            <a:xfrm>
              <a:off x="3963548" y="3114674"/>
              <a:ext cx="274504" cy="31149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r>
                <a:rPr lang="en-GB" sz="1400" b="1">
                  <a:solidFill>
                    <a:srgbClr val="00B050"/>
                  </a:solidFill>
                </a:rPr>
                <a:t>2</a:t>
              </a:r>
            </a:p>
          </p:txBody>
        </p:sp>
        <p:sp>
          <p:nvSpPr>
            <p:cNvPr id="41" name="TextBox 32"/>
            <p:cNvSpPr txBox="1"/>
            <p:nvPr/>
          </p:nvSpPr>
          <p:spPr>
            <a:xfrm>
              <a:off x="3258698" y="3733799"/>
              <a:ext cx="274504" cy="31149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r>
                <a:rPr lang="en-GB" sz="1400" b="1">
                  <a:solidFill>
                    <a:srgbClr val="00B050"/>
                  </a:solidFill>
                </a:rPr>
                <a:t>3</a:t>
              </a:r>
            </a:p>
          </p:txBody>
        </p:sp>
        <p:sp>
          <p:nvSpPr>
            <p:cNvPr id="42" name="TextBox 33"/>
            <p:cNvSpPr txBox="1"/>
            <p:nvPr/>
          </p:nvSpPr>
          <p:spPr>
            <a:xfrm>
              <a:off x="972698" y="3714749"/>
              <a:ext cx="274504" cy="31149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r>
                <a:rPr lang="en-GB" sz="1400" b="1">
                  <a:solidFill>
                    <a:srgbClr val="00B050"/>
                  </a:solidFill>
                </a:rPr>
                <a:t>4</a:t>
              </a:r>
            </a:p>
          </p:txBody>
        </p:sp>
        <p:sp>
          <p:nvSpPr>
            <p:cNvPr id="43" name="TextBox 34"/>
            <p:cNvSpPr txBox="1"/>
            <p:nvPr/>
          </p:nvSpPr>
          <p:spPr>
            <a:xfrm>
              <a:off x="372623" y="3067049"/>
              <a:ext cx="274504" cy="31149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r>
                <a:rPr lang="en-GB" sz="1400" b="1">
                  <a:solidFill>
                    <a:srgbClr val="00B050"/>
                  </a:solidFill>
                </a:rPr>
                <a:t>5</a:t>
              </a:r>
            </a:p>
          </p:txBody>
        </p:sp>
      </p:grpSp>
      <p:sp>
        <p:nvSpPr>
          <p:cNvPr id="44" name="Content Placeholder 15"/>
          <p:cNvSpPr txBox="1">
            <a:spLocks/>
          </p:cNvSpPr>
          <p:nvPr/>
        </p:nvSpPr>
        <p:spPr>
          <a:xfrm>
            <a:off x="458550" y="4221088"/>
            <a:ext cx="8229600" cy="1224136"/>
          </a:xfrm>
          <a:prstGeom prst="rect">
            <a:avLst/>
          </a:prstGeom>
        </p:spPr>
        <p:txBody>
          <a:bodyPr>
            <a:normAutofit/>
          </a:bodyPr>
          <a:lstStyle/>
          <a:p>
            <a:pPr marL="342900" indent="-342900" defTabSz="914400">
              <a:spcBef>
                <a:spcPct val="20000"/>
              </a:spcBef>
              <a:buFont typeface="Arial" pitchFamily="34" charset="0"/>
              <a:buChar char="•"/>
              <a:defRPr/>
            </a:pPr>
            <a:r>
              <a:rPr lang="en-US" sz="2000" dirty="0" smtClean="0">
                <a:solidFill>
                  <a:prstClr val="black"/>
                </a:solidFill>
              </a:rPr>
              <a:t>8 identical iron rods positioned symmetrically around the four poles</a:t>
            </a:r>
          </a:p>
          <a:p>
            <a:pPr marL="342900" indent="-342900" defTabSz="914400">
              <a:spcBef>
                <a:spcPct val="20000"/>
              </a:spcBef>
              <a:buFont typeface="Arial" pitchFamily="34" charset="0"/>
              <a:buChar char="•"/>
              <a:defRPr/>
            </a:pPr>
            <a:r>
              <a:rPr lang="en-US" sz="2000" dirty="0" smtClean="0">
                <a:solidFill>
                  <a:prstClr val="black"/>
                </a:solidFill>
              </a:rPr>
              <a:t>Parametric study of variation in multipoles as function of rod angle (</a:t>
            </a:r>
            <a:r>
              <a:rPr lang="en-US" sz="2000" dirty="0" err="1" smtClean="0">
                <a:solidFill>
                  <a:prstClr val="black"/>
                </a:solidFill>
              </a:rPr>
              <a:t>rodang</a:t>
            </a:r>
            <a:r>
              <a:rPr lang="en-US" sz="2000" dirty="0" smtClean="0">
                <a:solidFill>
                  <a:prstClr val="black"/>
                </a:solidFill>
              </a:rPr>
              <a:t>), radius (</a:t>
            </a:r>
            <a:r>
              <a:rPr lang="en-US" sz="2000" dirty="0" err="1" smtClean="0">
                <a:solidFill>
                  <a:prstClr val="black"/>
                </a:solidFill>
              </a:rPr>
              <a:t>rrod</a:t>
            </a:r>
            <a:r>
              <a:rPr lang="en-US" sz="2000" dirty="0" smtClean="0">
                <a:solidFill>
                  <a:prstClr val="black"/>
                </a:solidFill>
              </a:rPr>
              <a:t>) and current</a:t>
            </a:r>
          </a:p>
        </p:txBody>
      </p:sp>
    </p:spTree>
    <p:extLst>
      <p:ext uri="{BB962C8B-B14F-4D97-AF65-F5344CB8AC3E}">
        <p14:creationId xmlns:p14="http://schemas.microsoft.com/office/powerpoint/2010/main" val="40135947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649AFBE-BA85-447F-BC65-126E46ABFF3E}" type="slidenum">
              <a:rPr lang="en-US" smtClean="0">
                <a:solidFill>
                  <a:prstClr val="black">
                    <a:tint val="75000"/>
                  </a:prstClr>
                </a:solidFill>
              </a:rPr>
              <a:pPr/>
              <a:t>32</a:t>
            </a:fld>
            <a:endParaRPr lang="en-US" dirty="0">
              <a:solidFill>
                <a:prstClr val="black">
                  <a:tint val="75000"/>
                </a:prstClr>
              </a:solidFill>
            </a:endParaRPr>
          </a:p>
        </p:txBody>
      </p:sp>
      <p:sp>
        <p:nvSpPr>
          <p:cNvPr id="12" name="Title 5"/>
          <p:cNvSpPr txBox="1">
            <a:spLocks/>
          </p:cNvSpPr>
          <p:nvPr/>
        </p:nvSpPr>
        <p:spPr>
          <a:xfrm>
            <a:off x="1475656" y="285728"/>
            <a:ext cx="6500858" cy="767008"/>
          </a:xfrm>
          <a:prstGeom prst="rect">
            <a:avLst/>
          </a:prstGeom>
        </p:spPr>
        <p:txBody>
          <a:bodyPr vert="horz" lIns="91440" tIns="45720" rIns="91440" bIns="45720" rtlCol="0" anchor="ctr">
            <a:normAutofit fontScale="97500"/>
          </a:bodyPr>
          <a:lstStyle/>
          <a:p>
            <a:pPr algn="ctr" defTabSz="914400">
              <a:spcBef>
                <a:spcPct val="0"/>
              </a:spcBef>
              <a:defRPr/>
            </a:pPr>
            <a:r>
              <a:rPr lang="en-US" sz="4000" dirty="0" smtClean="0">
                <a:solidFill>
                  <a:srgbClr val="0070C0"/>
                </a:solidFill>
              </a:rPr>
              <a:t>Study of excitation current</a:t>
            </a:r>
            <a:endParaRPr lang="en-US" sz="4400" dirty="0">
              <a:solidFill>
                <a:srgbClr val="0070C0"/>
              </a:solidFill>
            </a:endParaRP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43608" y="1052736"/>
            <a:ext cx="7056784" cy="340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15"/>
          <p:cNvSpPr txBox="1">
            <a:spLocks/>
          </p:cNvSpPr>
          <p:nvPr/>
        </p:nvSpPr>
        <p:spPr>
          <a:xfrm>
            <a:off x="395536" y="4454463"/>
            <a:ext cx="8229600" cy="432048"/>
          </a:xfrm>
          <a:prstGeom prst="rect">
            <a:avLst/>
          </a:prstGeom>
        </p:spPr>
        <p:txBody>
          <a:bodyPr>
            <a:noAutofit/>
          </a:bodyPr>
          <a:lstStyle/>
          <a:p>
            <a:pPr marL="342900" indent="-342900" defTabSz="914400">
              <a:spcBef>
                <a:spcPct val="20000"/>
              </a:spcBef>
              <a:buFont typeface="Arial" pitchFamily="34" charset="0"/>
              <a:buChar char="•"/>
              <a:defRPr/>
            </a:pPr>
            <a:r>
              <a:rPr lang="en-US" sz="1500" dirty="0" smtClean="0">
                <a:solidFill>
                  <a:prstClr val="black"/>
                </a:solidFill>
              </a:rPr>
              <a:t>Rod diameter 10 mm, angle 25 degrees, radius 123 mm</a:t>
            </a:r>
          </a:p>
          <a:p>
            <a:pPr marL="342900" indent="-342900" defTabSz="914400">
              <a:spcBef>
                <a:spcPct val="20000"/>
              </a:spcBef>
              <a:buFont typeface="Arial" pitchFamily="34" charset="0"/>
              <a:buChar char="•"/>
              <a:defRPr/>
            </a:pPr>
            <a:r>
              <a:rPr lang="en-US" sz="1500" dirty="0" smtClean="0">
                <a:solidFill>
                  <a:prstClr val="black"/>
                </a:solidFill>
              </a:rPr>
              <a:t>Correction strongly dependent upon excitation current</a:t>
            </a:r>
          </a:p>
          <a:p>
            <a:pPr marL="342900" indent="-342900" defTabSz="914400">
              <a:spcBef>
                <a:spcPct val="20000"/>
              </a:spcBef>
              <a:buFont typeface="Arial" pitchFamily="34" charset="0"/>
              <a:buChar char="•"/>
              <a:defRPr/>
            </a:pPr>
            <a:r>
              <a:rPr lang="en-US" sz="1500" dirty="0" smtClean="0">
                <a:solidFill>
                  <a:prstClr val="black"/>
                </a:solidFill>
              </a:rPr>
              <a:t>The relative permeability in the rods approach 1 at high current and the rods become transparent</a:t>
            </a:r>
          </a:p>
        </p:txBody>
      </p:sp>
      <p:sp>
        <p:nvSpPr>
          <p:cNvPr id="8" name="TextBox 7"/>
          <p:cNvSpPr txBox="1"/>
          <p:nvPr/>
        </p:nvSpPr>
        <p:spPr>
          <a:xfrm>
            <a:off x="463732" y="5661248"/>
            <a:ext cx="7632848" cy="553998"/>
          </a:xfrm>
          <a:prstGeom prst="rect">
            <a:avLst/>
          </a:prstGeom>
          <a:noFill/>
        </p:spPr>
        <p:txBody>
          <a:bodyPr wrap="square" rtlCol="0">
            <a:spAutoFit/>
          </a:bodyPr>
          <a:lstStyle/>
          <a:p>
            <a:pPr defTabSz="914400"/>
            <a:r>
              <a:rPr lang="en-US" sz="1500" i="1" dirty="0" smtClean="0">
                <a:solidFill>
                  <a:srgbClr val="FF0000"/>
                </a:solidFill>
              </a:rPr>
              <a:t>Conclusion: Because of the stronger field in the MQXF coils, compared to MQXC, rods are not an interesting option (large field errors at low field, small corrections at nominal)</a:t>
            </a:r>
            <a:endParaRPr lang="en-US" sz="1500" i="1" dirty="0">
              <a:solidFill>
                <a:srgbClr val="FF0000"/>
              </a:solidFill>
            </a:endParaRPr>
          </a:p>
        </p:txBody>
      </p:sp>
    </p:spTree>
    <p:extLst>
      <p:ext uri="{BB962C8B-B14F-4D97-AF65-F5344CB8AC3E}">
        <p14:creationId xmlns:p14="http://schemas.microsoft.com/office/powerpoint/2010/main" val="23881835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649AFBE-BA85-447F-BC65-126E46ABFF3E}" type="slidenum">
              <a:rPr lang="en-US" smtClean="0">
                <a:solidFill>
                  <a:prstClr val="black">
                    <a:tint val="75000"/>
                  </a:prstClr>
                </a:solidFill>
              </a:rPr>
              <a:pPr/>
              <a:t>33</a:t>
            </a:fld>
            <a:endParaRPr lang="en-US" dirty="0">
              <a:solidFill>
                <a:prstClr val="black">
                  <a:tint val="75000"/>
                </a:prstClr>
              </a:solidFill>
            </a:endParaRPr>
          </a:p>
        </p:txBody>
      </p:sp>
      <p:sp>
        <p:nvSpPr>
          <p:cNvPr id="7" name="Title 5"/>
          <p:cNvSpPr txBox="1">
            <a:spLocks/>
          </p:cNvSpPr>
          <p:nvPr/>
        </p:nvSpPr>
        <p:spPr>
          <a:xfrm>
            <a:off x="1043608" y="290509"/>
            <a:ext cx="6500858" cy="767008"/>
          </a:xfrm>
          <a:prstGeom prst="rect">
            <a:avLst/>
          </a:prstGeom>
        </p:spPr>
        <p:txBody>
          <a:bodyPr vert="horz" lIns="91440" tIns="45720" rIns="91440" bIns="45720" rtlCol="0" anchor="ctr">
            <a:normAutofit fontScale="97500"/>
          </a:bodyPr>
          <a:lstStyle/>
          <a:p>
            <a:pPr algn="ctr" defTabSz="914400">
              <a:spcBef>
                <a:spcPct val="0"/>
              </a:spcBef>
              <a:defRPr/>
            </a:pPr>
            <a:r>
              <a:rPr lang="en-US" sz="4000" dirty="0" smtClean="0">
                <a:solidFill>
                  <a:srgbClr val="0070C0"/>
                </a:solidFill>
              </a:rPr>
              <a:t>Shims</a:t>
            </a:r>
            <a:endParaRPr lang="en-US" sz="4400" dirty="0">
              <a:solidFill>
                <a:srgbClr val="0070C0"/>
              </a:solidFill>
            </a:endParaRP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55776" y="1055209"/>
            <a:ext cx="3563291" cy="3461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ontent Placeholder 15"/>
          <p:cNvSpPr txBox="1">
            <a:spLocks/>
          </p:cNvSpPr>
          <p:nvPr/>
        </p:nvSpPr>
        <p:spPr>
          <a:xfrm>
            <a:off x="458550" y="4797152"/>
            <a:ext cx="8229600" cy="936104"/>
          </a:xfrm>
          <a:prstGeom prst="rect">
            <a:avLst/>
          </a:prstGeom>
        </p:spPr>
        <p:txBody>
          <a:bodyPr>
            <a:normAutofit/>
          </a:bodyPr>
          <a:lstStyle/>
          <a:p>
            <a:pPr marL="342900" indent="-342900" defTabSz="914400">
              <a:spcBef>
                <a:spcPct val="20000"/>
              </a:spcBef>
              <a:buFont typeface="Arial" pitchFamily="34" charset="0"/>
              <a:buChar char="•"/>
              <a:defRPr/>
            </a:pPr>
            <a:r>
              <a:rPr lang="en-US" dirty="0" smtClean="0">
                <a:solidFill>
                  <a:prstClr val="black"/>
                </a:solidFill>
              </a:rPr>
              <a:t>8 identical rectangular shims positioned symmetrically around the four poles</a:t>
            </a:r>
          </a:p>
          <a:p>
            <a:pPr marL="342900" indent="-342900" defTabSz="914400">
              <a:spcBef>
                <a:spcPct val="20000"/>
              </a:spcBef>
              <a:buFont typeface="Arial" pitchFamily="34" charset="0"/>
              <a:buChar char="•"/>
              <a:defRPr/>
            </a:pPr>
            <a:r>
              <a:rPr lang="en-US" dirty="0" smtClean="0">
                <a:solidFill>
                  <a:prstClr val="black"/>
                </a:solidFill>
              </a:rPr>
              <a:t>Parametric study of variation in multipoles as function of size and current</a:t>
            </a:r>
          </a:p>
        </p:txBody>
      </p:sp>
      <p:sp>
        <p:nvSpPr>
          <p:cNvPr id="30" name="TextBox 29"/>
          <p:cNvSpPr txBox="1"/>
          <p:nvPr/>
        </p:nvSpPr>
        <p:spPr>
          <a:xfrm>
            <a:off x="463732" y="5661248"/>
            <a:ext cx="7632848" cy="784830"/>
          </a:xfrm>
          <a:prstGeom prst="rect">
            <a:avLst/>
          </a:prstGeom>
          <a:noFill/>
        </p:spPr>
        <p:txBody>
          <a:bodyPr wrap="square" rtlCol="0">
            <a:spAutoFit/>
          </a:bodyPr>
          <a:lstStyle/>
          <a:p>
            <a:pPr defTabSz="914400"/>
            <a:r>
              <a:rPr lang="en-US" sz="1500" i="1" dirty="0" smtClean="0">
                <a:solidFill>
                  <a:srgbClr val="FF0000"/>
                </a:solidFill>
              </a:rPr>
              <a:t>Note: The iron yoke in this study has fewer details compared to the today’s design. Since the effect of the shims are expressed as derivative (“effect with” minus “effect without”), this approximation is still good.</a:t>
            </a:r>
            <a:endParaRPr lang="en-US" sz="1500" i="1" dirty="0">
              <a:solidFill>
                <a:srgbClr val="FF0000"/>
              </a:solidFill>
            </a:endParaRPr>
          </a:p>
        </p:txBody>
      </p:sp>
    </p:spTree>
    <p:extLst>
      <p:ext uri="{BB962C8B-B14F-4D97-AF65-F5344CB8AC3E}">
        <p14:creationId xmlns:p14="http://schemas.microsoft.com/office/powerpoint/2010/main" val="40547131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649AFBE-BA85-447F-BC65-126E46ABFF3E}" type="slidenum">
              <a:rPr lang="en-US" smtClean="0">
                <a:solidFill>
                  <a:prstClr val="black">
                    <a:tint val="75000"/>
                  </a:prstClr>
                </a:solidFill>
              </a:rPr>
              <a:pPr/>
              <a:t>34</a:t>
            </a:fld>
            <a:endParaRPr lang="en-US" dirty="0">
              <a:solidFill>
                <a:prstClr val="black">
                  <a:tint val="75000"/>
                </a:prstClr>
              </a:solidFill>
            </a:endParaRPr>
          </a:p>
        </p:txBody>
      </p:sp>
      <p:sp>
        <p:nvSpPr>
          <p:cNvPr id="7" name="Title 5"/>
          <p:cNvSpPr txBox="1">
            <a:spLocks/>
          </p:cNvSpPr>
          <p:nvPr/>
        </p:nvSpPr>
        <p:spPr>
          <a:xfrm>
            <a:off x="1475656" y="48116"/>
            <a:ext cx="6500858" cy="695000"/>
          </a:xfrm>
          <a:prstGeom prst="rect">
            <a:avLst/>
          </a:prstGeom>
        </p:spPr>
        <p:txBody>
          <a:bodyPr vert="horz" lIns="91440" tIns="45720" rIns="91440" bIns="45720" rtlCol="0" anchor="ctr">
            <a:normAutofit fontScale="97500"/>
          </a:bodyPr>
          <a:lstStyle/>
          <a:p>
            <a:pPr algn="ctr" defTabSz="914400">
              <a:spcBef>
                <a:spcPct val="0"/>
              </a:spcBef>
              <a:defRPr/>
            </a:pPr>
            <a:r>
              <a:rPr lang="en-US" sz="4000" dirty="0" smtClean="0">
                <a:solidFill>
                  <a:srgbClr val="0070C0"/>
                </a:solidFill>
              </a:rPr>
              <a:t>Study of excitation current</a:t>
            </a:r>
            <a:endParaRPr lang="en-US" sz="4400" dirty="0">
              <a:solidFill>
                <a:srgbClr val="0070C0"/>
              </a:solidFill>
            </a:endParaRPr>
          </a:p>
        </p:txBody>
      </p:sp>
      <p:pic>
        <p:nvPicPr>
          <p:cNvPr id="614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17817" y="752913"/>
            <a:ext cx="6840760" cy="329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p:cNvCxnSpPr/>
          <p:nvPr/>
        </p:nvCxnSpPr>
        <p:spPr>
          <a:xfrm flipV="1">
            <a:off x="2050403" y="4016215"/>
            <a:ext cx="0" cy="22406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1613" y="4059578"/>
            <a:ext cx="936104" cy="646331"/>
          </a:xfrm>
          <a:prstGeom prst="rect">
            <a:avLst/>
          </a:prstGeom>
          <a:noFill/>
        </p:spPr>
        <p:txBody>
          <a:bodyPr wrap="square" rtlCol="0" anchor="t" anchorCtr="0">
            <a:spAutoFit/>
          </a:bodyPr>
          <a:lstStyle/>
          <a:p>
            <a:pPr defTabSz="914400"/>
            <a:r>
              <a:rPr lang="el-GR" dirty="0" smtClean="0">
                <a:solidFill>
                  <a:prstClr val="black"/>
                </a:solidFill>
              </a:rPr>
              <a:t>μ</a:t>
            </a:r>
            <a:r>
              <a:rPr lang="en-US" baseline="-25000" dirty="0" smtClean="0">
                <a:solidFill>
                  <a:prstClr val="black"/>
                </a:solidFill>
              </a:rPr>
              <a:t>r, </a:t>
            </a:r>
            <a:r>
              <a:rPr lang="en-US" dirty="0" smtClean="0">
                <a:solidFill>
                  <a:prstClr val="black"/>
                </a:solidFill>
              </a:rPr>
              <a:t>B</a:t>
            </a:r>
            <a:r>
              <a:rPr lang="en-US" baseline="-25000" dirty="0" smtClean="0">
                <a:solidFill>
                  <a:prstClr val="black"/>
                </a:solidFill>
              </a:rPr>
              <a:t>shim</a:t>
            </a:r>
          </a:p>
          <a:p>
            <a:pPr defTabSz="914400"/>
            <a:endParaRPr lang="en-GB" i="1" dirty="0">
              <a:solidFill>
                <a:prstClr val="black"/>
              </a:solidFill>
            </a:endParaRPr>
          </a:p>
        </p:txBody>
      </p:sp>
      <p:sp>
        <p:nvSpPr>
          <p:cNvPr id="5" name="Rectangle 4"/>
          <p:cNvSpPr/>
          <p:nvPr/>
        </p:nvSpPr>
        <p:spPr>
          <a:xfrm>
            <a:off x="1627500" y="4252261"/>
            <a:ext cx="990977" cy="307777"/>
          </a:xfrm>
          <a:prstGeom prst="rect">
            <a:avLst/>
          </a:prstGeom>
        </p:spPr>
        <p:txBody>
          <a:bodyPr wrap="none">
            <a:spAutoFit/>
          </a:bodyPr>
          <a:lstStyle/>
          <a:p>
            <a:pPr defTabSz="914400"/>
            <a:r>
              <a:rPr lang="en-US" sz="1400" dirty="0" smtClean="0">
                <a:solidFill>
                  <a:prstClr val="black"/>
                </a:solidFill>
              </a:rPr>
              <a:t>4000, 0.1 T</a:t>
            </a:r>
            <a:endParaRPr lang="en-US" sz="1400" baseline="-25000" dirty="0">
              <a:solidFill>
                <a:prstClr val="black"/>
              </a:solidFill>
            </a:endParaRPr>
          </a:p>
        </p:txBody>
      </p:sp>
      <p:cxnSp>
        <p:nvCxnSpPr>
          <p:cNvPr id="16" name="Straight Arrow Connector 15"/>
          <p:cNvCxnSpPr/>
          <p:nvPr/>
        </p:nvCxnSpPr>
        <p:spPr>
          <a:xfrm flipV="1">
            <a:off x="3194844" y="4025125"/>
            <a:ext cx="0" cy="22406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682037" y="4258095"/>
            <a:ext cx="899605" cy="307777"/>
          </a:xfrm>
          <a:prstGeom prst="rect">
            <a:avLst/>
          </a:prstGeom>
        </p:spPr>
        <p:txBody>
          <a:bodyPr wrap="none">
            <a:spAutoFit/>
          </a:bodyPr>
          <a:lstStyle/>
          <a:p>
            <a:pPr defTabSz="914400"/>
            <a:r>
              <a:rPr lang="en-US" sz="1400" dirty="0" smtClean="0">
                <a:solidFill>
                  <a:prstClr val="black"/>
                </a:solidFill>
              </a:rPr>
              <a:t>40, 0.35 T</a:t>
            </a:r>
            <a:endParaRPr lang="en-US" sz="1400" baseline="-25000" dirty="0">
              <a:solidFill>
                <a:prstClr val="black"/>
              </a:solidFill>
            </a:endParaRPr>
          </a:p>
        </p:txBody>
      </p:sp>
      <p:cxnSp>
        <p:nvCxnSpPr>
          <p:cNvPr id="18" name="Straight Arrow Connector 17"/>
          <p:cNvCxnSpPr/>
          <p:nvPr/>
        </p:nvCxnSpPr>
        <p:spPr>
          <a:xfrm flipV="1">
            <a:off x="4638197" y="4028195"/>
            <a:ext cx="0" cy="22406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234079" y="4240281"/>
            <a:ext cx="808235" cy="307777"/>
          </a:xfrm>
          <a:prstGeom prst="rect">
            <a:avLst/>
          </a:prstGeom>
        </p:spPr>
        <p:txBody>
          <a:bodyPr wrap="none">
            <a:spAutoFit/>
          </a:bodyPr>
          <a:lstStyle/>
          <a:p>
            <a:pPr defTabSz="914400"/>
            <a:r>
              <a:rPr lang="en-US" sz="1400" dirty="0" smtClean="0">
                <a:solidFill>
                  <a:prstClr val="black"/>
                </a:solidFill>
              </a:rPr>
              <a:t>15, 1.6 T</a:t>
            </a:r>
            <a:endParaRPr lang="en-US" sz="1400" baseline="-25000" dirty="0">
              <a:solidFill>
                <a:prstClr val="black"/>
              </a:solidFill>
            </a:endParaRPr>
          </a:p>
        </p:txBody>
      </p:sp>
      <p:cxnSp>
        <p:nvCxnSpPr>
          <p:cNvPr id="20" name="Straight Arrow Connector 19"/>
          <p:cNvCxnSpPr/>
          <p:nvPr/>
        </p:nvCxnSpPr>
        <p:spPr>
          <a:xfrm flipV="1">
            <a:off x="5237279" y="4035377"/>
            <a:ext cx="0" cy="22406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932038" y="4243972"/>
            <a:ext cx="716863" cy="307777"/>
          </a:xfrm>
          <a:prstGeom prst="rect">
            <a:avLst/>
          </a:prstGeom>
        </p:spPr>
        <p:txBody>
          <a:bodyPr wrap="none">
            <a:spAutoFit/>
          </a:bodyPr>
          <a:lstStyle/>
          <a:p>
            <a:pPr defTabSz="914400"/>
            <a:r>
              <a:rPr lang="en-US" sz="1400" dirty="0" smtClean="0">
                <a:solidFill>
                  <a:prstClr val="black"/>
                </a:solidFill>
              </a:rPr>
              <a:t>2, 2.0 T</a:t>
            </a:r>
            <a:endParaRPr lang="en-US" sz="1400" baseline="-25000" dirty="0">
              <a:solidFill>
                <a:prstClr val="black"/>
              </a:solidFill>
            </a:endParaRPr>
          </a:p>
        </p:txBody>
      </p:sp>
      <p:cxnSp>
        <p:nvCxnSpPr>
          <p:cNvPr id="22" name="Straight Arrow Connector 21"/>
          <p:cNvCxnSpPr/>
          <p:nvPr/>
        </p:nvCxnSpPr>
        <p:spPr>
          <a:xfrm flipV="1">
            <a:off x="6732240" y="4050505"/>
            <a:ext cx="0" cy="22406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240759" y="4267765"/>
            <a:ext cx="938077" cy="307777"/>
          </a:xfrm>
          <a:prstGeom prst="rect">
            <a:avLst/>
          </a:prstGeom>
        </p:spPr>
        <p:txBody>
          <a:bodyPr wrap="none">
            <a:spAutoFit/>
          </a:bodyPr>
          <a:lstStyle/>
          <a:p>
            <a:pPr defTabSz="914400"/>
            <a:r>
              <a:rPr lang="en-US" sz="1400" dirty="0" smtClean="0">
                <a:solidFill>
                  <a:prstClr val="black"/>
                </a:solidFill>
              </a:rPr>
              <a:t>1.4 &gt; 2.5 T</a:t>
            </a:r>
            <a:endParaRPr lang="en-US" sz="1400" baseline="-25000" dirty="0">
              <a:solidFill>
                <a:prstClr val="black"/>
              </a:solidFill>
            </a:endParaRPr>
          </a:p>
        </p:txBody>
      </p:sp>
      <p:sp>
        <p:nvSpPr>
          <p:cNvPr id="24" name="Content Placeholder 15"/>
          <p:cNvSpPr txBox="1">
            <a:spLocks/>
          </p:cNvSpPr>
          <p:nvPr/>
        </p:nvSpPr>
        <p:spPr>
          <a:xfrm>
            <a:off x="388110" y="5733256"/>
            <a:ext cx="8432362" cy="936104"/>
          </a:xfrm>
          <a:prstGeom prst="rect">
            <a:avLst/>
          </a:prstGeom>
        </p:spPr>
        <p:txBody>
          <a:bodyPr>
            <a:noAutofit/>
          </a:bodyPr>
          <a:lstStyle/>
          <a:p>
            <a:pPr marL="342900" indent="-342900" defTabSz="914400">
              <a:spcBef>
                <a:spcPct val="20000"/>
              </a:spcBef>
              <a:buFont typeface="Arial" pitchFamily="34" charset="0"/>
              <a:buChar char="•"/>
              <a:defRPr/>
            </a:pPr>
            <a:r>
              <a:rPr lang="en-US" sz="1500" i="1" dirty="0" smtClean="0">
                <a:solidFill>
                  <a:srgbClr val="FF0000"/>
                </a:solidFill>
              </a:rPr>
              <a:t>Conclusion</a:t>
            </a:r>
            <a:br>
              <a:rPr lang="en-US" sz="1500" i="1" dirty="0" smtClean="0">
                <a:solidFill>
                  <a:srgbClr val="FF0000"/>
                </a:solidFill>
              </a:rPr>
            </a:br>
            <a:r>
              <a:rPr lang="en-US" sz="1500" i="1" dirty="0" smtClean="0">
                <a:solidFill>
                  <a:srgbClr val="FF0000"/>
                </a:solidFill>
              </a:rPr>
              <a:t/>
            </a:r>
            <a:br>
              <a:rPr lang="en-US" sz="1500" i="1" dirty="0" smtClean="0">
                <a:solidFill>
                  <a:srgbClr val="FF0000"/>
                </a:solidFill>
              </a:rPr>
            </a:br>
            <a:r>
              <a:rPr lang="en-US" sz="1500" i="1" dirty="0" smtClean="0">
                <a:solidFill>
                  <a:srgbClr val="FF0000"/>
                </a:solidFill>
              </a:rPr>
              <a:t>The shim effect is small at low current, reaches a maximum and then fades away as the iron becomes transparent (behavior most pronounced in b3 and b4)</a:t>
            </a:r>
          </a:p>
        </p:txBody>
      </p:sp>
      <p:sp>
        <p:nvSpPr>
          <p:cNvPr id="25" name="Content Placeholder 15"/>
          <p:cNvSpPr txBox="1">
            <a:spLocks/>
          </p:cNvSpPr>
          <p:nvPr/>
        </p:nvSpPr>
        <p:spPr>
          <a:xfrm>
            <a:off x="359636" y="4611692"/>
            <a:ext cx="8229600" cy="792088"/>
          </a:xfrm>
          <a:prstGeom prst="rect">
            <a:avLst/>
          </a:prstGeom>
        </p:spPr>
        <p:txBody>
          <a:bodyPr>
            <a:noAutofit/>
          </a:bodyPr>
          <a:lstStyle/>
          <a:p>
            <a:pPr marL="342900" indent="-342900" defTabSz="914400">
              <a:spcBef>
                <a:spcPct val="20000"/>
              </a:spcBef>
              <a:buFont typeface="Arial" pitchFamily="34" charset="0"/>
              <a:buChar char="•"/>
              <a:defRPr/>
            </a:pPr>
            <a:r>
              <a:rPr lang="en-US" sz="1500" dirty="0" smtClean="0">
                <a:solidFill>
                  <a:prstClr val="black"/>
                </a:solidFill>
              </a:rPr>
              <a:t>Shim width 10 mm x 60 height mm </a:t>
            </a:r>
          </a:p>
          <a:p>
            <a:pPr marL="342900" indent="-342900" defTabSz="914400">
              <a:spcBef>
                <a:spcPct val="20000"/>
              </a:spcBef>
              <a:buFont typeface="Arial" pitchFamily="34" charset="0"/>
              <a:buChar char="•"/>
              <a:defRPr/>
            </a:pPr>
            <a:r>
              <a:rPr lang="en-US" sz="1500" dirty="0">
                <a:solidFill>
                  <a:prstClr val="black"/>
                </a:solidFill>
              </a:rPr>
              <a:t>Nominal Gradient 140 T/m (17320 A</a:t>
            </a:r>
            <a:r>
              <a:rPr lang="en-US" sz="1500" dirty="0" smtClean="0">
                <a:solidFill>
                  <a:prstClr val="black"/>
                </a:solidFill>
              </a:rPr>
              <a:t>)</a:t>
            </a:r>
          </a:p>
          <a:p>
            <a:pPr marL="342900" lvl="1" indent="-342900" defTabSz="914400">
              <a:spcBef>
                <a:spcPct val="20000"/>
              </a:spcBef>
              <a:buFont typeface="Arial" pitchFamily="34" charset="0"/>
              <a:buChar char="•"/>
              <a:defRPr/>
            </a:pPr>
            <a:r>
              <a:rPr lang="en-US" sz="1500" dirty="0">
                <a:solidFill>
                  <a:prstClr val="black"/>
                </a:solidFill>
              </a:rPr>
              <a:t>Harmonics  expressed at </a:t>
            </a:r>
            <a:r>
              <a:rPr lang="en-US" sz="1500" dirty="0" err="1">
                <a:solidFill>
                  <a:prstClr val="black"/>
                </a:solidFill>
              </a:rPr>
              <a:t>Rref</a:t>
            </a:r>
            <a:r>
              <a:rPr lang="en-US" sz="1500" dirty="0">
                <a:solidFill>
                  <a:prstClr val="black"/>
                </a:solidFill>
              </a:rPr>
              <a:t> = 50 </a:t>
            </a:r>
            <a:r>
              <a:rPr lang="en-US" sz="1500" dirty="0" smtClean="0">
                <a:solidFill>
                  <a:prstClr val="black"/>
                </a:solidFill>
              </a:rPr>
              <a:t>mm</a:t>
            </a:r>
          </a:p>
        </p:txBody>
      </p:sp>
    </p:spTree>
    <p:extLst>
      <p:ext uri="{BB962C8B-B14F-4D97-AF65-F5344CB8AC3E}">
        <p14:creationId xmlns:p14="http://schemas.microsoft.com/office/powerpoint/2010/main" val="24795113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649AFBE-BA85-447F-BC65-126E46ABFF3E}" type="slidenum">
              <a:rPr lang="en-US" smtClean="0">
                <a:solidFill>
                  <a:prstClr val="black">
                    <a:tint val="75000"/>
                  </a:prstClr>
                </a:solidFill>
              </a:rPr>
              <a:pPr/>
              <a:t>35</a:t>
            </a:fld>
            <a:endParaRPr lang="en-US" dirty="0">
              <a:solidFill>
                <a:prstClr val="black">
                  <a:tint val="75000"/>
                </a:prstClr>
              </a:solidFill>
            </a:endParaRPr>
          </a:p>
        </p:txBody>
      </p:sp>
      <p:sp>
        <p:nvSpPr>
          <p:cNvPr id="8" name="Title 5"/>
          <p:cNvSpPr txBox="1">
            <a:spLocks/>
          </p:cNvSpPr>
          <p:nvPr/>
        </p:nvSpPr>
        <p:spPr>
          <a:xfrm>
            <a:off x="1475656" y="223001"/>
            <a:ext cx="6500858" cy="767008"/>
          </a:xfrm>
          <a:prstGeom prst="rect">
            <a:avLst/>
          </a:prstGeom>
        </p:spPr>
        <p:txBody>
          <a:bodyPr vert="horz" lIns="91440" tIns="45720" rIns="91440" bIns="45720" rtlCol="0" anchor="ctr">
            <a:normAutofit fontScale="97500"/>
          </a:bodyPr>
          <a:lstStyle/>
          <a:p>
            <a:pPr algn="ctr" defTabSz="914400">
              <a:spcBef>
                <a:spcPct val="0"/>
              </a:spcBef>
              <a:defRPr/>
            </a:pPr>
            <a:r>
              <a:rPr lang="en-US" sz="4000" dirty="0" smtClean="0">
                <a:solidFill>
                  <a:srgbClr val="0070C0"/>
                </a:solidFill>
              </a:rPr>
              <a:t>Interesting shims combinations</a:t>
            </a:r>
            <a:endParaRPr lang="en-US" sz="4400" dirty="0">
              <a:solidFill>
                <a:srgbClr val="0070C0"/>
              </a:solidFill>
            </a:endParaRPr>
          </a:p>
        </p:txBody>
      </p:sp>
      <p:sp>
        <p:nvSpPr>
          <p:cNvPr id="9" name="Content Placeholder 15"/>
          <p:cNvSpPr txBox="1">
            <a:spLocks/>
          </p:cNvSpPr>
          <p:nvPr/>
        </p:nvSpPr>
        <p:spPr>
          <a:xfrm>
            <a:off x="326365" y="3717032"/>
            <a:ext cx="8229600" cy="1584176"/>
          </a:xfrm>
          <a:prstGeom prst="rect">
            <a:avLst/>
          </a:prstGeom>
        </p:spPr>
        <p:txBody>
          <a:bodyPr>
            <a:noAutofit/>
          </a:bodyPr>
          <a:lstStyle/>
          <a:p>
            <a:pPr marL="342900" indent="-342900" defTabSz="914400">
              <a:spcBef>
                <a:spcPct val="20000"/>
              </a:spcBef>
              <a:buFont typeface="Arial" pitchFamily="34" charset="0"/>
              <a:buChar char="•"/>
              <a:defRPr/>
            </a:pPr>
            <a:r>
              <a:rPr lang="en-US" sz="1500" dirty="0" smtClean="0">
                <a:solidFill>
                  <a:prstClr val="black"/>
                </a:solidFill>
              </a:rPr>
              <a:t>We assume that the most interesting shim combinations are the ones which correct as few multipoles as possible. That is, one or at most two.</a:t>
            </a:r>
          </a:p>
          <a:p>
            <a:pPr marL="342900" indent="-342900" defTabSz="914400">
              <a:spcBef>
                <a:spcPct val="20000"/>
              </a:spcBef>
              <a:buFont typeface="Arial" pitchFamily="34" charset="0"/>
              <a:buChar char="•"/>
              <a:defRPr/>
            </a:pPr>
            <a:r>
              <a:rPr lang="en-US" sz="1500" dirty="0" smtClean="0">
                <a:solidFill>
                  <a:prstClr val="black"/>
                </a:solidFill>
              </a:rPr>
              <a:t>We used a numeric code to try all combinations and the results is given in the table</a:t>
            </a:r>
          </a:p>
          <a:p>
            <a:pPr marL="342900" indent="-342900" defTabSz="914400">
              <a:spcBef>
                <a:spcPct val="20000"/>
              </a:spcBef>
              <a:buFont typeface="Arial" pitchFamily="34" charset="0"/>
              <a:buChar char="•"/>
              <a:defRPr/>
            </a:pPr>
            <a:r>
              <a:rPr lang="en-US" sz="1500" dirty="0" smtClean="0">
                <a:solidFill>
                  <a:prstClr val="black"/>
                </a:solidFill>
              </a:rPr>
              <a:t>It turns out that only a small subset of combinations of 4 shims (12 out of 70) gives the desired result</a:t>
            </a:r>
          </a:p>
        </p:txBody>
      </p:sp>
      <p:sp>
        <p:nvSpPr>
          <p:cNvPr id="10" name="Rectangle 9"/>
          <p:cNvSpPr/>
          <p:nvPr/>
        </p:nvSpPr>
        <p:spPr>
          <a:xfrm>
            <a:off x="5508104" y="3341184"/>
            <a:ext cx="2476319" cy="307777"/>
          </a:xfrm>
          <a:prstGeom prst="rect">
            <a:avLst/>
          </a:prstGeom>
        </p:spPr>
        <p:txBody>
          <a:bodyPr wrap="none">
            <a:spAutoFit/>
          </a:bodyPr>
          <a:lstStyle/>
          <a:p>
            <a:pPr defTabSz="914400"/>
            <a:r>
              <a:rPr lang="en-US" sz="1400" dirty="0" smtClean="0">
                <a:solidFill>
                  <a:srgbClr val="FF0000"/>
                </a:solidFill>
              </a:rPr>
              <a:t>Notation: (+b5) means small b5</a:t>
            </a:r>
            <a:endParaRPr lang="en-US" sz="1400" baseline="-25000" dirty="0">
              <a:solidFill>
                <a:srgbClr val="FF0000"/>
              </a:solidFill>
            </a:endParaRPr>
          </a:p>
        </p:txBody>
      </p:sp>
      <p:pic>
        <p:nvPicPr>
          <p:cNvPr id="8195"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16254" y="980728"/>
            <a:ext cx="3413663"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4529" y="5147319"/>
            <a:ext cx="3629025"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511674" y="4993430"/>
            <a:ext cx="4518994" cy="307777"/>
          </a:xfrm>
          <a:prstGeom prst="rect">
            <a:avLst/>
          </a:prstGeom>
        </p:spPr>
        <p:txBody>
          <a:bodyPr wrap="none">
            <a:spAutoFit/>
          </a:bodyPr>
          <a:lstStyle/>
          <a:p>
            <a:pPr defTabSz="914400"/>
            <a:r>
              <a:rPr lang="en-US" sz="1400" dirty="0" smtClean="0">
                <a:solidFill>
                  <a:srgbClr val="FF0000"/>
                </a:solidFill>
              </a:rPr>
              <a:t>Example: Check that ROXIE agrees with linear combinations</a:t>
            </a:r>
            <a:endParaRPr lang="en-US" sz="1400" baseline="-25000" dirty="0">
              <a:solidFill>
                <a:srgbClr val="FF0000"/>
              </a:solidFill>
            </a:endParaRPr>
          </a:p>
        </p:txBody>
      </p:sp>
      <p:sp>
        <p:nvSpPr>
          <p:cNvPr id="14" name="Rectangle 13"/>
          <p:cNvSpPr/>
          <p:nvPr/>
        </p:nvSpPr>
        <p:spPr>
          <a:xfrm>
            <a:off x="4572000" y="5576208"/>
            <a:ext cx="3611181" cy="523220"/>
          </a:xfrm>
          <a:prstGeom prst="rect">
            <a:avLst/>
          </a:prstGeom>
        </p:spPr>
        <p:txBody>
          <a:bodyPr wrap="none">
            <a:spAutoFit/>
          </a:bodyPr>
          <a:lstStyle/>
          <a:p>
            <a:pPr defTabSz="914400"/>
            <a:r>
              <a:rPr lang="en-US" sz="1400" dirty="0" smtClean="0">
                <a:solidFill>
                  <a:srgbClr val="FF0000"/>
                </a:solidFill>
              </a:rPr>
              <a:t>We forgot to mention that for some 4 shims </a:t>
            </a:r>
            <a:br>
              <a:rPr lang="en-US" sz="1400" dirty="0" smtClean="0">
                <a:solidFill>
                  <a:srgbClr val="FF0000"/>
                </a:solidFill>
              </a:rPr>
            </a:br>
            <a:r>
              <a:rPr lang="en-US" sz="1400" dirty="0" smtClean="0">
                <a:solidFill>
                  <a:srgbClr val="FF0000"/>
                </a:solidFill>
              </a:rPr>
              <a:t>combinations, there is a non-negligible dipole!</a:t>
            </a:r>
            <a:endParaRPr lang="en-US" sz="1400" baseline="-25000" dirty="0">
              <a:solidFill>
                <a:srgbClr val="FF0000"/>
              </a:solidFill>
            </a:endParaRPr>
          </a:p>
        </p:txBody>
      </p:sp>
      <p:cxnSp>
        <p:nvCxnSpPr>
          <p:cNvPr id="15" name="Straight Arrow Connector 14"/>
          <p:cNvCxnSpPr>
            <a:stCxn id="14" idx="1"/>
          </p:cNvCxnSpPr>
          <p:nvPr/>
        </p:nvCxnSpPr>
        <p:spPr>
          <a:xfrm flipH="1" flipV="1">
            <a:off x="3801098" y="5688242"/>
            <a:ext cx="770902" cy="14957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9081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649AFBE-BA85-447F-BC65-126E46ABFF3E}" type="slidenum">
              <a:rPr lang="en-US" smtClean="0">
                <a:solidFill>
                  <a:prstClr val="black">
                    <a:tint val="75000"/>
                  </a:prstClr>
                </a:solidFill>
              </a:rPr>
              <a:pPr/>
              <a:t>36</a:t>
            </a:fld>
            <a:endParaRPr lang="en-US" dirty="0">
              <a:solidFill>
                <a:prstClr val="black">
                  <a:tint val="75000"/>
                </a:prstClr>
              </a:solidFill>
            </a:endParaRPr>
          </a:p>
        </p:txBody>
      </p:sp>
      <p:sp>
        <p:nvSpPr>
          <p:cNvPr id="6" name="Title 5"/>
          <p:cNvSpPr txBox="1">
            <a:spLocks/>
          </p:cNvSpPr>
          <p:nvPr/>
        </p:nvSpPr>
        <p:spPr>
          <a:xfrm>
            <a:off x="1475656" y="223001"/>
            <a:ext cx="6500858" cy="767008"/>
          </a:xfrm>
          <a:prstGeom prst="rect">
            <a:avLst/>
          </a:prstGeom>
        </p:spPr>
        <p:txBody>
          <a:bodyPr vert="horz" lIns="91440" tIns="45720" rIns="91440" bIns="45720" rtlCol="0" anchor="ctr">
            <a:normAutofit fontScale="97500"/>
          </a:bodyPr>
          <a:lstStyle/>
          <a:p>
            <a:pPr algn="ctr" defTabSz="914400">
              <a:spcBef>
                <a:spcPct val="0"/>
              </a:spcBef>
              <a:defRPr/>
            </a:pPr>
            <a:r>
              <a:rPr lang="en-US" sz="4000" dirty="0" smtClean="0">
                <a:solidFill>
                  <a:srgbClr val="0070C0"/>
                </a:solidFill>
              </a:rPr>
              <a:t>Conclusions</a:t>
            </a:r>
            <a:endParaRPr lang="en-US" sz="4400" dirty="0">
              <a:solidFill>
                <a:srgbClr val="0070C0"/>
              </a:solidFill>
            </a:endParaRPr>
          </a:p>
        </p:txBody>
      </p:sp>
      <p:sp>
        <p:nvSpPr>
          <p:cNvPr id="7" name="Content Placeholder 15"/>
          <p:cNvSpPr txBox="1">
            <a:spLocks/>
          </p:cNvSpPr>
          <p:nvPr/>
        </p:nvSpPr>
        <p:spPr>
          <a:xfrm>
            <a:off x="458550" y="1700808"/>
            <a:ext cx="8229600" cy="3888432"/>
          </a:xfrm>
          <a:prstGeom prst="rect">
            <a:avLst/>
          </a:prstGeom>
        </p:spPr>
        <p:txBody>
          <a:bodyPr>
            <a:normAutofit fontScale="62500" lnSpcReduction="20000"/>
          </a:bodyPr>
          <a:lstStyle/>
          <a:p>
            <a:pPr marL="342900" indent="-342900" defTabSz="914400">
              <a:spcBef>
                <a:spcPct val="20000"/>
              </a:spcBef>
              <a:buFont typeface="Arial" pitchFamily="34" charset="0"/>
              <a:buChar char="•"/>
              <a:defRPr/>
            </a:pPr>
            <a:r>
              <a:rPr lang="en-US" sz="3200" dirty="0" smtClean="0">
                <a:solidFill>
                  <a:prstClr val="black"/>
                </a:solidFill>
              </a:rPr>
              <a:t>The shimming technique seems feasible for correcting one or two low-order multipoles (order 3 to 5)</a:t>
            </a:r>
            <a:br>
              <a:rPr lang="en-US" sz="3200" dirty="0" smtClean="0">
                <a:solidFill>
                  <a:prstClr val="black"/>
                </a:solidFill>
              </a:rPr>
            </a:br>
            <a:endParaRPr lang="en-US" sz="3200" dirty="0" smtClean="0">
              <a:solidFill>
                <a:prstClr val="black"/>
              </a:solidFill>
            </a:endParaRPr>
          </a:p>
          <a:p>
            <a:pPr marL="342900" indent="-342900" defTabSz="914400">
              <a:spcBef>
                <a:spcPct val="20000"/>
              </a:spcBef>
              <a:buFont typeface="Arial" pitchFamily="34" charset="0"/>
              <a:buChar char="•"/>
              <a:defRPr/>
            </a:pPr>
            <a:r>
              <a:rPr lang="en-US" sz="3200" dirty="0" smtClean="0">
                <a:solidFill>
                  <a:prstClr val="black"/>
                </a:solidFill>
              </a:rPr>
              <a:t>The “rod in collar” technique used in MQXC does not seems interesting due to the stronger field</a:t>
            </a:r>
            <a:br>
              <a:rPr lang="en-US" sz="3200" dirty="0" smtClean="0">
                <a:solidFill>
                  <a:prstClr val="black"/>
                </a:solidFill>
              </a:rPr>
            </a:br>
            <a:endParaRPr lang="en-US" sz="3200" dirty="0" smtClean="0">
              <a:solidFill>
                <a:prstClr val="black"/>
              </a:solidFill>
            </a:endParaRPr>
          </a:p>
          <a:p>
            <a:pPr marL="342900" indent="-342900" defTabSz="914400">
              <a:spcBef>
                <a:spcPct val="20000"/>
              </a:spcBef>
              <a:buFont typeface="Arial" pitchFamily="34" charset="0"/>
              <a:buChar char="•"/>
              <a:defRPr/>
            </a:pPr>
            <a:r>
              <a:rPr lang="en-US" sz="3200" dirty="0" smtClean="0">
                <a:solidFill>
                  <a:prstClr val="black"/>
                </a:solidFill>
              </a:rPr>
              <a:t>The study did not address the issue how to correct a </a:t>
            </a:r>
            <a:r>
              <a:rPr lang="en-US" sz="3200" i="1" dirty="0" smtClean="0">
                <a:solidFill>
                  <a:prstClr val="black"/>
                </a:solidFill>
              </a:rPr>
              <a:t>given</a:t>
            </a:r>
            <a:r>
              <a:rPr lang="en-US" sz="3200" dirty="0" smtClean="0">
                <a:solidFill>
                  <a:prstClr val="black"/>
                </a:solidFill>
              </a:rPr>
              <a:t> value of a multipole</a:t>
            </a:r>
            <a:br>
              <a:rPr lang="en-US" sz="3200" dirty="0" smtClean="0">
                <a:solidFill>
                  <a:prstClr val="black"/>
                </a:solidFill>
              </a:rPr>
            </a:br>
            <a:endParaRPr lang="en-US" sz="3200" dirty="0" smtClean="0">
              <a:solidFill>
                <a:prstClr val="black"/>
              </a:solidFill>
            </a:endParaRPr>
          </a:p>
          <a:p>
            <a:pPr marL="342900" indent="-342900" defTabSz="914400">
              <a:spcBef>
                <a:spcPct val="20000"/>
              </a:spcBef>
              <a:buFont typeface="Arial" pitchFamily="34" charset="0"/>
              <a:buChar char="•"/>
              <a:defRPr/>
            </a:pPr>
            <a:r>
              <a:rPr lang="en-US" sz="3200" dirty="0" smtClean="0">
                <a:solidFill>
                  <a:prstClr val="black"/>
                </a:solidFill>
              </a:rPr>
              <a:t>The size of the shim sets </a:t>
            </a:r>
            <a:r>
              <a:rPr lang="en-US" sz="3200" i="1" dirty="0" smtClean="0">
                <a:solidFill>
                  <a:prstClr val="black"/>
                </a:solidFill>
              </a:rPr>
              <a:t>upper limit </a:t>
            </a:r>
            <a:r>
              <a:rPr lang="en-US" sz="3200" dirty="0" smtClean="0">
                <a:solidFill>
                  <a:prstClr val="black"/>
                </a:solidFill>
              </a:rPr>
              <a:t>on how much a given multipole can be corrected</a:t>
            </a:r>
            <a:br>
              <a:rPr lang="en-US" sz="3200" dirty="0" smtClean="0">
                <a:solidFill>
                  <a:prstClr val="black"/>
                </a:solidFill>
              </a:rPr>
            </a:br>
            <a:endParaRPr lang="en-US" sz="3200" dirty="0" smtClean="0">
              <a:solidFill>
                <a:prstClr val="black"/>
              </a:solidFill>
            </a:endParaRPr>
          </a:p>
          <a:p>
            <a:pPr marL="342900" indent="-342900" defTabSz="914400">
              <a:spcBef>
                <a:spcPct val="20000"/>
              </a:spcBef>
              <a:buFont typeface="Arial" pitchFamily="34" charset="0"/>
              <a:buChar char="•"/>
              <a:defRPr/>
            </a:pPr>
            <a:r>
              <a:rPr lang="en-US" sz="3200" dirty="0" smtClean="0">
                <a:solidFill>
                  <a:prstClr val="black"/>
                </a:solidFill>
              </a:rPr>
              <a:t>Some shim combinations generate 25 units of </a:t>
            </a:r>
            <a:r>
              <a:rPr lang="en-US" sz="3200" i="1" dirty="0" smtClean="0">
                <a:solidFill>
                  <a:prstClr val="black"/>
                </a:solidFill>
              </a:rPr>
              <a:t>dipole</a:t>
            </a:r>
            <a:r>
              <a:rPr lang="en-US" sz="3200" dirty="0" smtClean="0">
                <a:solidFill>
                  <a:prstClr val="black"/>
                </a:solidFill>
              </a:rPr>
              <a:t> component (should be possible to correct using the nearest orbit corrector in the triplet)</a:t>
            </a:r>
          </a:p>
        </p:txBody>
      </p:sp>
    </p:spTree>
    <p:extLst>
      <p:ext uri="{BB962C8B-B14F-4D97-AF65-F5344CB8AC3E}">
        <p14:creationId xmlns:p14="http://schemas.microsoft.com/office/powerpoint/2010/main" val="15797418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649AFBE-BA85-447F-BC65-126E46ABFF3E}" type="slidenum">
              <a:rPr lang="en-US" smtClean="0">
                <a:solidFill>
                  <a:prstClr val="black">
                    <a:tint val="75000"/>
                  </a:prstClr>
                </a:solidFill>
              </a:rPr>
              <a:pPr/>
              <a:t>37</a:t>
            </a:fld>
            <a:endParaRPr lang="en-US" dirty="0">
              <a:solidFill>
                <a:prstClr val="black">
                  <a:tint val="75000"/>
                </a:prstClr>
              </a:solidFill>
            </a:endParaRPr>
          </a:p>
        </p:txBody>
      </p:sp>
      <p:sp>
        <p:nvSpPr>
          <p:cNvPr id="4" name="Title 5"/>
          <p:cNvSpPr txBox="1">
            <a:spLocks/>
          </p:cNvSpPr>
          <p:nvPr/>
        </p:nvSpPr>
        <p:spPr>
          <a:xfrm>
            <a:off x="1369673" y="2757464"/>
            <a:ext cx="6500858" cy="767008"/>
          </a:xfrm>
          <a:prstGeom prst="rect">
            <a:avLst/>
          </a:prstGeom>
        </p:spPr>
        <p:txBody>
          <a:bodyPr vert="horz" lIns="91440" tIns="45720" rIns="91440" bIns="45720" rtlCol="0" anchor="ctr">
            <a:normAutofit fontScale="97500"/>
          </a:bodyPr>
          <a:lstStyle/>
          <a:p>
            <a:pPr algn="ctr" defTabSz="914400">
              <a:spcBef>
                <a:spcPct val="0"/>
              </a:spcBef>
              <a:defRPr/>
            </a:pPr>
            <a:r>
              <a:rPr lang="en-US" sz="4000" dirty="0" smtClean="0">
                <a:solidFill>
                  <a:srgbClr val="0070C0"/>
                </a:solidFill>
              </a:rPr>
              <a:t>Backup slides</a:t>
            </a:r>
            <a:endParaRPr lang="en-US" sz="4400" dirty="0">
              <a:solidFill>
                <a:srgbClr val="0070C0"/>
              </a:solidFill>
            </a:endParaRPr>
          </a:p>
        </p:txBody>
      </p:sp>
    </p:spTree>
    <p:extLst>
      <p:ext uri="{BB962C8B-B14F-4D97-AF65-F5344CB8AC3E}">
        <p14:creationId xmlns:p14="http://schemas.microsoft.com/office/powerpoint/2010/main" val="33233466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601543" y="6233898"/>
            <a:ext cx="2133600" cy="365125"/>
          </a:xfrm>
        </p:spPr>
        <p:txBody>
          <a:bodyPr/>
          <a:lstStyle/>
          <a:p>
            <a:fld id="{5649AFBE-BA85-447F-BC65-126E46ABFF3E}" type="slidenum">
              <a:rPr lang="en-US" smtClean="0">
                <a:solidFill>
                  <a:prstClr val="black">
                    <a:tint val="75000"/>
                  </a:prstClr>
                </a:solidFill>
              </a:rPr>
              <a:pPr/>
              <a:t>38</a:t>
            </a:fld>
            <a:endParaRPr lang="en-US" dirty="0">
              <a:solidFill>
                <a:prstClr val="black">
                  <a:tint val="75000"/>
                </a:prstClr>
              </a:solidFill>
            </a:endParaRPr>
          </a:p>
        </p:txBody>
      </p:sp>
      <p:sp>
        <p:nvSpPr>
          <p:cNvPr id="14" name="Title 5"/>
          <p:cNvSpPr txBox="1">
            <a:spLocks/>
          </p:cNvSpPr>
          <p:nvPr/>
        </p:nvSpPr>
        <p:spPr>
          <a:xfrm>
            <a:off x="1403648" y="188640"/>
            <a:ext cx="6500858" cy="767008"/>
          </a:xfrm>
          <a:prstGeom prst="rect">
            <a:avLst/>
          </a:prstGeom>
        </p:spPr>
        <p:txBody>
          <a:bodyPr vert="horz" lIns="91440" tIns="45720" rIns="91440" bIns="45720" rtlCol="0" anchor="ctr">
            <a:normAutofit fontScale="97500"/>
          </a:bodyPr>
          <a:lstStyle/>
          <a:p>
            <a:pPr algn="ctr" defTabSz="914400">
              <a:spcBef>
                <a:spcPct val="0"/>
              </a:spcBef>
              <a:defRPr/>
            </a:pPr>
            <a:r>
              <a:rPr lang="en-US" sz="4000" dirty="0" smtClean="0">
                <a:solidFill>
                  <a:srgbClr val="0070C0"/>
                </a:solidFill>
              </a:rPr>
              <a:t>Study of rod angle</a:t>
            </a:r>
            <a:endParaRPr lang="en-US" sz="4400" dirty="0">
              <a:solidFill>
                <a:srgbClr val="0070C0"/>
              </a:solidFill>
            </a:endParaRPr>
          </a:p>
        </p:txBody>
      </p:sp>
      <p:sp>
        <p:nvSpPr>
          <p:cNvPr id="10" name="Content Placeholder 15"/>
          <p:cNvSpPr txBox="1">
            <a:spLocks/>
          </p:cNvSpPr>
          <p:nvPr/>
        </p:nvSpPr>
        <p:spPr>
          <a:xfrm>
            <a:off x="458550" y="4149080"/>
            <a:ext cx="8229600" cy="1693668"/>
          </a:xfrm>
          <a:prstGeom prst="rect">
            <a:avLst/>
          </a:prstGeom>
        </p:spPr>
        <p:txBody>
          <a:bodyPr>
            <a:normAutofit fontScale="47500" lnSpcReduction="20000"/>
          </a:bodyPr>
          <a:lstStyle/>
          <a:p>
            <a:pPr marL="342900" indent="-342900" defTabSz="914400">
              <a:spcBef>
                <a:spcPct val="20000"/>
              </a:spcBef>
              <a:buFont typeface="Arial" pitchFamily="34" charset="0"/>
              <a:buChar char="•"/>
              <a:defRPr/>
            </a:pPr>
            <a:r>
              <a:rPr lang="en-US" sz="3200" dirty="0" smtClean="0">
                <a:solidFill>
                  <a:prstClr val="black"/>
                </a:solidFill>
              </a:rPr>
              <a:t>Rod angle from 5 to 30 degrees in step of 1 degree</a:t>
            </a:r>
          </a:p>
          <a:p>
            <a:pPr marL="342900" indent="-342900" defTabSz="914400">
              <a:spcBef>
                <a:spcPct val="20000"/>
              </a:spcBef>
              <a:buFont typeface="Arial" pitchFamily="34" charset="0"/>
              <a:buChar char="•"/>
              <a:defRPr/>
            </a:pPr>
            <a:r>
              <a:rPr lang="en-US" sz="3200" dirty="0" smtClean="0">
                <a:solidFill>
                  <a:prstClr val="black"/>
                </a:solidFill>
              </a:rPr>
              <a:t>Parameters constant:</a:t>
            </a:r>
          </a:p>
          <a:p>
            <a:pPr marL="800100" lvl="1" indent="-342900" defTabSz="914400">
              <a:spcBef>
                <a:spcPct val="20000"/>
              </a:spcBef>
              <a:buFont typeface="Arial" pitchFamily="34" charset="0"/>
              <a:buChar char="•"/>
              <a:defRPr/>
            </a:pPr>
            <a:r>
              <a:rPr lang="en-US" sz="3200" dirty="0" smtClean="0">
                <a:solidFill>
                  <a:prstClr val="black"/>
                </a:solidFill>
              </a:rPr>
              <a:t>Nominal Gradient 140 T/m (17320 A)</a:t>
            </a:r>
          </a:p>
          <a:p>
            <a:pPr marL="800100" lvl="1" indent="-342900" defTabSz="914400">
              <a:spcBef>
                <a:spcPct val="20000"/>
              </a:spcBef>
              <a:buFont typeface="Arial" pitchFamily="34" charset="0"/>
              <a:buChar char="•"/>
              <a:defRPr/>
            </a:pPr>
            <a:r>
              <a:rPr lang="en-US" sz="3200" dirty="0" smtClean="0">
                <a:solidFill>
                  <a:prstClr val="black"/>
                </a:solidFill>
              </a:rPr>
              <a:t>Harmonics  expressed at </a:t>
            </a:r>
            <a:r>
              <a:rPr lang="en-US" sz="3200" dirty="0" err="1" smtClean="0">
                <a:solidFill>
                  <a:prstClr val="black"/>
                </a:solidFill>
              </a:rPr>
              <a:t>Rref</a:t>
            </a:r>
            <a:r>
              <a:rPr lang="en-US" sz="3200" dirty="0" smtClean="0">
                <a:solidFill>
                  <a:prstClr val="black"/>
                </a:solidFill>
              </a:rPr>
              <a:t> = 50 mm</a:t>
            </a:r>
          </a:p>
          <a:p>
            <a:pPr marL="800100" lvl="1" indent="-342900" defTabSz="914400">
              <a:spcBef>
                <a:spcPct val="20000"/>
              </a:spcBef>
              <a:buFont typeface="Arial" pitchFamily="34" charset="0"/>
              <a:buChar char="•"/>
              <a:defRPr/>
            </a:pPr>
            <a:r>
              <a:rPr lang="en-US" sz="3200" dirty="0" smtClean="0">
                <a:solidFill>
                  <a:prstClr val="black"/>
                </a:solidFill>
              </a:rPr>
              <a:t>Rod diameter 10 mm (equal MQXC)</a:t>
            </a:r>
          </a:p>
          <a:p>
            <a:pPr marL="800100" lvl="1" indent="-342900" defTabSz="914400">
              <a:spcBef>
                <a:spcPct val="20000"/>
              </a:spcBef>
              <a:buFont typeface="Arial" pitchFamily="34" charset="0"/>
              <a:buChar char="•"/>
              <a:defRPr/>
            </a:pPr>
            <a:r>
              <a:rPr lang="en-US" sz="3200" b="1" dirty="0" smtClean="0">
                <a:solidFill>
                  <a:prstClr val="black"/>
                </a:solidFill>
              </a:rPr>
              <a:t>Rod radius 123 mm</a:t>
            </a:r>
          </a:p>
          <a:p>
            <a:pPr marL="800100" lvl="1" indent="-342900" defTabSz="914400">
              <a:spcBef>
                <a:spcPct val="20000"/>
              </a:spcBef>
              <a:buFont typeface="Arial" pitchFamily="34" charset="0"/>
              <a:buChar char="•"/>
              <a:defRPr/>
            </a:pPr>
            <a:r>
              <a:rPr lang="en-US" sz="3200" dirty="0" smtClean="0">
                <a:solidFill>
                  <a:prstClr val="black"/>
                </a:solidFill>
              </a:rPr>
              <a:t>ROXIE: Use same BH-curve for rods as for yoke (BHiron1)</a:t>
            </a:r>
          </a:p>
        </p:txBody>
      </p:sp>
      <p:sp>
        <p:nvSpPr>
          <p:cNvPr id="12" name="TextBox 11"/>
          <p:cNvSpPr txBox="1"/>
          <p:nvPr/>
        </p:nvSpPr>
        <p:spPr>
          <a:xfrm>
            <a:off x="4865750" y="4738118"/>
            <a:ext cx="3960440" cy="369332"/>
          </a:xfrm>
          <a:prstGeom prst="rect">
            <a:avLst/>
          </a:prstGeom>
          <a:noFill/>
        </p:spPr>
        <p:txBody>
          <a:bodyPr wrap="square" rtlCol="0">
            <a:spAutoFit/>
          </a:bodyPr>
          <a:lstStyle/>
          <a:p>
            <a:pPr defTabSz="914400"/>
            <a:r>
              <a:rPr lang="en-US" i="1" dirty="0" smtClean="0">
                <a:solidFill>
                  <a:srgbClr val="FF0000"/>
                </a:solidFill>
              </a:rPr>
              <a:t>Field quality most important @ 7 </a:t>
            </a:r>
            <a:r>
              <a:rPr lang="en-US" i="1" dirty="0" err="1" smtClean="0">
                <a:solidFill>
                  <a:srgbClr val="FF0000"/>
                </a:solidFill>
              </a:rPr>
              <a:t>TeV</a:t>
            </a:r>
            <a:endParaRPr lang="en-US" i="1" dirty="0">
              <a:solidFill>
                <a:srgbClr val="FF0000"/>
              </a:solidFill>
            </a:endParaRPr>
          </a:p>
        </p:txBody>
      </p:sp>
      <p:sp>
        <p:nvSpPr>
          <p:cNvPr id="13" name="TextBox 12"/>
          <p:cNvSpPr txBox="1"/>
          <p:nvPr/>
        </p:nvSpPr>
        <p:spPr>
          <a:xfrm>
            <a:off x="539552" y="6021288"/>
            <a:ext cx="7632848" cy="553998"/>
          </a:xfrm>
          <a:prstGeom prst="rect">
            <a:avLst/>
          </a:prstGeom>
          <a:noFill/>
        </p:spPr>
        <p:txBody>
          <a:bodyPr wrap="square" rtlCol="0">
            <a:spAutoFit/>
          </a:bodyPr>
          <a:lstStyle/>
          <a:p>
            <a:pPr defTabSz="914400"/>
            <a:r>
              <a:rPr lang="en-US" sz="1500" i="1" dirty="0" smtClean="0">
                <a:solidFill>
                  <a:srgbClr val="FF0000"/>
                </a:solidFill>
              </a:rPr>
              <a:t>Conclusions: Can essentially correct harmonics of order 3 to 5, depending upon sign</a:t>
            </a:r>
            <a:r>
              <a:rPr lang="en-US" sz="1500" i="1" dirty="0">
                <a:solidFill>
                  <a:srgbClr val="FF0000"/>
                </a:solidFill>
              </a:rPr>
              <a:t>. b3 and b4 </a:t>
            </a:r>
            <a:r>
              <a:rPr lang="en-US" sz="1500" i="1" dirty="0" smtClean="0">
                <a:solidFill>
                  <a:srgbClr val="FF0000"/>
                </a:solidFill>
              </a:rPr>
              <a:t>correction weakly dependent upon rod angle</a:t>
            </a:r>
            <a:endParaRPr lang="en-US" sz="1500" i="1" dirty="0">
              <a:solidFill>
                <a:srgbClr val="FF0000"/>
              </a:solidFill>
            </a:endParaRPr>
          </a:p>
        </p:txBody>
      </p:sp>
      <p:pic>
        <p:nvPicPr>
          <p:cNvPr id="4"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15616" y="950909"/>
            <a:ext cx="6636742" cy="319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1494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649AFBE-BA85-447F-BC65-126E46ABFF3E}" type="slidenum">
              <a:rPr lang="en-US" smtClean="0">
                <a:solidFill>
                  <a:prstClr val="black">
                    <a:tint val="75000"/>
                  </a:prstClr>
                </a:solidFill>
              </a:rPr>
              <a:pPr/>
              <a:t>39</a:t>
            </a:fld>
            <a:endParaRPr lang="en-US" dirty="0">
              <a:solidFill>
                <a:prstClr val="black">
                  <a:tint val="75000"/>
                </a:prstClr>
              </a:solidFill>
            </a:endParaRPr>
          </a:p>
        </p:txBody>
      </p:sp>
      <p:sp>
        <p:nvSpPr>
          <p:cNvPr id="13" name="Title 5"/>
          <p:cNvSpPr txBox="1">
            <a:spLocks/>
          </p:cNvSpPr>
          <p:nvPr/>
        </p:nvSpPr>
        <p:spPr>
          <a:xfrm>
            <a:off x="1414260" y="214387"/>
            <a:ext cx="6500858" cy="767008"/>
          </a:xfrm>
          <a:prstGeom prst="rect">
            <a:avLst/>
          </a:prstGeom>
        </p:spPr>
        <p:txBody>
          <a:bodyPr vert="horz" lIns="91440" tIns="45720" rIns="91440" bIns="45720" rtlCol="0" anchor="ctr">
            <a:normAutofit fontScale="97500"/>
          </a:bodyPr>
          <a:lstStyle/>
          <a:p>
            <a:pPr algn="ctr" defTabSz="914400">
              <a:spcBef>
                <a:spcPct val="0"/>
              </a:spcBef>
              <a:defRPr/>
            </a:pPr>
            <a:r>
              <a:rPr lang="en-US" sz="4000" dirty="0" smtClean="0">
                <a:solidFill>
                  <a:srgbClr val="0070C0"/>
                </a:solidFill>
              </a:rPr>
              <a:t>Study of rod radius</a:t>
            </a:r>
            <a:endParaRPr lang="en-US" sz="4400" dirty="0">
              <a:solidFill>
                <a:srgbClr val="0070C0"/>
              </a:solidFill>
            </a:endParaRPr>
          </a:p>
        </p:txBody>
      </p:sp>
      <p:sp>
        <p:nvSpPr>
          <p:cNvPr id="12" name="Content Placeholder 15"/>
          <p:cNvSpPr txBox="1">
            <a:spLocks/>
          </p:cNvSpPr>
          <p:nvPr/>
        </p:nvSpPr>
        <p:spPr>
          <a:xfrm>
            <a:off x="395536" y="4437112"/>
            <a:ext cx="8229600" cy="1693668"/>
          </a:xfrm>
          <a:prstGeom prst="rect">
            <a:avLst/>
          </a:prstGeom>
        </p:spPr>
        <p:txBody>
          <a:bodyPr>
            <a:normAutofit fontScale="47500" lnSpcReduction="20000"/>
          </a:bodyPr>
          <a:lstStyle/>
          <a:p>
            <a:pPr marL="342900" indent="-342900" defTabSz="914400">
              <a:spcBef>
                <a:spcPct val="20000"/>
              </a:spcBef>
              <a:buFont typeface="Arial" pitchFamily="34" charset="0"/>
              <a:buChar char="•"/>
              <a:defRPr/>
            </a:pPr>
            <a:r>
              <a:rPr lang="en-US" sz="3200" dirty="0" smtClean="0">
                <a:solidFill>
                  <a:prstClr val="black"/>
                </a:solidFill>
              </a:rPr>
              <a:t>Rod radius from 122 to 125 mm in step of 1 mm</a:t>
            </a:r>
          </a:p>
          <a:p>
            <a:pPr marL="342900" indent="-342900" defTabSz="914400">
              <a:spcBef>
                <a:spcPct val="20000"/>
              </a:spcBef>
              <a:buFont typeface="Arial" pitchFamily="34" charset="0"/>
              <a:buChar char="•"/>
              <a:defRPr/>
            </a:pPr>
            <a:r>
              <a:rPr lang="en-US" sz="3200" dirty="0" smtClean="0">
                <a:solidFill>
                  <a:prstClr val="black"/>
                </a:solidFill>
              </a:rPr>
              <a:t>Parameters constant</a:t>
            </a:r>
          </a:p>
          <a:p>
            <a:pPr marL="800100" lvl="1" indent="-342900" defTabSz="914400">
              <a:spcBef>
                <a:spcPct val="20000"/>
              </a:spcBef>
              <a:buFont typeface="Arial" pitchFamily="34" charset="0"/>
              <a:buChar char="•"/>
              <a:defRPr/>
            </a:pPr>
            <a:r>
              <a:rPr lang="en-US" sz="3200" dirty="0" smtClean="0">
                <a:solidFill>
                  <a:prstClr val="black"/>
                </a:solidFill>
              </a:rPr>
              <a:t>Nominal Gradient 140 T/m (17320 A)</a:t>
            </a:r>
          </a:p>
          <a:p>
            <a:pPr marL="800100" lvl="1" indent="-342900" defTabSz="914400">
              <a:spcBef>
                <a:spcPct val="20000"/>
              </a:spcBef>
              <a:buFont typeface="Arial" pitchFamily="34" charset="0"/>
              <a:buChar char="•"/>
              <a:defRPr/>
            </a:pPr>
            <a:r>
              <a:rPr lang="en-US" sz="3200" dirty="0" smtClean="0">
                <a:solidFill>
                  <a:prstClr val="black"/>
                </a:solidFill>
              </a:rPr>
              <a:t>Harmonics  expressed at </a:t>
            </a:r>
            <a:r>
              <a:rPr lang="en-US" sz="3200" dirty="0" err="1" smtClean="0">
                <a:solidFill>
                  <a:prstClr val="black"/>
                </a:solidFill>
              </a:rPr>
              <a:t>Rref</a:t>
            </a:r>
            <a:r>
              <a:rPr lang="en-US" sz="3200" dirty="0" smtClean="0">
                <a:solidFill>
                  <a:prstClr val="black"/>
                </a:solidFill>
              </a:rPr>
              <a:t> = 50 mm</a:t>
            </a:r>
          </a:p>
          <a:p>
            <a:pPr marL="800100" lvl="1" indent="-342900" defTabSz="914400">
              <a:spcBef>
                <a:spcPct val="20000"/>
              </a:spcBef>
              <a:buFont typeface="Arial" pitchFamily="34" charset="0"/>
              <a:buChar char="•"/>
              <a:defRPr/>
            </a:pPr>
            <a:r>
              <a:rPr lang="en-US" sz="3200" dirty="0" smtClean="0">
                <a:solidFill>
                  <a:prstClr val="black"/>
                </a:solidFill>
              </a:rPr>
              <a:t>Rod diameter 10 mm (equal MQXC)</a:t>
            </a:r>
          </a:p>
          <a:p>
            <a:pPr marL="800100" lvl="1" indent="-342900" defTabSz="914400">
              <a:spcBef>
                <a:spcPct val="20000"/>
              </a:spcBef>
              <a:buFont typeface="Arial" pitchFamily="34" charset="0"/>
              <a:buChar char="•"/>
              <a:defRPr/>
            </a:pPr>
            <a:r>
              <a:rPr lang="en-US" sz="3200" b="1" dirty="0" smtClean="0">
                <a:solidFill>
                  <a:prstClr val="black"/>
                </a:solidFill>
              </a:rPr>
              <a:t>Rod angle 25 degrees</a:t>
            </a:r>
          </a:p>
          <a:p>
            <a:pPr marL="800100" lvl="1" indent="-342900" defTabSz="914400">
              <a:spcBef>
                <a:spcPct val="20000"/>
              </a:spcBef>
              <a:buFont typeface="Arial" pitchFamily="34" charset="0"/>
              <a:buChar char="•"/>
              <a:defRPr/>
            </a:pPr>
            <a:r>
              <a:rPr lang="en-US" sz="3200" dirty="0" smtClean="0">
                <a:solidFill>
                  <a:prstClr val="black"/>
                </a:solidFill>
              </a:rPr>
              <a:t>ROXIE: Use same BH-curve for rods as for yoke (BHiron1)</a:t>
            </a:r>
          </a:p>
        </p:txBody>
      </p:sp>
      <p:sp>
        <p:nvSpPr>
          <p:cNvPr id="17" name="TextBox 16"/>
          <p:cNvSpPr txBox="1"/>
          <p:nvPr/>
        </p:nvSpPr>
        <p:spPr>
          <a:xfrm>
            <a:off x="539552" y="6130780"/>
            <a:ext cx="7632848" cy="323165"/>
          </a:xfrm>
          <a:prstGeom prst="rect">
            <a:avLst/>
          </a:prstGeom>
          <a:noFill/>
        </p:spPr>
        <p:txBody>
          <a:bodyPr wrap="square" rtlCol="0">
            <a:spAutoFit/>
          </a:bodyPr>
          <a:lstStyle/>
          <a:p>
            <a:pPr defTabSz="914400"/>
            <a:r>
              <a:rPr lang="en-US" sz="1500" i="1" dirty="0" smtClean="0">
                <a:solidFill>
                  <a:srgbClr val="FF0000"/>
                </a:solidFill>
              </a:rPr>
              <a:t>Conclusion: Correction weakly dependent on rod radius</a:t>
            </a:r>
            <a:endParaRPr lang="en-US" sz="1500" i="1" dirty="0">
              <a:solidFill>
                <a:srgbClr val="FF0000"/>
              </a:solidFill>
            </a:endParaRPr>
          </a:p>
        </p:txBody>
      </p:sp>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71600" y="908720"/>
            <a:ext cx="7249178" cy="348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4999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1FE0CF9-301C-4DC2-9DD4-D8FCF2197C95}" type="slidenum">
              <a:rPr lang="en-GB" smtClean="0"/>
              <a:t>4</a:t>
            </a:fld>
            <a:endParaRPr lang="en-GB"/>
          </a:p>
        </p:txBody>
      </p:sp>
      <p:sp>
        <p:nvSpPr>
          <p:cNvPr id="2" name="Title 1"/>
          <p:cNvSpPr>
            <a:spLocks noGrp="1"/>
          </p:cNvSpPr>
          <p:nvPr>
            <p:ph type="title"/>
          </p:nvPr>
        </p:nvSpPr>
        <p:spPr>
          <a:xfrm>
            <a:off x="38100" y="20319"/>
            <a:ext cx="8229600" cy="914400"/>
          </a:xfrm>
        </p:spPr>
        <p:txBody>
          <a:bodyPr/>
          <a:lstStyle/>
          <a:p>
            <a:r>
              <a:rPr lang="en-GB" dirty="0" smtClean="0"/>
              <a:t>1. Design objectives</a:t>
            </a:r>
            <a:endParaRPr lang="en-GB" dirty="0"/>
          </a:p>
        </p:txBody>
      </p:sp>
      <p:sp>
        <p:nvSpPr>
          <p:cNvPr id="3" name="Content Placeholder 2"/>
          <p:cNvSpPr>
            <a:spLocks noGrp="1"/>
          </p:cNvSpPr>
          <p:nvPr>
            <p:ph idx="1"/>
          </p:nvPr>
        </p:nvSpPr>
        <p:spPr>
          <a:xfrm>
            <a:off x="84574" y="778509"/>
            <a:ext cx="9080500" cy="1719581"/>
          </a:xfrm>
        </p:spPr>
        <p:txBody>
          <a:bodyPr>
            <a:normAutofit fontScale="92500" lnSpcReduction="10000"/>
          </a:bodyPr>
          <a:lstStyle/>
          <a:p>
            <a:pPr marL="550926" indent="-514350">
              <a:buAutoNum type="arabicPeriod"/>
            </a:pPr>
            <a:r>
              <a:rPr lang="en-GB" dirty="0"/>
              <a:t>Minimize the </a:t>
            </a:r>
            <a:r>
              <a:rPr lang="en-GB" dirty="0" smtClean="0"/>
              <a:t>strain energy on the cable</a:t>
            </a:r>
          </a:p>
          <a:p>
            <a:pPr marL="550926" indent="-514350">
              <a:buAutoNum type="arabicPeriod"/>
            </a:pPr>
            <a:r>
              <a:rPr lang="en-GB" dirty="0" smtClean="0"/>
              <a:t>Minimize the peak field</a:t>
            </a:r>
          </a:p>
          <a:p>
            <a:pPr marL="550926" indent="-514350">
              <a:buAutoNum type="arabicPeriod"/>
            </a:pPr>
            <a:r>
              <a:rPr lang="en-GB" dirty="0" smtClean="0"/>
              <a:t>Minimize the </a:t>
            </a:r>
            <a:r>
              <a:rPr lang="en-GB" dirty="0" err="1" smtClean="0"/>
              <a:t>multipole</a:t>
            </a:r>
            <a:r>
              <a:rPr lang="en-GB" dirty="0" smtClean="0"/>
              <a:t> content of the integrated field</a:t>
            </a:r>
          </a:p>
        </p:txBody>
      </p:sp>
      <p:sp>
        <p:nvSpPr>
          <p:cNvPr id="6" name="Rectangle 5"/>
          <p:cNvSpPr/>
          <p:nvPr/>
        </p:nvSpPr>
        <p:spPr>
          <a:xfrm>
            <a:off x="823432" y="6230054"/>
            <a:ext cx="7975600" cy="369332"/>
          </a:xfrm>
          <a:prstGeom prst="rect">
            <a:avLst/>
          </a:prstGeom>
        </p:spPr>
        <p:txBody>
          <a:bodyPr wrap="square">
            <a:spAutoFit/>
          </a:bodyPr>
          <a:lstStyle/>
          <a:p>
            <a:pPr marL="36576" indent="0">
              <a:buNone/>
            </a:pPr>
            <a:r>
              <a:rPr lang="en-GB" dirty="0"/>
              <a:t>General </a:t>
            </a:r>
            <a:r>
              <a:rPr lang="en-GB" dirty="0" smtClean="0"/>
              <a:t>remark: Study performed based on MQXF CERN cross-section </a:t>
            </a:r>
          </a:p>
        </p:txBody>
      </p:sp>
      <p:sp>
        <p:nvSpPr>
          <p:cNvPr id="7" name="Slide Number Placeholder 4"/>
          <p:cNvSpPr txBox="1">
            <a:spLocks/>
          </p:cNvSpPr>
          <p:nvPr/>
        </p:nvSpPr>
        <p:spPr>
          <a:xfrm>
            <a:off x="8686800" y="6537960"/>
            <a:ext cx="457200" cy="320040"/>
          </a:xfrm>
          <a:prstGeom prst="rect">
            <a:avLst/>
          </a:prstGeom>
        </p:spPr>
        <p:txBody>
          <a:bodyPr vert="horz" lIns="91440" tIns="0" rIns="91440" bIns="0" rtlCol="0" anchor="ctr" anchorCtr="0"/>
          <a:lstStyle>
            <a:defPPr>
              <a:defRPr lang="en-US"/>
            </a:defPPr>
            <a:lvl1pPr marL="0" algn="r" defTabSz="457200" rtl="0" eaLnBrk="1" latinLnBrk="0" hangingPunct="1">
              <a:defRPr sz="1200" b="1" kern="1200" baseline="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FE0CF9-301C-4DC2-9DD4-D8FCF2197C95}" type="slidenum">
              <a:rPr lang="en-GB" smtClean="0"/>
              <a:pPr/>
              <a:t>4</a:t>
            </a:fld>
            <a:endParaRPr lang="en-GB"/>
          </a:p>
        </p:txBody>
      </p:sp>
      <p:graphicFrame>
        <p:nvGraphicFramePr>
          <p:cNvPr id="9" name="Diagram 8"/>
          <p:cNvGraphicFramePr/>
          <p:nvPr>
            <p:extLst>
              <p:ext uri="{D42A27DB-BD31-4B8C-83A1-F6EECF244321}">
                <p14:modId xmlns:p14="http://schemas.microsoft.com/office/powerpoint/2010/main" val="1262966368"/>
              </p:ext>
            </p:extLst>
          </p:nvPr>
        </p:nvGraphicFramePr>
        <p:xfrm>
          <a:off x="-913184" y="1727200"/>
          <a:ext cx="10463584" cy="4176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p:cNvSpPr/>
          <p:nvPr/>
        </p:nvSpPr>
        <p:spPr>
          <a:xfrm>
            <a:off x="823432" y="5292824"/>
            <a:ext cx="2270686" cy="369332"/>
          </a:xfrm>
          <a:prstGeom prst="rect">
            <a:avLst/>
          </a:prstGeom>
          <a:ln>
            <a:solidFill>
              <a:schemeClr val="tx2"/>
            </a:solidFill>
          </a:ln>
        </p:spPr>
        <p:txBody>
          <a:bodyPr wrap="none">
            <a:spAutoFit/>
          </a:bodyPr>
          <a:lstStyle/>
          <a:p>
            <a:r>
              <a:rPr lang="en-GB" b="1" dirty="0" smtClean="0">
                <a:ea typeface="Times New Roman" pitchFamily="18" charset="0"/>
                <a:cs typeface="Times New Roman" pitchFamily="18" charset="0"/>
              </a:rPr>
              <a:t>Ellipticity,</a:t>
            </a:r>
            <a:r>
              <a:rPr lang="en-GB" b="1" dirty="0">
                <a:ea typeface="Times New Roman" pitchFamily="18" charset="0"/>
                <a:cs typeface="Calibri" pitchFamily="34" charset="0"/>
              </a:rPr>
              <a:t> β</a:t>
            </a:r>
            <a:r>
              <a:rPr lang="en-GB" b="1" dirty="0" smtClean="0">
                <a:ea typeface="Times New Roman" pitchFamily="18" charset="0"/>
                <a:cs typeface="Times New Roman" pitchFamily="18" charset="0"/>
              </a:rPr>
              <a:t> </a:t>
            </a:r>
            <a:r>
              <a:rPr lang="en-GB" b="1" dirty="0" smtClean="0">
                <a:ea typeface="Times New Roman" pitchFamily="18" charset="0"/>
                <a:cs typeface="Calibri" pitchFamily="34" charset="0"/>
              </a:rPr>
              <a:t>, </a:t>
            </a:r>
            <a:r>
              <a:rPr lang="en-GB" b="1" dirty="0" err="1"/>
              <a:t>H</a:t>
            </a:r>
            <a:r>
              <a:rPr lang="en-GB" b="1" baseline="-25000" dirty="0" err="1"/>
              <a:t>orde</a:t>
            </a:r>
            <a:r>
              <a:rPr lang="en-GB" baseline="-25000" dirty="0" err="1"/>
              <a:t>r</a:t>
            </a:r>
            <a:r>
              <a:rPr lang="en-GB" dirty="0" smtClean="0">
                <a:ea typeface="Times New Roman" pitchFamily="18" charset="0"/>
                <a:cs typeface="Calibri" pitchFamily="34" charset="0"/>
              </a:rPr>
              <a:t> </a:t>
            </a:r>
            <a:endParaRPr lang="en-GB" dirty="0"/>
          </a:p>
        </p:txBody>
      </p:sp>
      <p:sp>
        <p:nvSpPr>
          <p:cNvPr id="11" name="Rectangle 10"/>
          <p:cNvSpPr/>
          <p:nvPr/>
        </p:nvSpPr>
        <p:spPr>
          <a:xfrm>
            <a:off x="5997014" y="5306724"/>
            <a:ext cx="2270686" cy="369332"/>
          </a:xfrm>
          <a:prstGeom prst="rect">
            <a:avLst/>
          </a:prstGeom>
          <a:ln>
            <a:solidFill>
              <a:schemeClr val="tx2"/>
            </a:solidFill>
          </a:ln>
        </p:spPr>
        <p:txBody>
          <a:bodyPr wrap="none">
            <a:spAutoFit/>
          </a:bodyPr>
          <a:lstStyle/>
          <a:p>
            <a:r>
              <a:rPr lang="en-GB" b="1" dirty="0" smtClean="0">
                <a:ea typeface="Times New Roman" pitchFamily="18" charset="0"/>
                <a:cs typeface="Times New Roman" pitchFamily="18" charset="0"/>
              </a:rPr>
              <a:t>Ellipticity,</a:t>
            </a:r>
            <a:r>
              <a:rPr lang="en-GB" b="1" dirty="0">
                <a:ea typeface="Times New Roman" pitchFamily="18" charset="0"/>
                <a:cs typeface="Calibri" pitchFamily="34" charset="0"/>
              </a:rPr>
              <a:t> β</a:t>
            </a:r>
            <a:r>
              <a:rPr lang="en-GB" b="1" dirty="0" smtClean="0">
                <a:ea typeface="Times New Roman" pitchFamily="18" charset="0"/>
                <a:cs typeface="Times New Roman" pitchFamily="18" charset="0"/>
              </a:rPr>
              <a:t> </a:t>
            </a:r>
            <a:r>
              <a:rPr lang="en-GB" b="1" dirty="0" smtClean="0">
                <a:ea typeface="Times New Roman" pitchFamily="18" charset="0"/>
                <a:cs typeface="Calibri" pitchFamily="34" charset="0"/>
              </a:rPr>
              <a:t>, </a:t>
            </a:r>
            <a:r>
              <a:rPr lang="en-GB" b="1" dirty="0" err="1"/>
              <a:t>H</a:t>
            </a:r>
            <a:r>
              <a:rPr lang="en-GB" b="1" baseline="-25000" dirty="0" err="1"/>
              <a:t>orde</a:t>
            </a:r>
            <a:r>
              <a:rPr lang="en-GB" baseline="-25000" dirty="0" err="1"/>
              <a:t>r</a:t>
            </a:r>
            <a:r>
              <a:rPr lang="en-GB" dirty="0" smtClean="0">
                <a:ea typeface="Times New Roman" pitchFamily="18" charset="0"/>
                <a:cs typeface="Calibri" pitchFamily="34" charset="0"/>
              </a:rPr>
              <a:t> </a:t>
            </a:r>
            <a:endParaRPr lang="en-GB" dirty="0"/>
          </a:p>
        </p:txBody>
      </p:sp>
      <p:sp>
        <p:nvSpPr>
          <p:cNvPr id="12" name="Rectangle 11"/>
          <p:cNvSpPr/>
          <p:nvPr/>
        </p:nvSpPr>
        <p:spPr>
          <a:xfrm>
            <a:off x="3400688" y="5306724"/>
            <a:ext cx="2448272" cy="923330"/>
          </a:xfrm>
          <a:prstGeom prst="rect">
            <a:avLst/>
          </a:prstGeom>
          <a:ln>
            <a:solidFill>
              <a:schemeClr val="tx2"/>
            </a:solidFill>
          </a:ln>
        </p:spPr>
        <p:txBody>
          <a:bodyPr wrap="square">
            <a:spAutoFit/>
          </a:bodyPr>
          <a:lstStyle/>
          <a:p>
            <a:r>
              <a:rPr lang="en-GB" b="1" dirty="0" smtClean="0"/>
              <a:t>Number of blocks, distribution of the conductors, z</a:t>
            </a:r>
            <a:endParaRPr lang="en-GB" dirty="0"/>
          </a:p>
        </p:txBody>
      </p:sp>
      <p:cxnSp>
        <p:nvCxnSpPr>
          <p:cNvPr id="13" name="Straight Connector 12"/>
          <p:cNvCxnSpPr>
            <a:stCxn id="10" idx="0"/>
          </p:cNvCxnSpPr>
          <p:nvPr/>
        </p:nvCxnSpPr>
        <p:spPr>
          <a:xfrm flipV="1">
            <a:off x="1958775" y="5015825"/>
            <a:ext cx="0" cy="27699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12" idx="0"/>
          </p:cNvCxnSpPr>
          <p:nvPr/>
        </p:nvCxnSpPr>
        <p:spPr>
          <a:xfrm flipV="1">
            <a:off x="4624824" y="4980369"/>
            <a:ext cx="0" cy="32635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050236" y="4966441"/>
            <a:ext cx="0" cy="34028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1931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649AFBE-BA85-447F-BC65-126E46ABFF3E}" type="slidenum">
              <a:rPr lang="en-US" smtClean="0">
                <a:solidFill>
                  <a:prstClr val="black">
                    <a:tint val="75000"/>
                  </a:prstClr>
                </a:solidFill>
              </a:rPr>
              <a:pPr/>
              <a:t>40</a:t>
            </a:fld>
            <a:endParaRPr lang="en-US" dirty="0">
              <a:solidFill>
                <a:prstClr val="black">
                  <a:tint val="75000"/>
                </a:prstClr>
              </a:solidFill>
            </a:endParaRPr>
          </a:p>
        </p:txBody>
      </p:sp>
      <p:sp>
        <p:nvSpPr>
          <p:cNvPr id="7" name="Title 5"/>
          <p:cNvSpPr txBox="1">
            <a:spLocks/>
          </p:cNvSpPr>
          <p:nvPr/>
        </p:nvSpPr>
        <p:spPr>
          <a:xfrm>
            <a:off x="1361410" y="188640"/>
            <a:ext cx="6500858" cy="767008"/>
          </a:xfrm>
          <a:prstGeom prst="rect">
            <a:avLst/>
          </a:prstGeom>
        </p:spPr>
        <p:txBody>
          <a:bodyPr vert="horz" lIns="91440" tIns="45720" rIns="91440" bIns="45720" rtlCol="0" anchor="ctr">
            <a:normAutofit fontScale="97500"/>
          </a:bodyPr>
          <a:lstStyle/>
          <a:p>
            <a:pPr algn="ctr" defTabSz="914400">
              <a:spcBef>
                <a:spcPct val="0"/>
              </a:spcBef>
              <a:defRPr/>
            </a:pPr>
            <a:r>
              <a:rPr lang="en-US" sz="4000" dirty="0" smtClean="0">
                <a:solidFill>
                  <a:srgbClr val="0070C0"/>
                </a:solidFill>
              </a:rPr>
              <a:t>Study of shim size</a:t>
            </a:r>
            <a:endParaRPr lang="en-US" sz="4400" dirty="0">
              <a:solidFill>
                <a:srgbClr val="0070C0"/>
              </a:solidFill>
            </a:endParaRPr>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15816" y="1124744"/>
            <a:ext cx="2952327" cy="268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801351" y="2715716"/>
            <a:ext cx="144016" cy="7200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9" name="TextBox 8"/>
          <p:cNvSpPr txBox="1"/>
          <p:nvPr/>
        </p:nvSpPr>
        <p:spPr>
          <a:xfrm>
            <a:off x="5858217" y="2099300"/>
            <a:ext cx="2042034" cy="369332"/>
          </a:xfrm>
          <a:prstGeom prst="rect">
            <a:avLst/>
          </a:prstGeom>
          <a:noFill/>
        </p:spPr>
        <p:txBody>
          <a:bodyPr wrap="none" rtlCol="0">
            <a:spAutoFit/>
          </a:bodyPr>
          <a:lstStyle/>
          <a:p>
            <a:pPr defTabSz="914400"/>
            <a:r>
              <a:rPr lang="en-US" dirty="0" smtClean="0">
                <a:solidFill>
                  <a:prstClr val="black"/>
                </a:solidFill>
              </a:rPr>
              <a:t>Shim </a:t>
            </a:r>
            <a:r>
              <a:rPr lang="en-US" i="1" dirty="0" smtClean="0">
                <a:solidFill>
                  <a:prstClr val="black"/>
                </a:solidFill>
              </a:rPr>
              <a:t>width x height</a:t>
            </a:r>
            <a:endParaRPr lang="en-GB" i="1" dirty="0">
              <a:solidFill>
                <a:prstClr val="black"/>
              </a:solidFill>
            </a:endParaRPr>
          </a:p>
        </p:txBody>
      </p:sp>
      <p:cxnSp>
        <p:nvCxnSpPr>
          <p:cNvPr id="8" name="Straight Arrow Connector 7"/>
          <p:cNvCxnSpPr/>
          <p:nvPr/>
        </p:nvCxnSpPr>
        <p:spPr>
          <a:xfrm flipH="1">
            <a:off x="5004049" y="2292959"/>
            <a:ext cx="864094" cy="631985"/>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757263" y="2348938"/>
            <a:ext cx="328135" cy="369332"/>
          </a:xfrm>
          <a:prstGeom prst="rect">
            <a:avLst/>
          </a:prstGeom>
          <a:noFill/>
        </p:spPr>
        <p:txBody>
          <a:bodyPr wrap="square" rtlCol="0">
            <a:spAutoFit/>
          </a:bodyPr>
          <a:lstStyle/>
          <a:p>
            <a:pPr defTabSz="914400"/>
            <a:r>
              <a:rPr lang="en-US" dirty="0" smtClean="0">
                <a:solidFill>
                  <a:srgbClr val="92D050"/>
                </a:solidFill>
              </a:rPr>
              <a:t>w</a:t>
            </a:r>
            <a:endParaRPr lang="en-GB" dirty="0">
              <a:solidFill>
                <a:srgbClr val="92D050"/>
              </a:solidFill>
            </a:endParaRPr>
          </a:p>
        </p:txBody>
      </p:sp>
      <p:sp>
        <p:nvSpPr>
          <p:cNvPr id="14" name="TextBox 13"/>
          <p:cNvSpPr txBox="1"/>
          <p:nvPr/>
        </p:nvSpPr>
        <p:spPr>
          <a:xfrm>
            <a:off x="4932151" y="2871156"/>
            <a:ext cx="306494" cy="369332"/>
          </a:xfrm>
          <a:prstGeom prst="rect">
            <a:avLst/>
          </a:prstGeom>
          <a:noFill/>
        </p:spPr>
        <p:txBody>
          <a:bodyPr wrap="none" rtlCol="0">
            <a:spAutoFit/>
          </a:bodyPr>
          <a:lstStyle/>
          <a:p>
            <a:pPr defTabSz="914400"/>
            <a:r>
              <a:rPr lang="en-US" dirty="0" smtClean="0">
                <a:solidFill>
                  <a:srgbClr val="92D050"/>
                </a:solidFill>
              </a:rPr>
              <a:t>h</a:t>
            </a:r>
            <a:endParaRPr lang="en-GB" dirty="0">
              <a:solidFill>
                <a:srgbClr val="92D050"/>
              </a:solidFill>
            </a:endParaRPr>
          </a:p>
        </p:txBody>
      </p:sp>
      <p:sp>
        <p:nvSpPr>
          <p:cNvPr id="29" name="TextBox 28"/>
          <p:cNvSpPr txBox="1"/>
          <p:nvPr/>
        </p:nvSpPr>
        <p:spPr>
          <a:xfrm>
            <a:off x="5885833" y="2740278"/>
            <a:ext cx="2198615" cy="646331"/>
          </a:xfrm>
          <a:prstGeom prst="rect">
            <a:avLst/>
          </a:prstGeom>
          <a:noFill/>
        </p:spPr>
        <p:txBody>
          <a:bodyPr wrap="none" rtlCol="0">
            <a:spAutoFit/>
          </a:bodyPr>
          <a:lstStyle/>
          <a:p>
            <a:pPr defTabSz="914400"/>
            <a:r>
              <a:rPr lang="en-US" dirty="0" smtClean="0">
                <a:solidFill>
                  <a:prstClr val="black"/>
                </a:solidFill>
              </a:rPr>
              <a:t>Shim position:</a:t>
            </a:r>
          </a:p>
          <a:p>
            <a:pPr defTabSz="914400"/>
            <a:r>
              <a:rPr lang="en-US" dirty="0" smtClean="0">
                <a:solidFill>
                  <a:prstClr val="black"/>
                </a:solidFill>
              </a:rPr>
              <a:t>w “left”, h “centered”</a:t>
            </a:r>
            <a:endParaRPr lang="en-GB" i="1" dirty="0">
              <a:solidFill>
                <a:prstClr val="black"/>
              </a:solidFill>
            </a:endParaRPr>
          </a:p>
        </p:txBody>
      </p:sp>
      <p:sp>
        <p:nvSpPr>
          <p:cNvPr id="30" name="Content Placeholder 15"/>
          <p:cNvSpPr txBox="1">
            <a:spLocks/>
          </p:cNvSpPr>
          <p:nvPr/>
        </p:nvSpPr>
        <p:spPr>
          <a:xfrm>
            <a:off x="376081" y="4005064"/>
            <a:ext cx="8229600" cy="1693668"/>
          </a:xfrm>
          <a:prstGeom prst="rect">
            <a:avLst/>
          </a:prstGeom>
        </p:spPr>
        <p:txBody>
          <a:bodyPr>
            <a:normAutofit/>
          </a:bodyPr>
          <a:lstStyle/>
          <a:p>
            <a:pPr marL="342900" indent="-342900" defTabSz="914400">
              <a:spcBef>
                <a:spcPct val="20000"/>
              </a:spcBef>
              <a:buFont typeface="Arial" pitchFamily="34" charset="0"/>
              <a:buChar char="•"/>
              <a:defRPr/>
            </a:pPr>
            <a:r>
              <a:rPr lang="en-US" sz="1500" dirty="0" smtClean="0">
                <a:solidFill>
                  <a:prstClr val="black"/>
                </a:solidFill>
              </a:rPr>
              <a:t>Shim height from 30 to 90 mm in step of 10 mm</a:t>
            </a:r>
          </a:p>
          <a:p>
            <a:pPr marL="342900" indent="-342900" defTabSz="914400">
              <a:spcBef>
                <a:spcPct val="20000"/>
              </a:spcBef>
              <a:buFont typeface="Arial" pitchFamily="34" charset="0"/>
              <a:buChar char="•"/>
              <a:defRPr/>
            </a:pPr>
            <a:r>
              <a:rPr lang="en-US" sz="1500" dirty="0" smtClean="0">
                <a:solidFill>
                  <a:prstClr val="black"/>
                </a:solidFill>
              </a:rPr>
              <a:t>Shim width from 5 to 20 mm in step of 5 mm</a:t>
            </a:r>
          </a:p>
          <a:p>
            <a:pPr marL="342900" indent="-342900" defTabSz="914400">
              <a:spcBef>
                <a:spcPct val="20000"/>
              </a:spcBef>
              <a:buFont typeface="Arial" pitchFamily="34" charset="0"/>
              <a:buChar char="•"/>
              <a:defRPr/>
            </a:pPr>
            <a:r>
              <a:rPr lang="en-US" sz="1500" dirty="0" smtClean="0">
                <a:solidFill>
                  <a:prstClr val="black"/>
                </a:solidFill>
              </a:rPr>
              <a:t>Parameters constant</a:t>
            </a:r>
          </a:p>
          <a:p>
            <a:pPr marL="800100" lvl="1" indent="-342900" defTabSz="914400">
              <a:spcBef>
                <a:spcPct val="20000"/>
              </a:spcBef>
              <a:buFont typeface="Arial" pitchFamily="34" charset="0"/>
              <a:buChar char="•"/>
              <a:defRPr/>
            </a:pPr>
            <a:r>
              <a:rPr lang="en-US" sz="1500" dirty="0" smtClean="0">
                <a:solidFill>
                  <a:prstClr val="black"/>
                </a:solidFill>
              </a:rPr>
              <a:t>Nominal Gradient 140 T/m (17320 A)</a:t>
            </a:r>
          </a:p>
          <a:p>
            <a:pPr marL="800100" lvl="1" indent="-342900" defTabSz="914400">
              <a:spcBef>
                <a:spcPct val="20000"/>
              </a:spcBef>
              <a:buFont typeface="Arial" pitchFamily="34" charset="0"/>
              <a:buChar char="•"/>
              <a:defRPr/>
            </a:pPr>
            <a:r>
              <a:rPr lang="en-US" sz="1500" dirty="0" smtClean="0">
                <a:solidFill>
                  <a:prstClr val="black"/>
                </a:solidFill>
              </a:rPr>
              <a:t>Harmonics  expressed at </a:t>
            </a:r>
            <a:r>
              <a:rPr lang="en-US" sz="1500" dirty="0" err="1" smtClean="0">
                <a:solidFill>
                  <a:prstClr val="black"/>
                </a:solidFill>
              </a:rPr>
              <a:t>Rref</a:t>
            </a:r>
            <a:r>
              <a:rPr lang="en-US" sz="1500" dirty="0" smtClean="0">
                <a:solidFill>
                  <a:prstClr val="black"/>
                </a:solidFill>
              </a:rPr>
              <a:t> = 50 mm</a:t>
            </a:r>
          </a:p>
          <a:p>
            <a:pPr marL="800100" lvl="1" indent="-342900" defTabSz="914400">
              <a:spcBef>
                <a:spcPct val="20000"/>
              </a:spcBef>
              <a:buFont typeface="Arial" pitchFamily="34" charset="0"/>
              <a:buChar char="•"/>
              <a:defRPr/>
            </a:pPr>
            <a:r>
              <a:rPr lang="en-US" sz="1500" dirty="0" smtClean="0">
                <a:solidFill>
                  <a:prstClr val="black"/>
                </a:solidFill>
              </a:rPr>
              <a:t>ROXIE: Use same BH-curve for shims as for yoke (BHiron1)</a:t>
            </a:r>
          </a:p>
        </p:txBody>
      </p:sp>
      <p:pic>
        <p:nvPicPr>
          <p:cNvPr id="5124"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43004" y="4321241"/>
            <a:ext cx="3819697" cy="9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213883" y="3951909"/>
            <a:ext cx="4022896" cy="369332"/>
          </a:xfrm>
          <a:prstGeom prst="rect">
            <a:avLst/>
          </a:prstGeom>
          <a:noFill/>
        </p:spPr>
        <p:txBody>
          <a:bodyPr wrap="none" rtlCol="0">
            <a:spAutoFit/>
          </a:bodyPr>
          <a:lstStyle/>
          <a:p>
            <a:pPr defTabSz="914400"/>
            <a:r>
              <a:rPr lang="en-US" b="1" dirty="0" smtClean="0">
                <a:solidFill>
                  <a:prstClr val="black"/>
                </a:solidFill>
              </a:rPr>
              <a:t>Example: Results for b3 scan (sextupole)</a:t>
            </a:r>
            <a:endParaRPr lang="en-GB" b="1" i="1" dirty="0">
              <a:solidFill>
                <a:prstClr val="black"/>
              </a:solidFill>
            </a:endParaRPr>
          </a:p>
        </p:txBody>
      </p:sp>
      <p:sp>
        <p:nvSpPr>
          <p:cNvPr id="36" name="TextBox 35"/>
          <p:cNvSpPr txBox="1"/>
          <p:nvPr/>
        </p:nvSpPr>
        <p:spPr>
          <a:xfrm>
            <a:off x="376081" y="5698732"/>
            <a:ext cx="7632848" cy="323165"/>
          </a:xfrm>
          <a:prstGeom prst="rect">
            <a:avLst/>
          </a:prstGeom>
          <a:noFill/>
        </p:spPr>
        <p:txBody>
          <a:bodyPr wrap="square" rtlCol="0">
            <a:spAutoFit/>
          </a:bodyPr>
          <a:lstStyle/>
          <a:p>
            <a:pPr defTabSz="914400"/>
            <a:r>
              <a:rPr lang="en-US" sz="1500" i="1" dirty="0" smtClean="0">
                <a:solidFill>
                  <a:srgbClr val="FF0000"/>
                </a:solidFill>
              </a:rPr>
              <a:t>Conclusion: Effect scales approximately with size (as expected intuitively)</a:t>
            </a:r>
            <a:endParaRPr lang="en-US" sz="1500" i="1" dirty="0">
              <a:solidFill>
                <a:srgbClr val="FF0000"/>
              </a:solidFill>
            </a:endParaRPr>
          </a:p>
        </p:txBody>
      </p:sp>
      <p:sp>
        <p:nvSpPr>
          <p:cNvPr id="37" name="TextBox 36"/>
          <p:cNvSpPr txBox="1"/>
          <p:nvPr/>
        </p:nvSpPr>
        <p:spPr>
          <a:xfrm>
            <a:off x="1337554" y="6047041"/>
            <a:ext cx="6777061" cy="323165"/>
          </a:xfrm>
          <a:prstGeom prst="rect">
            <a:avLst/>
          </a:prstGeom>
          <a:noFill/>
        </p:spPr>
        <p:txBody>
          <a:bodyPr wrap="square" rtlCol="0">
            <a:spAutoFit/>
          </a:bodyPr>
          <a:lstStyle/>
          <a:p>
            <a:pPr defTabSz="914400"/>
            <a:r>
              <a:rPr lang="en-US" sz="1500" i="1" dirty="0" smtClean="0">
                <a:solidFill>
                  <a:srgbClr val="FF0000"/>
                </a:solidFill>
              </a:rPr>
              <a:t>Decided to use shim with size 10 x 60 mm for further studies!</a:t>
            </a:r>
            <a:endParaRPr lang="en-US" sz="1500" i="1" dirty="0">
              <a:solidFill>
                <a:srgbClr val="FF0000"/>
              </a:solidFill>
            </a:endParaRPr>
          </a:p>
        </p:txBody>
      </p:sp>
      <p:sp>
        <p:nvSpPr>
          <p:cNvPr id="31" name="Oval 30"/>
          <p:cNvSpPr/>
          <p:nvPr/>
        </p:nvSpPr>
        <p:spPr>
          <a:xfrm>
            <a:off x="7153196" y="4775435"/>
            <a:ext cx="299124" cy="165733"/>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31476899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649AFBE-BA85-447F-BC65-126E46ABFF3E}" type="slidenum">
              <a:rPr lang="en-US" smtClean="0">
                <a:solidFill>
                  <a:prstClr val="black">
                    <a:tint val="75000"/>
                  </a:prstClr>
                </a:solidFill>
              </a:rPr>
              <a:pPr/>
              <a:t>41</a:t>
            </a:fld>
            <a:endParaRPr lang="en-US" dirty="0">
              <a:solidFill>
                <a:prstClr val="black">
                  <a:tint val="75000"/>
                </a:prstClr>
              </a:solidFill>
            </a:endParaRPr>
          </a:p>
        </p:txBody>
      </p:sp>
      <p:sp>
        <p:nvSpPr>
          <p:cNvPr id="7" name="Title 5"/>
          <p:cNvSpPr txBox="1">
            <a:spLocks/>
          </p:cNvSpPr>
          <p:nvPr/>
        </p:nvSpPr>
        <p:spPr>
          <a:xfrm>
            <a:off x="1475656" y="285728"/>
            <a:ext cx="6500858" cy="767008"/>
          </a:xfrm>
          <a:prstGeom prst="rect">
            <a:avLst/>
          </a:prstGeom>
        </p:spPr>
        <p:txBody>
          <a:bodyPr vert="horz" lIns="91440" tIns="45720" rIns="91440" bIns="45720" rtlCol="0" anchor="ctr">
            <a:normAutofit fontScale="97500"/>
          </a:bodyPr>
          <a:lstStyle/>
          <a:p>
            <a:pPr algn="ctr" defTabSz="914400">
              <a:spcBef>
                <a:spcPct val="0"/>
              </a:spcBef>
              <a:defRPr/>
            </a:pPr>
            <a:r>
              <a:rPr lang="en-US" sz="4000" dirty="0" smtClean="0">
                <a:solidFill>
                  <a:srgbClr val="0070C0"/>
                </a:solidFill>
              </a:rPr>
              <a:t>Study of shims combinations</a:t>
            </a:r>
            <a:endParaRPr lang="en-US" sz="4400" dirty="0">
              <a:solidFill>
                <a:srgbClr val="0070C0"/>
              </a:solidFill>
            </a:endParaRPr>
          </a:p>
        </p:txBody>
      </p:sp>
      <p:sp>
        <p:nvSpPr>
          <p:cNvPr id="8" name="Content Placeholder 15"/>
          <p:cNvSpPr txBox="1">
            <a:spLocks/>
          </p:cNvSpPr>
          <p:nvPr/>
        </p:nvSpPr>
        <p:spPr>
          <a:xfrm>
            <a:off x="428291" y="3429000"/>
            <a:ext cx="8229600" cy="1584176"/>
          </a:xfrm>
          <a:prstGeom prst="rect">
            <a:avLst/>
          </a:prstGeom>
        </p:spPr>
        <p:txBody>
          <a:bodyPr>
            <a:noAutofit/>
          </a:bodyPr>
          <a:lstStyle/>
          <a:p>
            <a:pPr marL="342900" indent="-342900" defTabSz="914400">
              <a:spcBef>
                <a:spcPct val="20000"/>
              </a:spcBef>
              <a:buFont typeface="Arial" pitchFamily="34" charset="0"/>
              <a:buChar char="•"/>
              <a:defRPr/>
            </a:pPr>
            <a:r>
              <a:rPr lang="en-US" sz="1500" dirty="0" smtClean="0">
                <a:solidFill>
                  <a:prstClr val="black"/>
                </a:solidFill>
              </a:rPr>
              <a:t>The effect of shims can be exp</a:t>
            </a:r>
            <a:r>
              <a:rPr lang="en-US" sz="1500" dirty="0" err="1" smtClean="0">
                <a:solidFill>
                  <a:prstClr val="black"/>
                </a:solidFill>
              </a:rPr>
              <a:t>ressed</a:t>
            </a:r>
            <a:r>
              <a:rPr lang="en-US" sz="1500" dirty="0" smtClean="0">
                <a:solidFill>
                  <a:prstClr val="black"/>
                </a:solidFill>
              </a:rPr>
              <a:t> using a set of unsigned coefficients</a:t>
            </a:r>
          </a:p>
          <a:p>
            <a:pPr marL="342900" indent="-342900" defTabSz="914400">
              <a:spcBef>
                <a:spcPct val="20000"/>
              </a:spcBef>
              <a:buFont typeface="Arial" pitchFamily="34" charset="0"/>
              <a:buChar char="•"/>
              <a:defRPr/>
            </a:pPr>
            <a:r>
              <a:rPr lang="en-US" sz="1500" dirty="0" smtClean="0">
                <a:solidFill>
                  <a:prstClr val="black"/>
                </a:solidFill>
              </a:rPr>
              <a:t>The difference between two shims (due to symmetry) are the sign and exchange  |</a:t>
            </a:r>
            <a:r>
              <a:rPr lang="en-US" sz="1500" dirty="0" err="1" smtClean="0">
                <a:solidFill>
                  <a:prstClr val="black"/>
                </a:solidFill>
              </a:rPr>
              <a:t>bn</a:t>
            </a:r>
            <a:r>
              <a:rPr lang="en-US" sz="1500" dirty="0" smtClean="0">
                <a:solidFill>
                  <a:prstClr val="black"/>
                </a:solidFill>
              </a:rPr>
              <a:t>| ↔ |an|</a:t>
            </a:r>
          </a:p>
          <a:p>
            <a:pPr marL="342900" indent="-342900" defTabSz="914400">
              <a:spcBef>
                <a:spcPct val="20000"/>
              </a:spcBef>
              <a:buFont typeface="Arial" pitchFamily="34" charset="0"/>
              <a:buChar char="•"/>
              <a:defRPr/>
            </a:pPr>
            <a:r>
              <a:rPr lang="en-US" sz="1500" dirty="0" smtClean="0">
                <a:solidFill>
                  <a:prstClr val="black"/>
                </a:solidFill>
              </a:rPr>
              <a:t>We expect (analytically) that we can use any subset of the 8 shims, and that the global effect should be the linear combination of the individuals</a:t>
            </a:r>
          </a:p>
          <a:p>
            <a:pPr marL="342900" indent="-342900" defTabSz="914400">
              <a:spcBef>
                <a:spcPct val="20000"/>
              </a:spcBef>
              <a:buFont typeface="Arial" pitchFamily="34" charset="0"/>
              <a:buChar char="•"/>
              <a:defRPr/>
            </a:pPr>
            <a:r>
              <a:rPr lang="en-US" sz="1500" dirty="0" smtClean="0">
                <a:solidFill>
                  <a:prstClr val="black"/>
                </a:solidFill>
              </a:rPr>
              <a:t>We see from the table that b6 (allowed multipole) always has the same sign and magnitude</a:t>
            </a:r>
          </a:p>
        </p:txBody>
      </p:sp>
      <p:pic>
        <p:nvPicPr>
          <p:cNvPr id="7171"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78853" y="1124744"/>
            <a:ext cx="6328475"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562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1FE0CF9-301C-4DC2-9DD4-D8FCF2197C95}" type="slidenum">
              <a:rPr lang="en-GB" smtClean="0"/>
              <a:t>5</a:t>
            </a:fld>
            <a:endParaRPr lang="en-GB"/>
          </a:p>
        </p:txBody>
      </p:sp>
      <p:sp>
        <p:nvSpPr>
          <p:cNvPr id="2" name="Title 1"/>
          <p:cNvSpPr>
            <a:spLocks noGrp="1"/>
          </p:cNvSpPr>
          <p:nvPr>
            <p:ph type="title"/>
          </p:nvPr>
        </p:nvSpPr>
        <p:spPr>
          <a:xfrm>
            <a:off x="107504" y="33338"/>
            <a:ext cx="8229600" cy="914400"/>
          </a:xfrm>
        </p:spPr>
        <p:txBody>
          <a:bodyPr>
            <a:noAutofit/>
          </a:bodyPr>
          <a:lstStyle/>
          <a:p>
            <a:r>
              <a:rPr lang="en-GB" sz="3600" dirty="0"/>
              <a:t>1</a:t>
            </a:r>
            <a:r>
              <a:rPr lang="en-GB" sz="3600" dirty="0" smtClean="0"/>
              <a:t>. Design variables: ROXIE input parameters</a:t>
            </a:r>
            <a:endParaRPr lang="en-GB" sz="3600" dirty="0"/>
          </a:p>
        </p:txBody>
      </p:sp>
      <p:sp>
        <p:nvSpPr>
          <p:cNvPr id="15" name="Rectangle 16"/>
          <p:cNvSpPr>
            <a:spLocks noChangeArrowheads="1"/>
          </p:cNvSpPr>
          <p:nvPr/>
        </p:nvSpPr>
        <p:spPr bwMode="auto">
          <a:xfrm>
            <a:off x="323528" y="1238920"/>
            <a:ext cx="32403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n-GB" sz="1400" b="1" i="0" u="none" strike="noStrike" cap="none" normalizeH="0" baseline="0" dirty="0" smtClean="0">
                <a:ln>
                  <a:noFill/>
                </a:ln>
                <a:solidFill>
                  <a:schemeClr val="tx1"/>
                </a:solidFill>
                <a:effectLst/>
                <a:ea typeface="Times New Roman" pitchFamily="18" charset="0"/>
                <a:cs typeface="Calibri" pitchFamily="34" charset="0"/>
              </a:rPr>
              <a:t>β</a:t>
            </a:r>
            <a:r>
              <a:rPr kumimoji="0" lang="en-GB" sz="1400" b="0" i="0" u="none" strike="noStrike" cap="none" normalizeH="0" baseline="0" dirty="0" smtClean="0">
                <a:ln>
                  <a:noFill/>
                </a:ln>
                <a:solidFill>
                  <a:schemeClr val="tx1"/>
                </a:solidFill>
                <a:effectLst/>
                <a:ea typeface="Times New Roman" pitchFamily="18" charset="0"/>
                <a:cs typeface="Calibri" pitchFamily="34" charset="0"/>
              </a:rPr>
              <a:t> </a:t>
            </a:r>
            <a:r>
              <a:rPr kumimoji="0" lang="en-GB" sz="1400" b="0" i="0" u="none" strike="noStrike" cap="none" normalizeH="0" baseline="0" dirty="0" smtClean="0">
                <a:ln>
                  <a:noFill/>
                </a:ln>
                <a:solidFill>
                  <a:schemeClr val="tx1"/>
                </a:solidFill>
                <a:effectLst/>
                <a:ea typeface="Times New Roman" pitchFamily="18" charset="0"/>
                <a:cs typeface="Times New Roman" pitchFamily="18" charset="0"/>
              </a:rPr>
              <a:t>: turn’s inclination angle at the nose of the bend (in the </a:t>
            </a:r>
            <a:r>
              <a:rPr kumimoji="0" lang="en-GB" sz="1400" b="0" i="0" u="none" strike="noStrike" cap="none" normalizeH="0" baseline="0" dirty="0" err="1" smtClean="0">
                <a:ln>
                  <a:noFill/>
                </a:ln>
                <a:solidFill>
                  <a:schemeClr val="tx1"/>
                </a:solidFill>
                <a:effectLst/>
                <a:ea typeface="Times New Roman" pitchFamily="18" charset="0"/>
                <a:cs typeface="Times New Roman" pitchFamily="18" charset="0"/>
              </a:rPr>
              <a:t>yz</a:t>
            </a:r>
            <a:r>
              <a:rPr kumimoji="0" lang="en-GB" sz="1400" b="0" i="0" u="none" strike="noStrike" cap="none" normalizeH="0" baseline="0" dirty="0" smtClean="0">
                <a:ln>
                  <a:noFill/>
                </a:ln>
                <a:solidFill>
                  <a:schemeClr val="tx1"/>
                </a:solidFill>
                <a:effectLst/>
                <a:ea typeface="Times New Roman" pitchFamily="18" charset="0"/>
                <a:cs typeface="Times New Roman" pitchFamily="18" charset="0"/>
              </a:rPr>
              <a:t>-plane)</a:t>
            </a:r>
            <a:endParaRPr kumimoji="0" lang="en-GB" sz="1400" b="0" i="0" u="none" strike="noStrike" cap="none" normalizeH="0" baseline="0" dirty="0" smtClean="0">
              <a:ln>
                <a:noFill/>
              </a:ln>
              <a:solidFill>
                <a:schemeClr val="tx1"/>
              </a:solidFill>
              <a:effectLst/>
              <a:cs typeface="Arial" pitchFamily="34" charset="0"/>
            </a:endParaRPr>
          </a:p>
        </p:txBody>
      </p:sp>
      <p:pic>
        <p:nvPicPr>
          <p:cNvPr id="12303" name="Picture 26"/>
          <p:cNvPicPr>
            <a:picLocks noChangeAspect="1" noChangeArrowheads="1"/>
          </p:cNvPicPr>
          <p:nvPr/>
        </p:nvPicPr>
        <p:blipFill>
          <a:blip r:embed="rId2" cstate="email">
            <a:extLst>
              <a:ext uri="{28A0092B-C50C-407E-A947-70E740481C1C}">
                <a14:useLocalDpi xmlns:a14="http://schemas.microsoft.com/office/drawing/2010/main" val="0"/>
              </a:ext>
            </a:extLst>
          </a:blip>
          <a:srcRect l="44131" t="42320" r="44971" b="52187"/>
          <a:stretch>
            <a:fillRect/>
          </a:stretch>
        </p:blipFill>
        <p:spPr bwMode="auto">
          <a:xfrm>
            <a:off x="1054433" y="1891548"/>
            <a:ext cx="1800200" cy="576064"/>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21"/>
          <p:cNvPicPr>
            <a:picLocks noChangeAspect="1" noChangeArrowheads="1"/>
          </p:cNvPicPr>
          <p:nvPr/>
        </p:nvPicPr>
        <p:blipFill>
          <a:blip r:embed="rId3" cstate="email">
            <a:extLst>
              <a:ext uri="{28A0092B-C50C-407E-A947-70E740481C1C}">
                <a14:useLocalDpi xmlns:a14="http://schemas.microsoft.com/office/drawing/2010/main" val="0"/>
              </a:ext>
            </a:extLst>
          </a:blip>
          <a:srcRect l="41026" t="35551" r="40314" b="42090"/>
          <a:stretch>
            <a:fillRect/>
          </a:stretch>
        </p:blipFill>
        <p:spPr bwMode="auto">
          <a:xfrm>
            <a:off x="5278322" y="1661170"/>
            <a:ext cx="2343150" cy="176212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9"/>
          <p:cNvSpPr>
            <a:spLocks noChangeArrowheads="1"/>
          </p:cNvSpPr>
          <p:nvPr/>
        </p:nvSpPr>
        <p:spPr bwMode="auto">
          <a:xfrm>
            <a:off x="5027661" y="1240493"/>
            <a:ext cx="29017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n-GB" sz="1400" b="1" i="0" u="none" strike="noStrike" cap="none" normalizeH="0" baseline="0" dirty="0" smtClean="0">
                <a:ln>
                  <a:noFill/>
                </a:ln>
                <a:solidFill>
                  <a:schemeClr val="tx1"/>
                </a:solidFill>
                <a:effectLst/>
                <a:ea typeface="Times New Roman" pitchFamily="18" charset="0"/>
                <a:cs typeface="Times New Roman" pitchFamily="18" charset="0"/>
              </a:rPr>
              <a:t>f</a:t>
            </a:r>
            <a:r>
              <a:rPr kumimoji="0" lang="en-GB" sz="1400" b="0" i="0" u="none" strike="noStrike" cap="none" normalizeH="0" baseline="0" dirty="0" smtClean="0">
                <a:ln>
                  <a:noFill/>
                </a:ln>
                <a:solidFill>
                  <a:schemeClr val="tx1"/>
                </a:solidFill>
                <a:effectLst/>
                <a:ea typeface="Times New Roman" pitchFamily="18" charset="0"/>
                <a:cs typeface="Times New Roman" pitchFamily="18" charset="0"/>
              </a:rPr>
              <a:t>: ellipticity of the coil-end baseline</a:t>
            </a:r>
            <a:endParaRPr kumimoji="0" lang="en-GB" sz="1400" b="0" i="0" u="none" strike="noStrike" cap="none" normalizeH="0" baseline="0" dirty="0" smtClean="0">
              <a:ln>
                <a:noFill/>
              </a:ln>
              <a:solidFill>
                <a:schemeClr val="tx1"/>
              </a:solidFill>
              <a:effectLst/>
              <a:cs typeface="Arial" pitchFamily="34" charset="0"/>
            </a:endParaRPr>
          </a:p>
        </p:txBody>
      </p:sp>
      <p:pic>
        <p:nvPicPr>
          <p:cNvPr id="12309" name="Picture 15"/>
          <p:cNvPicPr>
            <a:picLocks noChangeAspect="1" noChangeArrowheads="1"/>
          </p:cNvPicPr>
          <p:nvPr/>
        </p:nvPicPr>
        <p:blipFill>
          <a:blip r:embed="rId2">
            <a:extLst>
              <a:ext uri="{28A0092B-C50C-407E-A947-70E740481C1C}">
                <a14:useLocalDpi xmlns:a14="http://schemas.microsoft.com/office/drawing/2010/main" val="0"/>
              </a:ext>
            </a:extLst>
          </a:blip>
          <a:srcRect l="44131" t="42320" r="44971" b="52187"/>
          <a:stretch>
            <a:fillRect/>
          </a:stretch>
        </p:blipFill>
        <p:spPr bwMode="auto">
          <a:xfrm>
            <a:off x="1121950" y="3224860"/>
            <a:ext cx="2066925" cy="64770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p:nvPr/>
        </p:nvCxnSpPr>
        <p:spPr>
          <a:xfrm>
            <a:off x="1742457" y="3368875"/>
            <a:ext cx="7366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 Box 17"/>
          <p:cNvSpPr txBox="1"/>
          <p:nvPr/>
        </p:nvSpPr>
        <p:spPr>
          <a:xfrm>
            <a:off x="1748611" y="3112448"/>
            <a:ext cx="294005"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600"/>
              </a:spcAft>
            </a:pPr>
            <a:r>
              <a:rPr lang="en-US" sz="1400" b="1" dirty="0" err="1">
                <a:solidFill>
                  <a:schemeClr val="tx1"/>
                </a:solidFill>
                <a:effectLst/>
                <a:ea typeface="Times New Roman"/>
                <a:cs typeface="Times New Roman"/>
              </a:rPr>
              <a:t>z</a:t>
            </a:r>
            <a:r>
              <a:rPr lang="en-US" sz="1400" b="1" baseline="-25000" dirty="0" err="1">
                <a:solidFill>
                  <a:schemeClr val="tx1"/>
                </a:solidFill>
                <a:effectLst/>
                <a:ea typeface="Times New Roman"/>
                <a:cs typeface="Times New Roman"/>
              </a:rPr>
              <a:t>o</a:t>
            </a:r>
            <a:endParaRPr lang="en-GB" sz="1400" b="1" dirty="0">
              <a:solidFill>
                <a:schemeClr val="tx1"/>
              </a:solidFill>
              <a:effectLst/>
              <a:ea typeface="Times New Roman"/>
              <a:cs typeface="Times New Roman"/>
            </a:endParaRPr>
          </a:p>
        </p:txBody>
      </p:sp>
      <p:sp>
        <p:nvSpPr>
          <p:cNvPr id="21" name="Rectangle 20"/>
          <p:cNvSpPr/>
          <p:nvPr/>
        </p:nvSpPr>
        <p:spPr>
          <a:xfrm>
            <a:off x="352230" y="2568074"/>
            <a:ext cx="3566381" cy="523220"/>
          </a:xfrm>
          <a:prstGeom prst="rect">
            <a:avLst/>
          </a:prstGeom>
        </p:spPr>
        <p:txBody>
          <a:bodyPr wrap="square">
            <a:spAutoFit/>
          </a:bodyPr>
          <a:lstStyle/>
          <a:p>
            <a:r>
              <a:rPr lang="en-US" sz="1400" b="1" dirty="0" err="1"/>
              <a:t>z</a:t>
            </a:r>
            <a:r>
              <a:rPr lang="en-US" sz="1400" b="1" baseline="-25000" dirty="0" err="1"/>
              <a:t>o</a:t>
            </a:r>
            <a:r>
              <a:rPr lang="en-US" sz="1400" dirty="0"/>
              <a:t>: z position of the first conductor on the free edge curve </a:t>
            </a:r>
            <a:endParaRPr lang="en-GB" sz="1400" dirty="0"/>
          </a:p>
        </p:txBody>
      </p:sp>
      <mc:AlternateContent xmlns:mc="http://schemas.openxmlformats.org/markup-compatibility/2006" xmlns:a14="http://schemas.microsoft.com/office/drawing/2010/main">
        <mc:Choice Requires="a14">
          <p:sp>
            <p:nvSpPr>
              <p:cNvPr id="22" name="Rectangle 21"/>
              <p:cNvSpPr/>
              <p:nvPr/>
            </p:nvSpPr>
            <p:spPr>
              <a:xfrm>
                <a:off x="352230" y="4135014"/>
                <a:ext cx="4173849" cy="2451440"/>
              </a:xfrm>
              <a:prstGeom prst="rect">
                <a:avLst/>
              </a:prstGeom>
            </p:spPr>
            <p:txBody>
              <a:bodyPr wrap="square">
                <a:spAutoFit/>
              </a:bodyPr>
              <a:lstStyle/>
              <a:p>
                <a:pPr lvl="0"/>
                <a:r>
                  <a:rPr lang="en-GB" sz="1400" b="1" dirty="0" err="1"/>
                  <a:t>H</a:t>
                </a:r>
                <a:r>
                  <a:rPr lang="en-GB" sz="1400" b="1" baseline="-25000" dirty="0" err="1"/>
                  <a:t>orde</a:t>
                </a:r>
                <a:r>
                  <a:rPr lang="en-GB" sz="1400" baseline="-25000" dirty="0" err="1"/>
                  <a:t>r</a:t>
                </a:r>
                <a:r>
                  <a:rPr lang="en-GB" sz="1400" dirty="0"/>
                  <a:t>: Oder of the </a:t>
                </a:r>
                <a:r>
                  <a:rPr lang="en-GB" sz="1400" dirty="0" err="1"/>
                  <a:t>hyperellipse</a:t>
                </a:r>
                <a:r>
                  <a:rPr lang="en-GB" sz="1400" dirty="0"/>
                  <a:t> that defines the baseline of the winding of the inner-most turn on the mandrel. </a:t>
                </a:r>
              </a:p>
              <a:p>
                <a:pPr/>
                <a14:m>
                  <m:oMathPara xmlns:m="http://schemas.openxmlformats.org/officeDocument/2006/math">
                    <m:oMathParaPr>
                      <m:jc m:val="centerGroup"/>
                    </m:oMathParaPr>
                    <m:oMath xmlns:m="http://schemas.openxmlformats.org/officeDocument/2006/math">
                      <m:sSup>
                        <m:sSupPr>
                          <m:ctrlPr>
                            <a:rPr lang="en-GB" sz="1400" i="1">
                              <a:latin typeface="Cambria Math"/>
                            </a:rPr>
                          </m:ctrlPr>
                        </m:sSupPr>
                        <m:e>
                          <m:d>
                            <m:dPr>
                              <m:ctrlPr>
                                <a:rPr lang="en-GB" sz="1400" i="1">
                                  <a:latin typeface="Cambria Math"/>
                                </a:rPr>
                              </m:ctrlPr>
                            </m:dPr>
                            <m:e>
                              <m:f>
                                <m:fPr>
                                  <m:ctrlPr>
                                    <a:rPr lang="en-GB" sz="1400" i="1">
                                      <a:latin typeface="Cambria Math"/>
                                    </a:rPr>
                                  </m:ctrlPr>
                                </m:fPr>
                                <m:num>
                                  <m:r>
                                    <a:rPr lang="en-GB" sz="1400" i="1">
                                      <a:latin typeface="Cambria Math"/>
                                    </a:rPr>
                                    <m:t>𝑥</m:t>
                                  </m:r>
                                </m:num>
                                <m:den>
                                  <m:r>
                                    <a:rPr lang="en-GB" sz="1400" i="1">
                                      <a:latin typeface="Cambria Math"/>
                                    </a:rPr>
                                    <m:t>𝑎</m:t>
                                  </m:r>
                                </m:den>
                              </m:f>
                            </m:e>
                          </m:d>
                        </m:e>
                        <m:sup>
                          <m:r>
                            <a:rPr lang="en-GB" sz="1400" i="1">
                              <a:latin typeface="Cambria Math"/>
                            </a:rPr>
                            <m:t>𝐻𝑜𝑟𝑑𝑒𝑟</m:t>
                          </m:r>
                        </m:sup>
                      </m:sSup>
                      <m:r>
                        <a:rPr lang="en-GB" sz="1400" i="1">
                          <a:latin typeface="Cambria Math"/>
                        </a:rPr>
                        <m:t>+</m:t>
                      </m:r>
                      <m:sSup>
                        <m:sSupPr>
                          <m:ctrlPr>
                            <a:rPr lang="en-GB" sz="1400" i="1">
                              <a:latin typeface="Cambria Math"/>
                            </a:rPr>
                          </m:ctrlPr>
                        </m:sSupPr>
                        <m:e>
                          <m:d>
                            <m:dPr>
                              <m:ctrlPr>
                                <a:rPr lang="en-GB" sz="1400" i="1">
                                  <a:latin typeface="Cambria Math"/>
                                </a:rPr>
                              </m:ctrlPr>
                            </m:dPr>
                            <m:e>
                              <m:f>
                                <m:fPr>
                                  <m:ctrlPr>
                                    <a:rPr lang="en-GB" sz="1400" i="1">
                                      <a:latin typeface="Cambria Math"/>
                                    </a:rPr>
                                  </m:ctrlPr>
                                </m:fPr>
                                <m:num>
                                  <m:r>
                                    <a:rPr lang="en-GB" sz="1400" i="1">
                                      <a:latin typeface="Cambria Math"/>
                                    </a:rPr>
                                    <m:t>𝑦</m:t>
                                  </m:r>
                                </m:num>
                                <m:den>
                                  <m:r>
                                    <a:rPr lang="en-GB" sz="1400" i="1">
                                      <a:latin typeface="Cambria Math"/>
                                    </a:rPr>
                                    <m:t>𝑏</m:t>
                                  </m:r>
                                </m:den>
                              </m:f>
                            </m:e>
                          </m:d>
                        </m:e>
                        <m:sup>
                          <m:r>
                            <a:rPr lang="en-GB" sz="1400" i="1">
                              <a:latin typeface="Cambria Math"/>
                            </a:rPr>
                            <m:t>2</m:t>
                          </m:r>
                        </m:sup>
                      </m:sSup>
                      <m:r>
                        <a:rPr lang="en-GB" sz="1400" i="1">
                          <a:latin typeface="Cambria Math"/>
                        </a:rPr>
                        <m:t>=1</m:t>
                      </m:r>
                    </m:oMath>
                  </m:oMathPara>
                </a14:m>
                <a:endParaRPr lang="en-GB" sz="1400" dirty="0" smtClean="0"/>
              </a:p>
              <a:p>
                <a:endParaRPr lang="en-GB" sz="1400" dirty="0"/>
              </a:p>
              <a:p>
                <a:pPr lvl="1"/>
                <a:r>
                  <a:rPr lang="en-GB" sz="1400" dirty="0" err="1"/>
                  <a:t>H</a:t>
                </a:r>
                <a:r>
                  <a:rPr lang="en-GB" sz="1400" baseline="-25000" dirty="0" err="1"/>
                  <a:t>order</a:t>
                </a:r>
                <a:r>
                  <a:rPr lang="en-GB" sz="1400" baseline="-25000" dirty="0"/>
                  <a:t> </a:t>
                </a:r>
                <a:r>
                  <a:rPr lang="en-GB" sz="1400" dirty="0"/>
                  <a:t>= 2 yields an ellipse</a:t>
                </a:r>
              </a:p>
              <a:p>
                <a:pPr lvl="1"/>
                <a:r>
                  <a:rPr lang="en-GB" sz="1400" dirty="0" err="1"/>
                  <a:t>H</a:t>
                </a:r>
                <a:r>
                  <a:rPr lang="en-GB" sz="1400" baseline="-25000" dirty="0" err="1"/>
                  <a:t>order</a:t>
                </a:r>
                <a:r>
                  <a:rPr lang="en-GB" sz="1400" baseline="-25000" dirty="0"/>
                  <a:t> </a:t>
                </a:r>
                <a:r>
                  <a:rPr lang="en-GB" sz="1400" dirty="0"/>
                  <a:t>&gt; 2 makes the coil end more “rectangular”</a:t>
                </a:r>
              </a:p>
              <a:p>
                <a:pPr lvl="1"/>
                <a:r>
                  <a:rPr lang="en-GB" sz="1400" dirty="0" err="1"/>
                  <a:t>H</a:t>
                </a:r>
                <a:r>
                  <a:rPr lang="en-GB" sz="1400" baseline="-25000" dirty="0" err="1"/>
                  <a:t>order</a:t>
                </a:r>
                <a:r>
                  <a:rPr lang="en-GB" sz="1400" baseline="-25000" dirty="0"/>
                  <a:t> </a:t>
                </a:r>
                <a:r>
                  <a:rPr lang="en-GB" sz="1400" dirty="0"/>
                  <a:t>&lt; 2 makes the coil end more “triangular”</a:t>
                </a:r>
              </a:p>
            </p:txBody>
          </p:sp>
        </mc:Choice>
        <mc:Fallback xmlns="">
          <p:sp>
            <p:nvSpPr>
              <p:cNvPr id="22" name="Rectangle 21"/>
              <p:cNvSpPr>
                <a:spLocks noRot="1" noChangeAspect="1" noMove="1" noResize="1" noEditPoints="1" noAdjustHandles="1" noChangeArrowheads="1" noChangeShapeType="1" noTextEdit="1"/>
              </p:cNvSpPr>
              <p:nvPr/>
            </p:nvSpPr>
            <p:spPr>
              <a:xfrm>
                <a:off x="352230" y="4135014"/>
                <a:ext cx="4173849" cy="2451440"/>
              </a:xfrm>
              <a:prstGeom prst="rect">
                <a:avLst/>
              </a:prstGeom>
              <a:blipFill rotWithShape="1">
                <a:blip r:embed="rId4"/>
                <a:stretch>
                  <a:fillRect l="-439" t="-249"/>
                </a:stretch>
              </a:blipFill>
            </p:spPr>
            <p:txBody>
              <a:bodyPr/>
              <a:lstStyle/>
              <a:p>
                <a:r>
                  <a:rPr lang="en-GB">
                    <a:noFill/>
                  </a:rPr>
                  <a:t> </a:t>
                </a:r>
              </a:p>
            </p:txBody>
          </p:sp>
        </mc:Fallback>
      </mc:AlternateContent>
      <p:pic>
        <p:nvPicPr>
          <p:cNvPr id="34" name="Picture 33"/>
          <p:cNvPicPr/>
          <p:nvPr/>
        </p:nvPicPr>
        <p:blipFill rotWithShape="1">
          <a:blip r:embed="rId5"/>
          <a:srcRect l="41407" t="40810" r="40940" b="43164"/>
          <a:stretch/>
        </p:blipFill>
        <p:spPr bwMode="auto">
          <a:xfrm>
            <a:off x="5508104" y="4479280"/>
            <a:ext cx="2205509" cy="1224136"/>
          </a:xfrm>
          <a:prstGeom prst="rect">
            <a:avLst/>
          </a:prstGeom>
          <a:ln>
            <a:noFill/>
          </a:ln>
          <a:extLst>
            <a:ext uri="{53640926-AAD7-44D8-BBD7-CCE9431645EC}">
              <a14:shadowObscured xmlns:a14="http://schemas.microsoft.com/office/drawing/2010/main"/>
            </a:ext>
          </a:extLst>
        </p:spPr>
      </p:pic>
      <p:sp>
        <p:nvSpPr>
          <p:cNvPr id="23" name="Rectangle 22"/>
          <p:cNvSpPr/>
          <p:nvPr/>
        </p:nvSpPr>
        <p:spPr>
          <a:xfrm>
            <a:off x="4932040" y="3711542"/>
            <a:ext cx="3600400" cy="523220"/>
          </a:xfrm>
          <a:prstGeom prst="rect">
            <a:avLst/>
          </a:prstGeom>
        </p:spPr>
        <p:txBody>
          <a:bodyPr wrap="square">
            <a:spAutoFit/>
          </a:bodyPr>
          <a:lstStyle/>
          <a:p>
            <a:pPr lvl="0"/>
            <a:r>
              <a:rPr lang="en-GB" sz="1400" b="1" dirty="0"/>
              <a:t>Inter-turn spacers </a:t>
            </a:r>
            <a:r>
              <a:rPr lang="en-GB" sz="1400" dirty="0"/>
              <a:t>to simulate the deformation of the cable on the ends</a:t>
            </a:r>
          </a:p>
        </p:txBody>
      </p:sp>
      <p:sp>
        <p:nvSpPr>
          <p:cNvPr id="3" name="TextBox 2"/>
          <p:cNvSpPr txBox="1"/>
          <p:nvPr/>
        </p:nvSpPr>
        <p:spPr>
          <a:xfrm>
            <a:off x="5040981" y="5919415"/>
            <a:ext cx="3288755" cy="461665"/>
          </a:xfrm>
          <a:prstGeom prst="rect">
            <a:avLst/>
          </a:prstGeom>
          <a:noFill/>
        </p:spPr>
        <p:txBody>
          <a:bodyPr wrap="square" rtlCol="0">
            <a:spAutoFit/>
          </a:bodyPr>
          <a:lstStyle/>
          <a:p>
            <a:r>
              <a:rPr lang="en-GB" sz="1200" dirty="0" smtClean="0"/>
              <a:t>(taking as reference values used for MQXC, to be updated after winding tests)</a:t>
            </a:r>
            <a:endParaRPr lang="en-GB" sz="1200" dirty="0"/>
          </a:p>
        </p:txBody>
      </p:sp>
      <p:cxnSp>
        <p:nvCxnSpPr>
          <p:cNvPr id="6" name="Straight Connector 5"/>
          <p:cNvCxnSpPr/>
          <p:nvPr/>
        </p:nvCxnSpPr>
        <p:spPr>
          <a:xfrm>
            <a:off x="4499992" y="1238920"/>
            <a:ext cx="0" cy="536477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07504" y="2535064"/>
            <a:ext cx="4392488"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07504" y="4147314"/>
            <a:ext cx="4392488"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489114" y="3555824"/>
            <a:ext cx="4392488"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626208" y="842012"/>
            <a:ext cx="5747920" cy="369332"/>
          </a:xfrm>
          <a:prstGeom prst="rect">
            <a:avLst/>
          </a:prstGeom>
        </p:spPr>
        <p:txBody>
          <a:bodyPr wrap="none">
            <a:spAutoFit/>
          </a:bodyPr>
          <a:lstStyle/>
          <a:p>
            <a:r>
              <a:rPr lang="en-US" dirty="0"/>
              <a:t>Mechanical optimization </a:t>
            </a:r>
            <a:r>
              <a:rPr lang="en-US" dirty="0" smtClean="0"/>
              <a:t>by </a:t>
            </a:r>
            <a:r>
              <a:rPr lang="en-US" dirty="0"/>
              <a:t>differential geometry methods </a:t>
            </a:r>
            <a:endParaRPr lang="en-GB" dirty="0"/>
          </a:p>
        </p:txBody>
      </p:sp>
    </p:spTree>
    <p:extLst>
      <p:ext uri="{BB962C8B-B14F-4D97-AF65-F5344CB8AC3E}">
        <p14:creationId xmlns:p14="http://schemas.microsoft.com/office/powerpoint/2010/main" val="9196890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1FE0CF9-301C-4DC2-9DD4-D8FCF2197C95}" type="slidenum">
              <a:rPr lang="en-GB" smtClean="0"/>
              <a:t>6</a:t>
            </a:fld>
            <a:endParaRPr lang="en-GB"/>
          </a:p>
        </p:txBody>
      </p:sp>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normAutofit/>
          </a:bodyPr>
          <a:lstStyle/>
          <a:p>
            <a:pPr marL="550926" indent="-514350">
              <a:buAutoNum type="arabicPeriod"/>
            </a:pPr>
            <a:r>
              <a:rPr lang="en-GB" dirty="0" smtClean="0"/>
              <a:t>Design objectives &amp; variables</a:t>
            </a:r>
          </a:p>
          <a:p>
            <a:pPr marL="550926" indent="-514350">
              <a:buAutoNum type="arabicPeriod"/>
            </a:pPr>
            <a:r>
              <a:rPr lang="en-GB" b="1" dirty="0" smtClean="0"/>
              <a:t>Strain energy minimization</a:t>
            </a:r>
          </a:p>
          <a:p>
            <a:pPr marL="550926" indent="-514350">
              <a:buAutoNum type="arabicPeriod"/>
            </a:pPr>
            <a:r>
              <a:rPr lang="en-GB" dirty="0" smtClean="0"/>
              <a:t>Peak field minimization</a:t>
            </a:r>
          </a:p>
          <a:p>
            <a:pPr marL="550926" indent="-514350">
              <a:buAutoNum type="arabicPeriod"/>
            </a:pPr>
            <a:r>
              <a:rPr lang="en-GB" dirty="0" smtClean="0"/>
              <a:t>Field quality</a:t>
            </a:r>
          </a:p>
          <a:p>
            <a:pPr marL="550926" indent="-514350">
              <a:buAutoNum type="arabicPeriod"/>
            </a:pPr>
            <a:r>
              <a:rPr lang="en-GB" dirty="0" smtClean="0"/>
              <a:t>Summary</a:t>
            </a:r>
          </a:p>
          <a:p>
            <a:pPr marL="550926" indent="-514350">
              <a:buFont typeface="Arial"/>
              <a:buAutoNum type="arabicPeriod"/>
            </a:pPr>
            <a:r>
              <a:rPr lang="en-GB" dirty="0"/>
              <a:t>OPERA model</a:t>
            </a:r>
          </a:p>
          <a:p>
            <a:pPr marL="550926" indent="-514350">
              <a:buFont typeface="Arial"/>
              <a:buAutoNum type="arabicPeriod"/>
            </a:pPr>
            <a:r>
              <a:rPr lang="en-GB" dirty="0"/>
              <a:t>SQXF baseline </a:t>
            </a:r>
            <a:r>
              <a:rPr lang="en-GB" dirty="0" smtClean="0"/>
              <a:t>design</a:t>
            </a:r>
          </a:p>
          <a:p>
            <a:pPr marL="962406" lvl="1" indent="-514350">
              <a:buAutoNum type="arabicPeriod"/>
            </a:pPr>
            <a:endParaRPr lang="en-GB" dirty="0"/>
          </a:p>
        </p:txBody>
      </p:sp>
    </p:spTree>
    <p:extLst>
      <p:ext uri="{BB962C8B-B14F-4D97-AF65-F5344CB8AC3E}">
        <p14:creationId xmlns:p14="http://schemas.microsoft.com/office/powerpoint/2010/main" val="11507170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Susana Izquierdo Bermudez</a:t>
            </a:r>
            <a:endParaRPr lang="en-US" dirty="0"/>
          </a:p>
        </p:txBody>
      </p:sp>
      <p:sp>
        <p:nvSpPr>
          <p:cNvPr id="3" name="Slide Number Placeholder 2"/>
          <p:cNvSpPr>
            <a:spLocks noGrp="1"/>
          </p:cNvSpPr>
          <p:nvPr>
            <p:ph type="sldNum" sz="quarter" idx="12"/>
          </p:nvPr>
        </p:nvSpPr>
        <p:spPr/>
        <p:txBody>
          <a:bodyPr/>
          <a:lstStyle/>
          <a:p>
            <a:fld id="{0FA004B2-1541-5046-B6F2-22AF56585712}" type="slidenum">
              <a:rPr lang="en-US" smtClean="0"/>
              <a:pPr/>
              <a:t>7</a:t>
            </a:fld>
            <a:endParaRPr lang="en-US"/>
          </a:p>
        </p:txBody>
      </p:sp>
      <p:sp>
        <p:nvSpPr>
          <p:cNvPr id="4" name="Title 3"/>
          <p:cNvSpPr>
            <a:spLocks noGrp="1"/>
          </p:cNvSpPr>
          <p:nvPr>
            <p:ph type="title"/>
          </p:nvPr>
        </p:nvSpPr>
        <p:spPr>
          <a:xfrm>
            <a:off x="190500" y="147638"/>
            <a:ext cx="8229600" cy="914400"/>
          </a:xfrm>
        </p:spPr>
        <p:txBody>
          <a:bodyPr/>
          <a:lstStyle/>
          <a:p>
            <a:r>
              <a:rPr lang="en-GB" dirty="0" smtClean="0"/>
              <a:t>2. Strain energy minimization (1/2)</a:t>
            </a:r>
            <a:endParaRPr lang="en-GB" dirty="0"/>
          </a:p>
        </p:txBody>
      </p:sp>
      <p:sp>
        <p:nvSpPr>
          <p:cNvPr id="5" name="Content Placeholder 4"/>
          <p:cNvSpPr>
            <a:spLocks noGrp="1"/>
          </p:cNvSpPr>
          <p:nvPr>
            <p:ph idx="1"/>
          </p:nvPr>
        </p:nvSpPr>
        <p:spPr>
          <a:xfrm>
            <a:off x="457200" y="1188719"/>
            <a:ext cx="8229600" cy="3357881"/>
          </a:xfrm>
        </p:spPr>
        <p:txBody>
          <a:bodyPr>
            <a:normAutofit fontScale="70000" lnSpcReduction="20000"/>
          </a:bodyPr>
          <a:lstStyle/>
          <a:p>
            <a:r>
              <a:rPr lang="en-US" dirty="0"/>
              <a:t>Strain energy in a block is defined as</a:t>
            </a:r>
            <a:br>
              <a:rPr lang="en-US" dirty="0"/>
            </a:br>
            <a:r>
              <a:rPr lang="en-US" dirty="0"/>
              <a:t/>
            </a:r>
            <a:br>
              <a:rPr lang="en-US" dirty="0"/>
            </a:br>
            <a:r>
              <a:rPr lang="en-US" dirty="0"/>
              <a:t/>
            </a:r>
            <a:br>
              <a:rPr lang="en-US" dirty="0"/>
            </a:br>
            <a:r>
              <a:rPr lang="en-US" dirty="0"/>
              <a:t/>
            </a:r>
            <a:br>
              <a:rPr lang="en-US" dirty="0"/>
            </a:br>
            <a:r>
              <a:rPr lang="en-US" dirty="0"/>
              <a:t>where </a:t>
            </a:r>
            <a:r>
              <a:rPr lang="en-US" dirty="0" err="1"/>
              <a:t>f</a:t>
            </a:r>
            <a:r>
              <a:rPr lang="en-US" baseline="-6000" dirty="0" err="1"/>
              <a:t>τ</a:t>
            </a:r>
            <a:r>
              <a:rPr lang="en-US" dirty="0" err="1"/>
              <a:t>,f</a:t>
            </a:r>
            <a:r>
              <a:rPr lang="en-US" baseline="-6000" dirty="0" err="1"/>
              <a:t>n</a:t>
            </a:r>
            <a:r>
              <a:rPr lang="en-US" dirty="0" err="1"/>
              <a:t>,f</a:t>
            </a:r>
            <a:r>
              <a:rPr lang="en-US" baseline="-6000" dirty="0" err="1"/>
              <a:t>g</a:t>
            </a:r>
            <a:r>
              <a:rPr lang="en-US" dirty="0"/>
              <a:t>, are the flexural rigidities, and τ, </a:t>
            </a:r>
            <a:r>
              <a:rPr lang="en-US" dirty="0" err="1"/>
              <a:t>κ</a:t>
            </a:r>
            <a:r>
              <a:rPr lang="en-US" baseline="-6000" dirty="0" err="1"/>
              <a:t>n</a:t>
            </a:r>
            <a:r>
              <a:rPr lang="en-US" dirty="0"/>
              <a:t>, </a:t>
            </a:r>
            <a:r>
              <a:rPr lang="en-US" dirty="0" err="1"/>
              <a:t>κ</a:t>
            </a:r>
            <a:r>
              <a:rPr lang="en-US" baseline="-6000" dirty="0" err="1"/>
              <a:t>g</a:t>
            </a:r>
            <a:r>
              <a:rPr lang="en-US" dirty="0"/>
              <a:t> are the torsion, normal curvature and geodesic curvature.</a:t>
            </a:r>
          </a:p>
          <a:p>
            <a:r>
              <a:rPr lang="en-US" dirty="0"/>
              <a:t>Normal curvature = easy-way bend (inverse of bending radius).</a:t>
            </a:r>
          </a:p>
          <a:p>
            <a:r>
              <a:rPr lang="en-US" dirty="0"/>
              <a:t>Geodesic curvature = hard-way bend (inverse of bending radius</a:t>
            </a:r>
            <a:r>
              <a:rPr lang="en-US" dirty="0" smtClean="0"/>
              <a:t>).</a:t>
            </a:r>
            <a:endParaRPr lang="en-US" dirty="0"/>
          </a:p>
          <a:p>
            <a:r>
              <a:rPr lang="en-US" dirty="0"/>
              <a:t>Main objective: minimize </a:t>
            </a:r>
            <a:r>
              <a:rPr lang="en-US" dirty="0" smtClean="0"/>
              <a:t>hard-way bend </a:t>
            </a:r>
            <a:r>
              <a:rPr lang="en-US" dirty="0"/>
              <a:t>squared over entire </a:t>
            </a:r>
            <a:r>
              <a:rPr lang="en-US" dirty="0" smtClean="0"/>
              <a:t>block</a:t>
            </a:r>
          </a:p>
          <a:p>
            <a:endParaRPr lang="en-US"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27993" y="1543051"/>
            <a:ext cx="5688013"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97200" y="4546600"/>
            <a:ext cx="24130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7" name="TextBox 6"/>
          <p:cNvSpPr txBox="1"/>
          <p:nvPr/>
        </p:nvSpPr>
        <p:spPr>
          <a:xfrm>
            <a:off x="190500" y="5664200"/>
            <a:ext cx="8648700" cy="646331"/>
          </a:xfrm>
          <a:prstGeom prst="rect">
            <a:avLst/>
          </a:prstGeom>
          <a:noFill/>
        </p:spPr>
        <p:txBody>
          <a:bodyPr wrap="square" rtlCol="0">
            <a:spAutoFit/>
          </a:bodyPr>
          <a:lstStyle/>
          <a:p>
            <a:r>
              <a:rPr lang="en-GB" i="1" u="sng" dirty="0" smtClean="0"/>
              <a:t>Ref</a:t>
            </a:r>
            <a:r>
              <a:rPr lang="en-GB" i="1" dirty="0" smtClean="0"/>
              <a:t>: Coil end design of superconducting magnets applying differential geometry methods.</a:t>
            </a:r>
          </a:p>
          <a:p>
            <a:r>
              <a:rPr lang="en-GB" i="1" dirty="0" smtClean="0"/>
              <a:t>        Bernhard Auchmann &amp; Stephan Russenschuck </a:t>
            </a:r>
            <a:endParaRPr lang="en-GB" i="1" dirty="0"/>
          </a:p>
        </p:txBody>
      </p:sp>
    </p:spTree>
    <p:extLst>
      <p:ext uri="{BB962C8B-B14F-4D97-AF65-F5344CB8AC3E}">
        <p14:creationId xmlns:p14="http://schemas.microsoft.com/office/powerpoint/2010/main" val="2106800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2735" t="57270" r="48860" b="29405"/>
          <a:stretch/>
        </p:blipFill>
        <p:spPr bwMode="auto">
          <a:xfrm>
            <a:off x="5266930" y="3723669"/>
            <a:ext cx="2977478" cy="186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91FE0CF9-301C-4DC2-9DD4-D8FCF2197C95}" type="slidenum">
              <a:rPr lang="en-GB" smtClean="0"/>
              <a:t>8</a:t>
            </a:fld>
            <a:endParaRPr lang="en-GB" dirty="0"/>
          </a:p>
        </p:txBody>
      </p:sp>
      <p:pic>
        <p:nvPicPr>
          <p:cNvPr id="13315" name="Picture 10"/>
          <p:cNvPicPr>
            <a:picLocks noChangeAspect="1" noChangeArrowheads="1"/>
          </p:cNvPicPr>
          <p:nvPr/>
        </p:nvPicPr>
        <p:blipFill>
          <a:blip r:embed="rId3" cstate="email">
            <a:extLst>
              <a:ext uri="{28A0092B-C50C-407E-A947-70E740481C1C}">
                <a14:useLocalDpi xmlns:a14="http://schemas.microsoft.com/office/drawing/2010/main" val="0"/>
              </a:ext>
            </a:extLst>
          </a:blip>
          <a:srcRect l="44328" t="19626" r="19588" b="23260"/>
          <a:stretch>
            <a:fillRect/>
          </a:stretch>
        </p:blipFill>
        <p:spPr bwMode="auto">
          <a:xfrm>
            <a:off x="497193" y="1201809"/>
            <a:ext cx="2532116"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11"/>
          <p:cNvPicPr>
            <a:picLocks noChangeAspect="1" noChangeArrowheads="1"/>
          </p:cNvPicPr>
          <p:nvPr/>
        </p:nvPicPr>
        <p:blipFill>
          <a:blip r:embed="rId4" cstate="email">
            <a:extLst>
              <a:ext uri="{28A0092B-C50C-407E-A947-70E740481C1C}">
                <a14:useLocalDpi xmlns:a14="http://schemas.microsoft.com/office/drawing/2010/main" val="0"/>
              </a:ext>
            </a:extLst>
          </a:blip>
          <a:srcRect l="44781" t="21080" r="19067" b="23053"/>
          <a:stretch>
            <a:fillRect/>
          </a:stretch>
        </p:blipFill>
        <p:spPr bwMode="auto">
          <a:xfrm>
            <a:off x="3305506" y="1195671"/>
            <a:ext cx="2604807"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3313" name="Picture 12"/>
          <p:cNvPicPr>
            <a:picLocks noChangeAspect="1" noChangeArrowheads="1"/>
          </p:cNvPicPr>
          <p:nvPr/>
        </p:nvPicPr>
        <p:blipFill>
          <a:blip r:embed="rId5" cstate="email">
            <a:extLst>
              <a:ext uri="{28A0092B-C50C-407E-A947-70E740481C1C}">
                <a14:useLocalDpi xmlns:a14="http://schemas.microsoft.com/office/drawing/2010/main" val="0"/>
              </a:ext>
            </a:extLst>
          </a:blip>
          <a:srcRect l="44456" t="19626" r="19392" b="21912"/>
          <a:stretch>
            <a:fillRect/>
          </a:stretch>
        </p:blipFill>
        <p:spPr bwMode="auto">
          <a:xfrm>
            <a:off x="6117556" y="1162844"/>
            <a:ext cx="2483654" cy="252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8"/>
          <p:cNvSpPr/>
          <p:nvPr/>
        </p:nvSpPr>
        <p:spPr>
          <a:xfrm>
            <a:off x="-7549" y="775873"/>
            <a:ext cx="6669390" cy="369332"/>
          </a:xfrm>
          <a:prstGeom prst="rect">
            <a:avLst/>
          </a:prstGeom>
        </p:spPr>
        <p:txBody>
          <a:bodyPr wrap="none">
            <a:spAutoFit/>
          </a:bodyPr>
          <a:lstStyle/>
          <a:p>
            <a:r>
              <a:rPr lang="en-GB" b="1" dirty="0" smtClean="0">
                <a:ea typeface="Times New Roman" pitchFamily="18" charset="0"/>
                <a:cs typeface="Calibri" pitchFamily="34" charset="0"/>
              </a:rPr>
              <a:t>Variables to optimize: </a:t>
            </a:r>
            <a:r>
              <a:rPr lang="en-GB" dirty="0" smtClean="0">
                <a:ea typeface="Times New Roman" pitchFamily="18" charset="0"/>
                <a:cs typeface="Calibri" pitchFamily="34" charset="0"/>
              </a:rPr>
              <a:t>ellipticity, β, </a:t>
            </a:r>
            <a:r>
              <a:rPr lang="en-GB" dirty="0" err="1" smtClean="0"/>
              <a:t>H</a:t>
            </a:r>
            <a:r>
              <a:rPr lang="en-GB" baseline="-25000" dirty="0" err="1" smtClean="0"/>
              <a:t>order</a:t>
            </a:r>
            <a:r>
              <a:rPr lang="en-GB" baseline="-25000" dirty="0" smtClean="0"/>
              <a:t> </a:t>
            </a:r>
            <a:r>
              <a:rPr lang="en-GB" dirty="0" smtClean="0">
                <a:ea typeface="Times New Roman" pitchFamily="18" charset="0"/>
                <a:cs typeface="Calibri" pitchFamily="34" charset="0"/>
              </a:rPr>
              <a:t>and </a:t>
            </a:r>
            <a:r>
              <a:rPr lang="en-GB" dirty="0">
                <a:ea typeface="Times New Roman" pitchFamily="18" charset="0"/>
                <a:cs typeface="Calibri" pitchFamily="34" charset="0"/>
              </a:rPr>
              <a:t>additional </a:t>
            </a:r>
            <a:r>
              <a:rPr lang="en-GB" dirty="0" smtClean="0">
                <a:ea typeface="Times New Roman" pitchFamily="18" charset="0"/>
                <a:cs typeface="Calibri" pitchFamily="34" charset="0"/>
              </a:rPr>
              <a:t>torsion</a:t>
            </a:r>
          </a:p>
        </p:txBody>
      </p:sp>
      <p:pic>
        <p:nvPicPr>
          <p:cNvPr id="15"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44456" t="58006" r="40404" b="33560"/>
          <a:stretch/>
        </p:blipFill>
        <p:spPr bwMode="auto">
          <a:xfrm>
            <a:off x="1101341" y="4365104"/>
            <a:ext cx="2039819" cy="911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Table 10"/>
          <p:cNvGraphicFramePr>
            <a:graphicFrameLocks noGrp="1"/>
          </p:cNvGraphicFramePr>
          <p:nvPr>
            <p:extLst>
              <p:ext uri="{D42A27DB-BD31-4B8C-83A1-F6EECF244321}">
                <p14:modId xmlns:p14="http://schemas.microsoft.com/office/powerpoint/2010/main" val="896964387"/>
              </p:ext>
            </p:extLst>
          </p:nvPr>
        </p:nvGraphicFramePr>
        <p:xfrm>
          <a:off x="1283050" y="5263227"/>
          <a:ext cx="1676400" cy="952500"/>
        </p:xfrm>
        <a:graphic>
          <a:graphicData uri="http://schemas.openxmlformats.org/drawingml/2006/table">
            <a:tbl>
              <a:tblPr>
                <a:tableStyleId>{5C22544A-7EE6-4342-B048-85BDC9FD1C3A}</a:tableStyleId>
              </a:tblPr>
              <a:tblGrid>
                <a:gridCol w="609600"/>
                <a:gridCol w="266700"/>
                <a:gridCol w="266700"/>
                <a:gridCol w="266700"/>
                <a:gridCol w="266700"/>
              </a:tblGrid>
              <a:tr h="190500">
                <a:tc>
                  <a:txBody>
                    <a:bodyPr/>
                    <a:lstStyle/>
                    <a:p>
                      <a:pPr algn="ctr" fontAlgn="b"/>
                      <a:r>
                        <a:rPr lang="en-GB" sz="1100" u="none" strike="noStrike" dirty="0">
                          <a:effectLst/>
                        </a:rPr>
                        <a:t> </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GB" sz="1100" b="1" u="none" strike="noStrike" dirty="0">
                          <a:effectLst/>
                        </a:rPr>
                        <a:t>Inner</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gridSpan="2">
                  <a:txBody>
                    <a:bodyPr/>
                    <a:lstStyle/>
                    <a:p>
                      <a:pPr algn="ctr" fontAlgn="b"/>
                      <a:r>
                        <a:rPr lang="en-GB" sz="1100" b="1" u="none" strike="noStrike">
                          <a:effectLst/>
                        </a:rPr>
                        <a:t>Outer</a:t>
                      </a:r>
                      <a:endParaRPr lang="en-GB" sz="1100" b="1"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r>
              <a:tr h="190500">
                <a:tc>
                  <a:txBody>
                    <a:bodyPr/>
                    <a:lstStyle/>
                    <a:p>
                      <a:pPr algn="ctr" fontAlgn="b"/>
                      <a:r>
                        <a:rPr lang="en-GB" sz="1100" b="1" u="none" strike="noStrike" dirty="0">
                          <a:effectLst/>
                        </a:rPr>
                        <a:t>Block #</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a:effectLst/>
                        </a:rPr>
                        <a:t>2</a:t>
                      </a:r>
                      <a:endParaRPr lang="en-GB" sz="1100" b="1"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dirty="0">
                          <a:effectLst/>
                        </a:rPr>
                        <a:t>1</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dirty="0">
                          <a:effectLst/>
                        </a:rPr>
                        <a:t>4</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dirty="0">
                          <a:effectLst/>
                        </a:rPr>
                        <a:t>3</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n-GB" sz="1100" b="1" dirty="0" smtClean="0">
                          <a:ea typeface="Times New Roman" pitchFamily="18" charset="0"/>
                          <a:cs typeface="Calibri" pitchFamily="34" charset="0"/>
                        </a:rPr>
                        <a:t>β</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80</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72</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78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72</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n-GB" sz="1100" b="1" u="none" strike="noStrike" dirty="0">
                          <a:effectLst/>
                        </a:rPr>
                        <a:t>f</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1.8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smtClean="0">
                          <a:effectLst/>
                        </a:rPr>
                        <a:t>1.9</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1.8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2</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n-GB" sz="1100" b="1" u="none" strike="noStrike" dirty="0" err="1">
                          <a:effectLst/>
                        </a:rPr>
                        <a:t>Horder</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3</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2.8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3</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2.8</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686911071"/>
              </p:ext>
            </p:extLst>
          </p:nvPr>
        </p:nvGraphicFramePr>
        <p:xfrm>
          <a:off x="5508104" y="5278218"/>
          <a:ext cx="2209800" cy="952500"/>
        </p:xfrm>
        <a:graphic>
          <a:graphicData uri="http://schemas.openxmlformats.org/drawingml/2006/table">
            <a:tbl>
              <a:tblPr>
                <a:tableStyleId>{5C22544A-7EE6-4342-B048-85BDC9FD1C3A}</a:tableStyleId>
              </a:tblPr>
              <a:tblGrid>
                <a:gridCol w="609600"/>
                <a:gridCol w="266700"/>
                <a:gridCol w="266700"/>
                <a:gridCol w="266700"/>
                <a:gridCol w="266700"/>
                <a:gridCol w="266700"/>
                <a:gridCol w="266700"/>
              </a:tblGrid>
              <a:tr h="190500">
                <a:tc>
                  <a:txBody>
                    <a:bodyPr/>
                    <a:lstStyle/>
                    <a:p>
                      <a:pPr algn="ctr" fontAlgn="b"/>
                      <a:r>
                        <a:rPr lang="en-GB" sz="1100" u="none" strike="noStrike" dirty="0">
                          <a:effectLst/>
                        </a:rPr>
                        <a:t> </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b"/>
                      <a:r>
                        <a:rPr lang="en-GB" sz="1100" b="1" u="none" strike="noStrike" dirty="0">
                          <a:effectLst/>
                        </a:rPr>
                        <a:t>inner</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gridSpan="3">
                  <a:txBody>
                    <a:bodyPr/>
                    <a:lstStyle/>
                    <a:p>
                      <a:pPr algn="ctr" fontAlgn="b"/>
                      <a:r>
                        <a:rPr lang="en-GB" sz="1100" b="1" u="none" strike="noStrike" dirty="0">
                          <a:effectLst/>
                        </a:rPr>
                        <a:t>Outer</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190500">
                <a:tc>
                  <a:txBody>
                    <a:bodyPr/>
                    <a:lstStyle/>
                    <a:p>
                      <a:pPr algn="ctr" fontAlgn="b"/>
                      <a:r>
                        <a:rPr lang="en-GB" sz="1100" b="1" u="none" strike="noStrike" dirty="0">
                          <a:effectLst/>
                        </a:rPr>
                        <a:t>Block #</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dirty="0" smtClean="0">
                          <a:effectLst/>
                        </a:rPr>
                        <a:t>2</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dirty="0" smtClean="0">
                          <a:effectLst/>
                        </a:rPr>
                        <a:t>1.b</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dirty="0" smtClean="0">
                          <a:effectLst/>
                        </a:rPr>
                        <a:t>1.a</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a:effectLst/>
                        </a:rPr>
                        <a:t>4.b</a:t>
                      </a:r>
                      <a:endParaRPr lang="en-GB" sz="1100" b="1"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a:effectLst/>
                        </a:rPr>
                        <a:t>4.a</a:t>
                      </a:r>
                      <a:endParaRPr lang="en-GB" sz="1100" b="1"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1" u="none" strike="noStrike" dirty="0">
                          <a:effectLst/>
                        </a:rPr>
                        <a:t>3</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n-GB" sz="1100" b="1" dirty="0" smtClean="0">
                          <a:ea typeface="Times New Roman" pitchFamily="18" charset="0"/>
                          <a:cs typeface="Calibri" pitchFamily="34" charset="0"/>
                        </a:rPr>
                        <a:t>β</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81</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77</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72</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78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77</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72</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n-GB" sz="1100" b="1" u="none" strike="noStrike" dirty="0">
                          <a:effectLst/>
                        </a:rPr>
                        <a:t>f</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1.8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1.9</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2</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1.8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1.9</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2</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b"/>
                      <a:r>
                        <a:rPr lang="en-GB" sz="1100" b="1" u="none" strike="noStrike" dirty="0" err="1">
                          <a:effectLst/>
                        </a:rPr>
                        <a:t>Horder</a:t>
                      </a:r>
                      <a:endParaRPr lang="en-GB" sz="11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2.8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2.8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2.8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a:effectLst/>
                        </a:rPr>
                        <a:t>2.8</a:t>
                      </a:r>
                      <a:endParaRPr lang="en-GB"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2.8</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u="none" strike="noStrike" dirty="0">
                          <a:effectLst/>
                        </a:rPr>
                        <a:t>2.8</a:t>
                      </a:r>
                      <a:endParaRPr lang="en-GB"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3" name="TextBox 12"/>
          <p:cNvSpPr txBox="1"/>
          <p:nvPr/>
        </p:nvSpPr>
        <p:spPr>
          <a:xfrm>
            <a:off x="1835696" y="4797766"/>
            <a:ext cx="312906" cy="369332"/>
          </a:xfrm>
          <a:prstGeom prst="rect">
            <a:avLst/>
          </a:prstGeom>
          <a:noFill/>
        </p:spPr>
        <p:txBody>
          <a:bodyPr wrap="none" rtlCol="0">
            <a:spAutoFit/>
          </a:bodyPr>
          <a:lstStyle/>
          <a:p>
            <a:r>
              <a:rPr lang="en-GB" dirty="0" smtClean="0"/>
              <a:t>2</a:t>
            </a:r>
            <a:endParaRPr lang="en-GB" dirty="0"/>
          </a:p>
        </p:txBody>
      </p:sp>
      <p:sp>
        <p:nvSpPr>
          <p:cNvPr id="22" name="TextBox 21"/>
          <p:cNvSpPr txBox="1"/>
          <p:nvPr/>
        </p:nvSpPr>
        <p:spPr>
          <a:xfrm>
            <a:off x="2971649" y="4774460"/>
            <a:ext cx="312906" cy="369332"/>
          </a:xfrm>
          <a:prstGeom prst="rect">
            <a:avLst/>
          </a:prstGeom>
          <a:noFill/>
        </p:spPr>
        <p:txBody>
          <a:bodyPr wrap="none" rtlCol="0">
            <a:spAutoFit/>
          </a:bodyPr>
          <a:lstStyle/>
          <a:p>
            <a:r>
              <a:rPr lang="en-GB" dirty="0" smtClean="0"/>
              <a:t>1</a:t>
            </a:r>
            <a:endParaRPr lang="en-GB" dirty="0"/>
          </a:p>
        </p:txBody>
      </p:sp>
      <p:sp>
        <p:nvSpPr>
          <p:cNvPr id="23" name="TextBox 22"/>
          <p:cNvSpPr txBox="1"/>
          <p:nvPr/>
        </p:nvSpPr>
        <p:spPr>
          <a:xfrm>
            <a:off x="1560875" y="4438329"/>
            <a:ext cx="312906" cy="369332"/>
          </a:xfrm>
          <a:prstGeom prst="rect">
            <a:avLst/>
          </a:prstGeom>
          <a:noFill/>
        </p:spPr>
        <p:txBody>
          <a:bodyPr wrap="none" rtlCol="0">
            <a:spAutoFit/>
          </a:bodyPr>
          <a:lstStyle/>
          <a:p>
            <a:r>
              <a:rPr lang="en-GB" dirty="0" smtClean="0"/>
              <a:t>4</a:t>
            </a:r>
            <a:endParaRPr lang="en-GB" dirty="0"/>
          </a:p>
        </p:txBody>
      </p:sp>
      <p:sp>
        <p:nvSpPr>
          <p:cNvPr id="24" name="TextBox 23"/>
          <p:cNvSpPr txBox="1"/>
          <p:nvPr/>
        </p:nvSpPr>
        <p:spPr>
          <a:xfrm>
            <a:off x="2971649" y="4454527"/>
            <a:ext cx="312906" cy="369332"/>
          </a:xfrm>
          <a:prstGeom prst="rect">
            <a:avLst/>
          </a:prstGeom>
          <a:noFill/>
        </p:spPr>
        <p:txBody>
          <a:bodyPr wrap="none" rtlCol="0">
            <a:spAutoFit/>
          </a:bodyPr>
          <a:lstStyle/>
          <a:p>
            <a:r>
              <a:rPr lang="en-GB" dirty="0" smtClean="0"/>
              <a:t>3</a:t>
            </a:r>
            <a:endParaRPr lang="en-GB" dirty="0"/>
          </a:p>
        </p:txBody>
      </p:sp>
      <p:sp>
        <p:nvSpPr>
          <p:cNvPr id="25" name="TextBox 24"/>
          <p:cNvSpPr txBox="1"/>
          <p:nvPr/>
        </p:nvSpPr>
        <p:spPr>
          <a:xfrm>
            <a:off x="5870762" y="4774460"/>
            <a:ext cx="312906" cy="369332"/>
          </a:xfrm>
          <a:prstGeom prst="rect">
            <a:avLst/>
          </a:prstGeom>
          <a:noFill/>
        </p:spPr>
        <p:txBody>
          <a:bodyPr wrap="none" rtlCol="0">
            <a:spAutoFit/>
          </a:bodyPr>
          <a:lstStyle/>
          <a:p>
            <a:r>
              <a:rPr lang="en-GB" dirty="0" smtClean="0"/>
              <a:t>2</a:t>
            </a:r>
            <a:endParaRPr lang="en-GB" dirty="0"/>
          </a:p>
        </p:txBody>
      </p:sp>
      <p:sp>
        <p:nvSpPr>
          <p:cNvPr id="26" name="TextBox 25"/>
          <p:cNvSpPr txBox="1"/>
          <p:nvPr/>
        </p:nvSpPr>
        <p:spPr>
          <a:xfrm>
            <a:off x="7660885" y="4774460"/>
            <a:ext cx="505267" cy="369332"/>
          </a:xfrm>
          <a:prstGeom prst="rect">
            <a:avLst/>
          </a:prstGeom>
          <a:noFill/>
        </p:spPr>
        <p:txBody>
          <a:bodyPr wrap="none" rtlCol="0">
            <a:spAutoFit/>
          </a:bodyPr>
          <a:lstStyle/>
          <a:p>
            <a:r>
              <a:rPr lang="en-GB" dirty="0" smtClean="0"/>
              <a:t>1.a</a:t>
            </a:r>
            <a:endParaRPr lang="en-GB" dirty="0"/>
          </a:p>
        </p:txBody>
      </p:sp>
      <p:sp>
        <p:nvSpPr>
          <p:cNvPr id="27" name="TextBox 26"/>
          <p:cNvSpPr txBox="1"/>
          <p:nvPr/>
        </p:nvSpPr>
        <p:spPr>
          <a:xfrm>
            <a:off x="5461677" y="4470409"/>
            <a:ext cx="505267" cy="369332"/>
          </a:xfrm>
          <a:prstGeom prst="rect">
            <a:avLst/>
          </a:prstGeom>
          <a:noFill/>
        </p:spPr>
        <p:txBody>
          <a:bodyPr wrap="none" rtlCol="0">
            <a:spAutoFit/>
          </a:bodyPr>
          <a:lstStyle/>
          <a:p>
            <a:r>
              <a:rPr lang="en-GB" dirty="0" smtClean="0"/>
              <a:t>4.b</a:t>
            </a:r>
            <a:endParaRPr lang="en-GB" dirty="0"/>
          </a:p>
        </p:txBody>
      </p:sp>
      <p:sp>
        <p:nvSpPr>
          <p:cNvPr id="28" name="TextBox 27"/>
          <p:cNvSpPr txBox="1"/>
          <p:nvPr/>
        </p:nvSpPr>
        <p:spPr>
          <a:xfrm>
            <a:off x="7516870" y="4480304"/>
            <a:ext cx="312906" cy="369332"/>
          </a:xfrm>
          <a:prstGeom prst="rect">
            <a:avLst/>
          </a:prstGeom>
          <a:noFill/>
        </p:spPr>
        <p:txBody>
          <a:bodyPr wrap="none" rtlCol="0">
            <a:spAutoFit/>
          </a:bodyPr>
          <a:lstStyle/>
          <a:p>
            <a:r>
              <a:rPr lang="en-GB" dirty="0" smtClean="0"/>
              <a:t>3</a:t>
            </a:r>
            <a:endParaRPr lang="en-GB" dirty="0"/>
          </a:p>
        </p:txBody>
      </p:sp>
      <p:sp>
        <p:nvSpPr>
          <p:cNvPr id="29" name="TextBox 28"/>
          <p:cNvSpPr txBox="1"/>
          <p:nvPr/>
        </p:nvSpPr>
        <p:spPr>
          <a:xfrm>
            <a:off x="6426698" y="4484097"/>
            <a:ext cx="505267" cy="369332"/>
          </a:xfrm>
          <a:prstGeom prst="rect">
            <a:avLst/>
          </a:prstGeom>
          <a:noFill/>
        </p:spPr>
        <p:txBody>
          <a:bodyPr wrap="none" rtlCol="0">
            <a:spAutoFit/>
          </a:bodyPr>
          <a:lstStyle/>
          <a:p>
            <a:r>
              <a:rPr lang="en-GB" dirty="0" smtClean="0"/>
              <a:t>4.a</a:t>
            </a:r>
            <a:endParaRPr lang="en-GB" dirty="0"/>
          </a:p>
        </p:txBody>
      </p:sp>
      <p:sp>
        <p:nvSpPr>
          <p:cNvPr id="30" name="TextBox 29"/>
          <p:cNvSpPr txBox="1"/>
          <p:nvPr/>
        </p:nvSpPr>
        <p:spPr>
          <a:xfrm>
            <a:off x="6695132" y="4780921"/>
            <a:ext cx="505267" cy="369332"/>
          </a:xfrm>
          <a:prstGeom prst="rect">
            <a:avLst/>
          </a:prstGeom>
          <a:noFill/>
        </p:spPr>
        <p:txBody>
          <a:bodyPr wrap="none" rtlCol="0">
            <a:spAutoFit/>
          </a:bodyPr>
          <a:lstStyle/>
          <a:p>
            <a:r>
              <a:rPr lang="en-GB" dirty="0" smtClean="0"/>
              <a:t>1.b</a:t>
            </a:r>
            <a:endParaRPr lang="en-GB" dirty="0"/>
          </a:p>
        </p:txBody>
      </p:sp>
      <p:sp>
        <p:nvSpPr>
          <p:cNvPr id="2" name="TextBox 1"/>
          <p:cNvSpPr txBox="1"/>
          <p:nvPr/>
        </p:nvSpPr>
        <p:spPr>
          <a:xfrm>
            <a:off x="179512" y="3995772"/>
            <a:ext cx="2518638" cy="369332"/>
          </a:xfrm>
          <a:prstGeom prst="rect">
            <a:avLst/>
          </a:prstGeom>
          <a:noFill/>
        </p:spPr>
        <p:txBody>
          <a:bodyPr wrap="none" rtlCol="0">
            <a:spAutoFit/>
          </a:bodyPr>
          <a:lstStyle/>
          <a:p>
            <a:r>
              <a:rPr lang="en-GB" b="1" dirty="0" smtClean="0"/>
              <a:t>Selected parameters:</a:t>
            </a:r>
            <a:endParaRPr lang="en-GB" b="1" dirty="0"/>
          </a:p>
        </p:txBody>
      </p:sp>
      <p:sp>
        <p:nvSpPr>
          <p:cNvPr id="3" name="TextBox 2"/>
          <p:cNvSpPr txBox="1"/>
          <p:nvPr/>
        </p:nvSpPr>
        <p:spPr>
          <a:xfrm>
            <a:off x="112151" y="3680144"/>
            <a:ext cx="8919698" cy="261610"/>
          </a:xfrm>
          <a:prstGeom prst="rect">
            <a:avLst/>
          </a:prstGeom>
          <a:noFill/>
        </p:spPr>
        <p:txBody>
          <a:bodyPr wrap="square" rtlCol="0">
            <a:spAutoFit/>
          </a:bodyPr>
          <a:lstStyle/>
          <a:p>
            <a:r>
              <a:rPr lang="en-GB" sz="1100" i="1" dirty="0" smtClean="0"/>
              <a:t>Example of the torsion, normal curvature (soft-way bend) and geodesic curvature (hard-way bend) for the first block to wind in the inner layer.</a:t>
            </a:r>
            <a:endParaRPr lang="en-GB" sz="1100" i="1" dirty="0"/>
          </a:p>
        </p:txBody>
      </p:sp>
      <p:sp>
        <p:nvSpPr>
          <p:cNvPr id="33" name="Title 3"/>
          <p:cNvSpPr>
            <a:spLocks noGrp="1"/>
          </p:cNvSpPr>
          <p:nvPr>
            <p:ph type="title"/>
          </p:nvPr>
        </p:nvSpPr>
        <p:spPr>
          <a:xfrm>
            <a:off x="179512" y="0"/>
            <a:ext cx="8229600" cy="914400"/>
          </a:xfrm>
        </p:spPr>
        <p:txBody>
          <a:bodyPr/>
          <a:lstStyle/>
          <a:p>
            <a:r>
              <a:rPr lang="en-GB" dirty="0" smtClean="0"/>
              <a:t>2. Strain energy minimization (2/2)</a:t>
            </a:r>
            <a:endParaRPr lang="en-GB" dirty="0"/>
          </a:p>
        </p:txBody>
      </p:sp>
    </p:spTree>
    <p:extLst>
      <p:ext uri="{BB962C8B-B14F-4D97-AF65-F5344CB8AC3E}">
        <p14:creationId xmlns:p14="http://schemas.microsoft.com/office/powerpoint/2010/main" val="422787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Susana Izquierdo Bermudez</a:t>
            </a:r>
            <a:endParaRPr lang="en-US" dirty="0"/>
          </a:p>
        </p:txBody>
      </p:sp>
      <p:sp>
        <p:nvSpPr>
          <p:cNvPr id="3" name="Slide Number Placeholder 2"/>
          <p:cNvSpPr>
            <a:spLocks noGrp="1"/>
          </p:cNvSpPr>
          <p:nvPr>
            <p:ph type="sldNum" sz="quarter" idx="12"/>
          </p:nvPr>
        </p:nvSpPr>
        <p:spPr/>
        <p:txBody>
          <a:bodyPr/>
          <a:lstStyle/>
          <a:p>
            <a:fld id="{0FA004B2-1541-5046-B6F2-22AF56585712}" type="slidenum">
              <a:rPr lang="en-US" smtClean="0"/>
              <a:pPr/>
              <a:t>9</a:t>
            </a:fld>
            <a:endParaRPr lang="en-US"/>
          </a:p>
        </p:txBody>
      </p:sp>
      <p:sp>
        <p:nvSpPr>
          <p:cNvPr id="6" name="Title 3"/>
          <p:cNvSpPr>
            <a:spLocks noGrp="1"/>
          </p:cNvSpPr>
          <p:nvPr>
            <p:ph type="title"/>
          </p:nvPr>
        </p:nvSpPr>
        <p:spPr>
          <a:xfrm>
            <a:off x="228601" y="35576"/>
            <a:ext cx="8229600" cy="914400"/>
          </a:xfrm>
        </p:spPr>
        <p:txBody>
          <a:bodyPr/>
          <a:lstStyle/>
          <a:p>
            <a:r>
              <a:rPr lang="en-GB" dirty="0" smtClean="0"/>
              <a:t>2. Strain energy minimization (3/3)</a:t>
            </a:r>
            <a:endParaRPr lang="en-GB" dirty="0"/>
          </a:p>
        </p:txBody>
      </p:sp>
      <p:grpSp>
        <p:nvGrpSpPr>
          <p:cNvPr id="19" name="Group 18"/>
          <p:cNvGrpSpPr/>
          <p:nvPr/>
        </p:nvGrpSpPr>
        <p:grpSpPr>
          <a:xfrm>
            <a:off x="1186229" y="1061523"/>
            <a:ext cx="2183214" cy="911652"/>
            <a:chOff x="1101341" y="4060304"/>
            <a:chExt cx="2183214" cy="911652"/>
          </a:xfrm>
        </p:grpSpPr>
        <p:pic>
          <p:nvPicPr>
            <p:cNvPr id="8" name="Picture 4"/>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4456" t="58006" r="40404" b="33560"/>
            <a:stretch/>
          </p:blipFill>
          <p:spPr bwMode="auto">
            <a:xfrm>
              <a:off x="1101341" y="4060304"/>
              <a:ext cx="2039819" cy="911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835696" y="4492966"/>
              <a:ext cx="312906" cy="369332"/>
            </a:xfrm>
            <a:prstGeom prst="rect">
              <a:avLst/>
            </a:prstGeom>
            <a:noFill/>
          </p:spPr>
          <p:txBody>
            <a:bodyPr wrap="none" rtlCol="0">
              <a:spAutoFit/>
            </a:bodyPr>
            <a:lstStyle/>
            <a:p>
              <a:r>
                <a:rPr lang="en-GB" dirty="0" smtClean="0"/>
                <a:t>2</a:t>
              </a:r>
              <a:endParaRPr lang="en-GB" dirty="0"/>
            </a:p>
          </p:txBody>
        </p:sp>
        <p:sp>
          <p:nvSpPr>
            <p:cNvPr id="10" name="TextBox 9"/>
            <p:cNvSpPr txBox="1"/>
            <p:nvPr/>
          </p:nvSpPr>
          <p:spPr>
            <a:xfrm>
              <a:off x="2971649" y="4469660"/>
              <a:ext cx="312906" cy="369332"/>
            </a:xfrm>
            <a:prstGeom prst="rect">
              <a:avLst/>
            </a:prstGeom>
            <a:noFill/>
          </p:spPr>
          <p:txBody>
            <a:bodyPr wrap="none" rtlCol="0">
              <a:spAutoFit/>
            </a:bodyPr>
            <a:lstStyle/>
            <a:p>
              <a:r>
                <a:rPr lang="en-GB" dirty="0" smtClean="0"/>
                <a:t>1</a:t>
              </a:r>
              <a:endParaRPr lang="en-GB" dirty="0"/>
            </a:p>
          </p:txBody>
        </p:sp>
        <p:sp>
          <p:nvSpPr>
            <p:cNvPr id="11" name="TextBox 10"/>
            <p:cNvSpPr txBox="1"/>
            <p:nvPr/>
          </p:nvSpPr>
          <p:spPr>
            <a:xfrm>
              <a:off x="1560875" y="4133529"/>
              <a:ext cx="312906" cy="369332"/>
            </a:xfrm>
            <a:prstGeom prst="rect">
              <a:avLst/>
            </a:prstGeom>
            <a:noFill/>
          </p:spPr>
          <p:txBody>
            <a:bodyPr wrap="none" rtlCol="0">
              <a:spAutoFit/>
            </a:bodyPr>
            <a:lstStyle/>
            <a:p>
              <a:r>
                <a:rPr lang="en-GB" dirty="0" smtClean="0"/>
                <a:t>4</a:t>
              </a:r>
              <a:endParaRPr lang="en-GB" dirty="0"/>
            </a:p>
          </p:txBody>
        </p:sp>
        <p:sp>
          <p:nvSpPr>
            <p:cNvPr id="12" name="TextBox 11"/>
            <p:cNvSpPr txBox="1"/>
            <p:nvPr/>
          </p:nvSpPr>
          <p:spPr>
            <a:xfrm>
              <a:off x="2971649" y="4149727"/>
              <a:ext cx="312906" cy="369332"/>
            </a:xfrm>
            <a:prstGeom prst="rect">
              <a:avLst/>
            </a:prstGeom>
            <a:noFill/>
          </p:spPr>
          <p:txBody>
            <a:bodyPr wrap="none" rtlCol="0">
              <a:spAutoFit/>
            </a:bodyPr>
            <a:lstStyle/>
            <a:p>
              <a:r>
                <a:rPr lang="en-GB" dirty="0" smtClean="0"/>
                <a:t>3</a:t>
              </a:r>
              <a:endParaRPr lang="en-GB" dirty="0"/>
            </a:p>
          </p:txBody>
        </p:sp>
      </p:grpSp>
      <p:grpSp>
        <p:nvGrpSpPr>
          <p:cNvPr id="20" name="Group 19"/>
          <p:cNvGrpSpPr/>
          <p:nvPr/>
        </p:nvGrpSpPr>
        <p:grpSpPr>
          <a:xfrm>
            <a:off x="5355241" y="904601"/>
            <a:ext cx="3145034" cy="1303599"/>
            <a:chOff x="5188674" y="4296613"/>
            <a:chExt cx="2977478" cy="1130300"/>
          </a:xfrm>
        </p:grpSpPr>
        <p:pic>
          <p:nvPicPr>
            <p:cNvPr id="7" name="Picture 4"/>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2735" t="61372" r="48860" b="30544"/>
            <a:stretch/>
          </p:blipFill>
          <p:spPr bwMode="auto">
            <a:xfrm>
              <a:off x="5188674" y="4296613"/>
              <a:ext cx="2977478"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870762" y="4807495"/>
              <a:ext cx="312906" cy="369332"/>
            </a:xfrm>
            <a:prstGeom prst="rect">
              <a:avLst/>
            </a:prstGeom>
            <a:noFill/>
          </p:spPr>
          <p:txBody>
            <a:bodyPr wrap="none" rtlCol="0">
              <a:spAutoFit/>
            </a:bodyPr>
            <a:lstStyle/>
            <a:p>
              <a:r>
                <a:rPr lang="en-GB" dirty="0" smtClean="0"/>
                <a:t>2</a:t>
              </a:r>
              <a:endParaRPr lang="en-GB" dirty="0"/>
            </a:p>
          </p:txBody>
        </p:sp>
        <p:sp>
          <p:nvSpPr>
            <p:cNvPr id="14" name="TextBox 13"/>
            <p:cNvSpPr txBox="1"/>
            <p:nvPr/>
          </p:nvSpPr>
          <p:spPr>
            <a:xfrm>
              <a:off x="7660885" y="4807495"/>
              <a:ext cx="505267" cy="369332"/>
            </a:xfrm>
            <a:prstGeom prst="rect">
              <a:avLst/>
            </a:prstGeom>
            <a:noFill/>
          </p:spPr>
          <p:txBody>
            <a:bodyPr wrap="none" rtlCol="0">
              <a:spAutoFit/>
            </a:bodyPr>
            <a:lstStyle/>
            <a:p>
              <a:r>
                <a:rPr lang="en-GB" dirty="0" smtClean="0"/>
                <a:t>1.a</a:t>
              </a:r>
              <a:endParaRPr lang="en-GB" dirty="0"/>
            </a:p>
          </p:txBody>
        </p:sp>
        <p:sp>
          <p:nvSpPr>
            <p:cNvPr id="15" name="TextBox 14"/>
            <p:cNvSpPr txBox="1"/>
            <p:nvPr/>
          </p:nvSpPr>
          <p:spPr>
            <a:xfrm>
              <a:off x="5461677" y="4492432"/>
              <a:ext cx="505267" cy="369332"/>
            </a:xfrm>
            <a:prstGeom prst="rect">
              <a:avLst/>
            </a:prstGeom>
            <a:noFill/>
          </p:spPr>
          <p:txBody>
            <a:bodyPr wrap="none" rtlCol="0">
              <a:spAutoFit/>
            </a:bodyPr>
            <a:lstStyle/>
            <a:p>
              <a:r>
                <a:rPr lang="en-GB" dirty="0" smtClean="0"/>
                <a:t>4.b</a:t>
              </a:r>
              <a:endParaRPr lang="en-GB" dirty="0"/>
            </a:p>
          </p:txBody>
        </p:sp>
        <p:sp>
          <p:nvSpPr>
            <p:cNvPr id="16" name="TextBox 15"/>
            <p:cNvSpPr txBox="1"/>
            <p:nvPr/>
          </p:nvSpPr>
          <p:spPr>
            <a:xfrm>
              <a:off x="7516870" y="4513339"/>
              <a:ext cx="312906" cy="369332"/>
            </a:xfrm>
            <a:prstGeom prst="rect">
              <a:avLst/>
            </a:prstGeom>
            <a:noFill/>
          </p:spPr>
          <p:txBody>
            <a:bodyPr wrap="none" rtlCol="0">
              <a:spAutoFit/>
            </a:bodyPr>
            <a:lstStyle/>
            <a:p>
              <a:r>
                <a:rPr lang="en-GB" dirty="0" smtClean="0"/>
                <a:t>3</a:t>
              </a:r>
              <a:endParaRPr lang="en-GB" dirty="0"/>
            </a:p>
          </p:txBody>
        </p:sp>
        <p:sp>
          <p:nvSpPr>
            <p:cNvPr id="17" name="TextBox 16"/>
            <p:cNvSpPr txBox="1"/>
            <p:nvPr/>
          </p:nvSpPr>
          <p:spPr>
            <a:xfrm>
              <a:off x="6426698" y="4506121"/>
              <a:ext cx="505267" cy="369332"/>
            </a:xfrm>
            <a:prstGeom prst="rect">
              <a:avLst/>
            </a:prstGeom>
            <a:noFill/>
          </p:spPr>
          <p:txBody>
            <a:bodyPr wrap="none" rtlCol="0">
              <a:spAutoFit/>
            </a:bodyPr>
            <a:lstStyle/>
            <a:p>
              <a:r>
                <a:rPr lang="en-GB" dirty="0" smtClean="0"/>
                <a:t>4.a</a:t>
              </a:r>
              <a:endParaRPr lang="en-GB" dirty="0"/>
            </a:p>
          </p:txBody>
        </p:sp>
        <p:sp>
          <p:nvSpPr>
            <p:cNvPr id="18" name="TextBox 17"/>
            <p:cNvSpPr txBox="1"/>
            <p:nvPr/>
          </p:nvSpPr>
          <p:spPr>
            <a:xfrm>
              <a:off x="6695132" y="4802944"/>
              <a:ext cx="505267" cy="369332"/>
            </a:xfrm>
            <a:prstGeom prst="rect">
              <a:avLst/>
            </a:prstGeom>
            <a:noFill/>
          </p:spPr>
          <p:txBody>
            <a:bodyPr wrap="none" rtlCol="0">
              <a:spAutoFit/>
            </a:bodyPr>
            <a:lstStyle/>
            <a:p>
              <a:r>
                <a:rPr lang="en-GB" dirty="0" smtClean="0"/>
                <a:t>1.b</a:t>
              </a:r>
              <a:endParaRPr lang="en-GB" dirty="0"/>
            </a:p>
          </p:txBody>
        </p:sp>
      </p:grpSp>
      <p:pic>
        <p:nvPicPr>
          <p:cNvPr id="1030" name="Picture 6"/>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42575" t="45201" r="27033" b="25663"/>
          <a:stretch/>
        </p:blipFill>
        <p:spPr bwMode="auto">
          <a:xfrm>
            <a:off x="2432298" y="2126882"/>
            <a:ext cx="1587499" cy="1562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38964" t="32454" r="33710" b="24650"/>
          <a:stretch/>
        </p:blipFill>
        <p:spPr bwMode="auto">
          <a:xfrm>
            <a:off x="571421" y="2144700"/>
            <a:ext cx="1710838" cy="1544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39851" t="36250" r="30074" b="18080"/>
          <a:stretch/>
        </p:blipFill>
        <p:spPr bwMode="auto">
          <a:xfrm>
            <a:off x="6897898" y="2044839"/>
            <a:ext cx="1882953" cy="1644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l="43481" t="45676" r="33631" b="19402"/>
          <a:stretch/>
        </p:blipFill>
        <p:spPr bwMode="auto">
          <a:xfrm>
            <a:off x="4961193" y="2073417"/>
            <a:ext cx="1841394" cy="1615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2" name="Table 31"/>
          <p:cNvGraphicFramePr>
            <a:graphicFrameLocks noGrp="1"/>
          </p:cNvGraphicFramePr>
          <p:nvPr>
            <p:extLst>
              <p:ext uri="{D42A27DB-BD31-4B8C-83A1-F6EECF244321}">
                <p14:modId xmlns:p14="http://schemas.microsoft.com/office/powerpoint/2010/main" val="2527150441"/>
              </p:ext>
            </p:extLst>
          </p:nvPr>
        </p:nvGraphicFramePr>
        <p:xfrm>
          <a:off x="228601" y="4036060"/>
          <a:ext cx="4025900" cy="1920240"/>
        </p:xfrm>
        <a:graphic>
          <a:graphicData uri="http://schemas.openxmlformats.org/drawingml/2006/table">
            <a:tbl>
              <a:tblPr firstRow="1" bandRow="1">
                <a:tableStyleId>{5C22544A-7EE6-4342-B048-85BDC9FD1C3A}</a:tableStyleId>
              </a:tblPr>
              <a:tblGrid>
                <a:gridCol w="704069"/>
                <a:gridCol w="1722235"/>
                <a:gridCol w="1599596"/>
              </a:tblGrid>
              <a:tr h="487004">
                <a:tc>
                  <a:txBody>
                    <a:bodyPr/>
                    <a:lstStyle/>
                    <a:p>
                      <a:r>
                        <a:rPr lang="en-GB" sz="1600" dirty="0" smtClean="0"/>
                        <a:t>Block </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dirty="0" smtClean="0"/>
                        <a:t>Max.</a:t>
                      </a:r>
                      <a:r>
                        <a:rPr lang="en-GB" sz="1600" baseline="0" dirty="0" smtClean="0"/>
                        <a:t> Hard-Way Bending (</a:t>
                      </a:r>
                      <a:r>
                        <a:rPr lang="en-US" sz="1600" dirty="0" err="1" smtClean="0"/>
                        <a:t>κ</a:t>
                      </a:r>
                      <a:r>
                        <a:rPr lang="en-US" sz="1600" baseline="-25000" dirty="0" err="1" smtClean="0"/>
                        <a:t>g</a:t>
                      </a:r>
                      <a:r>
                        <a:rPr lang="en-GB" sz="1600" baseline="0" dirty="0" smtClean="0"/>
                        <a:t>)(1/m)</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err="1" smtClean="0"/>
                        <a:t>Int</a:t>
                      </a:r>
                      <a:r>
                        <a:rPr lang="en-US" sz="1600" dirty="0" smtClean="0"/>
                        <a:t> .κ</a:t>
                      </a:r>
                      <a:r>
                        <a:rPr lang="en-US" sz="1600" baseline="-25000" dirty="0" smtClean="0"/>
                        <a:t>g</a:t>
                      </a:r>
                      <a:r>
                        <a:rPr lang="en-US" sz="1600" baseline="30000" dirty="0" smtClean="0"/>
                        <a:t>2 </a:t>
                      </a:r>
                      <a:r>
                        <a:rPr lang="en-US" sz="1600" baseline="0" dirty="0" smtClean="0"/>
                        <a:t>over Block </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91830">
                <a:tc>
                  <a:txBody>
                    <a:bodyPr/>
                    <a:lstStyle/>
                    <a:p>
                      <a:pPr algn="ctr"/>
                      <a:r>
                        <a:rPr lang="en-GB" sz="1600" b="1" dirty="0" smtClean="0"/>
                        <a:t>1</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13.6</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22.5</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8288">
                <a:tc>
                  <a:txBody>
                    <a:bodyPr/>
                    <a:lstStyle/>
                    <a:p>
                      <a:pPr algn="ctr"/>
                      <a:r>
                        <a:rPr lang="en-GB" sz="1600" b="1" dirty="0" smtClean="0"/>
                        <a:t>2</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9.1</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1.2</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8288">
                <a:tc>
                  <a:txBody>
                    <a:bodyPr/>
                    <a:lstStyle/>
                    <a:p>
                      <a:pPr algn="ctr"/>
                      <a:r>
                        <a:rPr lang="en-GB" sz="1600" b="1" dirty="0" smtClean="0"/>
                        <a:t>3</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9.8</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17.7</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9560">
                <a:tc>
                  <a:txBody>
                    <a:bodyPr/>
                    <a:lstStyle/>
                    <a:p>
                      <a:pPr algn="ctr"/>
                      <a:r>
                        <a:rPr lang="en-GB" sz="1600" b="1" dirty="0" smtClean="0"/>
                        <a:t>4</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12.6</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6.4</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2334896344"/>
              </p:ext>
            </p:extLst>
          </p:nvPr>
        </p:nvGraphicFramePr>
        <p:xfrm>
          <a:off x="4961193" y="3858260"/>
          <a:ext cx="4104807" cy="2590800"/>
        </p:xfrm>
        <a:graphic>
          <a:graphicData uri="http://schemas.openxmlformats.org/drawingml/2006/table">
            <a:tbl>
              <a:tblPr firstRow="1" bandRow="1">
                <a:tableStyleId>{5C22544A-7EE6-4342-B048-85BDC9FD1C3A}</a:tableStyleId>
              </a:tblPr>
              <a:tblGrid>
                <a:gridCol w="730568"/>
                <a:gridCol w="1805320"/>
                <a:gridCol w="1568919"/>
              </a:tblGrid>
              <a:tr h="378116">
                <a:tc>
                  <a:txBody>
                    <a:bodyPr/>
                    <a:lstStyle/>
                    <a:p>
                      <a:r>
                        <a:rPr lang="en-GB" sz="1600" dirty="0" smtClean="0"/>
                        <a:t>Block </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smtClean="0"/>
                        <a:t>Max.</a:t>
                      </a:r>
                      <a:r>
                        <a:rPr lang="en-GB" sz="1600" baseline="0" dirty="0" smtClean="0"/>
                        <a:t> Hard-Way Bending (</a:t>
                      </a:r>
                      <a:r>
                        <a:rPr lang="en-US" sz="1600" dirty="0" err="1" smtClean="0"/>
                        <a:t>κ</a:t>
                      </a:r>
                      <a:r>
                        <a:rPr lang="en-US" sz="1600" baseline="-25000" dirty="0" err="1" smtClean="0"/>
                        <a:t>g</a:t>
                      </a:r>
                      <a:r>
                        <a:rPr lang="en-GB" sz="1600" baseline="0" dirty="0" smtClean="0"/>
                        <a:t>)(1/m)</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err="1" smtClean="0"/>
                        <a:t>Int</a:t>
                      </a:r>
                      <a:r>
                        <a:rPr lang="en-US" sz="1600" dirty="0" smtClean="0"/>
                        <a:t> .κ</a:t>
                      </a:r>
                      <a:r>
                        <a:rPr lang="en-US" sz="1600" baseline="-25000" dirty="0" smtClean="0"/>
                        <a:t>g</a:t>
                      </a:r>
                      <a:r>
                        <a:rPr lang="en-US" sz="1600" baseline="30000" dirty="0" smtClean="0"/>
                        <a:t>2 </a:t>
                      </a:r>
                      <a:r>
                        <a:rPr lang="en-US" sz="1600" baseline="0" dirty="0" smtClean="0"/>
                        <a:t>over Block </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66">
                <a:tc>
                  <a:txBody>
                    <a:bodyPr/>
                    <a:lstStyle/>
                    <a:p>
                      <a:pPr algn="ctr"/>
                      <a:r>
                        <a:rPr lang="en-GB" sz="1600" b="1" dirty="0" smtClean="0"/>
                        <a:t>1.a</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8.7</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8.4</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6066">
                <a:tc>
                  <a:txBody>
                    <a:bodyPr/>
                    <a:lstStyle/>
                    <a:p>
                      <a:pPr algn="ctr"/>
                      <a:r>
                        <a:rPr lang="en-GB" sz="1600" b="1" dirty="0" smtClean="0"/>
                        <a:t>1.b</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8.5</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7</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6066">
                <a:tc>
                  <a:txBody>
                    <a:bodyPr/>
                    <a:lstStyle/>
                    <a:p>
                      <a:pPr algn="ctr"/>
                      <a:r>
                        <a:rPr lang="en-GB" sz="1600" b="1" dirty="0" smtClean="0"/>
                        <a:t>2</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11.3</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2.2</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6066">
                <a:tc>
                  <a:txBody>
                    <a:bodyPr/>
                    <a:lstStyle/>
                    <a:p>
                      <a:pPr algn="ctr"/>
                      <a:r>
                        <a:rPr lang="en-GB" sz="1600" b="1" dirty="0" smtClean="0"/>
                        <a:t>3</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10.3</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15.1</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6066">
                <a:tc>
                  <a:txBody>
                    <a:bodyPr/>
                    <a:lstStyle/>
                    <a:p>
                      <a:pPr algn="ctr"/>
                      <a:r>
                        <a:rPr lang="en-GB" sz="1600" b="1" dirty="0" smtClean="0"/>
                        <a:t>4.a</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7</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1.8</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6066">
                <a:tc>
                  <a:txBody>
                    <a:bodyPr/>
                    <a:lstStyle/>
                    <a:p>
                      <a:pPr algn="ctr"/>
                      <a:r>
                        <a:rPr lang="en-GB" sz="1600" b="1" dirty="0" smtClean="0"/>
                        <a:t>4.b</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8.7</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t>0.2</a:t>
                      </a: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270047483"/>
      </p:ext>
    </p:extLst>
  </p:cSld>
  <p:clrMapOvr>
    <a:masterClrMapping/>
  </p:clrMapOvr>
  <p:timing>
    <p:tnLst>
      <p:par>
        <p:cTn id="1" dur="indefinite" restart="never" nodeType="tmRoot"/>
      </p:par>
    </p:tnLst>
  </p:timing>
</p:sld>
</file>

<file path=ppt/theme/theme1.xml><?xml version="1.0" encoding="utf-8"?>
<a:theme xmlns:a="http://schemas.openxmlformats.org/drawingml/2006/main" name="HiLumiLHC_Presentatio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65F00B9AFF9D4DB8D423D62D364FE5" ma:contentTypeVersion="0" ma:contentTypeDescription="Create a new document." ma:contentTypeScope="" ma:versionID="1f5c5222447e6795847028ce554a3f68">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82125E1-CCB4-4909-BE88-A72A822A6F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A7ED259-6AEE-4E24-A95A-9729541A612D}">
  <ds:schemaRefs>
    <ds:schemaRef ds:uri="http://schemas.microsoft.com/sharepoint/v3/contenttype/forms"/>
  </ds:schemaRefs>
</ds:datastoreItem>
</file>

<file path=customXml/itemProps3.xml><?xml version="1.0" encoding="utf-8"?>
<ds:datastoreItem xmlns:ds="http://schemas.openxmlformats.org/officeDocument/2006/customXml" ds:itemID="{3D553D58-F42B-43B9-BDA1-90638D0CBA0D}">
  <ds:schemaRefs>
    <ds:schemaRef ds:uri="http://www.w3.org/XML/1998/namespace"/>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http://purl.org/dc/dcmitype/"/>
    <ds:schemaRef ds:uri="http://purl.org/dc/term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HiLumiLHC_PresentationTemplate</Template>
  <TotalTime>5602</TotalTime>
  <Words>2723</Words>
  <Application>Microsoft Office PowerPoint</Application>
  <PresentationFormat>On-screen Show (4:3)</PresentationFormat>
  <Paragraphs>700</Paragraphs>
  <Slides>41</Slides>
  <Notes>3</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HiLumiLHC_PresentationTemplate</vt:lpstr>
      <vt:lpstr>Office Theme</vt:lpstr>
      <vt:lpstr>3D magnetic analysis and coil end design</vt:lpstr>
      <vt:lpstr>Outline</vt:lpstr>
      <vt:lpstr>Outline</vt:lpstr>
      <vt:lpstr>1. Design objectives</vt:lpstr>
      <vt:lpstr>1. Design variables: ROXIE input parameters</vt:lpstr>
      <vt:lpstr>Outline</vt:lpstr>
      <vt:lpstr>2. Strain energy minimization (1/2)</vt:lpstr>
      <vt:lpstr>2. Strain energy minimization (2/2)</vt:lpstr>
      <vt:lpstr>2. Strain energy minimization (3/3)</vt:lpstr>
      <vt:lpstr>Outline</vt:lpstr>
      <vt:lpstr>3. Peak field minimization (1/3)</vt:lpstr>
      <vt:lpstr>3. Peak field minimization (2/3)</vt:lpstr>
      <vt:lpstr>Impact of the yoke cutback on the peak field (6 Blocks case)</vt:lpstr>
      <vt:lpstr>Outline</vt:lpstr>
      <vt:lpstr>4. Field quality (1/3)</vt:lpstr>
      <vt:lpstr>4. Field quality (2/3)</vt:lpstr>
      <vt:lpstr>4. Field quality (3/3)</vt:lpstr>
      <vt:lpstr>Outline</vt:lpstr>
      <vt:lpstr>5. Summary</vt:lpstr>
      <vt:lpstr>Outline</vt:lpstr>
      <vt:lpstr>6. OPERA model</vt:lpstr>
      <vt:lpstr>Outline</vt:lpstr>
      <vt:lpstr>7. SQXF baseline design</vt:lpstr>
      <vt:lpstr>Additional slides</vt:lpstr>
      <vt:lpstr>Differential geometry ends</vt:lpstr>
      <vt:lpstr>“Equivalent” BEND parameters</vt:lpstr>
      <vt:lpstr>Sensibility analysis: impact of the block position on the average field harmonic (6 Blocks, vs12)</vt:lpstr>
      <vt:lpstr>Impact of the yoke cutback on the peak field (6 Blocks, vs12)</vt:lpstr>
      <vt:lpstr>Study of MQXF shimming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Cecile Noels</dc:creator>
  <cp:lastModifiedBy>Susana Izquierdo Bermudez</cp:lastModifiedBy>
  <cp:revision>317</cp:revision>
  <cp:lastPrinted>2013-04-03T14:12:23Z</cp:lastPrinted>
  <dcterms:created xsi:type="dcterms:W3CDTF">2012-11-15T14:15:10Z</dcterms:created>
  <dcterms:modified xsi:type="dcterms:W3CDTF">2013-04-09T20:36:04Z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0x0101003D65F00B9AFF9D4DB8D423D62D364FE5</vt:lpwstr>
  </property>
</Properties>
</file>