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9" r:id="rId5"/>
    <p:sldId id="262" r:id="rId6"/>
    <p:sldId id="266" r:id="rId7"/>
    <p:sldId id="265" r:id="rId8"/>
    <p:sldId id="263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16201473-3259-4DFE-852D-B968AAC8CEC3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797F7638-404F-4EC4-B426-9B9CE110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Microsoft_Word_97_-_2003_Document1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JDS - 4/9/2013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07016-B26F-4457-AC76-80C2563D864E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61565365"/>
              </p:ext>
            </p:extLst>
          </p:nvPr>
        </p:nvGraphicFramePr>
        <p:xfrm>
          <a:off x="7772400" y="76200"/>
          <a:ext cx="1295400" cy="481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14" imgW="1945195" imgH="723062" progId="Word.Document.8">
                  <p:embed/>
                </p:oleObj>
              </mc:Choice>
              <mc:Fallback>
                <p:oleObj name="Document" r:id="rId14" imgW="1945195" imgH="7230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76200"/>
                        <a:ext cx="1295400" cy="481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C:\Users\jesses\Documents\PrintScreen Files\SMD logo2a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904883" cy="42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jesses\Documents\larp logo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404"/>
            <a:ext cx="60325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QXF Reaction / Impregnation Fixtures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J. Schmalzle</a:t>
            </a:r>
          </a:p>
          <a:p>
            <a:r>
              <a:rPr lang="en-US" sz="1800" dirty="0" smtClean="0"/>
              <a:t>4/9/13</a:t>
            </a:r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 Reaction / Impregnation Fixtures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19200"/>
            <a:ext cx="6172200" cy="4267200"/>
          </a:xfrm>
        </p:spPr>
        <p:txBody>
          <a:bodyPr>
            <a:noAutofit/>
          </a:bodyPr>
          <a:lstStyle/>
          <a:p>
            <a:r>
              <a:rPr lang="en-US" sz="1400" dirty="0" smtClean="0"/>
              <a:t>Fixture design follows </a:t>
            </a:r>
            <a:r>
              <a:rPr lang="en-US" sz="1400" dirty="0" smtClean="0"/>
              <a:t>scheme used for LQ, HQ and LHQ coils:</a:t>
            </a:r>
          </a:p>
          <a:p>
            <a:pPr lvl="1"/>
            <a:r>
              <a:rPr lang="en-US" sz="1400" dirty="0" smtClean="0"/>
              <a:t>Material – 304 stainless steel.</a:t>
            </a:r>
          </a:p>
          <a:p>
            <a:pPr lvl="1"/>
            <a:r>
              <a:rPr lang="en-US" sz="1400" dirty="0" smtClean="0"/>
              <a:t>Full length base plate, top plate and side rails.</a:t>
            </a:r>
          </a:p>
          <a:p>
            <a:pPr lvl="1"/>
            <a:r>
              <a:rPr lang="en-US" sz="1400" dirty="0" smtClean="0"/>
              <a:t>Form blocks and mandrel pieces are short blocks (~2” / 50 mm).</a:t>
            </a:r>
          </a:p>
          <a:p>
            <a:pPr lvl="1"/>
            <a:r>
              <a:rPr lang="en-US" sz="1400" dirty="0" smtClean="0"/>
              <a:t>Thin stainless steel liner inside form blocks (.020” / .5mm).</a:t>
            </a:r>
          </a:p>
          <a:p>
            <a:pPr lvl="1"/>
            <a:r>
              <a:rPr lang="en-US" sz="1400" dirty="0" smtClean="0"/>
              <a:t>Alignment pins into keyway of coil pole.</a:t>
            </a:r>
          </a:p>
          <a:p>
            <a:pPr lvl="1"/>
            <a:r>
              <a:rPr lang="en-US" sz="1400" dirty="0" smtClean="0"/>
              <a:t>Longitudinal seal between liner and baseplate.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 smtClean="0"/>
              <a:t>Fixture length ~172” / 4.4 m</a:t>
            </a:r>
          </a:p>
          <a:p>
            <a:pPr lvl="1"/>
            <a:r>
              <a:rPr lang="en-US" sz="1400" dirty="0" smtClean="0"/>
              <a:t>Weight ~5000 </a:t>
            </a:r>
            <a:r>
              <a:rPr lang="en-US" sz="1400" dirty="0" err="1" smtClean="0"/>
              <a:t>lbs</a:t>
            </a:r>
            <a:r>
              <a:rPr lang="en-US" sz="1400" dirty="0" smtClean="0"/>
              <a:t> / 2300 kg</a:t>
            </a:r>
          </a:p>
          <a:p>
            <a:pPr lvl="1"/>
            <a:r>
              <a:rPr lang="en-US" sz="1400" dirty="0" smtClean="0"/>
              <a:t>Individual form block weight 22 </a:t>
            </a:r>
            <a:r>
              <a:rPr lang="en-US" sz="1400" dirty="0" err="1" smtClean="0"/>
              <a:t>lbs</a:t>
            </a:r>
            <a:r>
              <a:rPr lang="en-US" sz="1400" dirty="0" smtClean="0"/>
              <a:t> / 10 kg.</a:t>
            </a:r>
          </a:p>
          <a:p>
            <a:pPr lvl="1"/>
            <a:endParaRPr lang="en-US" sz="1400" dirty="0" smtClean="0"/>
          </a:p>
          <a:p>
            <a:r>
              <a:rPr lang="en-US" sz="1400" dirty="0"/>
              <a:t>Some open questions:</a:t>
            </a:r>
          </a:p>
          <a:p>
            <a:pPr lvl="1"/>
            <a:r>
              <a:rPr lang="en-US" sz="1400" dirty="0" smtClean="0"/>
              <a:t>Coil </a:t>
            </a:r>
            <a:r>
              <a:rPr lang="en-US" sz="1400" dirty="0"/>
              <a:t>overall length?</a:t>
            </a:r>
          </a:p>
          <a:p>
            <a:pPr lvl="1"/>
            <a:r>
              <a:rPr lang="en-US" sz="1400" dirty="0"/>
              <a:t>Final cable / coil cross section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733800"/>
            <a:ext cx="3581400" cy="2554545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no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Nominal Coil Dimensions:</a:t>
            </a:r>
          </a:p>
          <a:p>
            <a:r>
              <a:rPr lang="en-US" sz="1600" dirty="0" smtClean="0"/>
              <a:t>   Inner Radius = 2.953” / 75 mm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Outer radius = 4.464” / 113.38 mm</a:t>
            </a:r>
          </a:p>
          <a:p>
            <a:endParaRPr lang="en-US" sz="1600" dirty="0"/>
          </a:p>
          <a:p>
            <a:r>
              <a:rPr lang="en-US" sz="1600" dirty="0" smtClean="0"/>
              <a:t>Room in Cavity for additional material (</a:t>
            </a:r>
            <a:r>
              <a:rPr lang="en-US" sz="1600" dirty="0" err="1" smtClean="0"/>
              <a:t>ie</a:t>
            </a:r>
            <a:r>
              <a:rPr lang="en-US" sz="1600" dirty="0" smtClean="0"/>
              <a:t>: trace, fiberglass, mica, </a:t>
            </a:r>
            <a:r>
              <a:rPr lang="en-US" sz="1600" dirty="0" err="1" smtClean="0"/>
              <a:t>mylar</a:t>
            </a:r>
            <a:r>
              <a:rPr lang="en-US" sz="1600" dirty="0" smtClean="0"/>
              <a:t>):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Inner Radius = .010” / .25 mm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Outer Radius = .020” / .50 mm</a:t>
            </a:r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 </a:t>
            </a:r>
            <a:r>
              <a:rPr lang="en-US" sz="2800" dirty="0" smtClean="0"/>
              <a:t>Reaction Fixture Cross </a:t>
            </a:r>
            <a:r>
              <a:rPr lang="en-US" sz="2800" dirty="0" smtClean="0"/>
              <a:t>Section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 dirty="0"/>
          </a:p>
        </p:txBody>
      </p:sp>
      <p:pic>
        <p:nvPicPr>
          <p:cNvPr id="1026" name="Picture 2" descr="C:\Users\jesses\Documents\PrintScreen Files\mqxf\r i section with di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6480"/>
            <a:ext cx="7459055" cy="53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609600"/>
            <a:ext cx="1981200" cy="756514"/>
          </a:xfrm>
        </p:spPr>
        <p:txBody>
          <a:bodyPr>
            <a:normAutofit/>
          </a:bodyPr>
          <a:lstStyle/>
          <a:p>
            <a:pPr lvl="1"/>
            <a:endParaRPr lang="en-US" sz="1200" dirty="0" smtClean="0"/>
          </a:p>
          <a:p>
            <a:pPr lvl="1"/>
            <a:endParaRPr lang="en-US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79900" y="2819400"/>
            <a:ext cx="762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Top Plate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81139" y="5525665"/>
            <a:ext cx="8599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Base Plate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5999" y="3410011"/>
            <a:ext cx="7864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Form block</a:t>
            </a:r>
            <a:endParaRPr lang="en-US" sz="1000" dirty="0"/>
          </a:p>
        </p:txBody>
      </p:sp>
      <p:sp useBgFill="1">
        <p:nvSpPr>
          <p:cNvPr id="16" name="TextBox 15"/>
          <p:cNvSpPr txBox="1"/>
          <p:nvPr/>
        </p:nvSpPr>
        <p:spPr>
          <a:xfrm>
            <a:off x="4962070" y="4876800"/>
            <a:ext cx="640444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Mandrel</a:t>
            </a:r>
            <a:endParaRPr lang="en-US" sz="1000" dirty="0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279900" y="5334000"/>
            <a:ext cx="649224" cy="855170"/>
          </a:xfrm>
          <a:prstGeom prst="line">
            <a:avLst/>
          </a:prstGeom>
          <a:ln w="22225"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92625" y="4648200"/>
            <a:ext cx="374175" cy="228600"/>
          </a:xfrm>
          <a:prstGeom prst="line">
            <a:avLst/>
          </a:prstGeom>
          <a:ln w="19050">
            <a:solidFill>
              <a:schemeClr val="accent4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475368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Side Rail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929123" y="607914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Longitudinal Seal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3386323" y="4173012"/>
            <a:ext cx="762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Coil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sses\Documents\PrintScreen Files\mqxf\react full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579" r="5102" b="18590"/>
          <a:stretch/>
        </p:blipFill>
        <p:spPr bwMode="auto">
          <a:xfrm>
            <a:off x="631014" y="838199"/>
            <a:ext cx="6776238" cy="41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 Reaction Fixture</a:t>
            </a:r>
            <a:endParaRPr lang="en-US" sz="2800" dirty="0"/>
          </a:p>
        </p:txBody>
      </p:sp>
      <p:pic>
        <p:nvPicPr>
          <p:cNvPr id="3075" name="Picture 3" descr="C:\Users\jesses\Documents\PrintScreen Files\mqxf\react section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r="4207" b="11137"/>
          <a:stretch/>
        </p:blipFill>
        <p:spPr bwMode="auto">
          <a:xfrm>
            <a:off x="4495800" y="3710997"/>
            <a:ext cx="4241058" cy="27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799" y="990600"/>
            <a:ext cx="3546081" cy="1066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Alignment pins </a:t>
            </a:r>
            <a:r>
              <a:rPr lang="en-US" sz="1600" dirty="0" smtClean="0"/>
              <a:t>through form block into keyway of coil pole.</a:t>
            </a:r>
          </a:p>
          <a:p>
            <a:pPr lvl="1"/>
            <a:r>
              <a:rPr lang="en-US" sz="1400" dirty="0" smtClean="0"/>
              <a:t>7 locations, </a:t>
            </a:r>
            <a:r>
              <a:rPr lang="en-US" sz="1400" dirty="0" err="1" smtClean="0"/>
              <a:t>approx</a:t>
            </a:r>
            <a:r>
              <a:rPr lang="en-US" sz="1400" dirty="0" smtClean="0"/>
              <a:t> 21“ / 540 mm spacing.</a:t>
            </a:r>
            <a:endParaRPr lang="en-US" sz="1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42933" y="4703827"/>
            <a:ext cx="2603871" cy="934973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23733" y="5486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Alignment Pin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886200" y="4453165"/>
            <a:ext cx="2590800" cy="880835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71800" y="5181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 screw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 Reaction Fixture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2024" y="990599"/>
            <a:ext cx="4436176" cy="838201"/>
          </a:xfrm>
        </p:spPr>
        <p:txBody>
          <a:bodyPr>
            <a:noAutofit/>
          </a:bodyPr>
          <a:lstStyle/>
          <a:p>
            <a:r>
              <a:rPr lang="en-US" sz="1600" dirty="0" smtClean="0"/>
              <a:t>End saddle links, fit in slot in mandrel blocks, keep saddles in contact with coil turns during reaction.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76800" y="2133600"/>
            <a:ext cx="3962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Endplates at both ends to close and seal the fixture, seals made from copper tubing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Short coil leads contained within fixture.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jesses\Documents\PrintScreen Files\mqxf\saddle link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b="12480"/>
          <a:stretch/>
        </p:blipFill>
        <p:spPr bwMode="auto">
          <a:xfrm>
            <a:off x="152400" y="1828801"/>
            <a:ext cx="4194261" cy="30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sses\Documents\PrintScreen Files\mqxf\react l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1"/>
          <a:stretch/>
        </p:blipFill>
        <p:spPr bwMode="auto">
          <a:xfrm>
            <a:off x="4613269" y="3403440"/>
            <a:ext cx="4222038" cy="287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sses\Documents\PrintScreen Files\mqxf\impreg full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7957" r="5718" b="17956"/>
          <a:stretch/>
        </p:blipFill>
        <p:spPr bwMode="auto">
          <a:xfrm>
            <a:off x="762000" y="628131"/>
            <a:ext cx="6681127" cy="4265945"/>
          </a:xfrm>
          <a:prstGeom prst="rect">
            <a:avLst/>
          </a:prstGeom>
          <a:noFill/>
          <a:extLst/>
        </p:spPr>
      </p:pic>
      <p:pic>
        <p:nvPicPr>
          <p:cNvPr id="4099" name="Picture 3" descr="C:\Users\jesses\Documents\PrintScreen Files\mqxf\impreg section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2" r="4747" b="10476"/>
          <a:stretch/>
        </p:blipFill>
        <p:spPr bwMode="auto">
          <a:xfrm>
            <a:off x="4495800" y="3633488"/>
            <a:ext cx="4293342" cy="27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 Impregnation Fixture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4303486" cy="1371600"/>
          </a:xfrm>
        </p:spPr>
        <p:txBody>
          <a:bodyPr>
            <a:normAutofit fontScale="92500"/>
          </a:bodyPr>
          <a:lstStyle/>
          <a:p>
            <a:r>
              <a:rPr lang="en-US" sz="1600" dirty="0" smtClean="0"/>
              <a:t>Fixture nearly identical to reaction fixture.</a:t>
            </a:r>
          </a:p>
          <a:p>
            <a:r>
              <a:rPr lang="en-US" sz="1600" dirty="0" smtClean="0"/>
              <a:t>Additional features to creat</a:t>
            </a:r>
            <a:r>
              <a:rPr lang="en-US" sz="1600" dirty="0" smtClean="0"/>
              <a:t>e epoxy tight seals.</a:t>
            </a:r>
          </a:p>
          <a:p>
            <a:pPr lvl="1"/>
            <a:r>
              <a:rPr lang="en-US" sz="1500" dirty="0" smtClean="0"/>
              <a:t>Sealing </a:t>
            </a:r>
            <a:r>
              <a:rPr lang="en-US" sz="1500" dirty="0" smtClean="0"/>
              <a:t>Gaskets around alignment pins.</a:t>
            </a:r>
          </a:p>
          <a:p>
            <a:pPr lvl="1"/>
            <a:r>
              <a:rPr lang="en-US" sz="1500" dirty="0" smtClean="0"/>
              <a:t>Access holes through top plate.</a:t>
            </a:r>
          </a:p>
          <a:p>
            <a:pPr lvl="1"/>
            <a:r>
              <a:rPr lang="en-US" sz="1500" dirty="0" smtClean="0"/>
              <a:t>Bolts to compress seal.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>
          <a:xfrm flipV="1">
            <a:off x="3886200" y="4254768"/>
            <a:ext cx="2590800" cy="653724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0400" y="475460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Bolts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stCxn id="17" idx="3"/>
          </p:cNvCxnSpPr>
          <p:nvPr/>
        </p:nvCxnSpPr>
        <p:spPr>
          <a:xfrm flipV="1">
            <a:off x="3733800" y="4754603"/>
            <a:ext cx="2743200" cy="1101854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570256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Gasket</a:t>
            </a:r>
          </a:p>
        </p:txBody>
      </p:sp>
      <p:cxnSp>
        <p:nvCxnSpPr>
          <p:cNvPr id="20" name="Straight Arrow Connector 19"/>
          <p:cNvCxnSpPr>
            <a:stCxn id="21" idx="3"/>
          </p:cNvCxnSpPr>
          <p:nvPr/>
        </p:nvCxnSpPr>
        <p:spPr>
          <a:xfrm flipV="1">
            <a:off x="3860615" y="4635769"/>
            <a:ext cx="2616385" cy="746705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36615" y="5228585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Compression Disc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94771" y="326454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Alignment Pins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5992935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Seals against liner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QXF Impregnation Fixture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63996" y="1219200"/>
            <a:ext cx="4908403" cy="838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Coil leads exit through end plate. </a:t>
            </a:r>
          </a:p>
          <a:p>
            <a:r>
              <a:rPr lang="en-US" sz="1600" dirty="0" smtClean="0"/>
              <a:t>Rubber </a:t>
            </a:r>
            <a:r>
              <a:rPr lang="en-US" sz="1600" dirty="0"/>
              <a:t>gaskets to seal around solder </a:t>
            </a:r>
            <a:r>
              <a:rPr lang="en-US" sz="1600" dirty="0" smtClean="0"/>
              <a:t>filled </a:t>
            </a:r>
            <a:r>
              <a:rPr lang="en-US" sz="1600" dirty="0"/>
              <a:t>coil </a:t>
            </a:r>
            <a:r>
              <a:rPr lang="en-US" sz="1600" dirty="0" smtClean="0"/>
              <a:t>leads.</a:t>
            </a:r>
            <a:endParaRPr lang="en-US" sz="1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 dirty="0"/>
          </a:p>
        </p:txBody>
      </p:sp>
      <p:pic>
        <p:nvPicPr>
          <p:cNvPr id="5122" name="Picture 2" descr="C:\Users\jesses\Documents\PrintScreen Files\mqxf\impreg le explo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b="10425"/>
          <a:stretch/>
        </p:blipFill>
        <p:spPr bwMode="auto">
          <a:xfrm>
            <a:off x="3048000" y="2456672"/>
            <a:ext cx="421500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12" idx="3"/>
          </p:cNvCxnSpPr>
          <p:nvPr/>
        </p:nvCxnSpPr>
        <p:spPr>
          <a:xfrm>
            <a:off x="2057400" y="3617944"/>
            <a:ext cx="1828800" cy="743728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3464055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Gasket</a:t>
            </a:r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>
            <a:off x="2184215" y="3143961"/>
            <a:ext cx="1778185" cy="1141511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215" y="299007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Compression Disc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8" idx="3"/>
          </p:cNvCxnSpPr>
          <p:nvPr/>
        </p:nvCxnSpPr>
        <p:spPr>
          <a:xfrm>
            <a:off x="2565215" y="2607335"/>
            <a:ext cx="1549585" cy="167813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3215" y="245344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O-Ring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52600"/>
            <a:ext cx="7848600" cy="3505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Preliminary design of long tooling underway.</a:t>
            </a:r>
          </a:p>
          <a:p>
            <a:r>
              <a:rPr lang="en-US" sz="1600" dirty="0" smtClean="0"/>
              <a:t>Need final coil cross section and length.</a:t>
            </a:r>
          </a:p>
          <a:p>
            <a:r>
              <a:rPr lang="en-US" sz="1600" dirty="0" smtClean="0"/>
              <a:t>Short tooling will utilize same fixture cross section.</a:t>
            </a:r>
          </a:p>
          <a:p>
            <a:r>
              <a:rPr lang="en-US" sz="1600" dirty="0" smtClean="0"/>
              <a:t>Detailed drawings to be competed.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JDS - 4/9/2013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411</Words>
  <Application>Microsoft Office PowerPoint</Application>
  <PresentationFormat>On-screen Show (4:3)</PresentationFormat>
  <Paragraphs>81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Document</vt:lpstr>
      <vt:lpstr>QXF Reaction / Impregnation Fixtures</vt:lpstr>
      <vt:lpstr>QXF Reaction / Impregnation Fixtures</vt:lpstr>
      <vt:lpstr>QXF Reaction Fixture Cross Section</vt:lpstr>
      <vt:lpstr>QXF Reaction Fixture</vt:lpstr>
      <vt:lpstr>QXF Reaction Fixture</vt:lpstr>
      <vt:lpstr>QXF Impregnation Fixture</vt:lpstr>
      <vt:lpstr>QXF Impregnation Fixture</vt:lpstr>
      <vt:lpstr>Summary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 Insulation Layout</dc:title>
  <dc:creator>Schmalzle, Jesse</dc:creator>
  <cp:lastModifiedBy>Schmalzle, Jesse</cp:lastModifiedBy>
  <cp:revision>140</cp:revision>
  <cp:lastPrinted>2013-02-22T15:17:53Z</cp:lastPrinted>
  <dcterms:created xsi:type="dcterms:W3CDTF">2011-03-15T15:25:55Z</dcterms:created>
  <dcterms:modified xsi:type="dcterms:W3CDTF">2013-04-05T17:44:53Z</dcterms:modified>
</cp:coreProperties>
</file>