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9.bin" ContentType="application/vnd.openxmlformats-officedocument.oleObject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484" r:id="rId2"/>
    <p:sldId id="491" r:id="rId3"/>
    <p:sldId id="481" r:id="rId4"/>
    <p:sldId id="551" r:id="rId5"/>
    <p:sldId id="506" r:id="rId6"/>
    <p:sldId id="492" r:id="rId7"/>
    <p:sldId id="487" r:id="rId8"/>
    <p:sldId id="514" r:id="rId9"/>
    <p:sldId id="517" r:id="rId10"/>
    <p:sldId id="488" r:id="rId11"/>
    <p:sldId id="577" r:id="rId12"/>
    <p:sldId id="504" r:id="rId13"/>
    <p:sldId id="493" r:id="rId14"/>
    <p:sldId id="565" r:id="rId15"/>
    <p:sldId id="507" r:id="rId16"/>
    <p:sldId id="510" r:id="rId17"/>
    <p:sldId id="556" r:id="rId18"/>
    <p:sldId id="557" r:id="rId19"/>
    <p:sldId id="562" r:id="rId20"/>
    <p:sldId id="564" r:id="rId21"/>
    <p:sldId id="563" r:id="rId22"/>
    <p:sldId id="566" r:id="rId23"/>
    <p:sldId id="567" r:id="rId24"/>
    <p:sldId id="568" r:id="rId25"/>
    <p:sldId id="569" r:id="rId26"/>
    <p:sldId id="570" r:id="rId27"/>
    <p:sldId id="571" r:id="rId28"/>
    <p:sldId id="559" r:id="rId29"/>
    <p:sldId id="560" r:id="rId30"/>
    <p:sldId id="574" r:id="rId31"/>
    <p:sldId id="575" r:id="rId32"/>
    <p:sldId id="576" r:id="rId33"/>
    <p:sldId id="578" r:id="rId34"/>
    <p:sldId id="485" r:id="rId35"/>
  </p:sldIdLst>
  <p:sldSz cx="9144000" cy="6858000" type="letter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6600"/>
    <a:srgbClr val="FF0000"/>
    <a:srgbClr val="339933"/>
    <a:srgbClr val="006600"/>
    <a:srgbClr val="339966"/>
    <a:srgbClr val="00CC66"/>
    <a:srgbClr val="CC0000"/>
    <a:srgbClr val="00339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81" autoAdjust="0"/>
    <p:restoredTop sz="95468" autoAdjust="0"/>
  </p:normalViewPr>
  <p:slideViewPr>
    <p:cSldViewPr>
      <p:cViewPr varScale="1">
        <p:scale>
          <a:sx n="87" d="100"/>
          <a:sy n="87" d="100"/>
        </p:scale>
        <p:origin x="-31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6212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566738"/>
            <a:ext cx="5103812" cy="38274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46" tIns="46984" rIns="95646" bIns="469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36731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dirty="0" smtClean="0"/>
              <a:t>30 min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References: </a:t>
            </a:r>
            <a:r>
              <a:rPr lang="en-US" dirty="0" err="1" smtClean="0">
                <a:latin typeface="Times New Roman" charset="0"/>
              </a:rPr>
              <a:t>Derbenev</a:t>
            </a:r>
            <a:r>
              <a:rPr lang="en-US" dirty="0" smtClean="0">
                <a:latin typeface="Times New Roman" charset="0"/>
              </a:rPr>
              <a:t>, </a:t>
            </a:r>
            <a:r>
              <a:rPr lang="en-US" dirty="0" err="1" smtClean="0">
                <a:latin typeface="Times New Roman" charset="0"/>
              </a:rPr>
              <a:t>Siemann</a:t>
            </a:r>
            <a:r>
              <a:rPr lang="en-US" dirty="0" smtClean="0">
                <a:latin typeface="Times New Roman" charset="0"/>
              </a:rPr>
              <a:t>; have Simon’s experiments for reference later</a:t>
            </a: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Have phase</a:t>
            </a:r>
            <a:r>
              <a:rPr lang="en-US" baseline="0" dirty="0" smtClean="0">
                <a:latin typeface="Times New Roman" charset="0"/>
              </a:rPr>
              <a:t> space picture</a:t>
            </a: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Have phase</a:t>
            </a:r>
            <a:r>
              <a:rPr lang="en-US" baseline="0" dirty="0" smtClean="0">
                <a:latin typeface="Times New Roman" charset="0"/>
              </a:rPr>
              <a:t> space picture</a:t>
            </a: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23363"/>
            <a:ext cx="3171825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440715-390C-A04E-92EE-A974FD4027C7}" type="slidenum">
              <a:rPr lang="en-US"/>
              <a:pPr eaLnBrk="1" hangingPunct="1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background picture of RHIC</a:t>
            </a:r>
            <a:r>
              <a:rPr lang="en-US" baseline="0" dirty="0" smtClean="0"/>
              <a:t> electron lens – in contrast to DCI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940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7315200" y="5867400"/>
            <a:ext cx="1371600" cy="4572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0" hangingPunct="0">
              <a:defRPr/>
            </a:pPr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7086600" y="6324600"/>
            <a:ext cx="1524000" cy="5334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0" hangingPunct="0">
              <a:defRPr/>
            </a:pPr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934200" y="6248400"/>
            <a:ext cx="1752600" cy="609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0" hangingPunct="0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4143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3820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5  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4143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5  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5  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8382000" cy="414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2588" y="914400"/>
            <a:ext cx="8382000" cy="548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577" y="64008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tabLst>
                <a:tab pos="1714500" algn="r"/>
              </a:tabLst>
              <a:defRPr sz="1000"/>
            </a:lvl1pPr>
          </a:lstStyle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5  </a:t>
            </a:r>
            <a:endParaRPr lang="en-US" dirty="0"/>
          </a:p>
        </p:txBody>
      </p:sp>
      <p:pic>
        <p:nvPicPr>
          <p:cNvPr id="2054" name="Picture 7" descr="2000 BNL.gif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216775" y="6400800"/>
            <a:ext cx="13176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23838" algn="l" rtl="0" eaLnBrk="0" fontAlgn="base" hangingPunct="0">
        <a:spcBef>
          <a:spcPct val="20000"/>
        </a:spcBef>
        <a:spcAft>
          <a:spcPct val="0"/>
        </a:spcAft>
        <a:defRPr sz="2000">
          <a:solidFill>
            <a:srgbClr val="003399"/>
          </a:solidFill>
          <a:latin typeface="+mn-lt"/>
        </a:defRPr>
      </a:lvl2pPr>
      <a:lvl3pPr marL="9652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rgbClr val="009900"/>
          </a:solidFill>
          <a:latin typeface="+mn-lt"/>
        </a:defRPr>
      </a:lvl3pPr>
      <a:lvl4pPr marL="13081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4pPr>
      <a:lvl5pPr marL="16510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5pPr>
      <a:lvl6pPr marL="2108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6pPr>
      <a:lvl7pPr marL="25654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7pPr>
      <a:lvl8pPr marL="30226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8pPr>
      <a:lvl9pPr marL="34798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oleObject" Target="../embeddings/oleObject2.bin"/><Relationship Id="rId7" Type="http://schemas.openxmlformats.org/officeDocument/2006/relationships/image" Target="../media/image12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1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.bin"/><Relationship Id="rId12" Type="http://schemas.openxmlformats.org/officeDocument/2006/relationships/image" Target="../media/image19.emf"/><Relationship Id="rId13" Type="http://schemas.openxmlformats.org/officeDocument/2006/relationships/oleObject" Target="../embeddings/oleObject8.bin"/><Relationship Id="rId14" Type="http://schemas.openxmlformats.org/officeDocument/2006/relationships/image" Target="../media/image2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.bin"/><Relationship Id="rId4" Type="http://schemas.openxmlformats.org/officeDocument/2006/relationships/image" Target="../media/image16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17.emf"/><Relationship Id="rId7" Type="http://schemas.openxmlformats.org/officeDocument/2006/relationships/image" Target="../media/image21.tiff"/><Relationship Id="rId8" Type="http://schemas.openxmlformats.org/officeDocument/2006/relationships/image" Target="../media/image22.tif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tiff"/><Relationship Id="rId3" Type="http://schemas.openxmlformats.org/officeDocument/2006/relationships/image" Target="../media/image2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tiff"/><Relationship Id="rId3" Type="http://schemas.openxmlformats.org/officeDocument/2006/relationships/image" Target="../media/image2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3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oleObject" Target="../embeddings/oleObject9.bin"/><Relationship Id="rId5" Type="http://schemas.openxmlformats.org/officeDocument/2006/relationships/image" Target="../media/image3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43.jpg"/><Relationship Id="rId5" Type="http://schemas.openxmlformats.org/officeDocument/2006/relationships/image" Target="../media/image44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jpg"/><Relationship Id="rId3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Relationship Id="rId6" Type="http://schemas.openxmlformats.org/officeDocument/2006/relationships/image" Target="../media/image57.jpg"/><Relationship Id="rId7" Type="http://schemas.openxmlformats.org/officeDocument/2006/relationships/image" Target="../media/image58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oleObject" Target="../embeddings/oleObject1.bin"/><Relationship Id="rId5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4876800"/>
            <a:ext cx="9144000" cy="1981200"/>
          </a:xfrm>
          <a:solidFill>
            <a:schemeClr val="bg1">
              <a:alpha val="85000"/>
            </a:schemeClr>
          </a:solidFill>
        </p:spPr>
        <p:txBody>
          <a:bodyPr/>
          <a:lstStyle/>
          <a:p>
            <a:pPr algn="l"/>
            <a:r>
              <a:rPr lang="en-US" sz="2800" dirty="0" smtClean="0"/>
              <a:t>RHIC electron-lens status and test plan options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>
                <a:solidFill>
                  <a:schemeClr val="tx1"/>
                </a:solidFill>
              </a:rPr>
              <a:t/>
            </a:r>
            <a:br>
              <a:rPr lang="en-US" sz="1100" dirty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Wolfram Fischer, BNL</a:t>
            </a:r>
            <a:r>
              <a:rPr lang="en-US" sz="900" dirty="0" smtClean="0">
                <a:solidFill>
                  <a:schemeClr val="tx1"/>
                </a:solidFill>
              </a:rPr>
              <a:t> </a:t>
            </a:r>
            <a:br>
              <a:rPr lang="en-US" sz="900" dirty="0" smtClean="0">
                <a:solidFill>
                  <a:schemeClr val="tx1"/>
                </a:solidFill>
              </a:rPr>
            </a:br>
            <a:r>
              <a:rPr lang="en-US" sz="900" dirty="0" smtClean="0">
                <a:solidFill>
                  <a:schemeClr val="tx1"/>
                </a:solidFill>
              </a:rPr>
              <a:t/>
            </a:r>
            <a:br>
              <a:rPr lang="en-US" sz="900" dirty="0" smtClean="0">
                <a:solidFill>
                  <a:schemeClr val="tx1"/>
                </a:solidFill>
              </a:rPr>
            </a:br>
            <a:r>
              <a:rPr lang="en-US" sz="900" dirty="0" smtClean="0">
                <a:solidFill>
                  <a:schemeClr val="tx1"/>
                </a:solidFill>
              </a:rPr>
              <a:t/>
            </a:r>
            <a:br>
              <a:rPr lang="en-US" sz="9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LARP CM20, 8-10 April </a:t>
            </a:r>
            <a:r>
              <a:rPr lang="en-US" sz="1600" dirty="0" smtClean="0">
                <a:solidFill>
                  <a:schemeClr val="tx1"/>
                </a:solidFill>
              </a:rPr>
              <a:t>2013, </a:t>
            </a:r>
            <a:r>
              <a:rPr lang="en-US" sz="1600" dirty="0" smtClean="0">
                <a:solidFill>
                  <a:schemeClr val="tx1"/>
                </a:solidFill>
              </a:rPr>
              <a:t>Napa </a:t>
            </a:r>
            <a:endParaRPr lang="en-US" sz="8000" b="0" dirty="0" smtClean="0"/>
          </a:p>
        </p:txBody>
      </p:sp>
      <p:sp>
        <p:nvSpPr>
          <p:cNvPr id="5" name="Rectangle 4"/>
          <p:cNvSpPr/>
          <p:nvPr/>
        </p:nvSpPr>
        <p:spPr bwMode="auto">
          <a:xfrm>
            <a:off x="3886200" y="1346200"/>
            <a:ext cx="825500" cy="5334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 descr="elensblueinstl_mod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1184028"/>
            <a:ext cx="8855064" cy="323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63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HOBBC </a:t>
            </a:r>
            <a:r>
              <a:rPr lang="en-US" dirty="0">
                <a:latin typeface="Arial" charset="0"/>
              </a:rPr>
              <a:t>with electron </a:t>
            </a:r>
            <a:r>
              <a:rPr lang="en-US" dirty="0" smtClean="0">
                <a:latin typeface="Arial" charset="0"/>
              </a:rPr>
              <a:t>lens – </a:t>
            </a:r>
            <a:r>
              <a:rPr lang="en-US" u="sng" dirty="0" smtClean="0">
                <a:latin typeface="Arial" charset="0"/>
              </a:rPr>
              <a:t>beam line view</a:t>
            </a:r>
            <a:endParaRPr lang="en-US" u="sng" dirty="0">
              <a:latin typeface="Arial" charset="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04800" y="4191000"/>
            <a:ext cx="8382000" cy="20574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Single-pass </a:t>
            </a:r>
            <a:r>
              <a:rPr lang="en-US" sz="2400" dirty="0" smtClean="0">
                <a:solidFill>
                  <a:srgbClr val="FF0000"/>
                </a:solidFill>
              </a:rPr>
              <a:t>compensation: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dirty="0" smtClean="0">
                <a:latin typeface="Arial" charset="0"/>
              </a:rPr>
              <a:t>exact if </a:t>
            </a:r>
            <a:r>
              <a:rPr lang="en-US" i="1" dirty="0">
                <a:latin typeface="Times New Roman" charset="0"/>
                <a:cs typeface="Times New Roman" charset="0"/>
              </a:rPr>
              <a:t>x</a:t>
            </a:r>
            <a:r>
              <a:rPr lang="en-US" baseline="-25000" dirty="0">
                <a:latin typeface="Times New Roman" charset="0"/>
                <a:cs typeface="Times New Roman" charset="0"/>
              </a:rPr>
              <a:t>3</a:t>
            </a:r>
            <a:r>
              <a:rPr lang="en-US" dirty="0">
                <a:latin typeface="Times New Roman" charset="0"/>
                <a:cs typeface="Times New Roman" charset="0"/>
              </a:rPr>
              <a:t>(</a:t>
            </a:r>
            <a:r>
              <a:rPr lang="en-US" i="1" dirty="0">
                <a:latin typeface="Times New Roman" charset="0"/>
                <a:cs typeface="Times New Roman" charset="0"/>
              </a:rPr>
              <a:t>N</a:t>
            </a:r>
            <a:r>
              <a:rPr lang="en-US" baseline="-25000" dirty="0">
                <a:latin typeface="Times New Roman" charset="0"/>
                <a:cs typeface="Times New Roman" charset="0"/>
              </a:rPr>
              <a:t>1</a:t>
            </a:r>
            <a:r>
              <a:rPr lang="en-US" dirty="0">
                <a:latin typeface="Times New Roman" charset="0"/>
                <a:cs typeface="Times New Roman" charset="0"/>
              </a:rPr>
              <a:t>,</a:t>
            </a:r>
            <a:r>
              <a:rPr lang="en-US" i="1" dirty="0">
                <a:latin typeface="Times New Roman" charset="0"/>
                <a:cs typeface="Times New Roman" charset="0"/>
              </a:rPr>
              <a:t>N</a:t>
            </a:r>
            <a:r>
              <a:rPr lang="en-US" baseline="-25000" dirty="0">
                <a:latin typeface="Times New Roman" charset="0"/>
                <a:cs typeface="Times New Roman" charset="0"/>
              </a:rPr>
              <a:t>2</a:t>
            </a:r>
            <a:r>
              <a:rPr lang="en-US" dirty="0">
                <a:latin typeface="Times New Roman" charset="0"/>
                <a:cs typeface="Times New Roman" charset="0"/>
              </a:rPr>
              <a:t>) = </a:t>
            </a:r>
            <a:r>
              <a:rPr lang="en-US" i="1" dirty="0">
                <a:latin typeface="Times New Roman" charset="0"/>
                <a:cs typeface="Times New Roman" charset="0"/>
              </a:rPr>
              <a:t>x</a:t>
            </a:r>
            <a:r>
              <a:rPr lang="en-US" baseline="-25000" dirty="0">
                <a:latin typeface="Times New Roman" charset="0"/>
                <a:cs typeface="Times New Roman" charset="0"/>
              </a:rPr>
              <a:t>3</a:t>
            </a:r>
            <a:r>
              <a:rPr lang="en-US" dirty="0">
                <a:latin typeface="Times New Roman" charset="0"/>
                <a:cs typeface="Times New Roman" charset="0"/>
              </a:rPr>
              <a:t>(0,0)</a:t>
            </a:r>
            <a:r>
              <a:rPr lang="en-US" dirty="0">
                <a:latin typeface="Arial" charset="0"/>
              </a:rPr>
              <a:t> and </a:t>
            </a:r>
            <a:r>
              <a:rPr lang="en-US" i="1" dirty="0" smtClean="0">
                <a:latin typeface="Times New Roman" charset="0"/>
                <a:cs typeface="Times New Roman" charset="0"/>
              </a:rPr>
              <a:t>x’</a:t>
            </a:r>
            <a:r>
              <a:rPr lang="en-US" baseline="-25000" dirty="0" smtClean="0">
                <a:latin typeface="Times New Roman" charset="0"/>
                <a:cs typeface="Times New Roman" charset="0"/>
              </a:rPr>
              <a:t>3</a:t>
            </a:r>
            <a:r>
              <a:rPr lang="en-US" dirty="0">
                <a:latin typeface="Times New Roman" charset="0"/>
                <a:cs typeface="Times New Roman" charset="0"/>
              </a:rPr>
              <a:t>(</a:t>
            </a:r>
            <a:r>
              <a:rPr lang="en-US" i="1" dirty="0">
                <a:latin typeface="Times New Roman" charset="0"/>
                <a:cs typeface="Times New Roman" charset="0"/>
              </a:rPr>
              <a:t>N</a:t>
            </a:r>
            <a:r>
              <a:rPr lang="en-US" baseline="-25000" dirty="0">
                <a:latin typeface="Times New Roman" charset="0"/>
                <a:cs typeface="Times New Roman" charset="0"/>
              </a:rPr>
              <a:t>1</a:t>
            </a:r>
            <a:r>
              <a:rPr lang="en-US" dirty="0">
                <a:latin typeface="Times New Roman" charset="0"/>
                <a:cs typeface="Times New Roman" charset="0"/>
              </a:rPr>
              <a:t>,</a:t>
            </a:r>
            <a:r>
              <a:rPr lang="en-US" i="1" dirty="0">
                <a:latin typeface="Times New Roman" charset="0"/>
                <a:cs typeface="Times New Roman" charset="0"/>
              </a:rPr>
              <a:t>N</a:t>
            </a:r>
            <a:r>
              <a:rPr lang="en-US" baseline="-25000" dirty="0">
                <a:latin typeface="Times New Roman" charset="0"/>
                <a:cs typeface="Times New Roman" charset="0"/>
              </a:rPr>
              <a:t>2</a:t>
            </a:r>
            <a:r>
              <a:rPr lang="en-US" dirty="0">
                <a:latin typeface="Times New Roman" charset="0"/>
                <a:cs typeface="Times New Roman" charset="0"/>
              </a:rPr>
              <a:t>) = </a:t>
            </a:r>
            <a:r>
              <a:rPr lang="en-US" i="1" dirty="0" smtClean="0">
                <a:latin typeface="Times New Roman" charset="0"/>
                <a:cs typeface="Times New Roman" charset="0"/>
              </a:rPr>
              <a:t>x’</a:t>
            </a:r>
            <a:r>
              <a:rPr lang="en-US" baseline="-25000" dirty="0" smtClean="0">
                <a:latin typeface="Times New Roman" charset="0"/>
                <a:cs typeface="Times New Roman" charset="0"/>
              </a:rPr>
              <a:t>3</a:t>
            </a:r>
            <a:r>
              <a:rPr lang="en-US" dirty="0">
                <a:latin typeface="Times New Roman" charset="0"/>
                <a:cs typeface="Times New Roman" charset="0"/>
              </a:rPr>
              <a:t>(0,0)</a:t>
            </a:r>
            <a:r>
              <a:rPr lang="en-US" dirty="0">
                <a:latin typeface="Arial" charset="0"/>
              </a:rPr>
              <a:t> :</a:t>
            </a:r>
            <a:r>
              <a:rPr lang="en-US" sz="1000" dirty="0">
                <a:latin typeface="Arial" charset="0"/>
              </a:rPr>
              <a:t/>
            </a:r>
            <a:br>
              <a:rPr lang="en-US" sz="1000" dirty="0">
                <a:latin typeface="Arial" charset="0"/>
              </a:rPr>
            </a:br>
            <a:endParaRPr lang="en-US" sz="1000" dirty="0">
              <a:latin typeface="Arial" charset="0"/>
            </a:endParaRPr>
          </a:p>
          <a:p>
            <a:pPr>
              <a:buFontTx/>
              <a:buAutoNum type="arabicPeriod"/>
            </a:pPr>
            <a:r>
              <a:rPr lang="en-US" sz="1800" dirty="0">
                <a:latin typeface="Arial" charset="0"/>
              </a:rPr>
              <a:t>Same amplitude dependent force in </a:t>
            </a:r>
            <a:r>
              <a:rPr lang="en-US" sz="1800" dirty="0">
                <a:solidFill>
                  <a:schemeClr val="accent2"/>
                </a:solidFill>
                <a:latin typeface="Arial" charset="0"/>
              </a:rPr>
              <a:t>p-beam</a:t>
            </a:r>
            <a:r>
              <a:rPr lang="en-US" sz="1800" dirty="0">
                <a:latin typeface="Arial" charset="0"/>
              </a:rPr>
              <a:t> and 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e-beam</a:t>
            </a:r>
            <a:r>
              <a:rPr lang="en-US" sz="1800" dirty="0">
                <a:latin typeface="Arial" charset="0"/>
              </a:rPr>
              <a:t> lens, and</a:t>
            </a:r>
          </a:p>
          <a:p>
            <a:pPr>
              <a:buFontTx/>
              <a:buAutoNum type="arabicPeriod"/>
            </a:pPr>
            <a:r>
              <a:rPr lang="en-US" sz="1800" dirty="0">
                <a:latin typeface="Arial" charset="0"/>
              </a:rPr>
              <a:t>Phase advance between </a:t>
            </a:r>
            <a:r>
              <a:rPr lang="en-US" sz="1800" dirty="0">
                <a:solidFill>
                  <a:schemeClr val="accent2"/>
                </a:solidFill>
                <a:latin typeface="Arial" charset="0"/>
              </a:rPr>
              <a:t>p-beam</a:t>
            </a:r>
            <a:r>
              <a:rPr lang="en-US" sz="1800" dirty="0">
                <a:latin typeface="Arial" charset="0"/>
              </a:rPr>
              <a:t> and 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e-beam</a:t>
            </a:r>
            <a:r>
              <a:rPr lang="en-US" sz="1800" dirty="0">
                <a:latin typeface="Arial" charset="0"/>
              </a:rPr>
              <a:t> lens is </a:t>
            </a:r>
            <a:r>
              <a:rPr lang="en-US" sz="1800" dirty="0">
                <a:latin typeface="Symbol" charset="0"/>
              </a:rPr>
              <a:t>D</a:t>
            </a:r>
            <a:r>
              <a:rPr lang="en-US" sz="1800" i="1" dirty="0">
                <a:latin typeface="Symbol" charset="0"/>
              </a:rPr>
              <a:t>Y</a:t>
            </a:r>
            <a:r>
              <a:rPr lang="en-US" sz="1800" dirty="0">
                <a:latin typeface="Arial" charset="0"/>
              </a:rPr>
              <a:t> = </a:t>
            </a:r>
            <a:r>
              <a:rPr lang="en-US" sz="1800" i="1" dirty="0" err="1">
                <a:latin typeface="Times New Roman" charset="0"/>
                <a:cs typeface="Times New Roman" charset="0"/>
              </a:rPr>
              <a:t>k</a:t>
            </a:r>
            <a:r>
              <a:rPr lang="en-US" sz="1800" dirty="0" err="1">
                <a:latin typeface="Symbol" charset="0"/>
              </a:rPr>
              <a:t>p</a:t>
            </a:r>
            <a:r>
              <a:rPr lang="en-US" sz="1800" dirty="0">
                <a:latin typeface="Arial" charset="0"/>
              </a:rPr>
              <a:t>, and</a:t>
            </a:r>
          </a:p>
          <a:p>
            <a:pPr>
              <a:buFontTx/>
              <a:buAutoNum type="arabicPeriod"/>
            </a:pPr>
            <a:r>
              <a:rPr lang="en-US" sz="1800" dirty="0">
                <a:latin typeface="Arial" charset="0"/>
              </a:rPr>
              <a:t>No nonlinearities between </a:t>
            </a:r>
            <a:r>
              <a:rPr lang="en-US" sz="1800" dirty="0">
                <a:solidFill>
                  <a:schemeClr val="accent2"/>
                </a:solidFill>
                <a:latin typeface="Arial" charset="0"/>
              </a:rPr>
              <a:t>p-beam</a:t>
            </a:r>
            <a:r>
              <a:rPr lang="en-US" sz="1800" dirty="0">
                <a:latin typeface="Arial" charset="0"/>
              </a:rPr>
              <a:t> and 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e-beam</a:t>
            </a:r>
            <a:r>
              <a:rPr lang="en-US" sz="1800" dirty="0">
                <a:latin typeface="Arial" charset="0"/>
              </a:rPr>
              <a:t> lens</a:t>
            </a:r>
          </a:p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</p:txBody>
      </p:sp>
      <p:sp>
        <p:nvSpPr>
          <p:cNvPr id="10244" name="Date Placeholder 3"/>
          <p:cNvSpPr>
            <a:spLocks noGrp="1"/>
          </p:cNvSpPr>
          <p:nvPr>
            <p:ph type="dt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dirty="0"/>
              <a:t>Wolfram Fischer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10245" name="Footer Placeholder 4"/>
          <p:cNvSpPr>
            <a:spLocks noGrp="1"/>
          </p:cNvSpPr>
          <p:nvPr>
            <p:ph type="ftr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C1F392A-D2E0-E341-A62C-6E45D45E896B}" type="slidenum">
              <a:rPr lang="en-US" sz="1000"/>
              <a:pPr algn="r"/>
              <a:t>10</a:t>
            </a:fld>
            <a:r>
              <a:rPr lang="en-US" sz="1000"/>
              <a:t> </a:t>
            </a:r>
            <a:endParaRPr lang="en-US" sz="800">
              <a:latin typeface="Times New Roman" charset="0"/>
            </a:endParaRPr>
          </a:p>
          <a:p>
            <a:endParaRPr lang="en-US" sz="1000"/>
          </a:p>
        </p:txBody>
      </p:sp>
      <p:pic>
        <p:nvPicPr>
          <p:cNvPr id="10246" name="Picture 5" descr="p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06525"/>
            <a:ext cx="74676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Box 6"/>
          <p:cNvSpPr txBox="1">
            <a:spLocks noChangeArrowheads="1"/>
          </p:cNvSpPr>
          <p:nvPr/>
        </p:nvSpPr>
        <p:spPr bwMode="auto">
          <a:xfrm>
            <a:off x="1524000" y="1185863"/>
            <a:ext cx="2305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accent2"/>
                </a:solidFill>
              </a:rPr>
              <a:t>p-beam lens </a:t>
            </a:r>
            <a:r>
              <a:rPr lang="en-US" sz="1600" u="sng" dirty="0">
                <a:solidFill>
                  <a:schemeClr val="accent2"/>
                </a:solidFill>
              </a:rPr>
              <a:t>defocuses</a:t>
            </a:r>
          </a:p>
        </p:txBody>
      </p:sp>
      <p:sp>
        <p:nvSpPr>
          <p:cNvPr id="10248" name="TextBox 7"/>
          <p:cNvSpPr txBox="1">
            <a:spLocks noChangeArrowheads="1"/>
          </p:cNvSpPr>
          <p:nvPr/>
        </p:nvSpPr>
        <p:spPr bwMode="auto">
          <a:xfrm>
            <a:off x="5867400" y="1185862"/>
            <a:ext cx="20780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e-beam lens </a:t>
            </a:r>
            <a:r>
              <a:rPr lang="en-US" sz="1600" u="sng" dirty="0">
                <a:solidFill>
                  <a:srgbClr val="FF0000"/>
                </a:solidFill>
              </a:rPr>
              <a:t>focuses</a:t>
            </a:r>
          </a:p>
        </p:txBody>
      </p:sp>
      <p:sp>
        <p:nvSpPr>
          <p:cNvPr id="10249" name="TextBox 8"/>
          <p:cNvSpPr txBox="1">
            <a:spLocks noChangeArrowheads="1"/>
          </p:cNvSpPr>
          <p:nvPr/>
        </p:nvSpPr>
        <p:spPr bwMode="auto">
          <a:xfrm>
            <a:off x="844550" y="1795463"/>
            <a:ext cx="879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accent2"/>
                </a:solidFill>
              </a:rPr>
              <a:t>p-beam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89729" y="3505200"/>
            <a:ext cx="4444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lenses characterized by intensity and size</a:t>
            </a:r>
          </a:p>
        </p:txBody>
      </p:sp>
    </p:spTree>
    <p:extLst>
      <p:ext uri="{BB962C8B-B14F-4D97-AF65-F5344CB8AC3E}">
        <p14:creationId xmlns:p14="http://schemas.microsoft.com/office/powerpoint/2010/main" val="2823810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HOBBC </a:t>
            </a:r>
            <a:r>
              <a:rPr lang="en-US" dirty="0">
                <a:latin typeface="Arial" charset="0"/>
              </a:rPr>
              <a:t>with electron lens – </a:t>
            </a:r>
            <a:r>
              <a:rPr lang="en-US" u="sng" dirty="0" smtClean="0">
                <a:latin typeface="Arial" charset="0"/>
              </a:rPr>
              <a:t>phase space view</a:t>
            </a:r>
            <a:endParaRPr lang="en-US" u="sng" dirty="0">
              <a:latin typeface="Arial" charset="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81000" y="4876800"/>
            <a:ext cx="8382000" cy="1524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Exact  compensation </a:t>
            </a:r>
            <a:r>
              <a:rPr lang="en-US" dirty="0" smtClean="0">
                <a:latin typeface="Arial" charset="0"/>
              </a:rPr>
              <a:t>if:</a:t>
            </a:r>
            <a:r>
              <a:rPr lang="en-US" sz="1000" dirty="0">
                <a:latin typeface="Arial" charset="0"/>
              </a:rPr>
              <a:t/>
            </a:r>
            <a:br>
              <a:rPr lang="en-US" sz="1000" dirty="0">
                <a:latin typeface="Arial" charset="0"/>
              </a:rPr>
            </a:br>
            <a:endParaRPr lang="en-US" sz="1000" dirty="0">
              <a:latin typeface="Arial" charset="0"/>
            </a:endParaRPr>
          </a:p>
          <a:p>
            <a:pPr>
              <a:buFontTx/>
              <a:buAutoNum type="arabicPeriod"/>
            </a:pPr>
            <a:r>
              <a:rPr lang="en-US" sz="1800" dirty="0">
                <a:latin typeface="Arial" charset="0"/>
              </a:rPr>
              <a:t>Same amplitude dependent force in </a:t>
            </a:r>
            <a:r>
              <a:rPr lang="en-US" sz="1800" dirty="0">
                <a:solidFill>
                  <a:schemeClr val="accent2"/>
                </a:solidFill>
                <a:latin typeface="Arial" charset="0"/>
              </a:rPr>
              <a:t>p-beam</a:t>
            </a:r>
            <a:r>
              <a:rPr lang="en-US" sz="1800" dirty="0">
                <a:latin typeface="Arial" charset="0"/>
              </a:rPr>
              <a:t> and 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e-beam</a:t>
            </a:r>
            <a:r>
              <a:rPr lang="en-US" sz="1800" dirty="0">
                <a:latin typeface="Arial" charset="0"/>
              </a:rPr>
              <a:t> lens, and</a:t>
            </a:r>
          </a:p>
          <a:p>
            <a:pPr>
              <a:buFontTx/>
              <a:buAutoNum type="arabicPeriod"/>
            </a:pPr>
            <a:r>
              <a:rPr lang="en-US" sz="1800" dirty="0">
                <a:latin typeface="Arial" charset="0"/>
              </a:rPr>
              <a:t>Phase advance between </a:t>
            </a:r>
            <a:r>
              <a:rPr lang="en-US" sz="1800" dirty="0">
                <a:solidFill>
                  <a:schemeClr val="accent2"/>
                </a:solidFill>
                <a:latin typeface="Arial" charset="0"/>
              </a:rPr>
              <a:t>p-beam</a:t>
            </a:r>
            <a:r>
              <a:rPr lang="en-US" sz="1800" dirty="0">
                <a:latin typeface="Arial" charset="0"/>
              </a:rPr>
              <a:t> and 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e-beam</a:t>
            </a:r>
            <a:r>
              <a:rPr lang="en-US" sz="1800" dirty="0">
                <a:latin typeface="Arial" charset="0"/>
              </a:rPr>
              <a:t> lens is </a:t>
            </a:r>
            <a:r>
              <a:rPr lang="en-US" sz="1800" dirty="0">
                <a:latin typeface="Symbol" charset="0"/>
              </a:rPr>
              <a:t>D</a:t>
            </a:r>
            <a:r>
              <a:rPr lang="en-US" sz="1800" i="1" dirty="0">
                <a:latin typeface="Symbol" charset="0"/>
              </a:rPr>
              <a:t>Y</a:t>
            </a:r>
            <a:r>
              <a:rPr lang="en-US" sz="1800" dirty="0">
                <a:latin typeface="Arial" charset="0"/>
              </a:rPr>
              <a:t> = </a:t>
            </a:r>
            <a:r>
              <a:rPr lang="en-US" sz="1800" i="1" dirty="0" err="1">
                <a:latin typeface="Times New Roman" charset="0"/>
                <a:cs typeface="Times New Roman" charset="0"/>
              </a:rPr>
              <a:t>k</a:t>
            </a:r>
            <a:r>
              <a:rPr lang="en-US" sz="1800" dirty="0" err="1">
                <a:latin typeface="Symbol" charset="0"/>
              </a:rPr>
              <a:t>p</a:t>
            </a:r>
            <a:r>
              <a:rPr lang="en-US" sz="1800" dirty="0">
                <a:latin typeface="Arial" charset="0"/>
              </a:rPr>
              <a:t>, and</a:t>
            </a:r>
          </a:p>
          <a:p>
            <a:pPr>
              <a:buFontTx/>
              <a:buAutoNum type="arabicPeriod"/>
            </a:pPr>
            <a:r>
              <a:rPr lang="en-US" sz="1800" dirty="0">
                <a:latin typeface="Arial" charset="0"/>
              </a:rPr>
              <a:t>No nonlinearities between </a:t>
            </a:r>
            <a:r>
              <a:rPr lang="en-US" sz="1800" dirty="0">
                <a:solidFill>
                  <a:schemeClr val="accent2"/>
                </a:solidFill>
                <a:latin typeface="Arial" charset="0"/>
              </a:rPr>
              <a:t>p-beam</a:t>
            </a:r>
            <a:r>
              <a:rPr lang="en-US" sz="1800" dirty="0">
                <a:latin typeface="Arial" charset="0"/>
              </a:rPr>
              <a:t> and 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e-beam</a:t>
            </a:r>
            <a:r>
              <a:rPr lang="en-US" sz="1800" dirty="0">
                <a:latin typeface="Arial" charset="0"/>
              </a:rPr>
              <a:t> lens</a:t>
            </a:r>
          </a:p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</p:txBody>
      </p:sp>
      <p:sp>
        <p:nvSpPr>
          <p:cNvPr id="10244" name="Date Placeholder 3"/>
          <p:cNvSpPr>
            <a:spLocks noGrp="1"/>
          </p:cNvSpPr>
          <p:nvPr>
            <p:ph type="dt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/>
              <a:t>Wolfram Fischer</a:t>
            </a:r>
            <a:endParaRPr lang="en-US" sz="1000">
              <a:latin typeface="Times New Roman" charset="0"/>
            </a:endParaRPr>
          </a:p>
        </p:txBody>
      </p:sp>
      <p:sp>
        <p:nvSpPr>
          <p:cNvPr id="10245" name="Footer Placeholder 4"/>
          <p:cNvSpPr>
            <a:spLocks noGrp="1"/>
          </p:cNvSpPr>
          <p:nvPr>
            <p:ph type="ftr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C1F392A-D2E0-E341-A62C-6E45D45E896B}" type="slidenum">
              <a:rPr lang="en-US" sz="1000"/>
              <a:pPr algn="r"/>
              <a:t>11</a:t>
            </a:fld>
            <a:r>
              <a:rPr lang="en-US" sz="1000"/>
              <a:t> </a:t>
            </a:r>
            <a:endParaRPr lang="en-US" sz="800">
              <a:latin typeface="Times New Roman" charset="0"/>
            </a:endParaRPr>
          </a:p>
          <a:p>
            <a:endParaRPr lang="en-US" sz="1000"/>
          </a:p>
        </p:txBody>
      </p:sp>
      <p:sp>
        <p:nvSpPr>
          <p:cNvPr id="10248" name="TextBox 7"/>
          <p:cNvSpPr txBox="1">
            <a:spLocks noChangeArrowheads="1"/>
          </p:cNvSpPr>
          <p:nvPr/>
        </p:nvSpPr>
        <p:spPr bwMode="auto">
          <a:xfrm>
            <a:off x="3124200" y="4419600"/>
            <a:ext cx="20780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e-beam lens </a:t>
            </a:r>
            <a:r>
              <a:rPr lang="en-US" sz="1600" u="sng" dirty="0">
                <a:solidFill>
                  <a:srgbClr val="FF0000"/>
                </a:solidFill>
              </a:rPr>
              <a:t>focuses</a:t>
            </a:r>
          </a:p>
        </p:txBody>
      </p:sp>
      <p:pic>
        <p:nvPicPr>
          <p:cNvPr id="2" name="Picture 1" descr="pic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9200"/>
            <a:ext cx="2971800" cy="3029585"/>
          </a:xfrm>
          <a:prstGeom prst="rect">
            <a:avLst/>
          </a:prstGeom>
        </p:spPr>
      </p:pic>
      <p:pic>
        <p:nvPicPr>
          <p:cNvPr id="3" name="Picture 2" descr="pic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219200"/>
            <a:ext cx="3048000" cy="3098800"/>
          </a:xfrm>
          <a:prstGeom prst="rect">
            <a:avLst/>
          </a:prstGeom>
        </p:spPr>
      </p:pic>
      <p:sp>
        <p:nvSpPr>
          <p:cNvPr id="10247" name="TextBox 6"/>
          <p:cNvSpPr txBox="1">
            <a:spLocks noChangeArrowheads="1"/>
          </p:cNvSpPr>
          <p:nvPr/>
        </p:nvSpPr>
        <p:spPr bwMode="auto">
          <a:xfrm>
            <a:off x="3962400" y="838200"/>
            <a:ext cx="2305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accent2"/>
                </a:solidFill>
              </a:rPr>
              <a:t>p-beam lens </a:t>
            </a:r>
            <a:r>
              <a:rPr lang="en-US" sz="1600" u="sng" dirty="0">
                <a:solidFill>
                  <a:schemeClr val="accent2"/>
                </a:solidFill>
              </a:rPr>
              <a:t>defocuses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3124200" y="1676400"/>
            <a:ext cx="0" cy="228600"/>
          </a:xfrm>
          <a:prstGeom prst="straightConnector1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7467600" y="1752600"/>
            <a:ext cx="0" cy="2286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7391400" y="1676400"/>
            <a:ext cx="0" cy="228600"/>
          </a:xfrm>
          <a:prstGeom prst="straightConnector1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1480208" y="3810000"/>
            <a:ext cx="0" cy="2286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H="1">
            <a:off x="3200400" y="1143000"/>
            <a:ext cx="838200" cy="53340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6172200" y="1143000"/>
            <a:ext cx="1143000" cy="53340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flipH="1" flipV="1">
            <a:off x="1524000" y="4038600"/>
            <a:ext cx="1524000" cy="60960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>
            <a:endCxn id="10248" idx="3"/>
          </p:cNvCxnSpPr>
          <p:nvPr/>
        </p:nvCxnSpPr>
        <p:spPr bwMode="auto">
          <a:xfrm flipH="1">
            <a:off x="5202238" y="1981200"/>
            <a:ext cx="2265362" cy="2607469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3151624"/>
              </p:ext>
            </p:extLst>
          </p:nvPr>
        </p:nvGraphicFramePr>
        <p:xfrm>
          <a:off x="228600" y="1828800"/>
          <a:ext cx="866775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1" name="Equation" r:id="rId6" imgW="495300" imgH="203200" progId="Equation.3">
                  <p:embed/>
                </p:oleObj>
              </mc:Choice>
              <mc:Fallback>
                <p:oleObj name="Equation" r:id="rId6" imgW="4953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8600" y="1828800"/>
                        <a:ext cx="866775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192158"/>
              </p:ext>
            </p:extLst>
          </p:nvPr>
        </p:nvGraphicFramePr>
        <p:xfrm>
          <a:off x="4418013" y="1752600"/>
          <a:ext cx="102235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2" name="Equation" r:id="rId8" imgW="584200" imgH="203200" progId="Equation.3">
                  <p:embed/>
                </p:oleObj>
              </mc:Choice>
              <mc:Fallback>
                <p:oleObj name="Equation" r:id="rId8" imgW="584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18013" y="1752600"/>
                        <a:ext cx="102235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1869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HOBBC </a:t>
            </a:r>
            <a:r>
              <a:rPr lang="en-US" dirty="0">
                <a:latin typeface="Arial" charset="0"/>
              </a:rPr>
              <a:t>with electron lens – </a:t>
            </a:r>
            <a:r>
              <a:rPr lang="en-US" u="sng" dirty="0" smtClean="0">
                <a:latin typeface="Arial" charset="0"/>
              </a:rPr>
              <a:t>Hamiltonian </a:t>
            </a:r>
            <a:r>
              <a:rPr lang="en-US" u="sng" dirty="0">
                <a:latin typeface="Arial" charset="0"/>
              </a:rPr>
              <a:t>view</a:t>
            </a:r>
            <a:endParaRPr lang="en-US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52591" y="6172200"/>
            <a:ext cx="8609348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Y. Luo et al, “Six-dimensional weak-strong simulations of head-on beam-beam compensation</a:t>
            </a:r>
            <a:br>
              <a:rPr lang="en-US" sz="1600" dirty="0" smtClean="0"/>
            </a:br>
            <a:r>
              <a:rPr lang="en-US" sz="1600" dirty="0" smtClean="0"/>
              <a:t>in the Relativistic Heavy Ion Collider”, Phys. Rev. ST – Accel. Beams 15, 051004 (2012).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0865458"/>
              </p:ext>
            </p:extLst>
          </p:nvPr>
        </p:nvGraphicFramePr>
        <p:xfrm>
          <a:off x="457200" y="790144"/>
          <a:ext cx="7053263" cy="651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Equation" r:id="rId3" imgW="2476500" imgH="228600" progId="Equation.3">
                  <p:embed/>
                </p:oleObj>
              </mc:Choice>
              <mc:Fallback>
                <p:oleObj name="Equation" r:id="rId3" imgW="2476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790144"/>
                        <a:ext cx="7053263" cy="651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696200" y="838200"/>
            <a:ext cx="1310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(1-D only)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5554814"/>
              </p:ext>
            </p:extLst>
          </p:nvPr>
        </p:nvGraphicFramePr>
        <p:xfrm>
          <a:off x="152400" y="3048000"/>
          <a:ext cx="2819400" cy="474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Equation" r:id="rId5" imgW="1358900" imgH="228600" progId="Equation.3">
                  <p:embed/>
                </p:oleObj>
              </mc:Choice>
              <mc:Fallback>
                <p:oleObj name="Equation" r:id="rId5" imgW="13589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400" y="3048000"/>
                        <a:ext cx="2819400" cy="4743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048000" y="2971800"/>
            <a:ext cx="424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if:</a:t>
            </a:r>
          </a:p>
        </p:txBody>
      </p:sp>
      <p:pic>
        <p:nvPicPr>
          <p:cNvPr id="16" name="Picture 15" descr="pic1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1591661"/>
            <a:ext cx="4394200" cy="1303939"/>
          </a:xfrm>
          <a:prstGeom prst="rect">
            <a:avLst/>
          </a:prstGeom>
        </p:spPr>
      </p:pic>
      <p:pic>
        <p:nvPicPr>
          <p:cNvPr id="17" name="Picture 16" descr="pic2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1524000"/>
            <a:ext cx="4191000" cy="127682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429000"/>
            <a:ext cx="8915400" cy="2862322"/>
            <a:chOff x="0" y="3690878"/>
            <a:chExt cx="8915400" cy="2862322"/>
          </a:xfrm>
        </p:grpSpPr>
        <p:sp>
          <p:nvSpPr>
            <p:cNvPr id="13" name="Rectangle 12"/>
            <p:cNvSpPr/>
            <p:nvPr/>
          </p:nvSpPr>
          <p:spPr>
            <a:xfrm>
              <a:off x="0" y="3690878"/>
              <a:ext cx="891540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Tx/>
                <a:buAutoNum type="arabicPeriod"/>
              </a:pPr>
              <a:r>
                <a:rPr lang="en-US" sz="2000" dirty="0" smtClean="0"/>
                <a:t> Same </a:t>
              </a:r>
              <a:r>
                <a:rPr lang="en-US" sz="2000" dirty="0"/>
                <a:t>amplitude dependent force in </a:t>
              </a:r>
              <a:r>
                <a:rPr lang="en-US" sz="2000" dirty="0">
                  <a:solidFill>
                    <a:schemeClr val="accent2"/>
                  </a:solidFill>
                </a:rPr>
                <a:t>p-beam</a:t>
              </a:r>
              <a:r>
                <a:rPr lang="en-US" sz="2000" dirty="0"/>
                <a:t> and </a:t>
              </a:r>
              <a:r>
                <a:rPr lang="en-US" sz="2000" dirty="0">
                  <a:solidFill>
                    <a:srgbClr val="FF0000"/>
                  </a:solidFill>
                </a:rPr>
                <a:t>e-beam</a:t>
              </a:r>
              <a:r>
                <a:rPr lang="en-US" sz="2000" dirty="0"/>
                <a:t> </a:t>
              </a:r>
              <a:r>
                <a:rPr lang="en-US" sz="2000" dirty="0" smtClean="0"/>
                <a:t>lens</a:t>
              </a:r>
              <a:br>
                <a:rPr lang="en-US" sz="2000" dirty="0" smtClean="0"/>
              </a:br>
              <a:r>
                <a:rPr lang="en-US" sz="2000" dirty="0" smtClean="0"/>
                <a:t/>
              </a:r>
              <a:br>
                <a:rPr lang="en-US" sz="2000" dirty="0" smtClean="0"/>
              </a:br>
              <a:r>
                <a:rPr lang="en-US" sz="2000" dirty="0" smtClean="0"/>
                <a:t>   </a:t>
              </a:r>
              <a:endParaRPr lang="en-US" sz="2000" dirty="0"/>
            </a:p>
            <a:p>
              <a:pPr>
                <a:buFontTx/>
                <a:buAutoNum type="arabicPeriod"/>
              </a:pPr>
              <a:r>
                <a:rPr lang="en-US" sz="2000" dirty="0" smtClean="0"/>
                <a:t> Phase </a:t>
              </a:r>
              <a:r>
                <a:rPr lang="en-US" sz="2000" dirty="0"/>
                <a:t>advance between </a:t>
              </a:r>
              <a:r>
                <a:rPr lang="en-US" sz="2000" dirty="0">
                  <a:solidFill>
                    <a:schemeClr val="accent2"/>
                  </a:solidFill>
                </a:rPr>
                <a:t>p-beam</a:t>
              </a:r>
              <a:r>
                <a:rPr lang="en-US" sz="2000" dirty="0"/>
                <a:t> and </a:t>
              </a:r>
              <a:r>
                <a:rPr lang="en-US" sz="2000" dirty="0">
                  <a:solidFill>
                    <a:srgbClr val="FF0000"/>
                  </a:solidFill>
                </a:rPr>
                <a:t>e-beam</a:t>
              </a:r>
              <a:r>
                <a:rPr lang="en-US" sz="2000" dirty="0"/>
                <a:t> lens is </a:t>
              </a:r>
              <a:r>
                <a:rPr lang="en-US" sz="2000" dirty="0">
                  <a:latin typeface="Symbol" charset="0"/>
                </a:rPr>
                <a:t>D</a:t>
              </a:r>
              <a:r>
                <a:rPr lang="en-US" sz="2000" i="1" dirty="0">
                  <a:latin typeface="Symbol" charset="0"/>
                </a:rPr>
                <a:t>Y</a:t>
              </a:r>
              <a:r>
                <a:rPr lang="en-US" sz="2000" dirty="0"/>
                <a:t> = </a:t>
              </a:r>
              <a:r>
                <a:rPr lang="en-US" sz="2000" i="1" dirty="0" err="1">
                  <a:latin typeface="Times New Roman" charset="0"/>
                  <a:cs typeface="Times New Roman" charset="0"/>
                </a:rPr>
                <a:t>k</a:t>
              </a:r>
              <a:r>
                <a:rPr lang="en-US" sz="2000" dirty="0" err="1">
                  <a:latin typeface="Symbol" charset="0"/>
                </a:rPr>
                <a:t>p</a:t>
              </a:r>
              <a:r>
                <a:rPr lang="en-US" sz="2000" dirty="0"/>
                <a:t>, </a:t>
              </a:r>
              <a:r>
                <a:rPr lang="en-US" sz="2000" dirty="0" smtClean="0"/>
                <a:t>and</a:t>
              </a:r>
              <a:br>
                <a:rPr lang="en-US" sz="2000" dirty="0" smtClean="0"/>
              </a:br>
              <a:r>
                <a:rPr lang="en-US" sz="2000" dirty="0" smtClean="0"/>
                <a:t/>
              </a:r>
              <a:br>
                <a:rPr lang="en-US" sz="2000" dirty="0" smtClean="0"/>
              </a:br>
              <a:endParaRPr lang="en-US" sz="2000" dirty="0"/>
            </a:p>
            <a:p>
              <a:pPr>
                <a:buFontTx/>
                <a:buAutoNum type="arabicPeriod"/>
              </a:pPr>
              <a:r>
                <a:rPr lang="en-US" sz="2000" dirty="0" smtClean="0"/>
                <a:t> No </a:t>
              </a:r>
              <a:r>
                <a:rPr lang="en-US" sz="2000" dirty="0"/>
                <a:t>nonlinearities between </a:t>
              </a:r>
              <a:r>
                <a:rPr lang="en-US" sz="2000" dirty="0">
                  <a:solidFill>
                    <a:schemeClr val="accent2"/>
                  </a:solidFill>
                </a:rPr>
                <a:t>p-beam</a:t>
              </a:r>
              <a:r>
                <a:rPr lang="en-US" sz="2000" dirty="0"/>
                <a:t> and </a:t>
              </a:r>
              <a:r>
                <a:rPr lang="en-US" sz="2000" dirty="0">
                  <a:solidFill>
                    <a:srgbClr val="FF0000"/>
                  </a:solidFill>
                </a:rPr>
                <a:t>e-beam</a:t>
              </a:r>
              <a:r>
                <a:rPr lang="en-US" sz="2000" dirty="0"/>
                <a:t> lens</a:t>
              </a:r>
            </a:p>
            <a:p>
              <a:endParaRPr lang="en-US" sz="2000" dirty="0"/>
            </a:p>
            <a:p>
              <a:endParaRPr lang="en-US" sz="2000" dirty="0"/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92568804"/>
                </p:ext>
              </p:extLst>
            </p:nvPr>
          </p:nvGraphicFramePr>
          <p:xfrm>
            <a:off x="1630363" y="4191000"/>
            <a:ext cx="98425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6" name="Equation" r:id="rId9" imgW="546100" imgH="254000" progId="Equation.3">
                    <p:embed/>
                  </p:oleObj>
                </mc:Choice>
                <mc:Fallback>
                  <p:oleObj name="Equation" r:id="rId9" imgW="5461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630363" y="4191000"/>
                          <a:ext cx="984250" cy="457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6629588"/>
                </p:ext>
              </p:extLst>
            </p:nvPr>
          </p:nvGraphicFramePr>
          <p:xfrm>
            <a:off x="3810000" y="4191000"/>
            <a:ext cx="272034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7" name="Equation" r:id="rId11" imgW="1511300" imgH="254000" progId="Equation.3">
                    <p:embed/>
                  </p:oleObj>
                </mc:Choice>
                <mc:Fallback>
                  <p:oleObj name="Equation" r:id="rId11" imgW="15113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810000" y="4191000"/>
                          <a:ext cx="2720340" cy="457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Box 18"/>
            <p:cNvSpPr txBox="1"/>
            <p:nvPr/>
          </p:nvSpPr>
          <p:spPr>
            <a:xfrm>
              <a:off x="2807022" y="4191000"/>
              <a:ext cx="6981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smtClean="0"/>
                <a:t>and</a:t>
              </a:r>
            </a:p>
          </p:txBody>
        </p:sp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69484143"/>
                </p:ext>
              </p:extLst>
            </p:nvPr>
          </p:nvGraphicFramePr>
          <p:xfrm>
            <a:off x="1600200" y="5127625"/>
            <a:ext cx="1992312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8" name="Equation" r:id="rId13" imgW="1104900" imgH="228600" progId="Equation.3">
                    <p:embed/>
                  </p:oleObj>
                </mc:Choice>
                <mc:Fallback>
                  <p:oleObj name="Equation" r:id="rId13" imgW="11049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600200" y="5127625"/>
                          <a:ext cx="1992312" cy="4127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821610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Deviations from ideal head-on compensation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81000" y="838200"/>
            <a:ext cx="8534400" cy="449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284163" indent="-284163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23838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+mn-lt"/>
              </a:defRPr>
            </a:lvl2pPr>
            <a:lvl3pPr marL="965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09900"/>
                </a:solidFill>
                <a:latin typeface="+mn-lt"/>
              </a:defRPr>
            </a:lvl3pPr>
            <a:lvl4pPr marL="1308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1651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5pPr>
            <a:lvl6pPr marL="2108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6pPr>
            <a:lvl7pPr marL="2565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7pPr>
            <a:lvl8pPr marL="3022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8pPr>
            <a:lvl9pPr marL="3479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AutoNum type="arabicPeriod"/>
            </a:pPr>
            <a:r>
              <a:rPr lang="en-US" sz="1800" u="sng" dirty="0" smtClean="0">
                <a:latin typeface="Arial" charset="0"/>
              </a:rPr>
              <a:t>Deviations from:</a:t>
            </a:r>
            <a:r>
              <a:rPr lang="en-US" sz="1800" dirty="0" smtClean="0">
                <a:latin typeface="Arial" charset="0"/>
              </a:rPr>
              <a:t> Same amplitude dependent force in </a:t>
            </a:r>
            <a:r>
              <a:rPr lang="en-US" sz="1800" dirty="0" smtClean="0">
                <a:solidFill>
                  <a:schemeClr val="accent2"/>
                </a:solidFill>
                <a:latin typeface="Arial" charset="0"/>
              </a:rPr>
              <a:t>p-beam</a:t>
            </a:r>
            <a:r>
              <a:rPr lang="en-US" sz="1800" dirty="0" smtClean="0">
                <a:latin typeface="Arial" charset="0"/>
              </a:rPr>
              <a:t> and </a:t>
            </a:r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e-beam</a:t>
            </a:r>
            <a:r>
              <a:rPr lang="en-US" sz="1800" dirty="0" smtClean="0">
                <a:latin typeface="Arial" charset="0"/>
              </a:rPr>
              <a:t> lens</a:t>
            </a:r>
            <a:r>
              <a:rPr lang="en-US" sz="1200" dirty="0" smtClean="0">
                <a:latin typeface="Arial" charset="0"/>
              </a:rPr>
              <a:t/>
            </a:r>
            <a:br>
              <a:rPr lang="en-US" sz="1200" dirty="0" smtClean="0">
                <a:latin typeface="Arial" charset="0"/>
              </a:rPr>
            </a:br>
            <a:endParaRPr lang="en-US" sz="1200" dirty="0" smtClean="0">
              <a:latin typeface="Arial" charset="0"/>
            </a:endParaRPr>
          </a:p>
          <a:p>
            <a:pPr marL="684212" lvl="1" indent="-285750"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e-beam current does not match p-beam intensity</a:t>
            </a:r>
          </a:p>
          <a:p>
            <a:pPr marL="684212" lvl="1" indent="-285750"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e-beam profile not Gaussian</a:t>
            </a:r>
          </a:p>
          <a:p>
            <a:pPr marL="684212" lvl="1" indent="-285750"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e-beam size ≠ p-beam size</a:t>
            </a:r>
          </a:p>
          <a:p>
            <a:pPr marL="684212" lvl="1" indent="-285750"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time-dependence (noise) of e-beam and p-beam parameters</a:t>
            </a:r>
            <a:endParaRPr lang="en-US" sz="1800" dirty="0">
              <a:solidFill>
                <a:schemeClr val="tx1"/>
              </a:solidFill>
              <a:latin typeface="Arial" charset="0"/>
            </a:endParaRPr>
          </a:p>
          <a:p>
            <a:pPr marL="0" indent="0"/>
            <a:endParaRPr lang="en-US" sz="1800" dirty="0" smtClean="0">
              <a:latin typeface="Arial" charset="0"/>
            </a:endParaRPr>
          </a:p>
          <a:p>
            <a:pPr>
              <a:buFontTx/>
              <a:buAutoNum type="arabicPeriod"/>
            </a:pPr>
            <a:r>
              <a:rPr lang="en-US" sz="1800" u="sng" dirty="0" smtClean="0">
                <a:latin typeface="Arial" charset="0"/>
              </a:rPr>
              <a:t>Deviations </a:t>
            </a:r>
            <a:r>
              <a:rPr lang="en-US" sz="1800" u="sng" dirty="0">
                <a:latin typeface="Arial" charset="0"/>
              </a:rPr>
              <a:t>from:</a:t>
            </a:r>
            <a:r>
              <a:rPr lang="en-US" sz="1800" dirty="0">
                <a:latin typeface="Arial" charset="0"/>
              </a:rPr>
              <a:t> </a:t>
            </a:r>
            <a:r>
              <a:rPr lang="en-US" sz="1800" dirty="0" smtClean="0">
                <a:latin typeface="Arial" charset="0"/>
              </a:rPr>
              <a:t>Phase advance between </a:t>
            </a:r>
            <a:r>
              <a:rPr lang="en-US" sz="1800" dirty="0" smtClean="0">
                <a:solidFill>
                  <a:schemeClr val="accent2"/>
                </a:solidFill>
                <a:latin typeface="Arial" charset="0"/>
              </a:rPr>
              <a:t>p-beam</a:t>
            </a:r>
            <a:r>
              <a:rPr lang="en-US" sz="1800" dirty="0" smtClean="0">
                <a:latin typeface="Arial" charset="0"/>
              </a:rPr>
              <a:t> and </a:t>
            </a:r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e-beam</a:t>
            </a:r>
            <a:r>
              <a:rPr lang="en-US" sz="1800" dirty="0" smtClean="0">
                <a:latin typeface="Arial" charset="0"/>
              </a:rPr>
              <a:t> lens is </a:t>
            </a:r>
            <a:r>
              <a:rPr lang="en-US" sz="1800" dirty="0" smtClean="0">
                <a:latin typeface="Symbol" charset="0"/>
              </a:rPr>
              <a:t>D</a:t>
            </a:r>
            <a:r>
              <a:rPr lang="en-US" sz="1800" i="1" dirty="0" smtClean="0">
                <a:latin typeface="Symbol" charset="0"/>
              </a:rPr>
              <a:t>Y</a:t>
            </a:r>
            <a:r>
              <a:rPr lang="en-US" sz="1800" dirty="0" smtClean="0">
                <a:latin typeface="Arial" charset="0"/>
              </a:rPr>
              <a:t> = </a:t>
            </a:r>
            <a:r>
              <a:rPr lang="en-US" sz="1800" i="1" dirty="0" err="1" smtClean="0">
                <a:latin typeface="Times New Roman" charset="0"/>
                <a:cs typeface="Times New Roman" charset="0"/>
              </a:rPr>
              <a:t>k</a:t>
            </a:r>
            <a:r>
              <a:rPr lang="en-US" sz="1800" dirty="0" err="1" smtClean="0">
                <a:latin typeface="Symbol" charset="0"/>
              </a:rPr>
              <a:t>p</a:t>
            </a:r>
            <a:r>
              <a:rPr lang="en-US" sz="1200" dirty="0" smtClean="0">
                <a:latin typeface="Symbol" charset="0"/>
              </a:rPr>
              <a:t/>
            </a:r>
            <a:br>
              <a:rPr lang="en-US" sz="1200" dirty="0" smtClean="0">
                <a:latin typeface="Symbol" charset="0"/>
              </a:rPr>
            </a:br>
            <a:endParaRPr lang="en-US" sz="1200" dirty="0" smtClean="0">
              <a:latin typeface="Arial" charset="0"/>
            </a:endParaRPr>
          </a:p>
          <a:p>
            <a:pPr marL="684212" lvl="1" indent="-28575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linear phase error in lattice</a:t>
            </a:r>
          </a:p>
          <a:p>
            <a:pPr marL="684212" lvl="1" indent="-28575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long bunches (</a:t>
            </a:r>
            <a:r>
              <a:rPr lang="en-US" sz="18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US" sz="1800" baseline="-25000" dirty="0" err="1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&gt; b</a:t>
            </a:r>
            <a:r>
              <a:rPr lang="en-US" sz="1800" baseline="30000" dirty="0" smtClean="0">
                <a:solidFill>
                  <a:srgbClr val="000000"/>
                </a:solidFill>
                <a:latin typeface="Arial" charset="0"/>
              </a:rPr>
              <a:t>*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AutoNum type="arabicPeriod"/>
            </a:pPr>
            <a:endParaRPr lang="en-US" sz="1800" dirty="0" smtClean="0">
              <a:latin typeface="Arial" charset="0"/>
            </a:endParaRPr>
          </a:p>
          <a:p>
            <a:pPr>
              <a:buFontTx/>
              <a:buAutoNum type="arabicPeriod"/>
            </a:pPr>
            <a:r>
              <a:rPr lang="en-US" sz="1800" u="sng" dirty="0" smtClean="0">
                <a:latin typeface="Arial" charset="0"/>
              </a:rPr>
              <a:t>Deviations </a:t>
            </a:r>
            <a:r>
              <a:rPr lang="en-US" sz="1800" u="sng" dirty="0">
                <a:latin typeface="Arial" charset="0"/>
              </a:rPr>
              <a:t>from:</a:t>
            </a:r>
            <a:r>
              <a:rPr lang="en-US" sz="1800" dirty="0">
                <a:latin typeface="Arial" charset="0"/>
              </a:rPr>
              <a:t> </a:t>
            </a:r>
            <a:r>
              <a:rPr lang="en-US" sz="1800" dirty="0" smtClean="0">
                <a:latin typeface="Arial" charset="0"/>
              </a:rPr>
              <a:t>No nonlinearities between </a:t>
            </a:r>
            <a:r>
              <a:rPr lang="en-US" sz="1800" dirty="0" smtClean="0">
                <a:solidFill>
                  <a:schemeClr val="accent2"/>
                </a:solidFill>
                <a:latin typeface="Arial" charset="0"/>
              </a:rPr>
              <a:t>p-beam</a:t>
            </a:r>
            <a:r>
              <a:rPr lang="en-US" sz="1800" dirty="0" smtClean="0">
                <a:latin typeface="Arial" charset="0"/>
              </a:rPr>
              <a:t> and </a:t>
            </a:r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e-beam</a:t>
            </a:r>
            <a:r>
              <a:rPr lang="en-US" sz="1800" dirty="0" smtClean="0">
                <a:latin typeface="Arial" charset="0"/>
              </a:rPr>
              <a:t> lens</a:t>
            </a:r>
            <a:r>
              <a:rPr lang="en-US" sz="1200" dirty="0" smtClean="0">
                <a:latin typeface="Arial" charset="0"/>
              </a:rPr>
              <a:t/>
            </a:r>
            <a:br>
              <a:rPr lang="en-US" sz="1200" dirty="0" smtClean="0">
                <a:latin typeface="Arial" charset="0"/>
              </a:rPr>
            </a:br>
            <a:endParaRPr lang="en-US" sz="1200" dirty="0" smtClean="0">
              <a:latin typeface="Arial" charset="0"/>
            </a:endParaRPr>
          </a:p>
          <a:p>
            <a:pPr marL="684212" lvl="1" indent="-28575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sextupoles, octupoles, magnetic triplet errors between p-p and e-p</a:t>
            </a:r>
          </a:p>
          <a:p>
            <a:pPr marL="398462" lvl="1" indent="0"/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 marL="398462" lvl="1" indent="0"/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AutoNum type="arabicPeriod"/>
            </a:pPr>
            <a:endParaRPr lang="en-US" sz="1800" dirty="0" smtClean="0">
              <a:latin typeface="Arial" charset="0"/>
            </a:endParaRPr>
          </a:p>
          <a:p>
            <a:endParaRPr lang="en-US" dirty="0" smtClean="0">
              <a:latin typeface="Arial" charset="0"/>
            </a:endParaRPr>
          </a:p>
          <a:p>
            <a:endParaRPr lang="en-US" dirty="0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076890"/>
            <a:ext cx="88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accent2"/>
                </a:solidFill>
              </a:rPr>
              <a:t>Studied all tolerances with simulations [</a:t>
            </a:r>
            <a:r>
              <a:rPr lang="en-US" sz="1800" dirty="0" smtClean="0">
                <a:solidFill>
                  <a:schemeClr val="accent2"/>
                </a:solidFill>
              </a:rPr>
              <a:t>Y. Luo et al, PRSTAB 15, 041001 (2012)]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69213" y="1639669"/>
            <a:ext cx="2084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=&gt; technology and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     instrumentation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3600" y="3544669"/>
            <a:ext cx="3087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=&gt; lattice </a:t>
            </a:r>
            <a:r>
              <a:rPr lang="en-US" sz="1800" dirty="0">
                <a:solidFill>
                  <a:srgbClr val="FF0000"/>
                </a:solidFill>
              </a:rPr>
              <a:t>design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=&gt; choice of </a:t>
            </a:r>
            <a:r>
              <a:rPr lang="en-US" sz="1800" dirty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sz="1800" dirty="0">
                <a:solidFill>
                  <a:srgbClr val="FF0000"/>
                </a:solidFill>
              </a:rPr>
              <a:t>* </a:t>
            </a:r>
            <a:r>
              <a:rPr lang="en-US" sz="1600" dirty="0" smtClean="0">
                <a:solidFill>
                  <a:srgbClr val="FF0000"/>
                </a:solidFill>
              </a:rPr>
              <a:t>(</a:t>
            </a:r>
            <a:r>
              <a:rPr lang="en-US" sz="1600" dirty="0">
                <a:solidFill>
                  <a:srgbClr val="FF0000"/>
                </a:solidFill>
              </a:rPr>
              <a:t>not too small</a:t>
            </a:r>
            <a:r>
              <a:rPr lang="en-US" sz="1600" dirty="0" smtClean="0">
                <a:solidFill>
                  <a:srgbClr val="FF0000"/>
                </a:solidFill>
              </a:rPr>
              <a:t>)</a:t>
            </a:r>
            <a:endParaRPr lang="en-US" sz="1800" dirty="0" smtClean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3600" y="5325070"/>
            <a:ext cx="3200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=&gt; need to be able to tolerate</a:t>
            </a:r>
            <a:endParaRPr lang="en-US" sz="1600" dirty="0">
              <a:solidFill>
                <a:srgbClr val="FF0000"/>
              </a:solidFill>
            </a:endParaRPr>
          </a:p>
          <a:p>
            <a:pPr algn="l"/>
            <a:endParaRPr lang="en-US" sz="1800" dirty="0" smtClean="0">
              <a:solidFill>
                <a:srgbClr val="FF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quarter" idx="10"/>
          </p:nvPr>
        </p:nvSpPr>
        <p:spPr>
          <a:xfrm>
            <a:off x="76200" y="6553200"/>
            <a:ext cx="1752600" cy="30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dirty="0"/>
              <a:t>Wolfram Fischer</a:t>
            </a:r>
            <a:endParaRPr lang="en-US" sz="10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817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advance and resonance driving terms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85800"/>
            <a:ext cx="9033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dirty="0" smtClean="0"/>
              <a:t>E-lens profile and current =&gt; reduces tune spread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 err="1" smtClean="0">
                <a:latin typeface="Symbol" charset="2"/>
                <a:cs typeface="Symbol" charset="2"/>
              </a:rPr>
              <a:t>Dy</a:t>
            </a:r>
            <a:r>
              <a:rPr lang="en-US" dirty="0" smtClean="0"/>
              <a:t> = </a:t>
            </a:r>
            <a:r>
              <a:rPr lang="en-US" dirty="0" err="1" smtClean="0"/>
              <a:t>k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 phase advance =&gt; minimizes resonance driving terms</a:t>
            </a:r>
          </a:p>
        </p:txBody>
      </p:sp>
      <p:pic>
        <p:nvPicPr>
          <p:cNvPr id="5" name="Picture 4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21" y="1570308"/>
            <a:ext cx="5883621" cy="52876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000" y="6197024"/>
            <a:ext cx="3378148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Y. Luo et al, Phys. Rev. ST – Accel. </a:t>
            </a:r>
            <a:br>
              <a:rPr lang="en-US" sz="1600" dirty="0" smtClean="0"/>
            </a:br>
            <a:r>
              <a:rPr lang="en-US" sz="1600" dirty="0" smtClean="0"/>
              <a:t>Beams 15, 051004 (2012).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95051" y="1828800"/>
            <a:ext cx="3525149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chemeClr val="accent2"/>
                </a:solidFill>
              </a:rPr>
              <a:t>Installed additional power</a:t>
            </a:r>
            <a:br>
              <a:rPr lang="en-US" sz="2000" dirty="0" smtClean="0">
                <a:solidFill>
                  <a:schemeClr val="accent2"/>
                </a:solidFill>
              </a:rPr>
            </a:br>
            <a:r>
              <a:rPr lang="en-US" sz="2000" dirty="0" smtClean="0">
                <a:solidFill>
                  <a:schemeClr val="accent2"/>
                </a:solidFill>
              </a:rPr>
              <a:t>supplies in all planes </a:t>
            </a:r>
            <a:br>
              <a:rPr lang="en-US" sz="2000" dirty="0" smtClean="0">
                <a:solidFill>
                  <a:schemeClr val="accent2"/>
                </a:solidFill>
              </a:rPr>
            </a:br>
            <a:r>
              <a:rPr lang="en-US" sz="2000" dirty="0" smtClean="0">
                <a:solidFill>
                  <a:schemeClr val="accent2"/>
                </a:solidFill>
              </a:rPr>
              <a:t>(B+Y; </a:t>
            </a:r>
            <a:r>
              <a:rPr lang="en-US" sz="2000" dirty="0" err="1" smtClean="0">
                <a:solidFill>
                  <a:schemeClr val="accent2"/>
                </a:solidFill>
              </a:rPr>
              <a:t>hor+ver</a:t>
            </a:r>
            <a:r>
              <a:rPr lang="en-US" sz="2000" dirty="0" smtClean="0">
                <a:solidFill>
                  <a:schemeClr val="accent2"/>
                </a:solidFill>
              </a:rPr>
              <a:t>) that allow </a:t>
            </a:r>
            <a:br>
              <a:rPr lang="en-US" sz="2000" dirty="0" smtClean="0">
                <a:solidFill>
                  <a:schemeClr val="accent2"/>
                </a:solidFill>
              </a:rPr>
            </a:br>
            <a:r>
              <a:rPr lang="en-US" sz="2000" dirty="0" smtClean="0">
                <a:solidFill>
                  <a:schemeClr val="accent2"/>
                </a:solidFill>
              </a:rPr>
              <a:t>for shifting phase between</a:t>
            </a:r>
            <a:br>
              <a:rPr lang="en-US" sz="2000" dirty="0" smtClean="0">
                <a:solidFill>
                  <a:schemeClr val="accent2"/>
                </a:solidFill>
              </a:rPr>
            </a:br>
            <a:r>
              <a:rPr lang="en-US" sz="2000" dirty="0" smtClean="0">
                <a:solidFill>
                  <a:schemeClr val="accent2"/>
                </a:solidFill>
              </a:rPr>
              <a:t>IP8 (p-p) and IP10 (p-e)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chemeClr val="accent2"/>
                </a:solidFill>
              </a:rPr>
              <a:t>Also required change of </a:t>
            </a:r>
            <a:br>
              <a:rPr lang="en-US" sz="2000" dirty="0" smtClean="0">
                <a:solidFill>
                  <a:schemeClr val="accent2"/>
                </a:solidFill>
              </a:rPr>
            </a:br>
            <a:r>
              <a:rPr lang="en-US" sz="2000" dirty="0" smtClean="0">
                <a:solidFill>
                  <a:schemeClr val="accent2"/>
                </a:solidFill>
              </a:rPr>
              <a:t>integer tunes</a:t>
            </a:r>
            <a:br>
              <a:rPr lang="en-US" sz="2000" dirty="0" smtClean="0">
                <a:solidFill>
                  <a:schemeClr val="accent2"/>
                </a:solidFill>
              </a:rPr>
            </a:br>
            <a:r>
              <a:rPr lang="en-US" sz="2000" dirty="0" smtClean="0">
                <a:solidFill>
                  <a:schemeClr val="accent2"/>
                </a:solidFill>
              </a:rPr>
              <a:t>B: (28,29) =&gt; (27,29)</a:t>
            </a:r>
            <a:br>
              <a:rPr lang="en-US" sz="2000" dirty="0" smtClean="0">
                <a:solidFill>
                  <a:schemeClr val="accent2"/>
                </a:solidFill>
              </a:rPr>
            </a:br>
            <a:r>
              <a:rPr lang="en-US" sz="2000" dirty="0" smtClean="0">
                <a:solidFill>
                  <a:schemeClr val="accent2"/>
                </a:solidFill>
              </a:rPr>
              <a:t>Y: (28,29) =&gt; (29,30)</a:t>
            </a:r>
          </a:p>
          <a:p>
            <a:pPr algn="l"/>
            <a:endParaRPr lang="en-US" sz="2000" dirty="0">
              <a:solidFill>
                <a:schemeClr val="accent2"/>
              </a:solidFill>
            </a:endParaRPr>
          </a:p>
          <a:p>
            <a:pPr algn="l"/>
            <a:r>
              <a:rPr lang="en-US" sz="2000" dirty="0" smtClean="0">
                <a:solidFill>
                  <a:schemeClr val="accent2"/>
                </a:solidFill>
              </a:rPr>
              <a:t>		C. Montag </a:t>
            </a: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200" y="1828800"/>
            <a:ext cx="2246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err="1" smtClean="0">
                <a:latin typeface="Symbol" charset="2"/>
                <a:cs typeface="Symbol" charset="2"/>
              </a:rPr>
              <a:t>Dy</a:t>
            </a:r>
            <a:r>
              <a:rPr lang="en-US" sz="2000" baseline="-25000" dirty="0" err="1" smtClean="0"/>
              <a:t>x,y</a:t>
            </a:r>
            <a:r>
              <a:rPr lang="en-US" sz="2000" dirty="0" smtClean="0"/>
              <a:t>=(8.5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dirty="0" smtClean="0"/>
              <a:t>,11.1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dirty="0" smtClean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30496" y="4781490"/>
            <a:ext cx="2122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err="1" smtClean="0">
                <a:latin typeface="Symbol" charset="2"/>
                <a:cs typeface="Symbol" charset="2"/>
              </a:rPr>
              <a:t>Dy</a:t>
            </a:r>
            <a:r>
              <a:rPr lang="en-US" sz="2000" baseline="-25000" dirty="0" err="1" smtClean="0"/>
              <a:t>x,y</a:t>
            </a:r>
            <a:r>
              <a:rPr lang="en-US" sz="2000" dirty="0" smtClean="0"/>
              <a:t>=(0.0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dirty="0" smtClean="0"/>
              <a:t>,0.0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dirty="0" smtClean="0"/>
              <a:t>)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3733800" y="2133600"/>
            <a:ext cx="457200" cy="22860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3657600" y="2209800"/>
            <a:ext cx="457200" cy="76200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3429000" y="2209800"/>
            <a:ext cx="533400" cy="152400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4343400" y="4114800"/>
            <a:ext cx="0" cy="68580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418919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4" y="1371600"/>
            <a:ext cx="4445576" cy="4544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long bunches on </a:t>
            </a:r>
            <a:r>
              <a:rPr lang="en-US" dirty="0" smtClean="0"/>
              <a:t>HOBB</a:t>
            </a:r>
            <a:endParaRPr lang="en-US" dirty="0"/>
          </a:p>
        </p:txBody>
      </p:sp>
      <p:pic>
        <p:nvPicPr>
          <p:cNvPr id="5" name="Picture 4" descr="pic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447800"/>
            <a:ext cx="4419600" cy="441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1047690"/>
            <a:ext cx="2200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short bunch, </a:t>
            </a:r>
            <a:r>
              <a:rPr lang="en-US" sz="2000" dirty="0" err="1" smtClean="0">
                <a:latin typeface="Symbol" charset="2"/>
                <a:cs typeface="Symbol" charset="2"/>
              </a:rPr>
              <a:t>s</a:t>
            </a:r>
            <a:r>
              <a:rPr lang="en-US" sz="2000" baseline="-25000" dirty="0" err="1" smtClean="0"/>
              <a:t>s</a:t>
            </a:r>
            <a:r>
              <a:rPr lang="en-US" sz="2000" dirty="0" smtClean="0"/>
              <a:t>=0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70184" y="971490"/>
            <a:ext cx="3787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long bunch, </a:t>
            </a:r>
            <a:r>
              <a:rPr lang="en-US" sz="2000" dirty="0" err="1" smtClean="0">
                <a:latin typeface="Symbol" charset="2"/>
                <a:cs typeface="Symbol" charset="2"/>
              </a:rPr>
              <a:t>s</a:t>
            </a:r>
            <a:r>
              <a:rPr lang="en-US" sz="2000" baseline="-25000" dirty="0" err="1" smtClean="0"/>
              <a:t>s</a:t>
            </a:r>
            <a:r>
              <a:rPr lang="en-US" sz="2000" dirty="0" smtClean="0"/>
              <a:t>=0.2 m, </a:t>
            </a:r>
            <a:r>
              <a:rPr lang="en-US" sz="2000" dirty="0" smtClean="0">
                <a:latin typeface="Symbol" charset="2"/>
                <a:cs typeface="Symbol" charset="2"/>
              </a:rPr>
              <a:t>b</a:t>
            </a:r>
            <a:r>
              <a:rPr lang="en-US" sz="2000" dirty="0" smtClean="0"/>
              <a:t>*=0.5 m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15991" y="4648200"/>
            <a:ext cx="8399054" cy="1771710"/>
            <a:chOff x="315991" y="4648200"/>
            <a:chExt cx="8399054" cy="1771710"/>
          </a:xfrm>
        </p:grpSpPr>
        <p:sp>
          <p:nvSpPr>
            <p:cNvPr id="8" name="TextBox 7"/>
            <p:cNvSpPr txBox="1"/>
            <p:nvPr/>
          </p:nvSpPr>
          <p:spPr>
            <a:xfrm>
              <a:off x="315991" y="6019800"/>
              <a:ext cx="83990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 smtClean="0"/>
                <a:t>significant deviations from short-bunch case (~30%) for r ≈ </a:t>
              </a:r>
              <a:r>
                <a:rPr lang="en-US" sz="2000" dirty="0" smtClean="0">
                  <a:latin typeface="Symbol" charset="2"/>
                  <a:cs typeface="Symbol" charset="2"/>
                </a:rPr>
                <a:t>s</a:t>
              </a:r>
              <a:r>
                <a:rPr lang="en-US" sz="2000" dirty="0" smtClean="0"/>
                <a:t> and large r’</a:t>
              </a: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5943600" y="4648200"/>
              <a:ext cx="914400" cy="9144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flipV="1">
              <a:off x="4724400" y="5334000"/>
              <a:ext cx="1295400" cy="685800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3" name="Date Placeholder 3"/>
          <p:cNvSpPr>
            <a:spLocks noGrp="1"/>
          </p:cNvSpPr>
          <p:nvPr>
            <p:ph type="dt" sz="quarter" idx="10"/>
          </p:nvPr>
        </p:nvSpPr>
        <p:spPr>
          <a:xfrm>
            <a:off x="76200" y="6553200"/>
            <a:ext cx="1752600" cy="30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dirty="0"/>
              <a:t>Wolfram Fischer</a:t>
            </a:r>
            <a:endParaRPr lang="en-US" sz="10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780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524000"/>
            <a:ext cx="4432300" cy="4432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long </a:t>
            </a:r>
            <a:r>
              <a:rPr lang="en-US" dirty="0" smtClean="0"/>
              <a:t>– bunches </a:t>
            </a:r>
            <a:r>
              <a:rPr lang="en-US" dirty="0"/>
              <a:t>on </a:t>
            </a:r>
            <a:r>
              <a:rPr lang="en-US" dirty="0" smtClean="0"/>
              <a:t>HOBBC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1047690"/>
            <a:ext cx="2835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no HOBBC, RHIC case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65680" y="971490"/>
            <a:ext cx="3493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HOBBC</a:t>
            </a:r>
            <a:r>
              <a:rPr lang="en-US" sz="2000" smtClean="0"/>
              <a:t>, -10 </a:t>
            </a:r>
            <a:r>
              <a:rPr lang="en-US" sz="2000" dirty="0" err="1" smtClean="0"/>
              <a:t>deg</a:t>
            </a:r>
            <a:r>
              <a:rPr lang="en-US" sz="2000" dirty="0" smtClean="0"/>
              <a:t> phase error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38200" y="4724400"/>
            <a:ext cx="7102250" cy="1828800"/>
            <a:chOff x="138410" y="4648200"/>
            <a:chExt cx="7102250" cy="1828800"/>
          </a:xfrm>
        </p:grpSpPr>
        <p:sp>
          <p:nvSpPr>
            <p:cNvPr id="8" name="TextBox 7"/>
            <p:cNvSpPr txBox="1"/>
            <p:nvPr/>
          </p:nvSpPr>
          <p:spPr>
            <a:xfrm>
              <a:off x="138410" y="6076890"/>
              <a:ext cx="71022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 smtClean="0"/>
                <a:t>significant part uncompensated (~60%) for r ≈ 0 and large r’</a:t>
              </a: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5943600" y="4648200"/>
              <a:ext cx="914400" cy="9144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flipV="1">
              <a:off x="4724400" y="5334000"/>
              <a:ext cx="1295400" cy="685800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4" name="Picture 3" descr="pic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47800"/>
            <a:ext cx="4253865" cy="4419600"/>
          </a:xfrm>
          <a:prstGeom prst="rect">
            <a:avLst/>
          </a:prstGeom>
        </p:spPr>
      </p:pic>
      <p:sp>
        <p:nvSpPr>
          <p:cNvPr id="13" name="Date Placeholder 3"/>
          <p:cNvSpPr>
            <a:spLocks noGrp="1"/>
          </p:cNvSpPr>
          <p:nvPr>
            <p:ph type="dt" sz="quarter" idx="10"/>
          </p:nvPr>
        </p:nvSpPr>
        <p:spPr>
          <a:xfrm>
            <a:off x="76200" y="6553200"/>
            <a:ext cx="1752600" cy="30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dirty="0"/>
              <a:t>Wolfram Fischer</a:t>
            </a:r>
            <a:endParaRPr lang="en-US" sz="10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72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E-lenses technology </a:t>
            </a:r>
            <a:r>
              <a:rPr lang="en-US" dirty="0" smtClean="0"/>
              <a:t>–</a:t>
            </a:r>
            <a:r>
              <a:rPr lang="en-US" dirty="0" smtClean="0">
                <a:latin typeface="Arial" charset="0"/>
              </a:rPr>
              <a:t> Tevatron electron lenses</a:t>
            </a:r>
            <a:endParaRPr lang="en-US" dirty="0">
              <a:latin typeface="Arial" charset="0"/>
            </a:endParaRPr>
          </a:p>
        </p:txBody>
      </p:sp>
      <p:sp>
        <p:nvSpPr>
          <p:cNvPr id="13315" name="Date Placeholder 3"/>
          <p:cNvSpPr>
            <a:spLocks noGrp="1"/>
          </p:cNvSpPr>
          <p:nvPr>
            <p:ph type="dt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/>
              <a:t>Wolfram Fischer</a:t>
            </a:r>
          </a:p>
        </p:txBody>
      </p:sp>
      <p:sp>
        <p:nvSpPr>
          <p:cNvPr id="13316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fld id="{0D2E8842-628E-A945-88A4-6D09012B379E}" type="slidenum">
              <a:rPr lang="en-US" sz="1000"/>
              <a:pPr algn="ctr"/>
              <a:t>17</a:t>
            </a:fld>
            <a:endParaRPr lang="en-US" sz="1000"/>
          </a:p>
        </p:txBody>
      </p:sp>
      <p:pic>
        <p:nvPicPr>
          <p:cNvPr id="13317" name="Picture 6" descr="TEL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685800"/>
            <a:ext cx="4454525" cy="33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83006" y="685800"/>
            <a:ext cx="4814138" cy="30469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V. Shiltsev, </a:t>
            </a:r>
            <a:r>
              <a:rPr lang="en-US" dirty="0" smtClean="0"/>
              <a:t>A. </a:t>
            </a:r>
            <a:r>
              <a:rPr lang="en-US" dirty="0" err="1"/>
              <a:t>Burov</a:t>
            </a:r>
            <a:r>
              <a:rPr lang="en-US" dirty="0"/>
              <a:t>, A. Valishev,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</a:t>
            </a:r>
            <a:r>
              <a:rPr lang="en-US" dirty="0"/>
              <a:t>. Stancari, X.-L. Zhang, </a:t>
            </a:r>
            <a:r>
              <a:rPr lang="en-US" dirty="0" smtClean="0"/>
              <a:t>et al.</a:t>
            </a:r>
          </a:p>
          <a:p>
            <a:pPr>
              <a:defRPr/>
            </a:pPr>
            <a:endParaRPr lang="en-US" sz="2000" dirty="0">
              <a:solidFill>
                <a:schemeClr val="accent2"/>
              </a:solidFill>
              <a:latin typeface="+mn-lt"/>
              <a:ea typeface="+mn-ea"/>
            </a:endParaRPr>
          </a:p>
          <a:p>
            <a:pPr>
              <a:defRPr/>
            </a:pPr>
            <a:r>
              <a:rPr lang="en-US" dirty="0" smtClean="0">
                <a:solidFill>
                  <a:schemeClr val="tx2"/>
                </a:solidFill>
                <a:latin typeface="+mn-lt"/>
                <a:ea typeface="+mn-ea"/>
              </a:rPr>
              <a:t>2 lenses </a:t>
            </a:r>
            <a:r>
              <a:rPr lang="en-US" dirty="0">
                <a:solidFill>
                  <a:schemeClr val="tx2"/>
                </a:solidFill>
                <a:latin typeface="+mn-lt"/>
                <a:ea typeface="+mn-ea"/>
              </a:rPr>
              <a:t>in Tevatron: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accent2"/>
                </a:solidFill>
                <a:latin typeface="+mn-lt"/>
                <a:ea typeface="+mn-ea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+mn-lt"/>
                <a:ea typeface="+mn-ea"/>
              </a:rPr>
              <a:t>Energy: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  <a:ea typeface="+mn-ea"/>
              </a:rPr>
              <a:t>5/10 </a:t>
            </a:r>
            <a:r>
              <a:rPr lang="en-US" sz="2000" dirty="0">
                <a:solidFill>
                  <a:schemeClr val="accent2"/>
                </a:solidFill>
                <a:latin typeface="+mn-lt"/>
                <a:ea typeface="+mn-ea"/>
              </a:rPr>
              <a:t>kV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accent2"/>
                </a:solidFill>
              </a:rPr>
              <a:t> Current: 0.6/</a:t>
            </a:r>
            <a:r>
              <a:rPr lang="en-US" sz="2000" dirty="0">
                <a:solidFill>
                  <a:schemeClr val="accent2"/>
                </a:solidFill>
                <a:sym typeface="Mathematica1"/>
              </a:rPr>
              <a:t>3 A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accent2"/>
                </a:solidFill>
                <a:latin typeface="+mn-lt"/>
                <a:ea typeface="+mn-ea"/>
              </a:rPr>
              <a:t> </a:t>
            </a:r>
            <a:r>
              <a:rPr lang="en-US" sz="2000" dirty="0">
                <a:solidFill>
                  <a:schemeClr val="accent2"/>
                </a:solidFill>
                <a:sym typeface="Mathematica1"/>
              </a:rPr>
              <a:t>pulsed, 200 ns rise </a:t>
            </a:r>
            <a:r>
              <a:rPr lang="en-US" sz="2000" dirty="0" smtClean="0">
                <a:solidFill>
                  <a:schemeClr val="accent2"/>
                </a:solidFill>
                <a:sym typeface="Mathematica1"/>
              </a:rPr>
              <a:t>time </a:t>
            </a:r>
            <a:r>
              <a:rPr lang="en-US" sz="1600" dirty="0" smtClean="0">
                <a:solidFill>
                  <a:srgbClr val="000000"/>
                </a:solidFill>
                <a:sym typeface="Mathematica1"/>
              </a:rPr>
              <a:t>[RHIC: also DC]</a:t>
            </a:r>
            <a:endParaRPr lang="en-US" sz="1600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accent2"/>
                </a:solidFill>
                <a:latin typeface="+mn-lt"/>
                <a:ea typeface="+mn-ea"/>
              </a:rPr>
              <a:t> Length</a:t>
            </a:r>
            <a:r>
              <a:rPr lang="en-US" sz="2000" dirty="0">
                <a:solidFill>
                  <a:schemeClr val="accent2"/>
                </a:solidFill>
                <a:latin typeface="+mn-lt"/>
                <a:ea typeface="+mn-ea"/>
              </a:rPr>
              <a:t>: 2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  <a:ea typeface="+mn-ea"/>
              </a:rPr>
              <a:t>m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e-beam radius: 2.3 mm 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[RHIC: 0.3 mm]</a:t>
            </a:r>
            <a:endParaRPr lang="en-US" sz="16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0615" y="6258580"/>
            <a:ext cx="856618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[V. Shiltsev et al., </a:t>
            </a:r>
            <a:r>
              <a:rPr lang="en-US" sz="1400" dirty="0" smtClean="0"/>
              <a:t>PRST</a:t>
            </a:r>
            <a:r>
              <a:rPr lang="en-US" sz="1400" dirty="0"/>
              <a:t>-AB </a:t>
            </a:r>
            <a:r>
              <a:rPr lang="en-US" sz="1400" dirty="0" smtClean="0"/>
              <a:t>2, 071001 (1999); PRL 99, 244801 (2007); PRSTAB 11, 103501 (2008);</a:t>
            </a:r>
            <a:br>
              <a:rPr lang="en-US" sz="1400" dirty="0" smtClean="0"/>
            </a:br>
            <a:r>
              <a:rPr lang="en-US" sz="1400" dirty="0" smtClean="0"/>
              <a:t>New J. Phys. 10, 043042 (</a:t>
            </a:r>
            <a:r>
              <a:rPr lang="en-US" sz="1400" dirty="0"/>
              <a:t>2008)]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4874" y="4038600"/>
            <a:ext cx="8598991" cy="243143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1800" dirty="0"/>
              <a:t>Operationally used as gap cleaner</a:t>
            </a:r>
            <a:r>
              <a:rPr lang="en-US" sz="20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(very reliable)</a:t>
            </a:r>
            <a:endParaRPr lang="en-US" sz="1800" dirty="0">
              <a:solidFill>
                <a:schemeClr val="accent2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dirty="0"/>
              <a:t> Shown to have increased beam lifetime of pbar bunches affected </a:t>
            </a:r>
            <a:br>
              <a:rPr lang="en-US" sz="1800" dirty="0"/>
            </a:br>
            <a:r>
              <a:rPr lang="en-US" sz="1800" dirty="0"/>
              <a:t>  by PACMAN effect</a:t>
            </a:r>
            <a:r>
              <a:rPr lang="en-US" sz="2000" dirty="0"/>
              <a:t> </a:t>
            </a:r>
            <a:r>
              <a:rPr lang="en-US" sz="1600" dirty="0">
                <a:solidFill>
                  <a:schemeClr val="accent2"/>
                </a:solidFill>
              </a:rPr>
              <a:t>(by factor 2 at beginning of store, mostly tune shift)</a:t>
            </a:r>
            <a:endParaRPr lang="en-US" sz="1800" dirty="0">
              <a:solidFill>
                <a:schemeClr val="accent2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dirty="0" smtClean="0"/>
              <a:t> Have </a:t>
            </a:r>
            <a:r>
              <a:rPr lang="en-US" sz="1800" dirty="0"/>
              <a:t>learned sensitivity to </a:t>
            </a:r>
            <a:r>
              <a:rPr lang="en-US" sz="1800" dirty="0" smtClean="0"/>
              <a:t>parameters</a:t>
            </a:r>
            <a:r>
              <a:rPr lang="en-US" sz="1400" dirty="0" smtClean="0"/>
              <a:t> 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   </a:t>
            </a:r>
            <a:r>
              <a:rPr lang="en-US" sz="1600" dirty="0">
                <a:solidFill>
                  <a:schemeClr val="accent2"/>
                </a:solidFill>
              </a:rPr>
              <a:t>(relative beam position </a:t>
            </a:r>
            <a:r>
              <a:rPr lang="en-US" sz="1600" dirty="0" smtClean="0">
                <a:solidFill>
                  <a:schemeClr val="accent2"/>
                </a:solidFill>
              </a:rPr>
              <a:t>– </a:t>
            </a:r>
            <a:r>
              <a:rPr lang="en-US" sz="1600" dirty="0">
                <a:solidFill>
                  <a:schemeClr val="accent2"/>
                </a:solidFill>
              </a:rPr>
              <a:t>important, e-beam shape – </a:t>
            </a:r>
            <a:r>
              <a:rPr lang="en-US" sz="1600" dirty="0" smtClean="0">
                <a:solidFill>
                  <a:schemeClr val="accent2"/>
                </a:solidFill>
              </a:rPr>
              <a:t>important, </a:t>
            </a:r>
            <a:r>
              <a:rPr lang="en-US" sz="1600" dirty="0">
                <a:solidFill>
                  <a:schemeClr val="accent2"/>
                </a:solidFill>
              </a:rPr>
              <a:t>current – 10</a:t>
            </a:r>
            <a:r>
              <a:rPr lang="en-US" sz="1600" baseline="30000" dirty="0">
                <a:solidFill>
                  <a:schemeClr val="accent2"/>
                </a:solidFill>
              </a:rPr>
              <a:t>-3</a:t>
            </a:r>
            <a:r>
              <a:rPr lang="en-US" sz="1600" dirty="0">
                <a:solidFill>
                  <a:schemeClr val="accent2"/>
                </a:solidFill>
              </a:rPr>
              <a:t> variations ok</a:t>
            </a:r>
            <a:r>
              <a:rPr lang="en-US" sz="1600" dirty="0" smtClean="0">
                <a:solidFill>
                  <a:schemeClr val="accent2"/>
                </a:solidFill>
              </a:rPr>
              <a:t>)</a:t>
            </a:r>
            <a:endParaRPr lang="en-US" sz="1600" dirty="0" smtClean="0">
              <a:solidFill>
                <a:srgbClr val="00000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smtClean="0"/>
              <a:t>Experiments with Gaussian gun (Sep. 2009, Jul 2010)</a:t>
            </a:r>
            <a:br>
              <a:rPr lang="en-US" sz="1800" dirty="0" smtClean="0"/>
            </a:br>
            <a:r>
              <a:rPr lang="en-US" sz="1600" dirty="0" smtClean="0"/>
              <a:t>   </a:t>
            </a:r>
            <a:r>
              <a:rPr lang="en-US" sz="1600" dirty="0" smtClean="0">
                <a:solidFill>
                  <a:schemeClr val="accent2"/>
                </a:solidFill>
              </a:rPr>
              <a:t>(alignment and losses, tune shifts, coherent modes, tune space scan with e-lens)</a:t>
            </a:r>
            <a:endParaRPr lang="en-US" sz="1800" dirty="0"/>
          </a:p>
          <a:p>
            <a:pPr eaLnBrk="1" hangingPunct="1">
              <a:buFont typeface="Arial" charset="0"/>
              <a:buChar char="•"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6200" y="3576935"/>
            <a:ext cx="1022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TEL-1</a:t>
            </a:r>
          </a:p>
        </p:txBody>
      </p:sp>
    </p:spTree>
    <p:extLst>
      <p:ext uri="{BB962C8B-B14F-4D97-AF65-F5344CB8AC3E}">
        <p14:creationId xmlns:p14="http://schemas.microsoft.com/office/powerpoint/2010/main" val="3671778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7"/>
          <p:cNvGrpSpPr>
            <a:grpSpLocks noChangeAspect="1"/>
          </p:cNvGrpSpPr>
          <p:nvPr/>
        </p:nvGrpSpPr>
        <p:grpSpPr bwMode="auto">
          <a:xfrm>
            <a:off x="228601" y="762000"/>
            <a:ext cx="6002030" cy="4038600"/>
            <a:chOff x="624" y="672"/>
            <a:chExt cx="4512" cy="3036"/>
          </a:xfrm>
        </p:grpSpPr>
        <p:pic>
          <p:nvPicPr>
            <p:cNvPr id="10" name="Picture 4" descr="ebis_3D_mai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8" y="672"/>
              <a:ext cx="4368" cy="3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1056" y="1824"/>
              <a:ext cx="24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116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2400" y="1440"/>
              <a:ext cx="38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116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4176" y="864"/>
              <a:ext cx="336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116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2496" y="1104"/>
              <a:ext cx="28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116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624" y="1584"/>
              <a:ext cx="528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116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Calibri"/>
                </a:rPr>
                <a:t>E-Gun</a:t>
              </a:r>
            </a:p>
            <a:p>
              <a:pPr defTabSz="914116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FF0000"/>
                  </a:solidFill>
                  <a:latin typeface="Calibri"/>
                </a:rPr>
                <a:t>(10 A)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1025" y="1188"/>
              <a:ext cx="1432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116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Calibri"/>
                </a:rPr>
                <a:t>Drift Tube </a:t>
              </a:r>
              <a:r>
                <a:rPr lang="en-US" sz="1600" dirty="0" smtClean="0">
                  <a:solidFill>
                    <a:srgbClr val="000000"/>
                  </a:solidFill>
                  <a:latin typeface="Calibri"/>
                </a:rPr>
                <a:t>Structure</a:t>
              </a:r>
              <a:r>
                <a:rPr lang="en-US" sz="1600" dirty="0" smtClean="0">
                  <a:solidFill>
                    <a:srgbClr val="FF0000"/>
                  </a:solidFill>
                  <a:latin typeface="Calibri"/>
                </a:rPr>
                <a:t> (P=10</a:t>
              </a:r>
              <a:r>
                <a:rPr lang="en-US" sz="1600" baseline="30000" dirty="0" smtClean="0">
                  <a:solidFill>
                    <a:srgbClr val="FF0000"/>
                  </a:solidFill>
                  <a:latin typeface="Calibri"/>
                </a:rPr>
                <a:t>-10 </a:t>
              </a:r>
              <a:r>
                <a:rPr lang="en-US" sz="1600" dirty="0" err="1" smtClean="0">
                  <a:solidFill>
                    <a:srgbClr val="FF0000"/>
                  </a:solidFill>
                  <a:latin typeface="Calibri"/>
                </a:rPr>
                <a:t>Torr</a:t>
              </a:r>
              <a:r>
                <a:rPr lang="en-US" sz="1600" dirty="0" smtClean="0">
                  <a:solidFill>
                    <a:srgbClr val="FF0000"/>
                  </a:solidFill>
                  <a:latin typeface="Calibri"/>
                </a:rPr>
                <a:t>)</a:t>
              </a:r>
              <a:endParaRPr lang="en-US" sz="1600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3555" y="689"/>
              <a:ext cx="837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116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Calibri"/>
                </a:rPr>
                <a:t>Electron Collector</a:t>
              </a: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1541" y="672"/>
              <a:ext cx="1301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116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Calibri"/>
                </a:rPr>
                <a:t>Superconducting Solenoid </a:t>
              </a:r>
              <a:r>
                <a:rPr lang="en-US" sz="1600" dirty="0" smtClean="0">
                  <a:solidFill>
                    <a:srgbClr val="FF0000"/>
                  </a:solidFill>
                  <a:latin typeface="Calibri"/>
                </a:rPr>
                <a:t>(</a:t>
              </a:r>
              <a:r>
                <a:rPr lang="en-US" sz="1600" dirty="0">
                  <a:solidFill>
                    <a:srgbClr val="FF0000"/>
                  </a:solidFill>
                  <a:latin typeface="Calibri"/>
                </a:rPr>
                <a:t>5</a:t>
              </a:r>
              <a:r>
                <a:rPr lang="en-US" sz="1600" dirty="0" smtClean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1600" dirty="0">
                  <a:solidFill>
                    <a:srgbClr val="FF0000"/>
                  </a:solidFill>
                  <a:latin typeface="Calibri"/>
                </a:rPr>
                <a:t>T)</a:t>
              </a:r>
            </a:p>
          </p:txBody>
        </p:sp>
      </p:grpSp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E-lens technology </a:t>
            </a:r>
            <a:r>
              <a:rPr lang="en-US" dirty="0" smtClean="0"/>
              <a:t>–</a:t>
            </a:r>
            <a:r>
              <a:rPr lang="en-US" dirty="0" smtClean="0">
                <a:latin typeface="Arial" charset="0"/>
              </a:rPr>
              <a:t> BNL </a:t>
            </a:r>
            <a:r>
              <a:rPr lang="en-US" u="sng" dirty="0" smtClean="0">
                <a:latin typeface="Arial" charset="0"/>
              </a:rPr>
              <a:t>E</a:t>
            </a:r>
            <a:r>
              <a:rPr lang="en-US" dirty="0" smtClean="0">
                <a:latin typeface="Arial" charset="0"/>
              </a:rPr>
              <a:t>lectron </a:t>
            </a:r>
            <a:r>
              <a:rPr lang="en-US" u="sng" dirty="0">
                <a:latin typeface="Arial" charset="0"/>
              </a:rPr>
              <a:t>B</a:t>
            </a:r>
            <a:r>
              <a:rPr lang="en-US" dirty="0">
                <a:latin typeface="Arial" charset="0"/>
              </a:rPr>
              <a:t>eam </a:t>
            </a:r>
            <a:r>
              <a:rPr lang="en-US" u="sng" dirty="0">
                <a:latin typeface="Arial" charset="0"/>
              </a:rPr>
              <a:t>I</a:t>
            </a:r>
            <a:r>
              <a:rPr lang="en-US" dirty="0">
                <a:latin typeface="Arial" charset="0"/>
              </a:rPr>
              <a:t>on </a:t>
            </a:r>
            <a:r>
              <a:rPr lang="en-US" u="sng" dirty="0" smtClean="0">
                <a:latin typeface="Arial" charset="0"/>
              </a:rPr>
              <a:t>S</a:t>
            </a:r>
            <a:r>
              <a:rPr lang="en-US" dirty="0" smtClean="0">
                <a:latin typeface="Arial" charset="0"/>
              </a:rPr>
              <a:t>ource</a:t>
            </a:r>
            <a:endParaRPr lang="en-US" dirty="0">
              <a:latin typeface="Arial" charset="0"/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</p:txBody>
      </p:sp>
      <p:sp>
        <p:nvSpPr>
          <p:cNvPr id="14340" name="Date Placeholder 3"/>
          <p:cNvSpPr>
            <a:spLocks noGrp="1"/>
          </p:cNvSpPr>
          <p:nvPr>
            <p:ph type="dt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/>
              <a:t>Wolfram Fischer</a:t>
            </a:r>
            <a:endParaRPr lang="en-US" sz="1000">
              <a:latin typeface="Times New Roman" charset="0"/>
            </a:endParaRPr>
          </a:p>
        </p:txBody>
      </p:sp>
      <p:sp>
        <p:nvSpPr>
          <p:cNvPr id="14341" name="Footer Placeholder 4"/>
          <p:cNvSpPr>
            <a:spLocks noGrp="1"/>
          </p:cNvSpPr>
          <p:nvPr>
            <p:ph type="ftr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D2FB0B4-47D7-E946-BE45-3978008D2458}" type="slidenum">
              <a:rPr lang="en-US" sz="1000"/>
              <a:pPr algn="r"/>
              <a:t>18</a:t>
            </a:fld>
            <a:r>
              <a:rPr lang="en-US" sz="1000"/>
              <a:t> </a:t>
            </a:r>
            <a:endParaRPr lang="en-US" sz="800">
              <a:latin typeface="Times New Roman" charset="0"/>
            </a:endParaRPr>
          </a:p>
          <a:p>
            <a:endParaRPr lang="en-US" sz="1000"/>
          </a:p>
        </p:txBody>
      </p:sp>
      <p:pic>
        <p:nvPicPr>
          <p:cNvPr id="14343" name="Picture 5" descr="C:\Documents and Settings\wfischer\My Documents\p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441" y="4495800"/>
            <a:ext cx="436636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Box 9"/>
          <p:cNvSpPr txBox="1">
            <a:spLocks noChangeArrowheads="1"/>
          </p:cNvSpPr>
          <p:nvPr/>
        </p:nvSpPr>
        <p:spPr bwMode="auto">
          <a:xfrm>
            <a:off x="6019800" y="685800"/>
            <a:ext cx="308427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J. Alessi, E. Beebe, S. Pikin</a:t>
            </a:r>
            <a:r>
              <a:rPr lang="en-US" sz="1800" dirty="0" smtClean="0"/>
              <a:t>,</a:t>
            </a:r>
            <a:br>
              <a:rPr lang="en-US" sz="1800" dirty="0" smtClean="0"/>
            </a:br>
            <a:r>
              <a:rPr lang="en-US" sz="1800" dirty="0" smtClean="0"/>
              <a:t>D</a:t>
            </a:r>
            <a:r>
              <a:rPr lang="en-US" sz="1800" dirty="0"/>
              <a:t>. Raparia, M. </a:t>
            </a:r>
            <a:r>
              <a:rPr lang="en-US" sz="1800" dirty="0" smtClean="0"/>
              <a:t>Okamura,</a:t>
            </a:r>
            <a:endParaRPr lang="en-US" sz="1800" dirty="0"/>
          </a:p>
          <a:p>
            <a:r>
              <a:rPr lang="en-US" sz="1800" dirty="0"/>
              <a:t>L. Snydstrup, J. Ritter,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R</a:t>
            </a:r>
            <a:r>
              <a:rPr lang="en-US" sz="1800" dirty="0"/>
              <a:t>. </a:t>
            </a:r>
            <a:r>
              <a:rPr lang="en-US" sz="1800" dirty="0" smtClean="0"/>
              <a:t>Lambiase et </a:t>
            </a:r>
            <a:r>
              <a:rPr lang="en-US" sz="1800" dirty="0"/>
              <a:t>al.</a:t>
            </a:r>
          </a:p>
        </p:txBody>
      </p:sp>
      <p:pic>
        <p:nvPicPr>
          <p:cNvPr id="19" name="Picture 4" descr="C:\Documents and Settings\alessi.BNL\Local Settings\Temporary Internet Files\Content.Word\IMG_09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3298" y="1905000"/>
            <a:ext cx="284450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28600" y="51816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62662" y="4724400"/>
            <a:ext cx="4476030" cy="209288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000" b="0" dirty="0">
                <a:latin typeface="Arial"/>
                <a:cs typeface="Arial"/>
              </a:rPr>
              <a:t>Operated for </a:t>
            </a:r>
            <a:r>
              <a:rPr lang="en-US" sz="2000" b="0" dirty="0" smtClean="0">
                <a:latin typeface="Arial"/>
                <a:cs typeface="Arial"/>
              </a:rPr>
              <a:t>NASA Space Radiation</a:t>
            </a:r>
            <a:br>
              <a:rPr lang="en-US" sz="2000" b="0" dirty="0" smtClean="0">
                <a:latin typeface="Arial"/>
                <a:cs typeface="Arial"/>
              </a:rPr>
            </a:br>
            <a:r>
              <a:rPr lang="en-US" sz="2000" b="0" dirty="0" smtClean="0">
                <a:latin typeface="Arial"/>
                <a:cs typeface="Arial"/>
              </a:rPr>
              <a:t>Laboratory in 2011-12 with</a:t>
            </a:r>
            <a:endParaRPr lang="en-US" sz="2000" b="0" dirty="0">
              <a:latin typeface="Arial"/>
              <a:cs typeface="Arial"/>
            </a:endParaRPr>
          </a:p>
          <a:p>
            <a:pPr algn="l">
              <a:buSzPct val="100000"/>
              <a:defRPr/>
            </a:pPr>
            <a:r>
              <a:rPr lang="en-US" sz="1800" b="0" dirty="0">
                <a:solidFill>
                  <a:srgbClr val="0000FF"/>
                </a:solidFill>
                <a:latin typeface="Arial"/>
                <a:cs typeface="Arial"/>
              </a:rPr>
              <a:t>He</a:t>
            </a:r>
            <a:r>
              <a:rPr lang="en-US" sz="1800" b="0" baseline="30000" dirty="0">
                <a:solidFill>
                  <a:srgbClr val="0000FF"/>
                </a:solidFill>
                <a:latin typeface="Arial"/>
                <a:cs typeface="Arial"/>
              </a:rPr>
              <a:t>+</a:t>
            </a:r>
            <a:r>
              <a:rPr lang="en-US" sz="1800" b="0" dirty="0">
                <a:solidFill>
                  <a:srgbClr val="0000FF"/>
                </a:solidFill>
                <a:latin typeface="Arial"/>
                <a:cs typeface="Arial"/>
              </a:rPr>
              <a:t>, He</a:t>
            </a:r>
            <a:r>
              <a:rPr lang="en-US" sz="1800" b="0" baseline="30000" dirty="0">
                <a:solidFill>
                  <a:srgbClr val="0000FF"/>
                </a:solidFill>
                <a:latin typeface="Arial"/>
                <a:cs typeface="Arial"/>
              </a:rPr>
              <a:t>2+</a:t>
            </a:r>
            <a:r>
              <a:rPr lang="en-US" sz="1800" b="0" dirty="0">
                <a:solidFill>
                  <a:srgbClr val="0000FF"/>
                </a:solidFill>
                <a:latin typeface="Arial"/>
                <a:cs typeface="Arial"/>
              </a:rPr>
              <a:t>, Ne</a:t>
            </a:r>
            <a:r>
              <a:rPr lang="en-US" sz="1800" b="0" baseline="30000" dirty="0">
                <a:solidFill>
                  <a:srgbClr val="0000FF"/>
                </a:solidFill>
                <a:latin typeface="Arial"/>
                <a:cs typeface="Arial"/>
              </a:rPr>
              <a:t>5+</a:t>
            </a:r>
            <a:r>
              <a:rPr lang="en-US" sz="1800" b="0" dirty="0">
                <a:solidFill>
                  <a:srgbClr val="0000FF"/>
                </a:solidFill>
                <a:latin typeface="Arial"/>
                <a:cs typeface="Arial"/>
              </a:rPr>
              <a:t>, Ne</a:t>
            </a:r>
            <a:r>
              <a:rPr lang="en-US" sz="1800" b="0" baseline="30000" dirty="0">
                <a:solidFill>
                  <a:srgbClr val="0000FF"/>
                </a:solidFill>
                <a:latin typeface="Arial"/>
                <a:cs typeface="Arial"/>
              </a:rPr>
              <a:t>8+</a:t>
            </a:r>
            <a:r>
              <a:rPr lang="en-US" sz="1800" b="0" dirty="0">
                <a:solidFill>
                  <a:srgbClr val="0000FF"/>
                </a:solidFill>
                <a:latin typeface="Arial"/>
                <a:cs typeface="Arial"/>
              </a:rPr>
              <a:t>, </a:t>
            </a:r>
            <a:r>
              <a:rPr lang="en-US" sz="1800" b="0" dirty="0" smtClean="0">
                <a:solidFill>
                  <a:srgbClr val="0000FF"/>
                </a:solidFill>
                <a:latin typeface="Arial"/>
                <a:cs typeface="Arial"/>
              </a:rPr>
              <a:t>Ar</a:t>
            </a:r>
            <a:r>
              <a:rPr lang="en-US" sz="1800" b="0" baseline="30000" dirty="0" smtClean="0">
                <a:solidFill>
                  <a:srgbClr val="0000FF"/>
                </a:solidFill>
                <a:latin typeface="Arial"/>
                <a:cs typeface="Arial"/>
              </a:rPr>
              <a:t>10</a:t>
            </a:r>
            <a:r>
              <a:rPr lang="en-US" sz="1800" b="0" baseline="30000" dirty="0">
                <a:solidFill>
                  <a:srgbClr val="0000FF"/>
                </a:solidFill>
                <a:latin typeface="Arial"/>
                <a:cs typeface="Arial"/>
              </a:rPr>
              <a:t>+</a:t>
            </a:r>
            <a:r>
              <a:rPr lang="en-US" sz="1800" b="0" dirty="0" smtClean="0">
                <a:solidFill>
                  <a:srgbClr val="0000FF"/>
                </a:solidFill>
                <a:latin typeface="Arial"/>
                <a:cs typeface="Arial"/>
              </a:rPr>
              <a:t>, Kr</a:t>
            </a:r>
            <a:r>
              <a:rPr lang="en-US" sz="1800" b="0" baseline="30000" dirty="0" smtClean="0">
                <a:solidFill>
                  <a:srgbClr val="0000FF"/>
                </a:solidFill>
                <a:latin typeface="Arial"/>
                <a:cs typeface="Arial"/>
              </a:rPr>
              <a:t>18+</a:t>
            </a:r>
            <a:r>
              <a:rPr lang="en-US" sz="1800" b="0" dirty="0" smtClean="0">
                <a:solidFill>
                  <a:srgbClr val="0000FF"/>
                </a:solidFill>
                <a:latin typeface="Arial"/>
                <a:cs typeface="Arial"/>
              </a:rPr>
              <a:t>, </a:t>
            </a:r>
            <a:r>
              <a:rPr lang="en-US" sz="1800" b="0" dirty="0">
                <a:solidFill>
                  <a:srgbClr val="0000FF"/>
                </a:solidFill>
                <a:latin typeface="Arial"/>
                <a:cs typeface="Arial"/>
              </a:rPr>
              <a:t>Ti</a:t>
            </a:r>
            <a:r>
              <a:rPr lang="en-US" sz="1800" b="0" baseline="30000" dirty="0">
                <a:solidFill>
                  <a:srgbClr val="0000FF"/>
                </a:solidFill>
                <a:latin typeface="Arial"/>
                <a:cs typeface="Arial"/>
              </a:rPr>
              <a:t>18+</a:t>
            </a:r>
            <a:r>
              <a:rPr lang="en-US" sz="1800" b="0" dirty="0">
                <a:solidFill>
                  <a:srgbClr val="0000FF"/>
                </a:solidFill>
                <a:latin typeface="Arial"/>
                <a:cs typeface="Arial"/>
              </a:rPr>
              <a:t>, </a:t>
            </a:r>
            <a:r>
              <a:rPr lang="en-US" sz="1800" b="0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sz="1800" b="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1800" b="0" dirty="0" smtClean="0">
                <a:solidFill>
                  <a:srgbClr val="0000FF"/>
                </a:solidFill>
                <a:latin typeface="Arial"/>
                <a:cs typeface="Arial"/>
              </a:rPr>
              <a:t>Fe</a:t>
            </a:r>
            <a:r>
              <a:rPr lang="en-US" sz="1800" b="0" baseline="30000" dirty="0" smtClean="0">
                <a:solidFill>
                  <a:srgbClr val="0000FF"/>
                </a:solidFill>
                <a:latin typeface="Arial"/>
                <a:cs typeface="Arial"/>
              </a:rPr>
              <a:t>20+</a:t>
            </a:r>
            <a:r>
              <a:rPr lang="en-US" sz="1800" b="0" dirty="0" smtClean="0">
                <a:solidFill>
                  <a:srgbClr val="0000FF"/>
                </a:solidFill>
                <a:latin typeface="Arial"/>
                <a:cs typeface="Arial"/>
              </a:rPr>
              <a:t>, Xe</a:t>
            </a:r>
            <a:r>
              <a:rPr lang="en-US" sz="1800" b="0" baseline="30000" dirty="0" smtClean="0">
                <a:solidFill>
                  <a:srgbClr val="0000FF"/>
                </a:solidFill>
                <a:latin typeface="Arial"/>
                <a:cs typeface="Arial"/>
              </a:rPr>
              <a:t>27+</a:t>
            </a:r>
            <a:r>
              <a:rPr lang="en-US" sz="1800" b="0" dirty="0" smtClean="0">
                <a:solidFill>
                  <a:srgbClr val="0000FF"/>
                </a:solidFill>
                <a:latin typeface="Arial"/>
                <a:cs typeface="Arial"/>
              </a:rPr>
              <a:t>, Ta</a:t>
            </a:r>
            <a:r>
              <a:rPr lang="en-US" sz="1800" b="0" baseline="30000" dirty="0" smtClean="0">
                <a:solidFill>
                  <a:srgbClr val="0000FF"/>
                </a:solidFill>
                <a:latin typeface="Arial"/>
                <a:cs typeface="Arial"/>
              </a:rPr>
              <a:t>33+</a:t>
            </a:r>
            <a:r>
              <a:rPr lang="en-US" sz="1800" b="0" dirty="0" smtClean="0">
                <a:solidFill>
                  <a:srgbClr val="0000FF"/>
                </a:solidFill>
                <a:latin typeface="Arial"/>
                <a:cs typeface="Arial"/>
              </a:rPr>
              <a:t>, Ta</a:t>
            </a:r>
            <a:r>
              <a:rPr lang="en-US" sz="1800" b="0" baseline="30000" dirty="0" smtClean="0">
                <a:solidFill>
                  <a:srgbClr val="0000FF"/>
                </a:solidFill>
                <a:latin typeface="Arial"/>
                <a:cs typeface="Arial"/>
              </a:rPr>
              <a:t>38+</a:t>
            </a:r>
            <a:endParaRPr lang="en-US" sz="1800" b="0" baseline="30000" dirty="0">
              <a:solidFill>
                <a:srgbClr val="0000FF"/>
              </a:solidFill>
              <a:latin typeface="Arial"/>
              <a:cs typeface="Arial"/>
            </a:endParaRPr>
          </a:p>
          <a:p>
            <a:pPr>
              <a:defRPr/>
            </a:pPr>
            <a:endParaRPr lang="en-US" sz="1800" b="0" dirty="0">
              <a:solidFill>
                <a:srgbClr val="0000FF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1800" b="0" dirty="0" smtClean="0">
                <a:latin typeface="Arial"/>
                <a:cs typeface="Arial"/>
              </a:rPr>
              <a:t>Operated for RHIC in 2012 with</a:t>
            </a:r>
          </a:p>
          <a:p>
            <a:pPr algn="l">
              <a:defRPr/>
            </a:pP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U</a:t>
            </a:r>
            <a:r>
              <a:rPr lang="en-US" sz="1800" baseline="30000" dirty="0" smtClean="0">
                <a:solidFill>
                  <a:srgbClr val="0000FF"/>
                </a:solidFill>
                <a:latin typeface="Arial"/>
                <a:cs typeface="Arial"/>
              </a:rPr>
              <a:t>39+ 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(not possible previously)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, Cu</a:t>
            </a:r>
            <a:r>
              <a:rPr lang="en-US" sz="1800" baseline="30000" dirty="0" smtClean="0">
                <a:solidFill>
                  <a:srgbClr val="0000FF"/>
                </a:solidFill>
                <a:latin typeface="Arial"/>
                <a:cs typeface="Arial"/>
              </a:rPr>
              <a:t>11+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, Au</a:t>
            </a:r>
            <a:r>
              <a:rPr lang="en-US" sz="1800" baseline="30000" dirty="0" smtClean="0">
                <a:solidFill>
                  <a:srgbClr val="0000FF"/>
                </a:solidFill>
                <a:latin typeface="Arial"/>
                <a:cs typeface="Arial"/>
              </a:rPr>
              <a:t>31+</a:t>
            </a:r>
          </a:p>
        </p:txBody>
      </p:sp>
    </p:spTree>
    <p:extLst>
      <p:ext uri="{BB962C8B-B14F-4D97-AF65-F5344CB8AC3E}">
        <p14:creationId xmlns:p14="http://schemas.microsoft.com/office/powerpoint/2010/main" val="2297663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838200"/>
            <a:ext cx="3810000" cy="330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458200" cy="414338"/>
          </a:xfrm>
        </p:spPr>
        <p:txBody>
          <a:bodyPr/>
          <a:lstStyle/>
          <a:p>
            <a:r>
              <a:rPr lang="en-US" dirty="0" smtClean="0"/>
              <a:t>RHIC electron lenses – Basic design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382000" cy="5791200"/>
          </a:xfrm>
          <a:noFill/>
        </p:spPr>
        <p:txBody>
          <a:bodyPr/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Electron </a:t>
            </a:r>
            <a:r>
              <a:rPr lang="en-US" dirty="0" smtClean="0"/>
              <a:t>lenses in IR10 </a:t>
            </a:r>
            <a:br>
              <a:rPr lang="en-US" dirty="0" smtClean="0"/>
            </a:br>
            <a:r>
              <a:rPr lang="en-US" sz="1400" dirty="0" smtClean="0">
                <a:solidFill>
                  <a:schemeClr val="accent2"/>
                </a:solidFill>
              </a:rPr>
              <a:t>smallest distance to IP8 head-on beam-beam </a:t>
            </a:r>
            <a:br>
              <a:rPr lang="en-US" sz="1400" dirty="0" smtClean="0">
                <a:solidFill>
                  <a:schemeClr val="accent2"/>
                </a:solidFill>
              </a:rPr>
            </a:br>
            <a:r>
              <a:rPr lang="en-US" sz="1400" dirty="0" smtClean="0">
                <a:solidFill>
                  <a:schemeClr val="accent2"/>
                </a:solidFill>
              </a:rPr>
              <a:t>interaction (nonlinearities), available space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Both lenses in common area</a:t>
            </a:r>
            <a:br>
              <a:rPr lang="en-US" dirty="0" smtClean="0"/>
            </a:br>
            <a:r>
              <a:rPr lang="en-US" sz="1400" dirty="0" smtClean="0">
                <a:solidFill>
                  <a:srgbClr val="0000FF"/>
                </a:solidFill>
              </a:rPr>
              <a:t>main solenoids compensate each other for coupling</a:t>
            </a:r>
            <a:br>
              <a:rPr lang="en-US" sz="1400" dirty="0" smtClean="0">
                <a:solidFill>
                  <a:srgbClr val="0000FF"/>
                </a:solidFill>
              </a:rPr>
            </a:br>
            <a:r>
              <a:rPr lang="en-US" sz="1400" dirty="0" smtClean="0">
                <a:solidFill>
                  <a:srgbClr val="0000FF"/>
                </a:solidFill>
              </a:rPr>
              <a:t>and spin, </a:t>
            </a:r>
            <a:r>
              <a:rPr lang="en-US" sz="14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b</a:t>
            </a:r>
            <a:r>
              <a:rPr lang="en-US" sz="1400" baseline="-25000" dirty="0" err="1" smtClean="0">
                <a:solidFill>
                  <a:srgbClr val="0000FF"/>
                </a:solidFill>
              </a:rPr>
              <a:t>x</a:t>
            </a:r>
            <a:r>
              <a:rPr lang="en-US" sz="1400" dirty="0" smtClean="0">
                <a:solidFill>
                  <a:srgbClr val="0000FF"/>
                </a:solidFill>
              </a:rPr>
              <a:t> = </a:t>
            </a:r>
            <a:r>
              <a:rPr lang="en-US" sz="1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b</a:t>
            </a:r>
            <a:r>
              <a:rPr lang="en-US" sz="1400" baseline="-25000" dirty="0" smtClean="0">
                <a:solidFill>
                  <a:srgbClr val="0000FF"/>
                </a:solidFill>
              </a:rPr>
              <a:t>y</a:t>
            </a:r>
            <a:r>
              <a:rPr lang="en-US" sz="1400" dirty="0" smtClean="0">
                <a:solidFill>
                  <a:srgbClr val="0000FF"/>
                </a:solidFill>
              </a:rPr>
              <a:t> at e-lens locations</a:t>
            </a:r>
            <a:br>
              <a:rPr lang="en-US" sz="1400" dirty="0" smtClean="0">
                <a:solidFill>
                  <a:srgbClr val="0000FF"/>
                </a:solidFill>
              </a:rPr>
            </a:br>
            <a:r>
              <a:rPr lang="en-US" sz="1400" dirty="0" smtClean="0">
                <a:solidFill>
                  <a:srgbClr val="0000FF"/>
                </a:solidFill>
              </a:rPr>
              <a:t>drawback: </a:t>
            </a:r>
            <a:r>
              <a:rPr lang="en-US" sz="1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b</a:t>
            </a:r>
            <a:r>
              <a:rPr lang="en-US" sz="1400" dirty="0" smtClean="0">
                <a:solidFill>
                  <a:srgbClr val="0000FF"/>
                </a:solidFill>
              </a:rPr>
              <a:t>-functions relatively small (&lt;= 10 m)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DC beam for compensation</a:t>
            </a:r>
            <a:br>
              <a:rPr lang="en-US" dirty="0" smtClean="0"/>
            </a:br>
            <a:r>
              <a:rPr lang="en-US" sz="1400" dirty="0" smtClean="0">
                <a:solidFill>
                  <a:srgbClr val="0000FF"/>
                </a:solidFill>
              </a:rPr>
              <a:t>avoids noise introduced with HV switching (have pulsed </a:t>
            </a:r>
            <a:r>
              <a:rPr lang="en-US" sz="1400" dirty="0" smtClean="0">
                <a:solidFill>
                  <a:srgbClr val="0000FF"/>
                </a:solidFill>
              </a:rPr>
              <a:t/>
            </a:r>
            <a:br>
              <a:rPr lang="en-US" sz="1400" dirty="0" smtClean="0">
                <a:solidFill>
                  <a:srgbClr val="0000FF"/>
                </a:solidFill>
              </a:rPr>
            </a:br>
            <a:r>
              <a:rPr lang="en-US" sz="1400" dirty="0" smtClean="0">
                <a:solidFill>
                  <a:srgbClr val="0000FF"/>
                </a:solidFill>
              </a:rPr>
              <a:t>operation </a:t>
            </a:r>
            <a:r>
              <a:rPr lang="en-US" sz="1400" dirty="0" smtClean="0">
                <a:solidFill>
                  <a:srgbClr val="0000FF"/>
                </a:solidFill>
              </a:rPr>
              <a:t>for set-up and diagnostics)</a:t>
            </a:r>
            <a:endParaRPr lang="en-US" sz="1400" dirty="0" smtClean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Superconducting main solenoid</a:t>
            </a:r>
            <a:br>
              <a:rPr lang="en-US" dirty="0" smtClean="0"/>
            </a:br>
            <a:r>
              <a:rPr lang="en-US" sz="1400" dirty="0" smtClean="0">
                <a:solidFill>
                  <a:srgbClr val="0000FF"/>
                </a:solidFill>
              </a:rPr>
              <a:t>need high field to match electron and proton beam size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Field straightness correctors incorporated in sc main solenoid</a:t>
            </a:r>
            <a:br>
              <a:rPr lang="en-US" dirty="0" smtClean="0"/>
            </a:br>
            <a:r>
              <a:rPr lang="en-US" sz="1400" dirty="0" smtClean="0">
                <a:solidFill>
                  <a:srgbClr val="0000FF"/>
                </a:solidFill>
              </a:rPr>
              <a:t>compact solenoid</a:t>
            </a:r>
            <a:endParaRPr lang="en-US" sz="1800" dirty="0" smtClean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Transport solenoids and orbit correctors warm</a:t>
            </a:r>
            <a:br>
              <a:rPr lang="en-US" dirty="0" smtClean="0"/>
            </a:br>
            <a:r>
              <a:rPr lang="en-US" sz="1400" dirty="0" smtClean="0">
                <a:solidFill>
                  <a:srgbClr val="0000FF"/>
                </a:solidFill>
              </a:rPr>
              <a:t>capital cost lower than for sc (sc transport solenoids with break-even time 5-10 years)</a:t>
            </a:r>
            <a:endParaRPr lang="en-US" sz="1800" dirty="0" smtClean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Diagnostics</a:t>
            </a:r>
            <a:br>
              <a:rPr lang="en-US" dirty="0" smtClean="0"/>
            </a:br>
            <a:r>
              <a:rPr lang="en-US" sz="1400" dirty="0" smtClean="0">
                <a:solidFill>
                  <a:srgbClr val="0000FF"/>
                </a:solidFill>
              </a:rPr>
              <a:t>basic diagnostic consists of BPMs and RHIC instrumentation (BTF, lifetime),</a:t>
            </a:r>
            <a:br>
              <a:rPr lang="en-US" sz="1400" dirty="0" smtClean="0">
                <a:solidFill>
                  <a:srgbClr val="0000FF"/>
                </a:solidFill>
              </a:rPr>
            </a:br>
            <a:r>
              <a:rPr lang="en-US" sz="1400" dirty="0" smtClean="0">
                <a:solidFill>
                  <a:srgbClr val="0000FF"/>
                </a:solidFill>
              </a:rPr>
              <a:t>e-bam profile monitors, backscattered electron monitor, halo detection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19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64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Co-authors and 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 smtClean="0">
                <a:solidFill>
                  <a:srgbClr val="0000FF"/>
                </a:solidFill>
              </a:rPr>
              <a:t>Co-authors</a:t>
            </a:r>
            <a:endParaRPr lang="en-US" sz="1800" b="1" dirty="0">
              <a:solidFill>
                <a:srgbClr val="0000FF"/>
              </a:solidFill>
            </a:endParaRPr>
          </a:p>
          <a:p>
            <a:r>
              <a:rPr lang="en-US" sz="1600" dirty="0"/>
              <a:t>	</a:t>
            </a:r>
            <a:r>
              <a:rPr lang="de-DE" sz="1800" dirty="0" smtClean="0"/>
              <a:t>Z</a:t>
            </a:r>
            <a:r>
              <a:rPr lang="de-DE" sz="1800" dirty="0"/>
              <a:t>. </a:t>
            </a:r>
            <a:r>
              <a:rPr lang="de-DE" sz="1800" dirty="0" err="1"/>
              <a:t>Altinbas</a:t>
            </a:r>
            <a:r>
              <a:rPr lang="de-DE" sz="1800" dirty="0"/>
              <a:t>, M. Anerella, </a:t>
            </a:r>
            <a:r>
              <a:rPr lang="en-US" sz="1800" dirty="0"/>
              <a:t>D. Bruno, C.D. Dawson, A.K. </a:t>
            </a:r>
            <a:r>
              <a:rPr lang="en-US" sz="1800" dirty="0" err="1"/>
              <a:t>Drees</a:t>
            </a:r>
            <a:r>
              <a:rPr lang="en-US" sz="1800" dirty="0"/>
              <a:t>, D.M. Gassner, X. Gu, R.C. Gupta, P. Joshi, J. Hock, L. Hoff, A.K. Jain, P. Kovach, R. Lambiase, Y. Luo, M. </a:t>
            </a:r>
            <a:r>
              <a:rPr lang="en-US" sz="1800" dirty="0" err="1"/>
              <a:t>Mapes</a:t>
            </a:r>
            <a:r>
              <a:rPr lang="en-US" sz="1800" dirty="0"/>
              <a:t>, A. </a:t>
            </a:r>
            <a:r>
              <a:rPr lang="en-US" sz="1800" dirty="0" err="1"/>
              <a:t>Marone</a:t>
            </a:r>
            <a:r>
              <a:rPr lang="en-US" sz="1800" dirty="0"/>
              <a:t>, A. </a:t>
            </a:r>
            <a:r>
              <a:rPr lang="en-US" sz="1800" dirty="0" err="1"/>
              <a:t>Marusic</a:t>
            </a:r>
            <a:r>
              <a:rPr lang="en-US" sz="1800" dirty="0"/>
              <a:t>, R. </a:t>
            </a:r>
            <a:r>
              <a:rPr lang="en-US" sz="1800" dirty="0" err="1"/>
              <a:t>Michnoff</a:t>
            </a:r>
            <a:r>
              <a:rPr lang="en-US" sz="1800" dirty="0"/>
              <a:t>, T. Miller, </a:t>
            </a:r>
            <a:r>
              <a:rPr lang="en-US" sz="1800" dirty="0" smtClean="0"/>
              <a:t>R. </a:t>
            </a:r>
            <a:r>
              <a:rPr lang="en-US" sz="1800" dirty="0" err="1" smtClean="0"/>
              <a:t>Michnoff</a:t>
            </a:r>
            <a:r>
              <a:rPr lang="en-US" sz="1800" dirty="0" smtClean="0"/>
              <a:t>, M</a:t>
            </a:r>
            <a:r>
              <a:rPr lang="en-US" sz="1800" dirty="0"/>
              <a:t>. Minty, C. Montag, S. </a:t>
            </a:r>
            <a:r>
              <a:rPr lang="en-US" sz="1800" dirty="0" err="1"/>
              <a:t>Nemesure</a:t>
            </a:r>
            <a:r>
              <a:rPr lang="en-US" sz="1800" dirty="0"/>
              <a:t>, S. Plate, A.I. Pikin, L. Snydstrup, Y. Tan, S. </a:t>
            </a:r>
            <a:r>
              <a:rPr lang="en-US" sz="1800" dirty="0" err="1"/>
              <a:t>Tepikian</a:t>
            </a:r>
            <a:r>
              <a:rPr lang="en-US" sz="1800" dirty="0"/>
              <a:t>, R. Than, C.W. Theisen, P. Thieberger, J. </a:t>
            </a:r>
            <a:r>
              <a:rPr lang="en-US" sz="1800" dirty="0" err="1"/>
              <a:t>Tuozzolo</a:t>
            </a:r>
            <a:r>
              <a:rPr lang="en-US" sz="1800" dirty="0"/>
              <a:t>, P. Wanderer, S. White, W. Zhang </a:t>
            </a:r>
            <a:endParaRPr lang="en-US" sz="1000" dirty="0"/>
          </a:p>
          <a:p>
            <a:endParaRPr lang="en-US" sz="1000" b="1" dirty="0">
              <a:solidFill>
                <a:srgbClr val="0000FF"/>
              </a:solidFill>
            </a:endParaRPr>
          </a:p>
          <a:p>
            <a:r>
              <a:rPr lang="en-US" sz="1800" b="1" dirty="0" smtClean="0">
                <a:solidFill>
                  <a:srgbClr val="0000FF"/>
                </a:solidFill>
              </a:rPr>
              <a:t>Acknowledgments – Institutions</a:t>
            </a:r>
          </a:p>
          <a:p>
            <a:r>
              <a:rPr lang="en-US" sz="1600" dirty="0" smtClean="0"/>
              <a:t>	</a:t>
            </a:r>
            <a:r>
              <a:rPr lang="en-US" sz="1800" b="1" dirty="0"/>
              <a:t>FNAL:</a:t>
            </a:r>
            <a:r>
              <a:rPr lang="en-US" sz="1800" dirty="0"/>
              <a:t> TEL experience, beam-beam experiments and simulations</a:t>
            </a:r>
            <a:br>
              <a:rPr lang="en-US" sz="1800" dirty="0"/>
            </a:br>
            <a:r>
              <a:rPr lang="en-US" sz="1800" b="1" dirty="0"/>
              <a:t>US LARP:</a:t>
            </a:r>
            <a:r>
              <a:rPr lang="en-US" sz="1800" dirty="0"/>
              <a:t> beam-beam </a:t>
            </a:r>
            <a:r>
              <a:rPr lang="en-US" sz="1800" dirty="0" smtClean="0"/>
              <a:t>simulation</a:t>
            </a:r>
            <a:br>
              <a:rPr lang="en-US" sz="1800" dirty="0" smtClean="0"/>
            </a:br>
            <a:r>
              <a:rPr lang="en-US" sz="1800" b="1" dirty="0" smtClean="0"/>
              <a:t>CERN:</a:t>
            </a:r>
            <a:r>
              <a:rPr lang="en-US" sz="1800" dirty="0" smtClean="0"/>
              <a:t> beam-beam experiments and simulations</a:t>
            </a:r>
            <a:br>
              <a:rPr lang="en-US" sz="1800" dirty="0" smtClean="0"/>
            </a:br>
            <a:endParaRPr lang="en-US" sz="1000" dirty="0" smtClean="0"/>
          </a:p>
          <a:p>
            <a:r>
              <a:rPr lang="en-US" sz="1800" b="1" dirty="0">
                <a:solidFill>
                  <a:srgbClr val="0000FF"/>
                </a:solidFill>
              </a:rPr>
              <a:t>Acknowledgments – Individuals</a:t>
            </a:r>
            <a:r>
              <a:rPr lang="en-US" sz="1800" b="1" dirty="0" smtClean="0">
                <a:solidFill>
                  <a:srgbClr val="0000FF"/>
                </a:solidFill>
              </a:rPr>
              <a:t/>
            </a:r>
            <a:br>
              <a:rPr lang="en-US" sz="1800" b="1" dirty="0" smtClean="0">
                <a:solidFill>
                  <a:srgbClr val="0000FF"/>
                </a:solidFill>
              </a:rPr>
            </a:br>
            <a:r>
              <a:rPr lang="en-US" sz="1800" b="1" dirty="0" smtClean="0"/>
              <a:t>FNAL: </a:t>
            </a:r>
            <a:r>
              <a:rPr lang="en-US" sz="1800" dirty="0" smtClean="0"/>
              <a:t>H.-J. Kim, V. Shiltsev, T. </a:t>
            </a:r>
            <a:r>
              <a:rPr lang="en-US" sz="1800" dirty="0" err="1" smtClean="0"/>
              <a:t>Sen</a:t>
            </a:r>
            <a:r>
              <a:rPr lang="en-US" sz="1800" dirty="0" smtClean="0"/>
              <a:t>, G. Stancari, A. Valishev, G. </a:t>
            </a:r>
            <a:r>
              <a:rPr lang="en-US" sz="1800" dirty="0" err="1" smtClean="0"/>
              <a:t>Kuznezov</a:t>
            </a:r>
            <a:r>
              <a:rPr lang="en-US" sz="1800" dirty="0" smtClean="0"/>
              <a:t> </a:t>
            </a:r>
            <a:r>
              <a:rPr lang="en-US" sz="1800" b="1" dirty="0" smtClean="0"/>
              <a:t>BINP:</a:t>
            </a:r>
            <a:r>
              <a:rPr lang="en-US" sz="1800" dirty="0" smtClean="0"/>
              <a:t> G. </a:t>
            </a:r>
            <a:r>
              <a:rPr lang="en-US" sz="1800" dirty="0" err="1" smtClean="0"/>
              <a:t>Kuznezov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b="1" dirty="0" smtClean="0"/>
              <a:t>CERN:</a:t>
            </a:r>
            <a:r>
              <a:rPr lang="en-US" sz="1800" dirty="0" smtClean="0"/>
              <a:t> X</a:t>
            </a:r>
            <a:r>
              <a:rPr lang="en-US" sz="1800" dirty="0"/>
              <a:t>. </a:t>
            </a:r>
            <a:r>
              <a:rPr lang="en-US" sz="1800" dirty="0" err="1"/>
              <a:t>Buffat</a:t>
            </a:r>
            <a:r>
              <a:rPr lang="en-US" sz="1800" dirty="0"/>
              <a:t>, R. DeMaria, J.-P. </a:t>
            </a:r>
            <a:r>
              <a:rPr lang="en-US" sz="1800" dirty="0" err="1"/>
              <a:t>Koutchouk</a:t>
            </a:r>
            <a:r>
              <a:rPr lang="en-US" sz="1800" dirty="0"/>
              <a:t>, T. </a:t>
            </a:r>
            <a:r>
              <a:rPr lang="en-US" sz="1800" dirty="0" err="1"/>
              <a:t>Pieloni</a:t>
            </a:r>
            <a:r>
              <a:rPr lang="en-US" sz="1800" dirty="0"/>
              <a:t>, F. Schmidt,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F</a:t>
            </a:r>
            <a:r>
              <a:rPr lang="en-US" sz="1800" dirty="0"/>
              <a:t>. </a:t>
            </a:r>
            <a:r>
              <a:rPr lang="en-US" sz="1800" dirty="0" smtClean="0"/>
              <a:t>Zimmermann</a:t>
            </a:r>
            <a:br>
              <a:rPr lang="en-US" sz="1800" dirty="0" smtClean="0"/>
            </a:br>
            <a:r>
              <a:rPr lang="en-US" sz="1800" b="1" dirty="0" smtClean="0"/>
              <a:t>FZJ:</a:t>
            </a:r>
            <a:r>
              <a:rPr lang="en-US" sz="1800" dirty="0" smtClean="0"/>
              <a:t> V. </a:t>
            </a:r>
            <a:r>
              <a:rPr lang="en-US" sz="1800" dirty="0" err="1" smtClean="0"/>
              <a:t>Kamerdziev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b="1" dirty="0" smtClean="0"/>
              <a:t>SLAC:</a:t>
            </a:r>
            <a:r>
              <a:rPr lang="en-US" sz="1800" dirty="0" smtClean="0"/>
              <a:t> A. </a:t>
            </a:r>
            <a:r>
              <a:rPr lang="en-US" sz="1800" dirty="0" err="1" smtClean="0"/>
              <a:t>Kabel</a:t>
            </a:r>
            <a:endParaRPr lang="en-US" sz="1800" dirty="0" smtClean="0"/>
          </a:p>
          <a:p>
            <a:r>
              <a:rPr lang="en-US" sz="1800" dirty="0"/>
              <a:t>	</a:t>
            </a:r>
          </a:p>
          <a:p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81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RHIC electron lenses</a:t>
            </a:r>
            <a:r>
              <a:rPr lang="en-US" dirty="0"/>
              <a:t>                     </a:t>
            </a:r>
            <a:r>
              <a:rPr lang="en-US" dirty="0" smtClean="0"/>
              <a:t>Compensation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fld id="{6DDFC27F-93F2-477E-AD06-9129FC5F425E}" type="slidenum">
              <a:rPr lang="en-US" smtClean="0"/>
              <a:pPr>
                <a:defRPr/>
              </a:pPr>
              <a:t>20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6" name="Picture 5" descr="elensblueinstl_mod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05000"/>
            <a:ext cx="9175894" cy="335280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 bwMode="auto">
          <a:xfrm flipH="1">
            <a:off x="7162800" y="2895600"/>
            <a:ext cx="914400" cy="0"/>
          </a:xfrm>
          <a:prstGeom prst="straightConnector1">
            <a:avLst/>
          </a:prstGeom>
          <a:noFill/>
          <a:ln w="317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685800" y="2895600"/>
            <a:ext cx="914400" cy="0"/>
          </a:xfrm>
          <a:prstGeom prst="straightConnector1">
            <a:avLst/>
          </a:prstGeom>
          <a:noFill/>
          <a:ln w="317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7807677" y="2778474"/>
            <a:ext cx="37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2"/>
                </a:solidFill>
              </a:rPr>
              <a:t>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6532" y="2778474"/>
            <a:ext cx="37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2"/>
                </a:solidFill>
              </a:rPr>
              <a:t>p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152400" y="3429000"/>
            <a:ext cx="1438615" cy="2596753"/>
            <a:chOff x="152400" y="3429000"/>
            <a:chExt cx="1438615" cy="2596753"/>
          </a:xfrm>
        </p:grpSpPr>
        <p:sp>
          <p:nvSpPr>
            <p:cNvPr id="7" name="TextBox 6"/>
            <p:cNvSpPr txBox="1"/>
            <p:nvPr/>
          </p:nvSpPr>
          <p:spPr>
            <a:xfrm>
              <a:off x="152400" y="5410200"/>
              <a:ext cx="143861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 smtClean="0"/>
                <a:t>Electron gun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endParaRPr lang="en-US" sz="1800" dirty="0" smtClean="0"/>
            </a:p>
          </p:txBody>
        </p:sp>
        <p:cxnSp>
          <p:nvCxnSpPr>
            <p:cNvPr id="24" name="Straight Arrow Connector 23"/>
            <p:cNvCxnSpPr>
              <a:stCxn id="7" idx="0"/>
            </p:cNvCxnSpPr>
            <p:nvPr/>
          </p:nvCxnSpPr>
          <p:spPr bwMode="auto">
            <a:xfrm flipV="1">
              <a:off x="871708" y="3429000"/>
              <a:ext cx="576092" cy="198120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9" name="Group 48"/>
          <p:cNvGrpSpPr/>
          <p:nvPr/>
        </p:nvGrpSpPr>
        <p:grpSpPr>
          <a:xfrm>
            <a:off x="0" y="685800"/>
            <a:ext cx="1802634" cy="2362200"/>
            <a:chOff x="0" y="685800"/>
            <a:chExt cx="1802634" cy="2362200"/>
          </a:xfrm>
        </p:grpSpPr>
        <p:sp>
          <p:nvSpPr>
            <p:cNvPr id="8" name="TextBox 7"/>
            <p:cNvSpPr txBox="1"/>
            <p:nvPr/>
          </p:nvSpPr>
          <p:spPr>
            <a:xfrm>
              <a:off x="0" y="685800"/>
              <a:ext cx="180263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 smtClean="0"/>
                <a:t>GS1</a:t>
              </a:r>
              <a:r>
                <a:rPr lang="en-US" sz="1400" dirty="0" smtClean="0"/>
                <a:t> warm solenoid</a:t>
              </a:r>
              <a:r>
                <a:rPr lang="en-US" sz="1600" b="1" dirty="0" smtClean="0"/>
                <a:t> 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endParaRPr lang="en-US" sz="1400" dirty="0" smtClean="0"/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>
              <a:off x="304800" y="1143000"/>
              <a:ext cx="1066800" cy="190500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0" name="Group 49"/>
          <p:cNvGrpSpPr/>
          <p:nvPr/>
        </p:nvGrpSpPr>
        <p:grpSpPr>
          <a:xfrm>
            <a:off x="609600" y="1219200"/>
            <a:ext cx="1802634" cy="1676400"/>
            <a:chOff x="609600" y="1219200"/>
            <a:chExt cx="1802634" cy="1676400"/>
          </a:xfrm>
        </p:grpSpPr>
        <p:sp>
          <p:nvSpPr>
            <p:cNvPr id="9" name="TextBox 8"/>
            <p:cNvSpPr txBox="1"/>
            <p:nvPr/>
          </p:nvSpPr>
          <p:spPr>
            <a:xfrm>
              <a:off x="609600" y="1219200"/>
              <a:ext cx="18026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 smtClean="0"/>
                <a:t>GS2</a:t>
              </a:r>
              <a:r>
                <a:rPr lang="en-US" sz="1400" dirty="0" smtClean="0"/>
                <a:t> warm solenoid</a:t>
              </a:r>
              <a:r>
                <a:rPr lang="en-US" sz="1600" b="1" dirty="0" smtClean="0"/>
                <a:t> 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endParaRPr lang="en-US" sz="1200" dirty="0" smtClean="0"/>
            </a:p>
          </p:txBody>
        </p:sp>
        <p:cxnSp>
          <p:nvCxnSpPr>
            <p:cNvPr id="28" name="Straight Arrow Connector 27"/>
            <p:cNvCxnSpPr/>
            <p:nvPr/>
          </p:nvCxnSpPr>
          <p:spPr bwMode="auto">
            <a:xfrm>
              <a:off x="990600" y="1524000"/>
              <a:ext cx="838200" cy="137160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1" name="Group 50"/>
          <p:cNvGrpSpPr/>
          <p:nvPr/>
        </p:nvGrpSpPr>
        <p:grpSpPr>
          <a:xfrm>
            <a:off x="1524000" y="1752600"/>
            <a:ext cx="1836698" cy="685800"/>
            <a:chOff x="1524000" y="1752600"/>
            <a:chExt cx="1836698" cy="685800"/>
          </a:xfrm>
        </p:grpSpPr>
        <p:sp>
          <p:nvSpPr>
            <p:cNvPr id="10" name="TextBox 9"/>
            <p:cNvSpPr txBox="1"/>
            <p:nvPr/>
          </p:nvSpPr>
          <p:spPr>
            <a:xfrm>
              <a:off x="1524000" y="1752600"/>
              <a:ext cx="18366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 smtClean="0"/>
                <a:t>GSB</a:t>
              </a:r>
              <a:r>
                <a:rPr lang="en-US" sz="1400" dirty="0" smtClean="0"/>
                <a:t> warm solenoid</a:t>
              </a:r>
              <a:r>
                <a:rPr lang="en-US" sz="1600" b="1" dirty="0" smtClean="0"/>
                <a:t> 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endParaRPr lang="en-US" sz="1200" dirty="0" smtClean="0"/>
            </a:p>
          </p:txBody>
        </p:sp>
        <p:cxnSp>
          <p:nvCxnSpPr>
            <p:cNvPr id="30" name="Straight Arrow Connector 29"/>
            <p:cNvCxnSpPr/>
            <p:nvPr/>
          </p:nvCxnSpPr>
          <p:spPr bwMode="auto">
            <a:xfrm>
              <a:off x="1905000" y="2057400"/>
              <a:ext cx="228600" cy="38100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7" name="Group 56"/>
          <p:cNvGrpSpPr/>
          <p:nvPr/>
        </p:nvGrpSpPr>
        <p:grpSpPr>
          <a:xfrm>
            <a:off x="6768987" y="3657600"/>
            <a:ext cx="1917813" cy="1938754"/>
            <a:chOff x="6768987" y="3657600"/>
            <a:chExt cx="1917813" cy="1938754"/>
          </a:xfrm>
        </p:grpSpPr>
        <p:sp>
          <p:nvSpPr>
            <p:cNvPr id="15" name="TextBox 14"/>
            <p:cNvSpPr txBox="1"/>
            <p:nvPr/>
          </p:nvSpPr>
          <p:spPr>
            <a:xfrm>
              <a:off x="6768987" y="5257800"/>
              <a:ext cx="19178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 smtClean="0"/>
                <a:t>Electron collector</a:t>
              </a:r>
              <a:endParaRPr lang="en-US" sz="1600" dirty="0" smtClean="0"/>
            </a:p>
          </p:txBody>
        </p:sp>
        <p:cxnSp>
          <p:nvCxnSpPr>
            <p:cNvPr id="32" name="Straight Arrow Connector 31"/>
            <p:cNvCxnSpPr/>
            <p:nvPr/>
          </p:nvCxnSpPr>
          <p:spPr bwMode="auto">
            <a:xfrm flipV="1">
              <a:off x="7086600" y="3657600"/>
              <a:ext cx="914400" cy="160020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3" name="Group 52"/>
          <p:cNvGrpSpPr/>
          <p:nvPr/>
        </p:nvGrpSpPr>
        <p:grpSpPr>
          <a:xfrm>
            <a:off x="6400800" y="762000"/>
            <a:ext cx="1201634" cy="1600200"/>
            <a:chOff x="6400800" y="762000"/>
            <a:chExt cx="1201634" cy="1600200"/>
          </a:xfrm>
        </p:grpSpPr>
        <p:sp>
          <p:nvSpPr>
            <p:cNvPr id="12" name="TextBox 11"/>
            <p:cNvSpPr txBox="1"/>
            <p:nvPr/>
          </p:nvSpPr>
          <p:spPr>
            <a:xfrm>
              <a:off x="6400800" y="762000"/>
              <a:ext cx="1201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 smtClean="0"/>
                <a:t>CSB</a:t>
              </a:r>
              <a:r>
                <a:rPr lang="en-US" sz="1400" dirty="0" smtClean="0"/>
                <a:t> = GSB</a:t>
              </a:r>
              <a:endParaRPr lang="en-US" sz="1600" dirty="0" smtClean="0"/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>
              <a:off x="6553200" y="1066800"/>
              <a:ext cx="0" cy="129540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4" name="Group 53"/>
          <p:cNvGrpSpPr/>
          <p:nvPr/>
        </p:nvGrpSpPr>
        <p:grpSpPr>
          <a:xfrm>
            <a:off x="6934200" y="1219200"/>
            <a:ext cx="1147670" cy="1600200"/>
            <a:chOff x="6934200" y="1219200"/>
            <a:chExt cx="1147670" cy="1600200"/>
          </a:xfrm>
        </p:grpSpPr>
        <p:sp>
          <p:nvSpPr>
            <p:cNvPr id="13" name="TextBox 12"/>
            <p:cNvSpPr txBox="1"/>
            <p:nvPr/>
          </p:nvSpPr>
          <p:spPr>
            <a:xfrm>
              <a:off x="6934200" y="1219200"/>
              <a:ext cx="1147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 smtClean="0"/>
                <a:t>CS2</a:t>
              </a:r>
              <a:r>
                <a:rPr lang="en-US" sz="1400" dirty="0" smtClean="0"/>
                <a:t> = GS2</a:t>
              </a:r>
              <a:endParaRPr lang="en-US" sz="1600" dirty="0" smtClean="0"/>
            </a:p>
          </p:txBody>
        </p:sp>
        <p:cxnSp>
          <p:nvCxnSpPr>
            <p:cNvPr id="36" name="Straight Arrow Connector 35"/>
            <p:cNvCxnSpPr/>
            <p:nvPr/>
          </p:nvCxnSpPr>
          <p:spPr bwMode="auto">
            <a:xfrm flipH="1">
              <a:off x="7069314" y="1524000"/>
              <a:ext cx="17286" cy="129540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5" name="Group 54"/>
          <p:cNvGrpSpPr/>
          <p:nvPr/>
        </p:nvGrpSpPr>
        <p:grpSpPr>
          <a:xfrm>
            <a:off x="7467600" y="1752600"/>
            <a:ext cx="1147670" cy="1295400"/>
            <a:chOff x="7467600" y="1752600"/>
            <a:chExt cx="1147670" cy="1295400"/>
          </a:xfrm>
        </p:grpSpPr>
        <p:sp>
          <p:nvSpPr>
            <p:cNvPr id="14" name="TextBox 13"/>
            <p:cNvSpPr txBox="1"/>
            <p:nvPr/>
          </p:nvSpPr>
          <p:spPr>
            <a:xfrm>
              <a:off x="7467600" y="1752600"/>
              <a:ext cx="1147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 smtClean="0"/>
                <a:t>CS1</a:t>
              </a:r>
              <a:r>
                <a:rPr lang="en-US" sz="1400" dirty="0" smtClean="0"/>
                <a:t> = GS1</a:t>
              </a:r>
              <a:endParaRPr lang="en-US" sz="1600" dirty="0" smtClean="0"/>
            </a:p>
          </p:txBody>
        </p:sp>
        <p:cxnSp>
          <p:nvCxnSpPr>
            <p:cNvPr id="38" name="Straight Arrow Connector 37"/>
            <p:cNvCxnSpPr/>
            <p:nvPr/>
          </p:nvCxnSpPr>
          <p:spPr bwMode="auto">
            <a:xfrm flipH="1">
              <a:off x="7602714" y="2085945"/>
              <a:ext cx="17286" cy="962055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2" name="Group 51"/>
          <p:cNvGrpSpPr/>
          <p:nvPr/>
        </p:nvGrpSpPr>
        <p:grpSpPr>
          <a:xfrm>
            <a:off x="3470690" y="762000"/>
            <a:ext cx="2396710" cy="1828800"/>
            <a:chOff x="3457976" y="762000"/>
            <a:chExt cx="2396710" cy="1828800"/>
          </a:xfrm>
        </p:grpSpPr>
        <p:sp>
          <p:nvSpPr>
            <p:cNvPr id="11" name="TextBox 10"/>
            <p:cNvSpPr txBox="1"/>
            <p:nvPr/>
          </p:nvSpPr>
          <p:spPr>
            <a:xfrm>
              <a:off x="3457976" y="762000"/>
              <a:ext cx="239671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 smtClean="0"/>
                <a:t>SC main solenoid 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200" dirty="0" smtClean="0"/>
                <a:t>B = 6 T, I = 440 A</a:t>
              </a:r>
              <a:br>
                <a:rPr lang="en-US" sz="1200" dirty="0" smtClean="0"/>
              </a:br>
              <a:r>
                <a:rPr lang="en-US" sz="1600" dirty="0" smtClean="0"/>
                <a:t>+ 16 more magnets</a:t>
              </a:r>
              <a:br>
                <a:rPr lang="en-US" sz="1600" dirty="0" smtClean="0"/>
              </a:br>
              <a:r>
                <a:rPr lang="en-US" sz="1600" dirty="0" smtClean="0"/>
                <a:t>(fringe fields, correctors)</a:t>
              </a:r>
            </a:p>
          </p:txBody>
        </p:sp>
        <p:cxnSp>
          <p:nvCxnSpPr>
            <p:cNvPr id="42" name="Straight Arrow Connector 41"/>
            <p:cNvCxnSpPr/>
            <p:nvPr/>
          </p:nvCxnSpPr>
          <p:spPr bwMode="auto">
            <a:xfrm>
              <a:off x="4406886" y="1752600"/>
              <a:ext cx="12717" cy="83820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" name="Group 4"/>
          <p:cNvGrpSpPr/>
          <p:nvPr/>
        </p:nvGrpSpPr>
        <p:grpSpPr>
          <a:xfrm>
            <a:off x="2209800" y="3040559"/>
            <a:ext cx="4495800" cy="2022395"/>
            <a:chOff x="2209800" y="3040559"/>
            <a:chExt cx="4495800" cy="2022395"/>
          </a:xfrm>
        </p:grpSpPr>
        <p:grpSp>
          <p:nvGrpSpPr>
            <p:cNvPr id="58" name="Group 57"/>
            <p:cNvGrpSpPr/>
            <p:nvPr/>
          </p:nvGrpSpPr>
          <p:grpSpPr>
            <a:xfrm>
              <a:off x="2209800" y="3040559"/>
              <a:ext cx="1041643" cy="2022395"/>
              <a:chOff x="2209800" y="3040559"/>
              <a:chExt cx="1041643" cy="2022395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2438400" y="4724400"/>
                <a:ext cx="8130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b="1" dirty="0" smtClean="0"/>
                  <a:t>GSX/Y</a:t>
                </a:r>
                <a:endParaRPr lang="en-US" sz="1600" dirty="0" smtClean="0"/>
              </a:p>
            </p:txBody>
          </p:sp>
          <p:cxnSp>
            <p:nvCxnSpPr>
              <p:cNvPr id="44" name="Straight Arrow Connector 43"/>
              <p:cNvCxnSpPr/>
              <p:nvPr/>
            </p:nvCxnSpPr>
            <p:spPr bwMode="auto">
              <a:xfrm flipH="1" flipV="1">
                <a:off x="2209800" y="3040559"/>
                <a:ext cx="304800" cy="1683841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56" name="Group 55"/>
            <p:cNvGrpSpPr/>
            <p:nvPr/>
          </p:nvGrpSpPr>
          <p:grpSpPr>
            <a:xfrm>
              <a:off x="4876800" y="3124201"/>
              <a:ext cx="1828800" cy="1862553"/>
              <a:chOff x="4876800" y="3124201"/>
              <a:chExt cx="1828800" cy="1862553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4876800" y="4648200"/>
                <a:ext cx="15538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b="1" dirty="0" smtClean="0"/>
                  <a:t>CSX/Y</a:t>
                </a:r>
                <a:r>
                  <a:rPr lang="en-US" sz="1400" dirty="0" smtClean="0"/>
                  <a:t> = GSX/Y</a:t>
                </a:r>
                <a:endParaRPr lang="en-US" sz="1600" dirty="0" smtClean="0"/>
              </a:p>
            </p:txBody>
          </p:sp>
          <p:cxnSp>
            <p:nvCxnSpPr>
              <p:cNvPr id="46" name="Straight Arrow Connector 45"/>
              <p:cNvCxnSpPr/>
              <p:nvPr/>
            </p:nvCxnSpPr>
            <p:spPr bwMode="auto">
              <a:xfrm flipV="1">
                <a:off x="5867400" y="3124201"/>
                <a:ext cx="838200" cy="1523999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cxnSp>
        <p:nvCxnSpPr>
          <p:cNvPr id="59" name="Straight Arrow Connector 58"/>
          <p:cNvCxnSpPr/>
          <p:nvPr/>
        </p:nvCxnSpPr>
        <p:spPr bwMode="auto">
          <a:xfrm flipV="1">
            <a:off x="1447800" y="4572000"/>
            <a:ext cx="838200" cy="381000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0" name="Straight Arrow Connector 59"/>
          <p:cNvCxnSpPr/>
          <p:nvPr/>
        </p:nvCxnSpPr>
        <p:spPr bwMode="auto">
          <a:xfrm>
            <a:off x="6553200" y="4419600"/>
            <a:ext cx="762000" cy="304800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>
            <a:off x="3810000" y="3810000"/>
            <a:ext cx="1066800" cy="0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1752600" y="4724400"/>
            <a:ext cx="475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e</a:t>
            </a:r>
            <a:r>
              <a:rPr lang="en-US" b="1" baseline="30000" dirty="0" smtClean="0">
                <a:solidFill>
                  <a:srgbClr val="FF0000"/>
                </a:solidFill>
              </a:rPr>
              <a:t>−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038600" y="3962400"/>
            <a:ext cx="475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e</a:t>
            </a:r>
            <a:r>
              <a:rPr lang="en-US" b="1" baseline="30000" dirty="0" smtClean="0">
                <a:solidFill>
                  <a:srgbClr val="FF0000"/>
                </a:solidFill>
              </a:rPr>
              <a:t>−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534739" y="4491335"/>
            <a:ext cx="475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e</a:t>
            </a:r>
            <a:r>
              <a:rPr lang="en-US" b="1" baseline="30000" dirty="0" smtClean="0">
                <a:solidFill>
                  <a:srgbClr val="FF0000"/>
                </a:solidFill>
              </a:rPr>
              <a:t>−</a:t>
            </a:r>
          </a:p>
        </p:txBody>
      </p:sp>
      <p:pic>
        <p:nvPicPr>
          <p:cNvPr id="23" name="Picture 22" descr="Untitl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28" y="5226698"/>
            <a:ext cx="5257800" cy="155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83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304800" y="123826"/>
            <a:ext cx="6172200" cy="561974"/>
          </a:xfrm>
        </p:spPr>
        <p:txBody>
          <a:bodyPr/>
          <a:lstStyle/>
          <a:p>
            <a:r>
              <a:rPr lang="en-US" dirty="0" smtClean="0"/>
              <a:t>Requirement for electron lens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382000" cy="5029200"/>
          </a:xfrm>
        </p:spPr>
        <p:txBody>
          <a:bodyPr/>
          <a:lstStyle/>
          <a:p>
            <a:pPr marL="0" indent="0">
              <a:defRPr/>
            </a:pPr>
            <a:r>
              <a:rPr lang="en-US" dirty="0" smtClean="0"/>
              <a:t>1. Electron beam size in the main solenoid</a:t>
            </a:r>
          </a:p>
          <a:p>
            <a:pPr marL="457200" indent="-457200">
              <a:buFontTx/>
              <a:buNone/>
              <a:defRPr/>
            </a:pPr>
            <a:r>
              <a:rPr lang="en-US" sz="1800" dirty="0" smtClean="0">
                <a:solidFill>
                  <a:srgbClr val="0000FF"/>
                </a:solidFill>
              </a:rPr>
              <a:t>            RMS beam size:  0.3 mm - 0.8 mm </a:t>
            </a:r>
            <a:r>
              <a:rPr lang="en-US" sz="1600" dirty="0" smtClean="0">
                <a:solidFill>
                  <a:srgbClr val="0000FF"/>
                </a:solidFill>
              </a:rPr>
              <a:t>(issue: relatively small)</a:t>
            </a:r>
            <a:endParaRPr lang="en-US" sz="1800" dirty="0" smtClean="0">
              <a:solidFill>
                <a:srgbClr val="0000FF"/>
              </a:solidFill>
            </a:endParaRPr>
          </a:p>
          <a:p>
            <a:pPr marL="0" indent="0">
              <a:defRPr/>
            </a:pPr>
            <a:r>
              <a:rPr lang="en-US" dirty="0" smtClean="0"/>
              <a:t>2. Gaussian shape of electron beam</a:t>
            </a:r>
          </a:p>
          <a:p>
            <a:pPr marL="457200" indent="-457200">
              <a:buFontTx/>
              <a:buNone/>
              <a:defRPr/>
            </a:pPr>
            <a:r>
              <a:rPr lang="en-US" sz="1800" dirty="0" smtClean="0"/>
              <a:t>           </a:t>
            </a:r>
            <a:r>
              <a:rPr lang="en-US" sz="1800" dirty="0" smtClean="0">
                <a:solidFill>
                  <a:srgbClr val="0000FF"/>
                </a:solidFill>
              </a:rPr>
              <a:t>good fit to 3 </a:t>
            </a:r>
            <a:r>
              <a:rPr lang="el-GR" sz="1800" dirty="0" smtClean="0">
                <a:solidFill>
                  <a:srgbClr val="0000FF"/>
                </a:solidFill>
              </a:rPr>
              <a:t>σ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(issue: cathodes have limited size)</a:t>
            </a:r>
            <a:endParaRPr lang="en-US" sz="1800" dirty="0" smtClean="0">
              <a:solidFill>
                <a:srgbClr val="0000FF"/>
              </a:solidFill>
            </a:endParaRPr>
          </a:p>
          <a:p>
            <a:pPr marL="457200" indent="-457200">
              <a:buFontTx/>
              <a:buNone/>
              <a:defRPr/>
            </a:pPr>
            <a:r>
              <a:rPr lang="en-US" dirty="0" smtClean="0"/>
              <a:t>3. Straightness of magnetic field in main solenoid</a:t>
            </a:r>
            <a:br>
              <a:rPr lang="en-US" dirty="0" smtClean="0"/>
            </a:br>
            <a:r>
              <a:rPr lang="en-US" dirty="0" smtClean="0"/>
              <a:t>   </a:t>
            </a:r>
            <a:r>
              <a:rPr lang="en-US" sz="1800" dirty="0" smtClean="0">
                <a:solidFill>
                  <a:srgbClr val="0000FF"/>
                </a:solidFill>
              </a:rPr>
              <a:t>target of ± 50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 smtClean="0">
                <a:solidFill>
                  <a:srgbClr val="0000FF"/>
                </a:solidFill>
              </a:rPr>
              <a:t>m after correction </a:t>
            </a:r>
            <a:r>
              <a:rPr lang="en-US" sz="1600" dirty="0" smtClean="0">
                <a:solidFill>
                  <a:srgbClr val="0000FF"/>
                </a:solidFill>
              </a:rPr>
              <a:t>(issue: good overlap of </a:t>
            </a:r>
            <a:r>
              <a:rPr lang="en-US" sz="1600" dirty="0" err="1" smtClean="0">
                <a:solidFill>
                  <a:srgbClr val="0000FF"/>
                </a:solidFill>
              </a:rPr>
              <a:t>e</a:t>
            </a:r>
            <a:r>
              <a:rPr lang="en-US" sz="1600" dirty="0" smtClean="0">
                <a:solidFill>
                  <a:srgbClr val="0000FF"/>
                </a:solidFill>
              </a:rPr>
              <a:t> and </a:t>
            </a:r>
            <a:r>
              <a:rPr lang="en-US" sz="1600" dirty="0" err="1" smtClean="0">
                <a:solidFill>
                  <a:srgbClr val="0000FF"/>
                </a:solidFill>
              </a:rPr>
              <a:t>p</a:t>
            </a:r>
            <a:r>
              <a:rPr lang="en-US" sz="1600" dirty="0" smtClean="0">
                <a:solidFill>
                  <a:srgbClr val="0000FF"/>
                </a:solidFill>
              </a:rPr>
              <a:t> beam)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</a:p>
          <a:p>
            <a:pPr marL="457200" indent="-457200">
              <a:buNone/>
              <a:defRPr/>
            </a:pPr>
            <a:r>
              <a:rPr lang="en-US" dirty="0" smtClean="0"/>
              <a:t>4. Steering electron beam in e-lens</a:t>
            </a:r>
          </a:p>
          <a:p>
            <a:pPr marL="457200" indent="-457200">
              <a:buFontTx/>
              <a:buNone/>
              <a:defRPr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sz="1800" dirty="0" smtClean="0">
                <a:solidFill>
                  <a:srgbClr val="0000FF"/>
                </a:solidFill>
              </a:rPr>
              <a:t>          maximum shifting : ± 5 mm in X and Y planes </a:t>
            </a:r>
          </a:p>
          <a:p>
            <a:pPr marL="457200" indent="-457200">
              <a:buFontTx/>
              <a:buNone/>
              <a:defRPr/>
            </a:pPr>
            <a:r>
              <a:rPr lang="en-US" sz="1800" dirty="0" smtClean="0">
                <a:solidFill>
                  <a:srgbClr val="0000FF"/>
                </a:solidFill>
              </a:rPr>
              <a:t>           maximum angle    : 0.1 </a:t>
            </a:r>
            <a:r>
              <a:rPr lang="en-US" sz="1800" dirty="0" err="1" smtClean="0">
                <a:solidFill>
                  <a:srgbClr val="0000FF"/>
                </a:solidFill>
              </a:rPr>
              <a:t>mrad</a:t>
            </a:r>
            <a:endParaRPr lang="en-US" dirty="0" smtClean="0"/>
          </a:p>
          <a:p>
            <a:pPr marL="457200" indent="-457200">
              <a:buFontTx/>
              <a:buNone/>
              <a:defRPr/>
            </a:pPr>
            <a:r>
              <a:rPr lang="en-US" dirty="0" smtClean="0"/>
              <a:t>5. Stability in electron current</a:t>
            </a:r>
          </a:p>
          <a:p>
            <a:pPr marL="457200" indent="-457200">
              <a:buFontTx/>
              <a:buNone/>
              <a:defRPr/>
            </a:pPr>
            <a:r>
              <a:rPr lang="en-US" sz="2000" dirty="0" smtClean="0"/>
              <a:t>          </a:t>
            </a:r>
            <a:r>
              <a:rPr lang="en-US" sz="1800" dirty="0" smtClean="0">
                <a:solidFill>
                  <a:srgbClr val="0000FF"/>
                </a:solidFill>
              </a:rPr>
              <a:t>power supplies stability better than 10</a:t>
            </a:r>
            <a:r>
              <a:rPr lang="en-US" sz="1800" baseline="30000" dirty="0" smtClean="0">
                <a:solidFill>
                  <a:srgbClr val="0000FF"/>
                </a:solidFill>
              </a:rPr>
              <a:t>-3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endParaRPr lang="en-US" sz="1800" dirty="0" smtClean="0"/>
          </a:p>
          <a:p>
            <a:pPr marL="457200" indent="-457200">
              <a:buFontTx/>
              <a:buNone/>
              <a:defRPr/>
            </a:pPr>
            <a:r>
              <a:rPr lang="en-US" dirty="0" smtClean="0"/>
              <a:t>6. Overlap of electron and proton beams </a:t>
            </a:r>
          </a:p>
          <a:p>
            <a:pPr marL="457200" indent="-457200">
              <a:buFontTx/>
              <a:buNone/>
              <a:defRPr/>
            </a:pPr>
            <a:r>
              <a:rPr lang="en-US" dirty="0" smtClean="0"/>
              <a:t>	   </a:t>
            </a:r>
            <a:r>
              <a:rPr lang="en-US" sz="1800" dirty="0" smtClean="0">
                <a:solidFill>
                  <a:srgbClr val="0000FF"/>
                </a:solidFill>
              </a:rPr>
              <a:t>robust real-time measurement with resolution better than 100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 smtClean="0">
                <a:solidFill>
                  <a:srgbClr val="0000FF"/>
                </a:solidFill>
              </a:rPr>
              <a:t>m </a:t>
            </a:r>
          </a:p>
          <a:p>
            <a:pPr>
              <a:defRPr/>
            </a:pP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49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RHIC electron lenses</a:t>
            </a:r>
            <a:r>
              <a:rPr lang="en-US" dirty="0"/>
              <a:t>     </a:t>
            </a:r>
            <a:r>
              <a:rPr lang="en-US" dirty="0" smtClean="0"/>
              <a:t>          Gun and collector (A. Pikin)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fld id="{6DDFC27F-93F2-477E-AD06-9129FC5F425E}" type="slidenum">
              <a:rPr lang="en-US" smtClean="0"/>
              <a:pPr>
                <a:defRPr/>
              </a:pPr>
              <a:t>22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7" name="Picture 6" descr="2011-0318 E-gun, J. Hoc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0"/>
            <a:ext cx="3809999" cy="2627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769203"/>
            <a:ext cx="4359499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 smtClean="0"/>
              <a:t>Gun</a:t>
            </a:r>
          </a:p>
          <a:p>
            <a:pPr algn="l"/>
            <a:r>
              <a:rPr lang="en-US" sz="1600" b="1" dirty="0" smtClean="0">
                <a:solidFill>
                  <a:srgbClr val="0000FF"/>
                </a:solidFill>
              </a:rPr>
              <a:t>Designed for: </a:t>
            </a:r>
            <a:r>
              <a:rPr lang="en-US" sz="2000" dirty="0" smtClean="0">
                <a:solidFill>
                  <a:srgbClr val="0000FF"/>
                </a:solidFill>
              </a:rPr>
              <a:t>current density, profile</a:t>
            </a:r>
            <a:br>
              <a:rPr lang="en-US" sz="2000" dirty="0" smtClean="0">
                <a:solidFill>
                  <a:srgbClr val="0000FF"/>
                </a:solidFill>
              </a:rPr>
            </a:br>
            <a:endParaRPr lang="en-US" sz="1800" dirty="0" smtClean="0">
              <a:solidFill>
                <a:srgbClr val="0000FF"/>
              </a:solidFill>
            </a:endParaRPr>
          </a:p>
          <a:p>
            <a:r>
              <a:rPr lang="en-US" sz="2000" dirty="0" smtClean="0"/>
              <a:t>3 modes: </a:t>
            </a:r>
            <a:br>
              <a:rPr lang="en-US" sz="2000" dirty="0" smtClean="0"/>
            </a:br>
            <a:r>
              <a:rPr lang="en-US" sz="2000" dirty="0" smtClean="0"/>
              <a:t>   </a:t>
            </a:r>
            <a:r>
              <a:rPr lang="en-US" sz="1600" dirty="0" smtClean="0"/>
              <a:t>DC (full compensation)</a:t>
            </a:r>
            <a:br>
              <a:rPr lang="en-US" sz="1600" dirty="0" smtClean="0"/>
            </a:br>
            <a:r>
              <a:rPr lang="en-US" sz="1600" dirty="0" smtClean="0"/>
              <a:t>    100 Hz (positioning)</a:t>
            </a:r>
            <a:br>
              <a:rPr lang="en-US" sz="1600" dirty="0" smtClean="0"/>
            </a:br>
            <a:r>
              <a:rPr lang="en-US" sz="1600" dirty="0" smtClean="0"/>
              <a:t>    78 kHz (single bunch compensation) </a:t>
            </a:r>
            <a:br>
              <a:rPr lang="en-US" sz="1600" dirty="0" smtClean="0"/>
            </a:br>
            <a:r>
              <a:rPr lang="en-US" sz="1800" dirty="0" err="1" smtClean="0"/>
              <a:t>V</a:t>
            </a:r>
            <a:r>
              <a:rPr lang="en-US" sz="1800" baseline="-25000" dirty="0" err="1" smtClean="0"/>
              <a:t>max</a:t>
            </a:r>
            <a:r>
              <a:rPr lang="en-US" sz="1800" dirty="0" smtClean="0"/>
              <a:t> </a:t>
            </a:r>
            <a:r>
              <a:rPr lang="en-US" sz="1800" dirty="0"/>
              <a:t>= 10 kV, I</a:t>
            </a:r>
            <a:r>
              <a:rPr lang="en-US" sz="1800" baseline="-25000" dirty="0"/>
              <a:t>max</a:t>
            </a:r>
            <a:r>
              <a:rPr lang="en-US" sz="1800" dirty="0"/>
              <a:t> = </a:t>
            </a:r>
            <a:r>
              <a:rPr lang="en-US" sz="1800" dirty="0" smtClean="0"/>
              <a:t>1 </a:t>
            </a:r>
            <a:r>
              <a:rPr lang="en-US" sz="1800" dirty="0"/>
              <a:t>A, P = 1×10</a:t>
            </a:r>
            <a:r>
              <a:rPr lang="en-US" sz="1800" baseline="30000" dirty="0"/>
              <a:t>-6</a:t>
            </a:r>
            <a:r>
              <a:rPr lang="en-US" sz="1800" dirty="0"/>
              <a:t> AV</a:t>
            </a:r>
            <a:r>
              <a:rPr lang="en-US" sz="1800" baseline="30000" dirty="0"/>
              <a:t>-3</a:t>
            </a:r>
            <a:r>
              <a:rPr lang="en-US" sz="1800" baseline="30000" dirty="0" smtClean="0"/>
              <a:t>/2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 smtClean="0"/>
          </a:p>
          <a:p>
            <a:r>
              <a:rPr lang="en-US" sz="1800" dirty="0" smtClean="0"/>
              <a:t>Cathodes</a:t>
            </a:r>
            <a:r>
              <a:rPr lang="en-US" sz="1800" dirty="0"/>
              <a:t>: LaB</a:t>
            </a:r>
            <a:r>
              <a:rPr lang="en-US" sz="1800" baseline="-25000" dirty="0"/>
              <a:t>6</a:t>
            </a:r>
            <a:r>
              <a:rPr lang="en-US" sz="1800" dirty="0"/>
              <a:t> and </a:t>
            </a:r>
            <a:r>
              <a:rPr lang="en-US" sz="1800" dirty="0" err="1"/>
              <a:t>IrCe</a:t>
            </a:r>
            <a:r>
              <a:rPr lang="en-US" sz="1800" dirty="0"/>
              <a:t> (from </a:t>
            </a:r>
            <a:r>
              <a:rPr lang="en-US" sz="1800" dirty="0" err="1"/>
              <a:t>Budker</a:t>
            </a:r>
            <a:r>
              <a:rPr lang="en-US" sz="1800" dirty="0"/>
              <a:t>), </a:t>
            </a:r>
            <a:br>
              <a:rPr lang="en-US" sz="1800" dirty="0"/>
            </a:br>
            <a:r>
              <a:rPr lang="en-US" sz="1800" dirty="0" smtClean="0"/>
              <a:t>4.1 </a:t>
            </a:r>
            <a:r>
              <a:rPr lang="en-US" sz="1800" dirty="0"/>
              <a:t>mm radius, Gaussian profile (2.8 </a:t>
            </a:r>
            <a:r>
              <a:rPr lang="en-US" sz="1800" dirty="0">
                <a:latin typeface="Symbol" charset="2"/>
                <a:cs typeface="Symbol" charset="2"/>
              </a:rPr>
              <a:t>s</a:t>
            </a:r>
            <a:r>
              <a:rPr lang="en-US" sz="1800" dirty="0"/>
              <a:t>)</a:t>
            </a:r>
          </a:p>
          <a:p>
            <a:pPr algn="l"/>
            <a:endParaRPr lang="en-US" sz="1800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4724400" y="762000"/>
            <a:ext cx="4419599" cy="6096000"/>
            <a:chOff x="4724400" y="762000"/>
            <a:chExt cx="4419599" cy="6096000"/>
          </a:xfrm>
        </p:grpSpPr>
        <p:pic>
          <p:nvPicPr>
            <p:cNvPr id="8" name="Picture 7" descr="2010-0923 Collector 1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4237244"/>
              <a:ext cx="4419599" cy="262075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815143" y="762000"/>
              <a:ext cx="4108817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Collector</a:t>
              </a:r>
              <a:br>
                <a:rPr lang="en-US" sz="2800" b="1" dirty="0" smtClean="0"/>
              </a:br>
              <a:r>
                <a:rPr lang="en-US" sz="1600" b="1" dirty="0">
                  <a:solidFill>
                    <a:srgbClr val="0000FF"/>
                  </a:solidFill>
                </a:rPr>
                <a:t>Designed for</a:t>
              </a:r>
              <a:r>
                <a:rPr lang="en-US" sz="1600" b="1" dirty="0" smtClean="0">
                  <a:solidFill>
                    <a:srgbClr val="0000FF"/>
                  </a:solidFill>
                </a:rPr>
                <a:t>: </a:t>
              </a:r>
              <a:r>
                <a:rPr lang="en-US" sz="2000" dirty="0" smtClean="0">
                  <a:solidFill>
                    <a:srgbClr val="0000FF"/>
                  </a:solidFill>
                </a:rPr>
                <a:t>Reliability</a:t>
              </a:r>
              <a:endParaRPr lang="en-US" sz="2800" dirty="0">
                <a:solidFill>
                  <a:srgbClr val="0000FF"/>
                </a:solidFill>
              </a:endParaRPr>
            </a:p>
            <a:p>
              <a:pPr algn="l"/>
              <a:endParaRPr lang="en-US" sz="2800" b="1" dirty="0" smtClean="0"/>
            </a:p>
            <a:p>
              <a:r>
                <a:rPr lang="en-US" sz="2000" dirty="0" smtClean="0">
                  <a:latin typeface="Arial"/>
                  <a:cs typeface="Arial"/>
                </a:rPr>
                <a:t>Water cooled, </a:t>
              </a:r>
              <a:br>
                <a:rPr lang="en-US" sz="2000" dirty="0" smtClean="0">
                  <a:latin typeface="Arial"/>
                  <a:cs typeface="Arial"/>
                </a:rPr>
              </a:br>
              <a:r>
                <a:rPr lang="en-US" sz="2000" dirty="0" smtClean="0">
                  <a:latin typeface="Arial"/>
                  <a:cs typeface="Arial"/>
                </a:rPr>
                <a:t>can take 4x nominal load of 15 kW</a:t>
              </a:r>
            </a:p>
            <a:p>
              <a:r>
                <a:rPr lang="en-US" sz="2800" dirty="0" err="1" smtClean="0">
                  <a:latin typeface="Symbol" charset="2"/>
                  <a:cs typeface="Symbol" charset="2"/>
                </a:rPr>
                <a:t>r</a:t>
              </a:r>
              <a:r>
                <a:rPr lang="en-US" sz="2800" baseline="-25000" dirty="0" err="1" smtClean="0"/>
                <a:t>P</a:t>
              </a:r>
              <a:r>
                <a:rPr lang="en-US" sz="2800" dirty="0" smtClean="0"/>
                <a:t> </a:t>
              </a:r>
              <a:r>
                <a:rPr lang="en-US" sz="2000" dirty="0"/>
                <a:t>&lt; 50 W/cm</a:t>
              </a:r>
              <a:r>
                <a:rPr lang="en-US" sz="2000" baseline="30000" dirty="0"/>
                <a:t>2</a:t>
              </a:r>
              <a:r>
                <a:rPr lang="en-US" sz="2000" dirty="0"/>
                <a:t>, T &lt; </a:t>
              </a:r>
              <a:r>
                <a:rPr lang="en-US" sz="2000" dirty="0" smtClean="0"/>
                <a:t>125°C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45646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RHIC electron </a:t>
            </a:r>
            <a:r>
              <a:rPr lang="en-US" b="0" dirty="0" smtClean="0"/>
              <a:t>lenses</a:t>
            </a:r>
            <a:r>
              <a:rPr lang="en-US" dirty="0" smtClean="0"/>
              <a:t>         Warm magnets (A. Pikin, X. Gu)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fld id="{6DDFC27F-93F2-477E-AD06-9129FC5F425E}" type="slidenum">
              <a:rPr lang="en-US" smtClean="0"/>
              <a:pPr>
                <a:defRPr/>
              </a:pPr>
              <a:t>23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830759"/>
            <a:ext cx="84256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types: GS1, GS2, GSB, GSX/Y</a:t>
            </a:r>
            <a:br>
              <a:rPr lang="en-US" dirty="0" smtClean="0"/>
            </a:br>
            <a:r>
              <a:rPr lang="en-US" sz="1600" b="1" dirty="0">
                <a:solidFill>
                  <a:srgbClr val="0000FF"/>
                </a:solidFill>
              </a:rPr>
              <a:t>Designed for</a:t>
            </a:r>
            <a:r>
              <a:rPr lang="en-US" sz="1600" b="1" dirty="0" smtClean="0">
                <a:solidFill>
                  <a:srgbClr val="0000FF"/>
                </a:solidFill>
              </a:rPr>
              <a:t>: </a:t>
            </a:r>
            <a:r>
              <a:rPr lang="en-US" sz="2000" dirty="0" smtClean="0">
                <a:solidFill>
                  <a:srgbClr val="0000FF"/>
                </a:solidFill>
              </a:rPr>
              <a:t>0.3 T min transport field, power consumption </a:t>
            </a:r>
            <a:r>
              <a:rPr lang="en-US" sz="1600" dirty="0" smtClean="0">
                <a:solidFill>
                  <a:srgbClr val="0000FF"/>
                </a:solidFill>
              </a:rPr>
              <a:t>(total &lt; 0.5 MW)</a:t>
            </a:r>
            <a:endParaRPr lang="en-US" sz="1800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0" y="1600200"/>
            <a:ext cx="3755127" cy="3886200"/>
            <a:chOff x="0" y="1600200"/>
            <a:chExt cx="3755127" cy="3886200"/>
          </a:xfrm>
        </p:grpSpPr>
        <p:pic>
          <p:nvPicPr>
            <p:cNvPr id="6" name="Picture 5" descr="2012-0501 GS1 and GS2 at BNL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58" y="3200400"/>
              <a:ext cx="3427842" cy="2286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0" y="1600200"/>
              <a:ext cx="3159839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b="1" dirty="0" smtClean="0"/>
                <a:t>GS1</a:t>
              </a:r>
              <a:r>
                <a:rPr lang="en-US" sz="1600" dirty="0" smtClean="0"/>
                <a:t> (gun, collector)</a:t>
              </a:r>
            </a:p>
            <a:p>
              <a:pPr algn="l"/>
              <a:r>
                <a:rPr lang="en-US" sz="1600" dirty="0" smtClean="0"/>
                <a:t>B = 0.8 T, I =  1200 A, P = 58 kW</a:t>
              </a:r>
              <a:endParaRPr lang="en-US" sz="1800" dirty="0" smtClean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2000" y="2508647"/>
              <a:ext cx="299312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b="1" dirty="0" smtClean="0"/>
                <a:t>GS2</a:t>
              </a:r>
              <a:r>
                <a:rPr lang="en-US" sz="1600" dirty="0" smtClean="0"/>
                <a:t> </a:t>
              </a:r>
              <a:br>
                <a:rPr lang="en-US" sz="1600" dirty="0" smtClean="0"/>
              </a:br>
              <a:r>
                <a:rPr lang="en-US" sz="1600" dirty="0" smtClean="0"/>
                <a:t>B = 0.5 T, I = 730 A, P = 25 kW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>
              <a:off x="2667000" y="3048000"/>
              <a:ext cx="152400" cy="1295400"/>
            </a:xfrm>
            <a:prstGeom prst="straightConnector1">
              <a:avLst/>
            </a:prstGeom>
            <a:noFill/>
            <a:ln w="317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>
              <a:off x="457200" y="2133600"/>
              <a:ext cx="76200" cy="1600200"/>
            </a:xfrm>
            <a:prstGeom prst="straightConnector1">
              <a:avLst/>
            </a:prstGeom>
            <a:noFill/>
            <a:ln w="317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1" name="Group 10"/>
          <p:cNvGrpSpPr/>
          <p:nvPr/>
        </p:nvGrpSpPr>
        <p:grpSpPr>
          <a:xfrm>
            <a:off x="2895600" y="2133600"/>
            <a:ext cx="3143250" cy="4724400"/>
            <a:chOff x="2895600" y="2133600"/>
            <a:chExt cx="3143250" cy="4724400"/>
          </a:xfrm>
        </p:grpSpPr>
        <p:sp>
          <p:nvSpPr>
            <p:cNvPr id="10" name="TextBox 9"/>
            <p:cNvSpPr txBox="1"/>
            <p:nvPr/>
          </p:nvSpPr>
          <p:spPr>
            <a:xfrm>
              <a:off x="2895600" y="2133600"/>
              <a:ext cx="299312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b="1" dirty="0" smtClean="0"/>
                <a:t>GSB</a:t>
              </a:r>
              <a:r>
                <a:rPr lang="en-US" sz="1600" dirty="0" smtClean="0"/>
                <a:t> (bend)</a:t>
              </a:r>
              <a:r>
                <a:rPr lang="en-US" sz="1800" b="1" dirty="0" smtClean="0"/>
                <a:t> </a:t>
              </a:r>
              <a:r>
                <a:rPr lang="en-US" sz="1800" dirty="0" smtClean="0"/>
                <a:t/>
              </a:r>
              <a:br>
                <a:rPr lang="en-US" sz="1800" dirty="0" smtClean="0"/>
              </a:br>
              <a:r>
                <a:rPr lang="en-US" sz="1600" dirty="0" smtClean="0"/>
                <a:t>B = 0.3 T, I = 770 A, P = 45 kW </a:t>
              </a:r>
            </a:p>
          </p:txBody>
        </p:sp>
        <p:pic>
          <p:nvPicPr>
            <p:cNvPr id="17" name="Picture 16" descr="2012-0123 GSB at factory (2)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3581400"/>
              <a:ext cx="2457450" cy="3276600"/>
            </a:xfrm>
            <a:prstGeom prst="rect">
              <a:avLst/>
            </a:prstGeom>
          </p:spPr>
        </p:pic>
        <p:cxnSp>
          <p:nvCxnSpPr>
            <p:cNvPr id="20" name="Straight Arrow Connector 19"/>
            <p:cNvCxnSpPr/>
            <p:nvPr/>
          </p:nvCxnSpPr>
          <p:spPr bwMode="auto">
            <a:xfrm>
              <a:off x="4038600" y="2743200"/>
              <a:ext cx="152400" cy="1295400"/>
            </a:xfrm>
            <a:prstGeom prst="straightConnector1">
              <a:avLst/>
            </a:prstGeom>
            <a:noFill/>
            <a:ln w="317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2" name="Group 11"/>
          <p:cNvGrpSpPr/>
          <p:nvPr/>
        </p:nvGrpSpPr>
        <p:grpSpPr>
          <a:xfrm>
            <a:off x="5257800" y="1600200"/>
            <a:ext cx="4346725" cy="3810000"/>
            <a:chOff x="5257800" y="1600200"/>
            <a:chExt cx="4346725" cy="3810000"/>
          </a:xfrm>
        </p:grpSpPr>
        <p:pic>
          <p:nvPicPr>
            <p:cNvPr id="18" name="Picture 17" descr="2011-0729 Warm magnet ps (5), R. Lambiase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0" y="2163572"/>
              <a:ext cx="4346725" cy="3246628"/>
            </a:xfrm>
            <a:prstGeom prst="rect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sp>
          <p:nvSpPr>
            <p:cNvPr id="21" name="TextBox 20"/>
            <p:cNvSpPr txBox="1"/>
            <p:nvPr/>
          </p:nvSpPr>
          <p:spPr>
            <a:xfrm>
              <a:off x="5867400" y="1600200"/>
              <a:ext cx="241657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b="1" dirty="0" smtClean="0">
                  <a:solidFill>
                    <a:schemeClr val="bg1"/>
                  </a:solidFill>
                </a:rPr>
                <a:t>PS in assembly</a:t>
              </a:r>
              <a:br>
                <a:rPr lang="en-US" sz="2000" b="1" dirty="0" smtClean="0">
                  <a:solidFill>
                    <a:schemeClr val="bg1"/>
                  </a:solidFill>
                </a:rPr>
              </a:br>
              <a:r>
                <a:rPr lang="en-US" sz="1800" dirty="0" smtClean="0">
                  <a:solidFill>
                    <a:schemeClr val="bg1"/>
                  </a:solidFill>
                </a:rPr>
                <a:t>(1 each for GS1-CS1,</a:t>
              </a:r>
            </a:p>
            <a:p>
              <a:pPr algn="l"/>
              <a:r>
                <a:rPr lang="en-US" sz="1800" dirty="0" smtClean="0">
                  <a:solidFill>
                    <a:schemeClr val="bg1"/>
                  </a:solidFill>
                </a:rPr>
                <a:t>GS2-CS2, GSB-CSB)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011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14338"/>
          </a:xfrm>
        </p:spPr>
        <p:txBody>
          <a:bodyPr/>
          <a:lstStyle/>
          <a:p>
            <a:r>
              <a:rPr lang="en-US" b="0" dirty="0"/>
              <a:t>RHIC electron lenses</a:t>
            </a:r>
            <a:r>
              <a:rPr lang="en-US" dirty="0"/>
              <a:t>    </a:t>
            </a:r>
            <a:r>
              <a:rPr lang="en-US" dirty="0" smtClean="0"/>
              <a:t>Superconducting magnets (R. Gupta)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fld id="{6DDFC27F-93F2-477E-AD06-9129FC5F425E}" type="slidenum">
              <a:rPr lang="en-US" smtClean="0"/>
              <a:pPr>
                <a:defRPr/>
              </a:pPr>
              <a:t>24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838200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Designed </a:t>
            </a:r>
            <a:r>
              <a:rPr lang="en-US" sz="1800" b="1" dirty="0" smtClean="0">
                <a:solidFill>
                  <a:srgbClr val="0000FF"/>
                </a:solidFill>
              </a:rPr>
              <a:t>for:</a:t>
            </a:r>
            <a:r>
              <a:rPr lang="en-US" sz="1800" dirty="0" smtClean="0">
                <a:solidFill>
                  <a:srgbClr val="0000FF"/>
                </a:solidFill>
              </a:rPr>
              <a:t> solenoid field strength (6T), field straightness (</a:t>
            </a:r>
            <a:r>
              <a:rPr lang="en-US" sz="1800" dirty="0">
                <a:solidFill>
                  <a:srgbClr val="0000FF"/>
                </a:solidFill>
              </a:rPr>
              <a:t>±50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 smtClean="0">
                <a:solidFill>
                  <a:srgbClr val="0000FF"/>
                </a:solidFill>
              </a:rPr>
              <a:t>m)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Picture 5" descr="pic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3665"/>
            <a:ext cx="9144000" cy="4620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54434" y="2362200"/>
            <a:ext cx="2613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/>
              <a:t>17 magnets total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5810" y="3087469"/>
            <a:ext cx="2840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To correct for straightness</a:t>
            </a:r>
          </a:p>
          <a:p>
            <a:pPr algn="l"/>
            <a:r>
              <a:rPr lang="en-US" sz="1800" dirty="0" smtClean="0"/>
              <a:t>5 hor + 5 ver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410200" y="1219200"/>
            <a:ext cx="3657600" cy="1182707"/>
            <a:chOff x="5410200" y="1219200"/>
            <a:chExt cx="3657600" cy="1182707"/>
          </a:xfrm>
        </p:grpSpPr>
        <p:sp>
          <p:nvSpPr>
            <p:cNvPr id="10" name="TextBox 9"/>
            <p:cNvSpPr txBox="1"/>
            <p:nvPr/>
          </p:nvSpPr>
          <p:spPr>
            <a:xfrm>
              <a:off x="6748635" y="1447800"/>
              <a:ext cx="231916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 smtClean="0"/>
                <a:t>Maximize overlap </a:t>
              </a:r>
              <a:br>
                <a:rPr lang="en-US" sz="2000" dirty="0" smtClean="0"/>
              </a:br>
              <a:r>
                <a:rPr lang="en-US" sz="2000" dirty="0" smtClean="0"/>
                <a:t>of p- and e-beams</a:t>
              </a:r>
              <a:br>
                <a:rPr lang="en-US" sz="2000" dirty="0" smtClean="0"/>
              </a:br>
              <a:endParaRPr lang="en-US" sz="1600" dirty="0" smtClean="0"/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5410200" y="1219200"/>
              <a:ext cx="1524000" cy="45720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1" name="Group 20"/>
          <p:cNvGrpSpPr/>
          <p:nvPr/>
        </p:nvGrpSpPr>
        <p:grpSpPr>
          <a:xfrm>
            <a:off x="76200" y="1143000"/>
            <a:ext cx="5551470" cy="1143000"/>
            <a:chOff x="76200" y="1143000"/>
            <a:chExt cx="5551470" cy="1143000"/>
          </a:xfrm>
        </p:grpSpPr>
        <p:grpSp>
          <p:nvGrpSpPr>
            <p:cNvPr id="11" name="Group 10"/>
            <p:cNvGrpSpPr/>
            <p:nvPr/>
          </p:nvGrpSpPr>
          <p:grpSpPr>
            <a:xfrm>
              <a:off x="76200" y="1143000"/>
              <a:ext cx="5551470" cy="1143000"/>
              <a:chOff x="76200" y="1143000"/>
              <a:chExt cx="5551470" cy="1143000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76200" y="1578114"/>
                <a:ext cx="555147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000" dirty="0" smtClean="0"/>
                  <a:t>Stabilizes e-beam</a:t>
                </a:r>
                <a:br>
                  <a:rPr lang="en-US" sz="2000" dirty="0" smtClean="0"/>
                </a:br>
                <a:r>
                  <a:rPr lang="en-US" sz="2000" dirty="0" smtClean="0"/>
                  <a:t>Magnetic compression </a:t>
                </a:r>
                <a:r>
                  <a:rPr lang="en-US" sz="1600" dirty="0" smtClean="0"/>
                  <a:t>(need 310 </a:t>
                </a:r>
                <a:r>
                  <a:rPr lang="en-US" sz="1600" dirty="0" smtClean="0">
                    <a:latin typeface="Symbol" charset="2"/>
                    <a:cs typeface="Symbol" charset="2"/>
                  </a:rPr>
                  <a:t>m</a:t>
                </a:r>
                <a:r>
                  <a:rPr lang="en-US" sz="1600" dirty="0" smtClean="0"/>
                  <a:t>m rms beam size)</a:t>
                </a: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 bwMode="auto">
              <a:xfrm flipH="1">
                <a:off x="1066800" y="1143000"/>
                <a:ext cx="1447800" cy="5334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84394881"/>
                </p:ext>
              </p:extLst>
            </p:nvPr>
          </p:nvGraphicFramePr>
          <p:xfrm>
            <a:off x="2844800" y="1219200"/>
            <a:ext cx="1778000" cy="76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98" name="Equation" r:id="rId4" imgW="1155700" imgH="495300" progId="Equation.3">
                    <p:embed/>
                  </p:oleObj>
                </mc:Choice>
                <mc:Fallback>
                  <p:oleObj name="Equation" r:id="rId4" imgW="1155700" imgH="495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844800" y="1219200"/>
                          <a:ext cx="1778000" cy="762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TextBox 18"/>
          <p:cNvSpPr txBox="1"/>
          <p:nvPr/>
        </p:nvSpPr>
        <p:spPr>
          <a:xfrm>
            <a:off x="1219200" y="3276600"/>
            <a:ext cx="2626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0.3 T with reduced </a:t>
            </a:r>
            <a:r>
              <a:rPr lang="en-US" sz="1800" i="1" dirty="0" err="1" smtClean="0"/>
              <a:t>B</a:t>
            </a:r>
            <a:r>
              <a:rPr lang="en-US" sz="1800" baseline="-25000" dirty="0" err="1" smtClean="0"/>
              <a:t>main</a:t>
            </a:r>
            <a:endParaRPr lang="en-US" sz="18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1520872" y="4636140"/>
            <a:ext cx="4367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/>
              <a:t>m</a:t>
            </a:r>
            <a:r>
              <a:rPr lang="en-US" sz="1800" dirty="0" smtClean="0"/>
              <a:t>aintain field quality with reduced </a:t>
            </a:r>
            <a:r>
              <a:rPr lang="en-US" sz="1800" i="1" dirty="0" err="1" smtClean="0"/>
              <a:t>B</a:t>
            </a:r>
            <a:r>
              <a:rPr lang="en-US" sz="1800" baseline="-25000" dirty="0" err="1" smtClean="0"/>
              <a:t>main</a:t>
            </a:r>
            <a:endParaRPr lang="en-US" sz="1800" baseline="-25000" dirty="0" smtClean="0"/>
          </a:p>
        </p:txBody>
      </p:sp>
    </p:spTree>
    <p:extLst>
      <p:ext uri="{BB962C8B-B14F-4D97-AF65-F5344CB8AC3E}">
        <p14:creationId xmlns:p14="http://schemas.microsoft.com/office/powerpoint/2010/main" val="3152707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RHIC electron lenses</a:t>
            </a:r>
            <a:r>
              <a:rPr lang="en-US" dirty="0"/>
              <a:t>                 </a:t>
            </a:r>
            <a:r>
              <a:rPr lang="en-US" dirty="0" smtClean="0"/>
              <a:t>Superconducting magnets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fld id="{6DDFC27F-93F2-477E-AD06-9129FC5F425E}" type="slidenum">
              <a:rPr lang="en-US" smtClean="0"/>
              <a:pPr>
                <a:defRPr/>
              </a:pPr>
              <a:t>25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31131" y="762000"/>
            <a:ext cx="4874269" cy="2590800"/>
            <a:chOff x="231131" y="762000"/>
            <a:chExt cx="4874269" cy="2590800"/>
          </a:xfrm>
        </p:grpSpPr>
        <p:pic>
          <p:nvPicPr>
            <p:cNvPr id="7" name="Picture 6" descr="13 Winding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131" y="762000"/>
              <a:ext cx="4874269" cy="25908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84829" y="762000"/>
              <a:ext cx="35251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smtClean="0">
                  <a:solidFill>
                    <a:srgbClr val="FFFFFF"/>
                  </a:solidFill>
                </a:rPr>
                <a:t>winding at BNL</a:t>
              </a:r>
              <a:br>
                <a:rPr lang="en-US" dirty="0" smtClean="0">
                  <a:solidFill>
                    <a:srgbClr val="FFFFFF"/>
                  </a:solidFill>
                </a:rPr>
              </a:br>
              <a:r>
                <a:rPr lang="en-US" dirty="0" smtClean="0">
                  <a:solidFill>
                    <a:srgbClr val="FFFFFF"/>
                  </a:solidFill>
                </a:rPr>
                <a:t>22 layers, ~25000 turns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553200" y="2667000"/>
            <a:ext cx="2306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end with cables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52400" y="3505200"/>
            <a:ext cx="4650509" cy="3026204"/>
            <a:chOff x="152400" y="3505200"/>
            <a:chExt cx="4650509" cy="3026204"/>
          </a:xfrm>
        </p:grpSpPr>
        <p:pic>
          <p:nvPicPr>
            <p:cNvPr id="11" name="Picture 10" descr="pic1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4038600"/>
              <a:ext cx="4650509" cy="249280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52400" y="3505200"/>
              <a:ext cx="34070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smtClean="0">
                  <a:solidFill>
                    <a:schemeClr val="accent2"/>
                  </a:solidFill>
                </a:rPr>
                <a:t>1</a:t>
              </a:r>
              <a:r>
                <a:rPr lang="en-US" baseline="30000" dirty="0" smtClean="0">
                  <a:solidFill>
                    <a:schemeClr val="accent2"/>
                  </a:solidFill>
                </a:rPr>
                <a:t>st</a:t>
              </a:r>
              <a:r>
                <a:rPr lang="en-US" dirty="0" smtClean="0">
                  <a:solidFill>
                    <a:schemeClr val="accent2"/>
                  </a:solidFill>
                </a:rPr>
                <a:t> solenoid tested cold: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495800" y="6073914"/>
            <a:ext cx="4648200" cy="707886"/>
            <a:chOff x="4495800" y="6073914"/>
            <a:chExt cx="4648200" cy="707886"/>
          </a:xfrm>
        </p:grpSpPr>
        <p:sp>
          <p:nvSpPr>
            <p:cNvPr id="13" name="TextBox 12"/>
            <p:cNvSpPr txBox="1"/>
            <p:nvPr/>
          </p:nvSpPr>
          <p:spPr>
            <a:xfrm>
              <a:off x="4967105" y="6073914"/>
              <a:ext cx="4176895" cy="707886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 smtClean="0">
                  <a:solidFill>
                    <a:schemeClr val="accent2"/>
                  </a:solidFill>
                </a:rPr>
                <a:t>Ground fault developed in layer 1,</a:t>
              </a:r>
              <a:br>
                <a:rPr lang="en-US" sz="2000" dirty="0" smtClean="0">
                  <a:solidFill>
                    <a:schemeClr val="accent2"/>
                  </a:solidFill>
                </a:rPr>
              </a:br>
              <a:r>
                <a:rPr lang="en-US" sz="2000" dirty="0" smtClean="0">
                  <a:solidFill>
                    <a:schemeClr val="accent2"/>
                  </a:solidFill>
                </a:rPr>
                <a:t>decided to disable layers 1&amp;2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4495800" y="6248400"/>
              <a:ext cx="457200" cy="0"/>
            </a:xfrm>
            <a:prstGeom prst="straightConnector1">
              <a:avLst/>
            </a:prstGeom>
            <a:noFill/>
            <a:ln w="31750" cap="flat" cmpd="sng" algn="ctr">
              <a:solidFill>
                <a:schemeClr val="accent2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</p:grpSp>
      <p:grpSp>
        <p:nvGrpSpPr>
          <p:cNvPr id="9" name="Group 8"/>
          <p:cNvGrpSpPr/>
          <p:nvPr/>
        </p:nvGrpSpPr>
        <p:grpSpPr>
          <a:xfrm>
            <a:off x="5257800" y="762000"/>
            <a:ext cx="3454400" cy="2590800"/>
            <a:chOff x="5257800" y="762000"/>
            <a:chExt cx="3454400" cy="2590800"/>
          </a:xfrm>
        </p:grpSpPr>
        <p:pic>
          <p:nvPicPr>
            <p:cNvPr id="18" name="Picture 17" descr="04 Corrector coils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0" y="762000"/>
              <a:ext cx="3454400" cy="25908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314029" y="762000"/>
              <a:ext cx="30066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smtClean="0">
                  <a:solidFill>
                    <a:srgbClr val="FFFFFF"/>
                  </a:solidFill>
                </a:rPr>
                <a:t>shell with correctors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943600" y="3505200"/>
            <a:ext cx="2743200" cy="2057400"/>
            <a:chOff x="5943600" y="3505200"/>
            <a:chExt cx="2743200" cy="2057400"/>
          </a:xfrm>
        </p:grpSpPr>
        <p:pic>
          <p:nvPicPr>
            <p:cNvPr id="5" name="Picture 4" descr="2012-0308 Main solenoid no1 (1)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3505200"/>
              <a:ext cx="2743200" cy="20574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984950" y="3505200"/>
              <a:ext cx="23407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smtClean="0">
                  <a:solidFill>
                    <a:srgbClr val="FFFFFF"/>
                  </a:solidFill>
                </a:rPr>
                <a:t>end preparation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876800" y="4495800"/>
            <a:ext cx="2466190" cy="1200328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2</a:t>
            </a:r>
            <a:r>
              <a:rPr lang="en-US" baseline="30000" dirty="0" smtClean="0">
                <a:solidFill>
                  <a:schemeClr val="accent2"/>
                </a:solidFill>
              </a:rPr>
              <a:t>nd</a:t>
            </a:r>
            <a:r>
              <a:rPr lang="en-US" dirty="0" smtClean="0">
                <a:solidFill>
                  <a:schemeClr val="accent2"/>
                </a:solidFill>
              </a:rPr>
              <a:t> solenoid also 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reached 6 T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(all layers good)</a:t>
            </a:r>
          </a:p>
        </p:txBody>
      </p:sp>
    </p:spTree>
    <p:extLst>
      <p:ext uri="{BB962C8B-B14F-4D97-AF65-F5344CB8AC3E}">
        <p14:creationId xmlns:p14="http://schemas.microsoft.com/office/powerpoint/2010/main" val="3670855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04" y="3505200"/>
            <a:ext cx="9144000" cy="21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RHIC electron lenses</a:t>
            </a:r>
            <a:r>
              <a:rPr lang="en-US" dirty="0"/>
              <a:t>              </a:t>
            </a:r>
            <a:r>
              <a:rPr lang="en-US" dirty="0" smtClean="0"/>
              <a:t>                     Instrumentation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fld id="{6DDFC27F-93F2-477E-AD06-9129FC5F425E}" type="slidenum">
              <a:rPr lang="en-US" smtClean="0"/>
              <a:pPr>
                <a:defRPr/>
              </a:pPr>
              <a:t>26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4876414" y="762000"/>
            <a:ext cx="4267585" cy="2895600"/>
            <a:chOff x="4876414" y="762000"/>
            <a:chExt cx="4267585" cy="2895600"/>
          </a:xfrm>
        </p:grpSpPr>
        <p:grpSp>
          <p:nvGrpSpPr>
            <p:cNvPr id="20" name="Group 19"/>
            <p:cNvGrpSpPr/>
            <p:nvPr/>
          </p:nvGrpSpPr>
          <p:grpSpPr>
            <a:xfrm>
              <a:off x="4876414" y="914400"/>
              <a:ext cx="4267585" cy="2743200"/>
              <a:chOff x="4876414" y="914400"/>
              <a:chExt cx="4267585" cy="2743200"/>
            </a:xfrm>
          </p:grpSpPr>
          <p:pic>
            <p:nvPicPr>
              <p:cNvPr id="9" name="Picture 8" descr="dt5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876414" y="914400"/>
                <a:ext cx="4267585" cy="2467392"/>
              </a:xfrm>
              <a:prstGeom prst="rect">
                <a:avLst/>
              </a:prstGeom>
            </p:spPr>
          </p:pic>
          <p:cxnSp>
            <p:nvCxnSpPr>
              <p:cNvPr id="14" name="Straight Arrow Connector 13"/>
              <p:cNvCxnSpPr/>
              <p:nvPr/>
            </p:nvCxnSpPr>
            <p:spPr bwMode="auto">
              <a:xfrm flipH="1">
                <a:off x="5562600" y="2286000"/>
                <a:ext cx="1143000" cy="13716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6" name="TextBox 15"/>
            <p:cNvSpPr txBox="1"/>
            <p:nvPr/>
          </p:nvSpPr>
          <p:spPr>
            <a:xfrm>
              <a:off x="5562600" y="762000"/>
              <a:ext cx="8516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smtClean="0"/>
                <a:t>BPM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68385" y="1214735"/>
              <a:ext cx="13822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smtClean="0"/>
                <a:t>drift tube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91000" y="4724400"/>
            <a:ext cx="3429000" cy="2133600"/>
            <a:chOff x="4191000" y="4724400"/>
            <a:chExt cx="3429000" cy="2133600"/>
          </a:xfrm>
        </p:grpSpPr>
        <p:grpSp>
          <p:nvGrpSpPr>
            <p:cNvPr id="19" name="Group 18"/>
            <p:cNvGrpSpPr/>
            <p:nvPr/>
          </p:nvGrpSpPr>
          <p:grpSpPr>
            <a:xfrm>
              <a:off x="4191000" y="4724400"/>
              <a:ext cx="3429000" cy="2133600"/>
              <a:chOff x="4191000" y="4724400"/>
              <a:chExt cx="3429000" cy="2133600"/>
            </a:xfrm>
          </p:grpSpPr>
          <p:pic>
            <p:nvPicPr>
              <p:cNvPr id="5" name="Picture 4" descr="2012-0504 Instrumentation holder (3)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1000" y="4724400"/>
                <a:ext cx="3159640" cy="2133600"/>
              </a:xfrm>
              <a:prstGeom prst="rect">
                <a:avLst/>
              </a:prstGeom>
            </p:spPr>
          </p:pic>
          <p:cxnSp>
            <p:nvCxnSpPr>
              <p:cNvPr id="12" name="Straight Arrow Connector 11"/>
              <p:cNvCxnSpPr/>
              <p:nvPr/>
            </p:nvCxnSpPr>
            <p:spPr bwMode="auto">
              <a:xfrm flipV="1">
                <a:off x="6553200" y="4953000"/>
                <a:ext cx="1066800" cy="3048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22" name="TextBox 21"/>
            <p:cNvSpPr txBox="1"/>
            <p:nvPr/>
          </p:nvSpPr>
          <p:spPr>
            <a:xfrm>
              <a:off x="4191000" y="4796135"/>
              <a:ext cx="162150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/>
                <a:t>i</a:t>
              </a:r>
              <a:r>
                <a:rPr lang="en-US" dirty="0" smtClean="0"/>
                <a:t>nstrument</a:t>
              </a:r>
              <a:br>
                <a:rPr lang="en-US" dirty="0" smtClean="0"/>
              </a:br>
              <a:r>
                <a:rPr lang="en-US" dirty="0" smtClean="0"/>
                <a:t>holder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43000" y="4419600"/>
            <a:ext cx="2681718" cy="2362200"/>
            <a:chOff x="1143000" y="4419600"/>
            <a:chExt cx="2681718" cy="2362200"/>
          </a:xfrm>
        </p:grpSpPr>
        <p:grpSp>
          <p:nvGrpSpPr>
            <p:cNvPr id="18" name="Group 17"/>
            <p:cNvGrpSpPr/>
            <p:nvPr/>
          </p:nvGrpSpPr>
          <p:grpSpPr>
            <a:xfrm>
              <a:off x="1143000" y="4419600"/>
              <a:ext cx="2681718" cy="2362200"/>
              <a:chOff x="1143000" y="4419600"/>
              <a:chExt cx="2681718" cy="2362200"/>
            </a:xfrm>
          </p:grpSpPr>
          <p:pic>
            <p:nvPicPr>
              <p:cNvPr id="8" name="Picture 7" descr="gv1.bmp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219200" y="4648200"/>
                <a:ext cx="2605518" cy="2133600"/>
              </a:xfrm>
              <a:prstGeom prst="rect">
                <a:avLst/>
              </a:prstGeom>
            </p:spPr>
          </p:pic>
          <p:cxnSp>
            <p:nvCxnSpPr>
              <p:cNvPr id="10" name="Straight Arrow Connector 9"/>
              <p:cNvCxnSpPr/>
              <p:nvPr/>
            </p:nvCxnSpPr>
            <p:spPr bwMode="auto">
              <a:xfrm flipH="1" flipV="1">
                <a:off x="1143000" y="4419600"/>
                <a:ext cx="228600" cy="6096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24" name="TextBox 23"/>
            <p:cNvSpPr txBox="1"/>
            <p:nvPr/>
          </p:nvSpPr>
          <p:spPr>
            <a:xfrm>
              <a:off x="1350292" y="4648200"/>
              <a:ext cx="23917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smtClean="0"/>
                <a:t>overlap detector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6200" y="609600"/>
            <a:ext cx="6109365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Designed for:</a:t>
            </a:r>
            <a:r>
              <a:rPr lang="en-US" dirty="0">
                <a:solidFill>
                  <a:srgbClr val="0000FF"/>
                </a:solidFill>
              </a:rPr>
              <a:t>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e-</a:t>
            </a:r>
            <a:r>
              <a:rPr lang="en-US" dirty="0"/>
              <a:t>beam position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 smtClean="0"/>
              <a:t>e-current and losses </a:t>
            </a:r>
            <a:r>
              <a:rPr lang="en-US" sz="2000" dirty="0" smtClean="0">
                <a:solidFill>
                  <a:srgbClr val="0000FF"/>
                </a:solidFill>
              </a:rPr>
              <a:t>halo monitor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 smtClean="0"/>
              <a:t>Drift tubes </a:t>
            </a:r>
            <a:br>
              <a:rPr lang="en-US" dirty="0" smtClean="0"/>
            </a:br>
            <a:r>
              <a:rPr lang="en-US" sz="2000" dirty="0" smtClean="0">
                <a:solidFill>
                  <a:srgbClr val="0000FF"/>
                </a:solidFill>
              </a:rPr>
              <a:t>ion extraction with DC e-beam</a:t>
            </a:r>
            <a:endParaRPr lang="en-US" dirty="0" smtClean="0">
              <a:solidFill>
                <a:srgbClr val="0000FF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dirty="0" smtClean="0"/>
              <a:t>e-beam profiles </a:t>
            </a:r>
            <a:r>
              <a:rPr lang="en-US" sz="2000" dirty="0" smtClean="0">
                <a:solidFill>
                  <a:srgbClr val="0000FF"/>
                </a:solidFill>
              </a:rPr>
              <a:t>pin-hole detector, YAG screen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 smtClean="0"/>
              <a:t>Overlap of p- and e-beam</a:t>
            </a:r>
          </a:p>
        </p:txBody>
      </p:sp>
    </p:spTree>
    <p:extLst>
      <p:ext uri="{BB962C8B-B14F-4D97-AF65-F5344CB8AC3E}">
        <p14:creationId xmlns:p14="http://schemas.microsoft.com/office/powerpoint/2010/main" val="2161390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v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50881"/>
            <a:ext cx="4038600" cy="330711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0238" y="1905000"/>
            <a:ext cx="570566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RHIC electron lenses</a:t>
            </a:r>
            <a:r>
              <a:rPr lang="en-US" dirty="0"/>
              <a:t>              </a:t>
            </a:r>
            <a:r>
              <a:rPr lang="en-US" dirty="0" smtClean="0"/>
              <a:t>                     Instrumentation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fld id="{6DDFC27F-93F2-477E-AD06-9129FC5F425E}" type="slidenum">
              <a:rPr lang="en-US" smtClean="0"/>
              <a:pPr>
                <a:defRPr/>
              </a:pPr>
              <a:t>27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914400"/>
            <a:ext cx="676339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Beam overlap monitor (P. Thieberger):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p</a:t>
            </a:r>
            <a:r>
              <a:rPr lang="en-US" sz="2000" dirty="0" smtClean="0"/>
              <a:t>-e beam interaction creates bremsstrahlung (photons) </a:t>
            </a:r>
            <a:br>
              <a:rPr lang="en-US" sz="2000" dirty="0" smtClean="0"/>
            </a:br>
            <a:r>
              <a:rPr lang="en-US" sz="2000" dirty="0" smtClean="0"/>
              <a:t>and backscattered electrons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/>
              <a:t>Backscattered electrons can be detected near gun</a:t>
            </a:r>
            <a:br>
              <a:rPr lang="en-US" sz="2000" dirty="0" smtClean="0"/>
            </a:br>
            <a:r>
              <a:rPr lang="en-US" sz="2000" dirty="0" smtClean="0"/>
              <a:t>(above e-beam)</a:t>
            </a:r>
          </a:p>
        </p:txBody>
      </p:sp>
    </p:spTree>
    <p:extLst>
      <p:ext uri="{BB962C8B-B14F-4D97-AF65-F5344CB8AC3E}">
        <p14:creationId xmlns:p14="http://schemas.microsoft.com/office/powerpoint/2010/main" val="3613243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RHIC electron lenses</a:t>
            </a:r>
            <a:r>
              <a:rPr lang="en-US" dirty="0"/>
              <a:t>              </a:t>
            </a:r>
            <a:r>
              <a:rPr lang="en-US" dirty="0" smtClean="0"/>
              <a:t>                    Test bench 2012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fld id="{6DDFC27F-93F2-477E-AD06-9129FC5F425E}" type="slidenum">
              <a:rPr lang="en-US" smtClean="0"/>
              <a:pPr>
                <a:defRPr/>
              </a:pPr>
              <a:t>28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5" name="Picture 4" descr="2012-0227 Test bench (4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33450"/>
            <a:ext cx="5867400" cy="4400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6228" y="5788836"/>
            <a:ext cx="971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e-gun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11622" y="5791200"/>
            <a:ext cx="2032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GS1 solenoid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24600" y="990600"/>
            <a:ext cx="1330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collector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24600" y="2209800"/>
            <a:ext cx="256257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i</a:t>
            </a:r>
            <a:r>
              <a:rPr lang="en-US" dirty="0" smtClean="0"/>
              <a:t>nstrument holder</a:t>
            </a:r>
          </a:p>
          <a:p>
            <a:pPr marL="342900" indent="-342900" algn="l">
              <a:buFont typeface="Arial"/>
              <a:buChar char="•"/>
            </a:pPr>
            <a:r>
              <a:rPr lang="en-US" sz="1800" dirty="0" smtClean="0"/>
              <a:t>pin hole detector</a:t>
            </a:r>
          </a:p>
          <a:p>
            <a:pPr marL="342900" indent="-342900" algn="l">
              <a:buFont typeface="Arial"/>
              <a:buChar char="•"/>
            </a:pPr>
            <a:r>
              <a:rPr lang="en-US" sz="1800" dirty="0" smtClean="0"/>
              <a:t>YAG screen</a:t>
            </a:r>
          </a:p>
          <a:p>
            <a:pPr marL="342900" indent="-342900" algn="l">
              <a:buFont typeface="Arial"/>
              <a:buChar char="•"/>
            </a:pPr>
            <a:r>
              <a:rPr lang="en-US" sz="1800" dirty="0" smtClean="0"/>
              <a:t>halo monitor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1826442" y="3276600"/>
            <a:ext cx="764358" cy="2590800"/>
          </a:xfrm>
          <a:prstGeom prst="straightConnector1">
            <a:avLst/>
          </a:prstGeom>
          <a:noFill/>
          <a:ln w="349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 flipV="1">
            <a:off x="507214" y="3505200"/>
            <a:ext cx="26186" cy="2375294"/>
          </a:xfrm>
          <a:prstGeom prst="straightConnector1">
            <a:avLst/>
          </a:prstGeom>
          <a:noFill/>
          <a:ln w="349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9" idx="1"/>
          </p:cNvCxnSpPr>
          <p:nvPr/>
        </p:nvCxnSpPr>
        <p:spPr bwMode="auto">
          <a:xfrm flipH="1">
            <a:off x="5867400" y="1221433"/>
            <a:ext cx="457200" cy="1826567"/>
          </a:xfrm>
          <a:prstGeom prst="straightConnector1">
            <a:avLst/>
          </a:prstGeom>
          <a:noFill/>
          <a:ln w="349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5791200" y="2514600"/>
            <a:ext cx="533400" cy="685800"/>
          </a:xfrm>
          <a:prstGeom prst="straightConnector1">
            <a:avLst/>
          </a:prstGeom>
          <a:noFill/>
          <a:ln w="349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2590800" y="6381690"/>
            <a:ext cx="645278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More details: X. Gu et al., IPAC12, paper in preparation</a:t>
            </a:r>
          </a:p>
        </p:txBody>
      </p:sp>
      <p:pic>
        <p:nvPicPr>
          <p:cNvPr id="17" name="Picture 16" descr="2012-0504 Instrumentation holder (3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58" y="3657600"/>
            <a:ext cx="3498173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45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RHIC electron lenses</a:t>
            </a:r>
            <a:r>
              <a:rPr lang="en-US" dirty="0"/>
              <a:t>           </a:t>
            </a:r>
            <a:r>
              <a:rPr lang="en-US" dirty="0" smtClean="0"/>
              <a:t>           Test bench results 2012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fld id="{6DDFC27F-93F2-477E-AD06-9129FC5F425E}" type="slidenum">
              <a:rPr lang="en-US" smtClean="0"/>
              <a:pPr>
                <a:defRPr/>
              </a:pPr>
              <a:t>29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762000"/>
            <a:ext cx="8534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Gun operation in all modes </a:t>
            </a:r>
            <a:r>
              <a:rPr lang="en-US" sz="1400" dirty="0"/>
              <a:t>(100 Hz, 78 kHz, DC)</a:t>
            </a:r>
            <a:r>
              <a:rPr lang="en-US" sz="2000" dirty="0"/>
              <a:t> – </a:t>
            </a:r>
            <a:r>
              <a:rPr lang="en-US" sz="2000" dirty="0">
                <a:solidFill>
                  <a:srgbClr val="FF0000"/>
                </a:solidFill>
              </a:rPr>
              <a:t>1 </a:t>
            </a:r>
            <a:r>
              <a:rPr lang="en-US" sz="2000" dirty="0" smtClean="0">
                <a:solidFill>
                  <a:srgbClr val="FF0000"/>
                </a:solidFill>
              </a:rPr>
              <a:t>A, </a:t>
            </a:r>
            <a:r>
              <a:rPr lang="en-US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2000" dirty="0" smtClean="0">
                <a:solidFill>
                  <a:srgbClr val="FF0000"/>
                </a:solidFill>
              </a:rPr>
              <a:t>I/</a:t>
            </a:r>
            <a:r>
              <a:rPr lang="en-US" sz="2000" dirty="0" err="1" smtClean="0">
                <a:solidFill>
                  <a:srgbClr val="FF0000"/>
                </a:solidFill>
              </a:rPr>
              <a:t>I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rnd</a:t>
            </a:r>
            <a:r>
              <a:rPr lang="en-US" sz="2000" dirty="0" smtClean="0">
                <a:solidFill>
                  <a:srgbClr val="FF0000"/>
                </a:solidFill>
              </a:rPr>
              <a:t> = 0.075% OK</a:t>
            </a:r>
            <a:endParaRPr lang="en-US" sz="2000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Measured gun perveance </a:t>
            </a:r>
            <a:r>
              <a:rPr lang="en-US" sz="1600" dirty="0" smtClean="0"/>
              <a:t>(I vs. U)</a:t>
            </a:r>
            <a:r>
              <a:rPr lang="en-US" sz="2000" dirty="0" smtClean="0"/>
              <a:t>: </a:t>
            </a:r>
            <a:r>
              <a:rPr lang="en-US" sz="2000" dirty="0" smtClean="0">
                <a:solidFill>
                  <a:srgbClr val="FF0000"/>
                </a:solidFill>
              </a:rPr>
              <a:t>0.93 </a:t>
            </a:r>
            <a:r>
              <a:rPr lang="en-US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2000" dirty="0" smtClean="0">
                <a:solidFill>
                  <a:srgbClr val="FF0000"/>
                </a:solidFill>
              </a:rPr>
              <a:t>AV</a:t>
            </a:r>
            <a:r>
              <a:rPr lang="en-US" sz="2000" baseline="30000" dirty="0" smtClean="0">
                <a:solidFill>
                  <a:srgbClr val="FF0000"/>
                </a:solidFill>
              </a:rPr>
              <a:t>-3/2 </a:t>
            </a:r>
            <a:r>
              <a:rPr lang="en-US" sz="2000" dirty="0">
                <a:solidFill>
                  <a:srgbClr val="FF0000"/>
                </a:solidFill>
              </a:rPr>
              <a:t>OK</a:t>
            </a:r>
            <a:endParaRPr lang="en-US" sz="2000" baseline="30000" dirty="0" smtClean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Measured collector temperature and pressure with </a:t>
            </a:r>
            <a:r>
              <a:rPr lang="en-US" sz="2000" dirty="0" smtClean="0"/>
              <a:t>high load </a:t>
            </a:r>
            <a:r>
              <a:rPr lang="en-US" sz="2000" dirty="0" smtClean="0">
                <a:solidFill>
                  <a:srgbClr val="FF0000"/>
                </a:solidFill>
              </a:rPr>
              <a:t>OK</a:t>
            </a:r>
            <a:endParaRPr lang="en-US" sz="2000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Commissioning of pin hole detector and YAG </a:t>
            </a:r>
            <a:r>
              <a:rPr lang="en-US" sz="2000" dirty="0" smtClean="0"/>
              <a:t>screen </a:t>
            </a:r>
            <a:r>
              <a:rPr lang="en-US" sz="2000" dirty="0" smtClean="0">
                <a:solidFill>
                  <a:srgbClr val="FF0000"/>
                </a:solidFill>
              </a:rPr>
              <a:t>done</a:t>
            </a:r>
            <a:endParaRPr lang="en-US" sz="2000" dirty="0">
              <a:solidFill>
                <a:srgbClr val="FF0000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 smtClean="0"/>
              <a:t>Verified transverse </a:t>
            </a:r>
            <a:r>
              <a:rPr lang="en-US" sz="2000" dirty="0" smtClean="0">
                <a:solidFill>
                  <a:srgbClr val="FF0000"/>
                </a:solidFill>
              </a:rPr>
              <a:t>Gaussian</a:t>
            </a:r>
            <a:r>
              <a:rPr lang="en-US" sz="2000" dirty="0" smtClean="0"/>
              <a:t> profile </a:t>
            </a:r>
            <a:r>
              <a:rPr lang="en-US" sz="2000" dirty="0" smtClean="0">
                <a:solidFill>
                  <a:srgbClr val="FF0000"/>
                </a:solidFill>
              </a:rPr>
              <a:t>OK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Prototype of machine protection </a:t>
            </a:r>
            <a:r>
              <a:rPr lang="en-US" sz="2000" dirty="0"/>
              <a:t>system </a:t>
            </a:r>
            <a:r>
              <a:rPr lang="en-US" sz="2000" dirty="0" smtClean="0">
                <a:solidFill>
                  <a:srgbClr val="FF0000"/>
                </a:solidFill>
              </a:rPr>
              <a:t>done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Test of software </a:t>
            </a:r>
            <a:r>
              <a:rPr lang="en-US" sz="2000" dirty="0"/>
              <a:t>controls </a:t>
            </a:r>
            <a:r>
              <a:rPr lang="en-US" sz="2000" dirty="0">
                <a:solidFill>
                  <a:srgbClr val="FF0000"/>
                </a:solidFill>
              </a:rPr>
              <a:t>done</a:t>
            </a:r>
            <a:endParaRPr lang="en-US" sz="2000" dirty="0" smtClean="0"/>
          </a:p>
        </p:txBody>
      </p:sp>
      <p:pic>
        <p:nvPicPr>
          <p:cNvPr id="7" name="Picture 6" descr="C:\Users\xgu\Pictures\Diagram3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971800"/>
            <a:ext cx="8153400" cy="3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590800" y="6381690"/>
            <a:ext cx="645278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More details: X. Gu et al., IPAC12, paper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3930310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Outline – head-on beam-beam compensation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RHIC goals, Historical survey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dirty="0" smtClean="0">
                <a:solidFill>
                  <a:srgbClr val="0000FF"/>
                </a:solidFill>
              </a:rPr>
              <a:t>DCI experience, proposals for other machines</a:t>
            </a:r>
            <a:br>
              <a:rPr lang="en-US" dirty="0" smtClean="0">
                <a:solidFill>
                  <a:srgbClr val="0000FF"/>
                </a:solidFill>
              </a:rPr>
            </a:br>
            <a:endParaRPr lang="en-US" sz="2400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Head-on beam-beam compensation</a:t>
            </a:r>
            <a:br>
              <a:rPr lang="en-US" sz="2400" dirty="0"/>
            </a:br>
            <a:r>
              <a:rPr lang="en-US" sz="2400" dirty="0">
                <a:solidFill>
                  <a:schemeClr val="accent2"/>
                </a:solidFill>
              </a:rPr>
              <a:t>	</a:t>
            </a:r>
            <a:r>
              <a:rPr lang="en-US" dirty="0">
                <a:solidFill>
                  <a:schemeClr val="accent2"/>
                </a:solidFill>
              </a:rPr>
              <a:t>ideal, deviations from ideal</a:t>
            </a:r>
            <a:r>
              <a:rPr lang="en-US" dirty="0"/>
              <a:t/>
            </a:r>
            <a:br>
              <a:rPr lang="en-US" dirty="0"/>
            </a:b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Technology developments for hadron beams</a:t>
            </a:r>
            <a:br>
              <a:rPr lang="en-US" sz="2400" dirty="0" smtClean="0"/>
            </a:br>
            <a:r>
              <a:rPr lang="en-US" sz="2400" dirty="0" smtClean="0"/>
              <a:t> 	</a:t>
            </a:r>
            <a:r>
              <a:rPr lang="en-US" dirty="0" smtClean="0">
                <a:solidFill>
                  <a:srgbClr val="0000FF"/>
                </a:solidFill>
              </a:rPr>
              <a:t>Tevatron electron lenses, Electron Beam Ion Sources</a:t>
            </a:r>
            <a:br>
              <a:rPr lang="en-US" dirty="0" smtClean="0">
                <a:solidFill>
                  <a:srgbClr val="0000FF"/>
                </a:solidFill>
              </a:rPr>
            </a:br>
            <a:endParaRPr lang="en-US" sz="2400" dirty="0" smtClean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RHIC electron lenses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dirty="0" smtClean="0">
                <a:solidFill>
                  <a:srgbClr val="0000FF"/>
                </a:solidFill>
              </a:rPr>
              <a:t>design, simulations, lattice, hardware, test bench, commissioning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/>
              <a:t>	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  </a:t>
            </a: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tabLst>
                <a:tab pos="1714500" algn="r"/>
              </a:tabLst>
              <a:defRPr sz="1000"/>
            </a:lvl1pPr>
          </a:lstStyle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484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8200"/>
            <a:ext cx="9144000" cy="263935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B558D05A-655E-48D6-BEE5-5A6C8F729379}" type="slidenum">
              <a:rPr lang="en-US" smtClean="0"/>
              <a:pPr>
                <a:defRPr/>
              </a:pPr>
              <a:t>30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33600" y="1581090"/>
            <a:ext cx="1510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outside ring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23550" y="4857690"/>
            <a:ext cx="1353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inside ring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64521" y="1143000"/>
            <a:ext cx="71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IP10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4520661" y="1543110"/>
            <a:ext cx="51339" cy="180969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28600" y="5307449"/>
            <a:ext cx="855875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 dirty="0" smtClean="0"/>
              <a:t>EBIS spare solenoid</a:t>
            </a:r>
          </a:p>
          <a:p>
            <a:pPr marL="342900" indent="-342900" algn="l">
              <a:buFont typeface="Arial"/>
              <a:buChar char="•"/>
            </a:pPr>
            <a:r>
              <a:rPr lang="en-US" sz="1800" dirty="0" smtClean="0"/>
              <a:t>allows for electron transport from gun to collector with 2 Tm integrated strength</a:t>
            </a:r>
          </a:p>
          <a:p>
            <a:pPr marL="342900" indent="-342900" algn="l">
              <a:buFont typeface="Arial"/>
              <a:buChar char="•"/>
            </a:pPr>
            <a:r>
              <a:rPr lang="en-US" sz="1800" dirty="0"/>
              <a:t>d</a:t>
            </a:r>
            <a:r>
              <a:rPr lang="en-US" sz="1800" dirty="0" smtClean="0"/>
              <a:t>oes not allow for beam-beam compensation</a:t>
            </a:r>
            <a:br>
              <a:rPr lang="en-US" sz="1800" dirty="0" smtClean="0"/>
            </a:br>
            <a:r>
              <a:rPr lang="en-US" sz="1400" dirty="0" smtClean="0"/>
              <a:t>(field lines not straight enough)</a:t>
            </a:r>
            <a:endParaRPr lang="en-US" sz="18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843293" y="0"/>
            <a:ext cx="495520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 smtClean="0"/>
              <a:t>Electron lens main solenoid #1</a:t>
            </a:r>
          </a:p>
          <a:p>
            <a:pPr marL="342900" indent="-342900" algn="l">
              <a:buFont typeface="Arial"/>
              <a:buChar char="•"/>
            </a:pPr>
            <a:r>
              <a:rPr lang="en-US" sz="1600" dirty="0" smtClean="0"/>
              <a:t>straight beam pipe (Y-pipes not ready)</a:t>
            </a:r>
          </a:p>
          <a:p>
            <a:pPr marL="342900" indent="-342900" algn="l">
              <a:buFont typeface="Arial"/>
              <a:buChar char="•"/>
            </a:pPr>
            <a:r>
              <a:rPr lang="en-US" sz="1600" dirty="0" smtClean="0"/>
              <a:t>allows for commissioning of all solenoid magnets</a:t>
            </a:r>
          </a:p>
          <a:p>
            <a:pPr marL="342900" indent="-342900" algn="l">
              <a:buFont typeface="Arial"/>
              <a:buChar char="•"/>
            </a:pPr>
            <a:r>
              <a:rPr lang="en-US" sz="1600" dirty="0" smtClean="0"/>
              <a:t>does not allow for electron beam commissioning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6324600" y="1295400"/>
            <a:ext cx="51339" cy="180969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1219200" y="3581400"/>
            <a:ext cx="1600200" cy="17526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0" y="0"/>
            <a:ext cx="3556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 smtClean="0"/>
              <a:t>Installation for 2013</a:t>
            </a:r>
          </a:p>
        </p:txBody>
      </p:sp>
    </p:spTree>
    <p:extLst>
      <p:ext uri="{BB962C8B-B14F-4D97-AF65-F5344CB8AC3E}">
        <p14:creationId xmlns:p14="http://schemas.microsoft.com/office/powerpoint/2010/main" val="3416054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3429000" cy="414338"/>
          </a:xfrm>
        </p:spPr>
        <p:txBody>
          <a:bodyPr/>
          <a:lstStyle/>
          <a:p>
            <a:r>
              <a:rPr lang="en-US" dirty="0" smtClean="0"/>
              <a:t>RHIC Electron lenses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  </a:t>
            </a:r>
            <a:endParaRPr lang="en-US" dirty="0"/>
          </a:p>
        </p:txBody>
      </p:sp>
      <p:pic>
        <p:nvPicPr>
          <p:cNvPr id="4" name="Picture 3" descr="013120133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62" y="0"/>
            <a:ext cx="5561838" cy="4171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0199" y="14111"/>
            <a:ext cx="4073801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Yellow e-lens in RHIC tunnel</a:t>
            </a:r>
          </a:p>
        </p:txBody>
      </p:sp>
      <p:pic>
        <p:nvPicPr>
          <p:cNvPr id="9" name="Picture 8" descr="0110201327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14400"/>
            <a:ext cx="3048000" cy="2286000"/>
          </a:xfrm>
          <a:prstGeom prst="rect">
            <a:avLst/>
          </a:prstGeom>
        </p:spPr>
      </p:pic>
      <p:pic>
        <p:nvPicPr>
          <p:cNvPr id="12" name="Picture 11" descr="0124201329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4075"/>
            <a:ext cx="2286000" cy="3048000"/>
          </a:xfrm>
          <a:prstGeom prst="rect">
            <a:avLst/>
          </a:prstGeom>
        </p:spPr>
      </p:pic>
      <p:pic>
        <p:nvPicPr>
          <p:cNvPr id="8" name="Picture 7" descr="1207201221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814024"/>
            <a:ext cx="2286000" cy="3048000"/>
          </a:xfrm>
          <a:prstGeom prst="rect">
            <a:avLst/>
          </a:prstGeom>
        </p:spPr>
      </p:pic>
      <p:pic>
        <p:nvPicPr>
          <p:cNvPr id="11" name="Picture 10" descr="0122201329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1" y="3792570"/>
            <a:ext cx="4087240" cy="3065430"/>
          </a:xfrm>
          <a:prstGeom prst="rect">
            <a:avLst/>
          </a:prstGeom>
        </p:spPr>
      </p:pic>
      <p:pic>
        <p:nvPicPr>
          <p:cNvPr id="6" name="Picture 5" descr="0110201327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813763"/>
            <a:ext cx="2283178" cy="30442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" y="914400"/>
            <a:ext cx="2437386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leads </a:t>
            </a:r>
            <a:r>
              <a:rPr lang="en-US" sz="2000" dirty="0" smtClean="0"/>
              <a:t>of </a:t>
            </a:r>
            <a:r>
              <a:rPr lang="en-US" sz="2000" dirty="0" err="1" smtClean="0"/>
              <a:t>sc</a:t>
            </a:r>
            <a:r>
              <a:rPr lang="en-US" sz="2000" dirty="0" smtClean="0"/>
              <a:t> solenoid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3810000"/>
            <a:ext cx="683851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drift</a:t>
            </a:r>
            <a:br>
              <a:rPr lang="en-US" sz="2000" dirty="0" smtClean="0"/>
            </a:br>
            <a:r>
              <a:rPr lang="en-US" sz="2000" dirty="0" smtClean="0"/>
              <a:t>tube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52600" y="3810000"/>
            <a:ext cx="902511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Y-pipe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33800" y="3810000"/>
            <a:ext cx="2337073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w</a:t>
            </a:r>
            <a:r>
              <a:rPr lang="en-US" sz="2000" dirty="0" smtClean="0"/>
              <a:t>ater-cooled bus</a:t>
            </a:r>
            <a:br>
              <a:rPr lang="en-US" sz="2000" dirty="0" smtClean="0"/>
            </a:br>
            <a:r>
              <a:rPr lang="en-US" sz="2000" dirty="0" smtClean="0"/>
              <a:t>for warm solenoids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64786" y="3810000"/>
            <a:ext cx="2679214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ps for warm solenoids</a:t>
            </a:r>
          </a:p>
        </p:txBody>
      </p:sp>
    </p:spTree>
    <p:extLst>
      <p:ext uri="{BB962C8B-B14F-4D97-AF65-F5344CB8AC3E}">
        <p14:creationId xmlns:p14="http://schemas.microsoft.com/office/powerpoint/2010/main" val="1499214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RHIC electron </a:t>
            </a:r>
            <a:r>
              <a:rPr lang="en-US" dirty="0" smtClean="0"/>
              <a:t>lenses - commissioning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2013 polarized proton run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Commission new lattice (</a:t>
            </a:r>
            <a:r>
              <a:rPr lang="en-US" dirty="0" err="1">
                <a:latin typeface="Symbol" charset="2"/>
                <a:cs typeface="Symbol" charset="2"/>
              </a:rPr>
              <a:t>Dy</a:t>
            </a:r>
            <a:r>
              <a:rPr lang="en-US" baseline="-25000" dirty="0" err="1"/>
              <a:t>x,y</a:t>
            </a:r>
            <a:r>
              <a:rPr lang="en-US" dirty="0"/>
              <a:t> = </a:t>
            </a:r>
            <a:r>
              <a:rPr lang="en-US" dirty="0" err="1"/>
              <a:t>k</a:t>
            </a:r>
            <a:r>
              <a:rPr lang="en-US" dirty="0" err="1">
                <a:latin typeface="Symbol" charset="2"/>
                <a:cs typeface="Symbol" charset="2"/>
              </a:rPr>
              <a:t>p</a:t>
            </a:r>
            <a:r>
              <a:rPr lang="en-US" dirty="0" smtClean="0"/>
              <a:t>) </a:t>
            </a:r>
            <a:br>
              <a:rPr lang="en-US" dirty="0" smtClean="0"/>
            </a:br>
            <a:r>
              <a:rPr lang="en-US" dirty="0" smtClean="0"/>
              <a:t>Commission </a:t>
            </a:r>
            <a:r>
              <a:rPr lang="en-US" dirty="0"/>
              <a:t>new p-beam diagnostics </a:t>
            </a:r>
            <a:br>
              <a:rPr lang="en-US" dirty="0"/>
            </a:br>
            <a:r>
              <a:rPr lang="en-US" sz="1800" dirty="0">
                <a:solidFill>
                  <a:schemeClr val="accent2"/>
                </a:solidFill>
              </a:rPr>
              <a:t>(single bunch BTF, single bunch beam loss rates)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Commission Yellow lens superconducing solenoid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Commission Blue and Yellow lens warm magnets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Commission Blue lens electron beam and instrumentation</a:t>
            </a:r>
            <a:endParaRPr lang="en-US" sz="600" dirty="0" smtClean="0"/>
          </a:p>
          <a:p>
            <a:pPr marL="342900" indent="-342900">
              <a:buFont typeface="Arial"/>
              <a:buChar char="•"/>
            </a:pPr>
            <a:endParaRPr lang="en-US" sz="600" dirty="0"/>
          </a:p>
          <a:p>
            <a:pPr marL="0" indent="0"/>
            <a:r>
              <a:rPr lang="en-US" sz="2400" b="1" dirty="0" smtClean="0"/>
              <a:t>Summer 2013 shut-down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Install Blue superconducting solenoid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Measure/correct Blue and Yellow field straightness in tunnel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Complete installation </a:t>
            </a:r>
            <a:br>
              <a:rPr lang="en-US" dirty="0" smtClean="0"/>
            </a:br>
            <a:r>
              <a:rPr lang="en-US" sz="1800" dirty="0" smtClean="0">
                <a:solidFill>
                  <a:srgbClr val="0000FF"/>
                </a:solidFill>
              </a:rPr>
              <a:t>(Yellow vacuum system, backscattered electron detectors)</a:t>
            </a:r>
            <a:endParaRPr lang="en-US" sz="600" dirty="0" smtClean="0">
              <a:solidFill>
                <a:srgbClr val="0000FF"/>
              </a:solidFill>
            </a:endParaRPr>
          </a:p>
          <a:p>
            <a:pPr marL="0" indent="0"/>
            <a:endParaRPr lang="en-US" sz="600" dirty="0"/>
          </a:p>
          <a:p>
            <a:pPr marL="0" indent="0"/>
            <a:r>
              <a:rPr lang="en-US" sz="2400" b="1" dirty="0" smtClean="0"/>
              <a:t>2014 run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Commission both lenses with ion/proton beams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964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Options for tests with electron lenses in RHIC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Electron lenses can be used for test beyond HOBBC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Electron lenses are built for polarized proton operation</a:t>
            </a:r>
            <a:br>
              <a:rPr lang="en-US" sz="2400" dirty="0" smtClean="0"/>
            </a:br>
            <a:r>
              <a:rPr lang="en-US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chemeClr val="accent2"/>
                </a:solidFill>
                <a:sym typeface="Wingdings"/>
              </a:rPr>
              <a:t> </a:t>
            </a:r>
            <a:r>
              <a:rPr lang="en-US" dirty="0" smtClean="0">
                <a:solidFill>
                  <a:schemeClr val="accent2"/>
                </a:solidFill>
              </a:rPr>
              <a:t>test compatible with </a:t>
            </a:r>
            <a:r>
              <a:rPr lang="en-US" dirty="0" err="1" smtClean="0">
                <a:solidFill>
                  <a:schemeClr val="accent2"/>
                </a:solidFill>
              </a:rPr>
              <a:t>pp</a:t>
            </a:r>
            <a:r>
              <a:rPr lang="en-US" dirty="0" smtClean="0">
                <a:solidFill>
                  <a:schemeClr val="accent2"/>
                </a:solidFill>
              </a:rPr>
              <a:t> setup (</a:t>
            </a:r>
            <a:r>
              <a:rPr lang="en-US" dirty="0" smtClean="0">
                <a:solidFill>
                  <a:srgbClr val="FF0000"/>
                </a:solidFill>
              </a:rPr>
              <a:t>Gaussian profile</a:t>
            </a:r>
            <a:r>
              <a:rPr lang="en-US" dirty="0" smtClean="0">
                <a:solidFill>
                  <a:schemeClr val="accent2"/>
                </a:solidFill>
              </a:rPr>
              <a:t>) are easy to accommodate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chemeClr val="accent2"/>
                </a:solidFill>
                <a:sym typeface="Wingdings"/>
              </a:rPr>
              <a:t> can be done as soon as electron beams and interaction with hadron beam is commissioned (as early as 2014)</a:t>
            </a:r>
            <a:br>
              <a:rPr lang="en-US" dirty="0" smtClean="0">
                <a:solidFill>
                  <a:schemeClr val="accent2"/>
                </a:solidFill>
                <a:sym typeface="Wingdings"/>
              </a:rPr>
            </a:br>
            <a:endParaRPr lang="en-US" dirty="0">
              <a:solidFill>
                <a:schemeClr val="accent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Test that require </a:t>
            </a:r>
            <a:r>
              <a:rPr lang="en-US" sz="2400" dirty="0" smtClean="0">
                <a:solidFill>
                  <a:srgbClr val="FF0000"/>
                </a:solidFill>
              </a:rPr>
              <a:t>hollow lens</a:t>
            </a:r>
            <a:r>
              <a:rPr lang="en-US" sz="2400" dirty="0" smtClean="0"/>
              <a:t> are easier with heavy ion operation</a:t>
            </a:r>
            <a:br>
              <a:rPr lang="en-US" sz="2400" dirty="0" smtClean="0"/>
            </a:br>
            <a:r>
              <a:rPr lang="en-US" dirty="0">
                <a:solidFill>
                  <a:schemeClr val="accent2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chemeClr val="accent2"/>
                </a:solidFill>
                <a:sym typeface="Wingdings"/>
              </a:rPr>
              <a:t> </a:t>
            </a:r>
            <a:r>
              <a:rPr lang="en-US" dirty="0" smtClean="0">
                <a:solidFill>
                  <a:schemeClr val="accent2"/>
                </a:solidFill>
                <a:sym typeface="Wingdings"/>
              </a:rPr>
              <a:t>hollow gun needs to be manufactured</a:t>
            </a:r>
            <a:br>
              <a:rPr lang="en-US" dirty="0" smtClean="0">
                <a:solidFill>
                  <a:schemeClr val="accent2"/>
                </a:solidFill>
                <a:sym typeface="Wingdings"/>
              </a:rPr>
            </a:br>
            <a:r>
              <a:rPr lang="en-US" dirty="0">
                <a:solidFill>
                  <a:schemeClr val="accent2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chemeClr val="accent2"/>
                </a:solidFill>
                <a:sym typeface="Wingdings"/>
              </a:rPr>
              <a:t> </a:t>
            </a:r>
            <a:r>
              <a:rPr lang="en-US" dirty="0" smtClean="0">
                <a:solidFill>
                  <a:schemeClr val="accent2"/>
                </a:solidFill>
                <a:sym typeface="Wingdings"/>
              </a:rPr>
              <a:t>ion collimation (break-up in primary) is different from proton collimation (scatter in primary) </a:t>
            </a:r>
            <a:br>
              <a:rPr lang="en-US" dirty="0" smtClean="0">
                <a:solidFill>
                  <a:schemeClr val="accent2"/>
                </a:solidFill>
                <a:sym typeface="Wingdings"/>
              </a:rPr>
            </a:br>
            <a:r>
              <a:rPr lang="en-US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chemeClr val="accent2"/>
                </a:solidFill>
                <a:sym typeface="Wingdings"/>
              </a:rPr>
              <a:t> likely have to wait until 2015 and an ion run</a:t>
            </a:r>
            <a:br>
              <a:rPr lang="en-US" dirty="0" smtClean="0">
                <a:solidFill>
                  <a:schemeClr val="accent2"/>
                </a:solidFill>
                <a:sym typeface="Wingdings"/>
              </a:rPr>
            </a:br>
            <a:endParaRPr lang="en-US" dirty="0" smtClean="0">
              <a:solidFill>
                <a:schemeClr val="accent2"/>
              </a:solidFill>
              <a:sym typeface="Wingding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Need support for simulations that accompany experiments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accent2"/>
                </a:solidFill>
              </a:rPr>
              <a:t/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/>
            </a:r>
            <a:br>
              <a:rPr lang="en-US" dirty="0" smtClean="0">
                <a:solidFill>
                  <a:schemeClr val="accent2"/>
                </a:solidFill>
              </a:rPr>
            </a:br>
            <a:endParaRPr lang="en-US" sz="2400" dirty="0" smtClean="0"/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834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131201330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en-US" dirty="0" smtClean="0"/>
              <a:t>Summary – RHIC head-on beam-beam compensation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382000" cy="5410200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1" dirty="0" smtClean="0"/>
              <a:t>Simple principle </a:t>
            </a:r>
            <a:br>
              <a:rPr lang="en-US" b="1" dirty="0" smtClean="0"/>
            </a:br>
            <a:r>
              <a:rPr lang="en-US" sz="1800" b="1" dirty="0" smtClean="0">
                <a:solidFill>
                  <a:srgbClr val="0000FF"/>
                </a:solidFill>
              </a:rPr>
              <a:t>– reverse beam-beam kick with beam of opposite charge</a:t>
            </a:r>
          </a:p>
          <a:p>
            <a:pPr marL="342900" indent="-342900">
              <a:buFont typeface="Arial"/>
              <a:buChar char="•"/>
            </a:pPr>
            <a:endParaRPr lang="en-US" b="1" dirty="0" smtClean="0"/>
          </a:p>
          <a:p>
            <a:pPr marL="342900" indent="-342900">
              <a:buFont typeface="Arial"/>
              <a:buChar char="•"/>
            </a:pPr>
            <a:r>
              <a:rPr lang="en-US" b="1" dirty="0" smtClean="0"/>
              <a:t>Need to control deviation from ideal compensation scheme</a:t>
            </a:r>
            <a:br>
              <a:rPr lang="en-US" b="1" dirty="0" smtClean="0"/>
            </a:br>
            <a:r>
              <a:rPr lang="en-US" sz="1800" b="1" dirty="0">
                <a:solidFill>
                  <a:srgbClr val="0000FF"/>
                </a:solidFill>
              </a:rPr>
              <a:t>– </a:t>
            </a:r>
            <a:r>
              <a:rPr lang="en-US" sz="1800" b="1" dirty="0" smtClean="0">
                <a:solidFill>
                  <a:srgbClr val="0000FF"/>
                </a:solidFill>
              </a:rPr>
              <a:t>phase advance, lattice nonlinearities, bunch length, e-beam position </a:t>
            </a:r>
            <a:br>
              <a:rPr lang="en-US" sz="1800" b="1" dirty="0" smtClean="0">
                <a:solidFill>
                  <a:srgbClr val="0000FF"/>
                </a:solidFill>
              </a:rPr>
            </a:br>
            <a:r>
              <a:rPr lang="en-US" sz="1800" b="1" dirty="0" smtClean="0">
                <a:solidFill>
                  <a:srgbClr val="0000FF"/>
                </a:solidFill>
              </a:rPr>
              <a:t>and shape, noise in all parameters</a:t>
            </a:r>
          </a:p>
          <a:p>
            <a:pPr marL="342900" indent="-342900">
              <a:buFont typeface="Arial"/>
              <a:buChar char="•"/>
            </a:pPr>
            <a:endParaRPr lang="en-US" b="1" dirty="0" smtClean="0"/>
          </a:p>
          <a:p>
            <a:pPr marL="342900" indent="-342900">
              <a:buFont typeface="Arial"/>
              <a:buChar char="•"/>
            </a:pPr>
            <a:r>
              <a:rPr lang="en-US" b="1" dirty="0" smtClean="0"/>
              <a:t>To date one attempt at DCI </a:t>
            </a:r>
            <a:r>
              <a:rPr lang="en-US" sz="1800" b="1" dirty="0" smtClean="0">
                <a:solidFill>
                  <a:srgbClr val="0000FF"/>
                </a:solidFill>
              </a:rPr>
              <a:t>(unsuccessful because of coherent modes)</a:t>
            </a:r>
            <a:r>
              <a:rPr lang="en-US" b="1" dirty="0" smtClean="0"/>
              <a:t>, and a number of proposals </a:t>
            </a:r>
            <a:r>
              <a:rPr lang="en-US" sz="1800" b="1" dirty="0" smtClean="0">
                <a:solidFill>
                  <a:srgbClr val="0000FF"/>
                </a:solidFill>
              </a:rPr>
              <a:t>(including hadron colliders</a:t>
            </a:r>
            <a:br>
              <a:rPr lang="en-US" sz="1800" b="1" dirty="0" smtClean="0">
                <a:solidFill>
                  <a:srgbClr val="0000FF"/>
                </a:solidFill>
              </a:rPr>
            </a:br>
            <a:r>
              <a:rPr lang="en-US" sz="1800" b="1" dirty="0" smtClean="0">
                <a:solidFill>
                  <a:srgbClr val="0000FF"/>
                </a:solidFill>
              </a:rPr>
              <a:t>SSC, Tevatron, RHIC, and LHC)</a:t>
            </a:r>
            <a:endParaRPr lang="en-US" b="1" dirty="0" smtClean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b="1" dirty="0" smtClean="0"/>
          </a:p>
          <a:p>
            <a:pPr marL="342900" indent="-342900">
              <a:buFont typeface="Arial"/>
              <a:buChar char="•"/>
            </a:pPr>
            <a:r>
              <a:rPr lang="en-US" b="1" dirty="0" smtClean="0"/>
              <a:t>Electron lens technology well established today</a:t>
            </a:r>
            <a:br>
              <a:rPr lang="en-US" b="1" dirty="0" smtClean="0"/>
            </a:br>
            <a:r>
              <a:rPr lang="en-US" b="1" dirty="0" smtClean="0"/>
              <a:t>	</a:t>
            </a:r>
            <a:r>
              <a:rPr lang="en-US" sz="1800" b="1" dirty="0" smtClean="0">
                <a:solidFill>
                  <a:srgbClr val="0000FF"/>
                </a:solidFill>
              </a:rPr>
              <a:t>Tevatron electron lenses, EBIS and similar devices</a:t>
            </a:r>
            <a:br>
              <a:rPr lang="en-US" sz="1800" b="1" dirty="0" smtClean="0">
                <a:solidFill>
                  <a:srgbClr val="0000FF"/>
                </a:solidFill>
              </a:rPr>
            </a:br>
            <a:endParaRPr lang="en-US" b="1" dirty="0" smtClean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b="1" dirty="0" smtClean="0"/>
              <a:t>RHIC electron lens test bench demonstrated required e-beam, </a:t>
            </a:r>
            <a:br>
              <a:rPr lang="en-US" b="1" dirty="0" smtClean="0"/>
            </a:br>
            <a:r>
              <a:rPr lang="en-US" b="1" dirty="0" smtClean="0"/>
              <a:t>lenses mostly installed, hardware under commissioning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  </a:t>
            </a: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tabLst>
                <a:tab pos="1714500" algn="r"/>
              </a:tabLst>
              <a:defRPr sz="1000"/>
            </a:lvl1pPr>
          </a:lstStyle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949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RHIC electron lenses</a:t>
            </a:r>
            <a:r>
              <a:rPr lang="en-US" dirty="0"/>
              <a:t> </a:t>
            </a:r>
            <a:r>
              <a:rPr lang="en-US" dirty="0" smtClean="0"/>
              <a:t>                                           Motivation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4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6" name="Picture 5" descr="pi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6540476" cy="4800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446" y="1047690"/>
            <a:ext cx="6315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accent2"/>
                </a:solidFill>
              </a:rPr>
              <a:t>Bunch intensity in 2012 polarized proton physics store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3657600" y="2133600"/>
            <a:ext cx="2621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bunches with 1 collision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3429000" y="32004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bunches with 2 collisions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6324600" y="2590800"/>
            <a:ext cx="0" cy="5334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" name="Group 2"/>
          <p:cNvGrpSpPr/>
          <p:nvPr/>
        </p:nvGrpSpPr>
        <p:grpSpPr>
          <a:xfrm>
            <a:off x="6477000" y="914400"/>
            <a:ext cx="2672526" cy="5570756"/>
            <a:chOff x="6477000" y="914400"/>
            <a:chExt cx="2672526" cy="5570756"/>
          </a:xfrm>
        </p:grpSpPr>
        <p:sp>
          <p:nvSpPr>
            <p:cNvPr id="10" name="TextBox 9"/>
            <p:cNvSpPr txBox="1"/>
            <p:nvPr/>
          </p:nvSpPr>
          <p:spPr>
            <a:xfrm>
              <a:off x="6477000" y="914400"/>
              <a:ext cx="2672526" cy="5570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 smtClean="0"/>
                <a:t>Goal: </a:t>
              </a:r>
              <a:r>
                <a:rPr lang="en-US" sz="1200" b="1" dirty="0" smtClean="0"/>
                <a:t/>
              </a:r>
              <a:br>
                <a:rPr lang="en-US" sz="1200" b="1" dirty="0" smtClean="0"/>
              </a:br>
              <a:endParaRPr lang="en-US" sz="1200" b="1" dirty="0" smtClean="0"/>
            </a:p>
            <a:p>
              <a:pPr algn="l"/>
              <a:r>
                <a:rPr lang="en-US" sz="2000" dirty="0" smtClean="0"/>
                <a:t>Compensate for </a:t>
              </a:r>
              <a:br>
                <a:rPr lang="en-US" sz="2000" dirty="0" smtClean="0"/>
              </a:br>
              <a:r>
                <a:rPr lang="en-US" sz="2000" dirty="0" smtClean="0"/>
                <a:t>1 of 2 beam-beam</a:t>
              </a:r>
              <a:br>
                <a:rPr lang="en-US" sz="2000" dirty="0" smtClean="0"/>
              </a:br>
              <a:r>
                <a:rPr lang="en-US" sz="2000" dirty="0" smtClean="0"/>
                <a:t>interactions with </a:t>
              </a:r>
              <a:br>
                <a:rPr lang="en-US" sz="2000" dirty="0" smtClean="0"/>
              </a:br>
              <a:r>
                <a:rPr lang="en-US" sz="2000" dirty="0" smtClean="0"/>
                <a:t>electron lenses</a:t>
              </a:r>
            </a:p>
            <a:p>
              <a:pPr algn="l"/>
              <a:endParaRPr lang="en-US" sz="2000" dirty="0"/>
            </a:p>
            <a:p>
              <a:r>
                <a:rPr lang="en-US" sz="2000" dirty="0" smtClean="0"/>
                <a:t>Then increase </a:t>
              </a:r>
              <a:br>
                <a:rPr lang="en-US" sz="2000" dirty="0" smtClean="0"/>
              </a:br>
              <a:r>
                <a:rPr lang="en-US" sz="2000" dirty="0" smtClean="0"/>
                <a:t>bunch intensity </a:t>
              </a:r>
            </a:p>
            <a:p>
              <a:pPr marL="342900" indent="-342900">
                <a:buFont typeface="Symbol" charset="0"/>
                <a:buChar char=""/>
              </a:pPr>
              <a:r>
                <a:rPr lang="en-US" sz="2000" dirty="0" smtClean="0"/>
                <a:t>up </a:t>
              </a:r>
              <a:r>
                <a:rPr lang="en-US" sz="2000" dirty="0"/>
                <a:t>to 2</a:t>
              </a:r>
              <a:r>
                <a:rPr lang="en-US" sz="2000" dirty="0" smtClean="0"/>
                <a:t>× luminosity</a:t>
              </a:r>
              <a:endParaRPr lang="en-US" sz="2000" dirty="0"/>
            </a:p>
            <a:p>
              <a:pPr algn="l"/>
              <a:endParaRPr lang="en-US" sz="1600" dirty="0" smtClean="0">
                <a:solidFill>
                  <a:schemeClr val="accent2"/>
                </a:solidFill>
              </a:endParaRPr>
            </a:p>
            <a:p>
              <a:pPr algn="l"/>
              <a:r>
                <a:rPr lang="en-US" sz="1600" dirty="0" smtClean="0">
                  <a:solidFill>
                    <a:schemeClr val="accent2"/>
                  </a:solidFill>
                </a:rPr>
                <a:t>Need new polarized </a:t>
              </a:r>
              <a:br>
                <a:rPr lang="en-US" sz="1600" dirty="0" smtClean="0">
                  <a:solidFill>
                    <a:schemeClr val="accent2"/>
                  </a:solidFill>
                </a:rPr>
              </a:br>
              <a:r>
                <a:rPr lang="en-US" sz="1600" dirty="0" smtClean="0">
                  <a:solidFill>
                    <a:schemeClr val="accent2"/>
                  </a:solidFill>
                </a:rPr>
                <a:t>proton source − </a:t>
              </a:r>
              <a:br>
                <a:rPr lang="en-US" sz="1600" dirty="0" smtClean="0">
                  <a:solidFill>
                    <a:schemeClr val="accent2"/>
                  </a:solidFill>
                </a:rPr>
              </a:br>
              <a:r>
                <a:rPr lang="en-US" sz="1600" dirty="0" smtClean="0">
                  <a:solidFill>
                    <a:schemeClr val="accent2"/>
                  </a:solidFill>
                </a:rPr>
                <a:t>under commissioning</a:t>
              </a:r>
              <a:br>
                <a:rPr lang="en-US" sz="1600" dirty="0" smtClean="0">
                  <a:solidFill>
                    <a:schemeClr val="accent2"/>
                  </a:solidFill>
                </a:rPr>
              </a:br>
              <a:r>
                <a:rPr lang="en-US" sz="1600" dirty="0" smtClean="0">
                  <a:solidFill>
                    <a:schemeClr val="accent2"/>
                  </a:solidFill>
                </a:rPr>
                <a:t>in 2013, A. Zelenski</a:t>
              </a:r>
              <a:br>
                <a:rPr lang="en-US" sz="1600" dirty="0" smtClean="0">
                  <a:solidFill>
                    <a:schemeClr val="accent2"/>
                  </a:solidFill>
                </a:rPr>
              </a:br>
              <a:endParaRPr lang="en-US" sz="2000" dirty="0"/>
            </a:p>
            <a:p>
              <a:pPr algn="l"/>
              <a:endParaRPr lang="en-US" sz="2000" dirty="0" smtClean="0"/>
            </a:p>
            <a:p>
              <a:pPr algn="l"/>
              <a:endParaRPr lang="en-US" sz="2000" dirty="0"/>
            </a:p>
            <a:p>
              <a:pPr algn="l"/>
              <a:endParaRPr lang="en-US" sz="2000" dirty="0" smtClean="0"/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12712824"/>
                </p:ext>
              </p:extLst>
            </p:nvPr>
          </p:nvGraphicFramePr>
          <p:xfrm>
            <a:off x="6858000" y="5333999"/>
            <a:ext cx="1676400" cy="8831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95" name="Equation" r:id="rId4" imgW="469900" imgH="241300" progId="Equation.3">
                    <p:embed/>
                  </p:oleObj>
                </mc:Choice>
                <mc:Fallback>
                  <p:oleObj name="Equation" r:id="rId4" imgW="4699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858000" y="5333999"/>
                          <a:ext cx="1676400" cy="88317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964927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Head-on beam-beam compensation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  </a:t>
            </a:r>
            <a:endParaRPr lang="en-US" dirty="0"/>
          </a:p>
        </p:txBody>
      </p:sp>
      <p:pic>
        <p:nvPicPr>
          <p:cNvPr id="6" name="Picture 15" descr="C:\Documents and Settings\wfischer\My Documents\p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840" y="990600"/>
            <a:ext cx="477774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Documents and Settings\wfischer\My Documents\Work\BBKickP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87952"/>
            <a:ext cx="5029200" cy="285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228600" y="2667000"/>
            <a:ext cx="2532062" cy="338138"/>
            <a:chOff x="1237" y="1614"/>
            <a:chExt cx="1595" cy="213"/>
          </a:xfrm>
        </p:grpSpPr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1237" y="1614"/>
              <a:ext cx="112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 dirty="0">
                  <a:solidFill>
                    <a:srgbClr val="FF0000"/>
                  </a:solidFill>
                </a:rPr>
                <a:t>beam-beam kick</a:t>
              </a:r>
            </a:p>
          </p:txBody>
        </p:sp>
        <p:sp>
          <p:nvSpPr>
            <p:cNvPr id="10" name="Line 17"/>
            <p:cNvSpPr>
              <a:spLocks noChangeShapeType="1"/>
            </p:cNvSpPr>
            <p:nvPr/>
          </p:nvSpPr>
          <p:spPr bwMode="auto">
            <a:xfrm>
              <a:off x="2341" y="1758"/>
              <a:ext cx="491" cy="1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21"/>
          <p:cNvGrpSpPr>
            <a:grpSpLocks/>
          </p:cNvGrpSpPr>
          <p:nvPr/>
        </p:nvGrpSpPr>
        <p:grpSpPr bwMode="auto">
          <a:xfrm>
            <a:off x="311150" y="3624262"/>
            <a:ext cx="2584450" cy="338138"/>
            <a:chOff x="1444" y="2086"/>
            <a:chExt cx="1628" cy="213"/>
          </a:xfrm>
        </p:grpSpPr>
        <p:sp>
          <p:nvSpPr>
            <p:cNvPr id="12" name="Line 18"/>
            <p:cNvSpPr>
              <a:spLocks noChangeShapeType="1"/>
            </p:cNvSpPr>
            <p:nvPr/>
          </p:nvSpPr>
          <p:spPr bwMode="auto">
            <a:xfrm flipV="1">
              <a:off x="2356" y="2112"/>
              <a:ext cx="716" cy="10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1444" y="2086"/>
              <a:ext cx="93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 dirty="0">
                  <a:solidFill>
                    <a:schemeClr val="accent2"/>
                  </a:solidFill>
                </a:rPr>
                <a:t>magnet kicks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94015" y="4876800"/>
            <a:ext cx="877939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dirty="0" smtClean="0"/>
              <a:t>Amplitude dependence of beam-beam kick fundamentally</a:t>
            </a:r>
            <a:br>
              <a:rPr lang="en-US" dirty="0" smtClean="0"/>
            </a:br>
            <a:r>
              <a:rPr lang="en-US" dirty="0" smtClean="0"/>
              <a:t>different from magnets </a:t>
            </a:r>
            <a:r>
              <a:rPr lang="en-US" sz="2000" dirty="0" smtClean="0">
                <a:solidFill>
                  <a:srgbClr val="0000FF"/>
                </a:solidFill>
              </a:rPr>
              <a:t>(strength not monotonically increasing in BB)</a:t>
            </a:r>
            <a:r>
              <a:rPr lang="en-US" sz="1000" dirty="0" smtClean="0">
                <a:solidFill>
                  <a:srgbClr val="0000FF"/>
                </a:solidFill>
              </a:rPr>
              <a:t/>
            </a:r>
            <a:br>
              <a:rPr lang="en-US" sz="1000" dirty="0" smtClean="0">
                <a:solidFill>
                  <a:srgbClr val="0000FF"/>
                </a:solidFill>
              </a:rPr>
            </a:br>
            <a:endParaRPr lang="en-US" sz="1000" dirty="0" smtClean="0">
              <a:solidFill>
                <a:srgbClr val="0000FF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dirty="0" smtClean="0"/>
              <a:t>Another beam can produce same kick of opposite sign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quarter" idx="10"/>
          </p:nvPr>
        </p:nvSpPr>
        <p:spPr>
          <a:xfrm>
            <a:off x="76200" y="6553200"/>
            <a:ext cx="1752600" cy="30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dirty="0"/>
              <a:t>Wolfram Fischer</a:t>
            </a:r>
            <a:endParaRPr lang="en-US" sz="10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947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History of head-on beam-beam compensation (HOBBC)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dirty="0">
              <a:latin typeface="Arial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Arial" charset="0"/>
              </a:rPr>
              <a:t>Compensation </a:t>
            </a:r>
            <a:r>
              <a:rPr lang="en-US" dirty="0" smtClean="0">
                <a:latin typeface="Arial" charset="0"/>
              </a:rPr>
              <a:t>schemes </a:t>
            </a:r>
            <a:r>
              <a:rPr lang="en-US" sz="1600" dirty="0" smtClean="0">
                <a:latin typeface="Arial" charset="0"/>
              </a:rPr>
              <a:t>(S. Peggs, Handbook)</a:t>
            </a:r>
            <a:r>
              <a:rPr lang="en-US" dirty="0" smtClean="0">
                <a:latin typeface="Arial" charset="0"/>
              </a:rPr>
              <a:t>:</a:t>
            </a:r>
            <a:endParaRPr lang="en-US" dirty="0">
              <a:latin typeface="Arial" charset="0"/>
            </a:endParaRPr>
          </a:p>
          <a:p>
            <a:pPr marL="739775" lvl="1" indent="-342900">
              <a:buFontTx/>
              <a:buAutoNum type="arabicPeriod"/>
            </a:pPr>
            <a:r>
              <a:rPr lang="en-US" sz="1800" dirty="0">
                <a:solidFill>
                  <a:srgbClr val="0000FF"/>
                </a:solidFill>
                <a:latin typeface="Arial" charset="0"/>
              </a:rPr>
              <a:t>Direct space charge compensation (4 beams)</a:t>
            </a:r>
          </a:p>
          <a:p>
            <a:pPr marL="739775" lvl="1" indent="-342900">
              <a:buFontTx/>
              <a:buAutoNum type="arabicPeriod"/>
            </a:pPr>
            <a:r>
              <a:rPr lang="en-US" sz="1800" dirty="0">
                <a:solidFill>
                  <a:srgbClr val="0000FF"/>
                </a:solidFill>
                <a:latin typeface="Arial" charset="0"/>
              </a:rPr>
              <a:t>Indirect space charge compensation (electron lenses)</a:t>
            </a:r>
          </a:p>
          <a:p>
            <a:pPr marL="739775" lvl="1" indent="-342900">
              <a:buFontTx/>
              <a:buAutoNum type="arabicPeriod"/>
            </a:pPr>
            <a:r>
              <a:rPr lang="en-US" sz="1800" dirty="0" err="1">
                <a:solidFill>
                  <a:srgbClr val="0000FF"/>
                </a:solidFill>
                <a:latin typeface="Arial" charset="0"/>
              </a:rPr>
              <a:t>Betatron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 phase cancellation between neighboring IPs </a:t>
            </a:r>
            <a:r>
              <a:rPr lang="en-US" sz="1800" dirty="0" smtClean="0">
                <a:solidFill>
                  <a:srgbClr val="0000FF"/>
                </a:solidFill>
                <a:latin typeface="Arial" charset="0"/>
              </a:rPr>
              <a:t/>
            </a:r>
            <a:br>
              <a:rPr lang="en-US" sz="1800" dirty="0" smtClean="0">
                <a:solidFill>
                  <a:srgbClr val="0000FF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0000FF"/>
                </a:solidFill>
                <a:latin typeface="Arial" charset="0"/>
              </a:rPr>
              <a:t>(for certain order resonances only)</a:t>
            </a:r>
            <a:endParaRPr lang="en-US" dirty="0">
              <a:solidFill>
                <a:srgbClr val="0000FF"/>
              </a:solidFill>
              <a:latin typeface="Arial" charset="0"/>
            </a:endParaRPr>
          </a:p>
          <a:p>
            <a:pPr>
              <a:buFontTx/>
              <a:buChar char="•"/>
            </a:pPr>
            <a:endParaRPr lang="en-US" dirty="0">
              <a:latin typeface="Arial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Arial" charset="0"/>
              </a:rPr>
              <a:t>Proposals/studies of head-on beam-beam compensation to date:</a:t>
            </a:r>
          </a:p>
          <a:p>
            <a:pPr marL="739775" lvl="1" indent="-342900">
              <a:buFont typeface="Arial" charset="0"/>
              <a:buChar char="•"/>
            </a:pPr>
            <a:r>
              <a:rPr lang="en-US" dirty="0">
                <a:solidFill>
                  <a:srgbClr val="0000FF"/>
                </a:solidFill>
                <a:latin typeface="Arial" charset="0"/>
              </a:rPr>
              <a:t>COPPELIA</a:t>
            </a:r>
            <a:r>
              <a:rPr lang="en-US" sz="16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1600" dirty="0">
                <a:solidFill>
                  <a:srgbClr val="0000FF"/>
                </a:solidFill>
                <a:latin typeface="Arial" charset="0"/>
              </a:rPr>
              <a:t>-beam </a:t>
            </a:r>
            <a:r>
              <a:rPr lang="en-US" sz="1600" dirty="0">
                <a:solidFill>
                  <a:schemeClr val="tx1"/>
                </a:solidFill>
                <a:latin typeface="Arial" charset="0"/>
              </a:rPr>
              <a:t>(J.E. Augustine, HEACC, 1969)</a:t>
            </a:r>
          </a:p>
          <a:p>
            <a:pPr marL="739775" lvl="1" indent="-342900">
              <a:buFont typeface="Arial" charset="0"/>
              <a:buChar char="•"/>
            </a:pPr>
            <a:r>
              <a:rPr lang="en-US" dirty="0">
                <a:solidFill>
                  <a:srgbClr val="0000FF"/>
                </a:solidFill>
                <a:latin typeface="Arial" charset="0"/>
              </a:rPr>
              <a:t>DCI</a:t>
            </a:r>
            <a:r>
              <a:rPr lang="en-US" sz="16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>
                <a:solidFill>
                  <a:srgbClr val="0000FF"/>
                </a:solidFill>
                <a:latin typeface="Arial" charset="0"/>
                <a:sym typeface="Mathematica1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Arial" charset="0"/>
              </a:rPr>
              <a:t>4-beam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Arial" charset="0"/>
              </a:rPr>
              <a:t>(G. </a:t>
            </a:r>
            <a:r>
              <a:rPr lang="en-US" sz="1600" dirty="0" err="1">
                <a:solidFill>
                  <a:schemeClr val="tx1"/>
                </a:solidFill>
                <a:latin typeface="Arial" charset="0"/>
              </a:rPr>
              <a:t>Arzelia</a:t>
            </a:r>
            <a:r>
              <a:rPr lang="en-US" sz="1600" dirty="0">
                <a:solidFill>
                  <a:schemeClr val="tx1"/>
                </a:solidFill>
                <a:latin typeface="Arial" charset="0"/>
              </a:rPr>
              <a:t> et al., HEACC, 1971)  </a:t>
            </a:r>
            <a:r>
              <a:rPr lang="en-US" sz="1800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b="1" dirty="0" smtClean="0">
                <a:solidFill>
                  <a:srgbClr val="FF0000"/>
                </a:solidFill>
                <a:latin typeface="Arial" charset="0"/>
                <a:ea typeface="Wingdings"/>
                <a:cs typeface="Wingdings"/>
                <a:sym typeface="Wingdings"/>
              </a:rPr>
              <a:t> o</a:t>
            </a:r>
            <a:r>
              <a:rPr lang="en-US" sz="1800" b="1" dirty="0" smtClean="0">
                <a:solidFill>
                  <a:srgbClr val="FF0000"/>
                </a:solidFill>
                <a:latin typeface="Arial" charset="0"/>
              </a:rPr>
              <a:t>nly 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real attempt so far</a:t>
            </a:r>
            <a:endParaRPr lang="en-US" b="1" dirty="0">
              <a:solidFill>
                <a:srgbClr val="FF0000"/>
              </a:solidFill>
              <a:latin typeface="Arial" charset="0"/>
            </a:endParaRPr>
          </a:p>
          <a:p>
            <a:pPr marL="739775" lvl="1" indent="-342900">
              <a:buFont typeface="Arial" charset="0"/>
              <a:buChar char="•"/>
            </a:pPr>
            <a:r>
              <a:rPr lang="en-US" dirty="0">
                <a:solidFill>
                  <a:srgbClr val="0000FF"/>
                </a:solidFill>
                <a:latin typeface="Arial" charset="0"/>
              </a:rPr>
              <a:t>CESR</a:t>
            </a:r>
            <a:r>
              <a:rPr lang="en-US" sz="16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>
                <a:solidFill>
                  <a:srgbClr val="0000FF"/>
                </a:solidFill>
                <a:latin typeface="Arial" charset="0"/>
                <a:sym typeface="Mathematica1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Arial" charset="0"/>
              </a:rPr>
              <a:t>e-lens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Arial" charset="0"/>
              </a:rPr>
              <a:t>(R. Talman, unpublished, 1976)</a:t>
            </a:r>
            <a:endParaRPr lang="en-US" dirty="0">
              <a:solidFill>
                <a:srgbClr val="0000FF"/>
              </a:solidFill>
              <a:latin typeface="Arial" charset="0"/>
            </a:endParaRPr>
          </a:p>
          <a:p>
            <a:pPr marL="739775" lvl="1" indent="-342900">
              <a:buFont typeface="Arial" charset="0"/>
              <a:buChar char="•"/>
            </a:pPr>
            <a:r>
              <a:rPr lang="en-US" dirty="0">
                <a:solidFill>
                  <a:srgbClr val="0000FF"/>
                </a:solidFill>
                <a:latin typeface="Arial" charset="0"/>
              </a:rPr>
              <a:t>SSC </a:t>
            </a:r>
            <a:r>
              <a:rPr lang="en-US" sz="16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>
                <a:solidFill>
                  <a:srgbClr val="0000FF"/>
                </a:solidFill>
                <a:latin typeface="Arial" charset="0"/>
                <a:sym typeface="Mathematica1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Arial" charset="0"/>
              </a:rPr>
              <a:t>e-</a:t>
            </a:r>
            <a:r>
              <a:rPr lang="en-US" sz="1600" dirty="0" smtClean="0">
                <a:solidFill>
                  <a:srgbClr val="0000FF"/>
                </a:solidFill>
                <a:latin typeface="Arial" charset="0"/>
              </a:rPr>
              <a:t>lens</a:t>
            </a:r>
            <a:r>
              <a:rPr lang="en-US" sz="1600" dirty="0" smtClean="0">
                <a:solidFill>
                  <a:srgbClr val="0000FF"/>
                </a:solidFill>
                <a:latin typeface="Arial" charset="0"/>
                <a:sym typeface="Mathematica1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Arial" charset="0"/>
              </a:rPr>
              <a:t>(E. </a:t>
            </a:r>
            <a:r>
              <a:rPr lang="en-US" sz="1600" dirty="0" err="1">
                <a:solidFill>
                  <a:schemeClr val="tx1"/>
                </a:solidFill>
                <a:latin typeface="Arial" charset="0"/>
              </a:rPr>
              <a:t>Tsyganov</a:t>
            </a:r>
            <a:r>
              <a:rPr lang="en-US" sz="1600" dirty="0">
                <a:solidFill>
                  <a:schemeClr val="tx1"/>
                </a:solidFill>
                <a:latin typeface="Arial" charset="0"/>
              </a:rPr>
              <a:t> et al., SSCL-PREPRINT-519 ,1993)</a:t>
            </a:r>
            <a:endParaRPr lang="en-US" dirty="0">
              <a:solidFill>
                <a:schemeClr val="tx1"/>
              </a:solidFill>
              <a:latin typeface="Arial" charset="0"/>
            </a:endParaRPr>
          </a:p>
          <a:p>
            <a:pPr marL="739775" lvl="1" indent="-342900">
              <a:buFont typeface="Arial" charset="0"/>
              <a:buChar char="•"/>
            </a:pPr>
            <a:r>
              <a:rPr lang="en-US" dirty="0">
                <a:solidFill>
                  <a:srgbClr val="0000FF"/>
                </a:solidFill>
                <a:latin typeface="Arial" charset="0"/>
              </a:rPr>
              <a:t>LHC </a:t>
            </a:r>
            <a:r>
              <a:rPr lang="en-US" sz="16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>
                <a:solidFill>
                  <a:srgbClr val="0000FF"/>
                </a:solidFill>
                <a:latin typeface="Arial" charset="0"/>
                <a:sym typeface="Mathematica1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Arial" charset="0"/>
              </a:rPr>
              <a:t>e-</a:t>
            </a:r>
            <a:r>
              <a:rPr lang="en-US" sz="1600" dirty="0" smtClean="0">
                <a:solidFill>
                  <a:srgbClr val="0000FF"/>
                </a:solidFill>
                <a:latin typeface="Arial" charset="0"/>
              </a:rPr>
              <a:t>lens</a:t>
            </a:r>
            <a:r>
              <a:rPr lang="en-US" sz="1600" dirty="0" smtClean="0">
                <a:solidFill>
                  <a:srgbClr val="0000FF"/>
                </a:solidFill>
                <a:latin typeface="Arial" charset="0"/>
                <a:sym typeface="Mathematica1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Arial" charset="0"/>
              </a:rPr>
              <a:t>(E. </a:t>
            </a:r>
            <a:r>
              <a:rPr lang="en-US" sz="1600" dirty="0" err="1">
                <a:solidFill>
                  <a:schemeClr val="tx1"/>
                </a:solidFill>
                <a:latin typeface="Arial" charset="0"/>
              </a:rPr>
              <a:t>Tsyganov</a:t>
            </a:r>
            <a:r>
              <a:rPr lang="en-US" sz="1600" dirty="0">
                <a:solidFill>
                  <a:schemeClr val="tx1"/>
                </a:solidFill>
                <a:latin typeface="Arial" charset="0"/>
              </a:rPr>
              <a:t> et al., CERN SL-Note-95-116-AP, 1995)</a:t>
            </a:r>
          </a:p>
          <a:p>
            <a:pPr marL="739775" lvl="1" indent="-342900">
              <a:buFont typeface="Arial" charset="0"/>
              <a:buChar char="•"/>
            </a:pPr>
            <a:r>
              <a:rPr lang="en-US" dirty="0">
                <a:solidFill>
                  <a:srgbClr val="0000FF"/>
                </a:solidFill>
                <a:latin typeface="Arial" charset="0"/>
              </a:rPr>
              <a:t>Tevatron</a:t>
            </a:r>
            <a:r>
              <a:rPr lang="en-US" sz="16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>
                <a:solidFill>
                  <a:srgbClr val="0000FF"/>
                </a:solidFill>
                <a:latin typeface="Arial" charset="0"/>
                <a:sym typeface="Mathematica1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Arial" charset="0"/>
              </a:rPr>
              <a:t>e-</a:t>
            </a:r>
            <a:r>
              <a:rPr lang="en-US" sz="1600" dirty="0" smtClean="0">
                <a:solidFill>
                  <a:srgbClr val="0000FF"/>
                </a:solidFill>
                <a:latin typeface="Arial" charset="0"/>
              </a:rPr>
              <a:t>lens</a:t>
            </a:r>
            <a:r>
              <a:rPr lang="en-US" sz="1600" dirty="0" smtClean="0">
                <a:latin typeface="Arial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Arial" charset="0"/>
              </a:rPr>
              <a:t>(Shiltsev et al., PRST-AB, 1999)</a:t>
            </a:r>
            <a:endParaRPr lang="en-US" dirty="0">
              <a:solidFill>
                <a:schemeClr val="tx1"/>
              </a:solidFill>
              <a:latin typeface="Arial" charset="0"/>
            </a:endParaRPr>
          </a:p>
          <a:p>
            <a:pPr marL="739775" lvl="1" indent="-342900">
              <a:buFont typeface="Arial" charset="0"/>
              <a:buChar char="•"/>
            </a:pPr>
            <a:r>
              <a:rPr lang="en-US" dirty="0" err="1">
                <a:solidFill>
                  <a:srgbClr val="0000FF"/>
                </a:solidFill>
                <a:latin typeface="Arial" charset="0"/>
              </a:rPr>
              <a:t>e</a:t>
            </a:r>
            <a:r>
              <a:rPr lang="en-US" baseline="30000" dirty="0" err="1">
                <a:solidFill>
                  <a:srgbClr val="0000FF"/>
                </a:solidFill>
                <a:latin typeface="Arial" charset="0"/>
              </a:rPr>
              <a:t>+</a:t>
            </a:r>
            <a:r>
              <a:rPr lang="en-US" dirty="0" err="1" smtClean="0">
                <a:solidFill>
                  <a:srgbClr val="0000FF"/>
                </a:solidFill>
                <a:latin typeface="Arial" charset="0"/>
              </a:rPr>
              <a:t>e</a:t>
            </a:r>
            <a:r>
              <a:rPr lang="en-US" baseline="30000" dirty="0" smtClean="0">
                <a:solidFill>
                  <a:srgbClr val="0000FF"/>
                </a:solidFill>
                <a:latin typeface="Arial" charset="0"/>
                <a:sym typeface="Mathematica1" charset="0"/>
              </a:rPr>
              <a:t>- </a:t>
            </a:r>
            <a:r>
              <a:rPr lang="en-US" dirty="0">
                <a:solidFill>
                  <a:srgbClr val="0000FF"/>
                </a:solidFill>
                <a:latin typeface="Arial" charset="0"/>
              </a:rPr>
              <a:t>collider </a:t>
            </a:r>
            <a:r>
              <a:rPr lang="en-US" sz="16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>
                <a:solidFill>
                  <a:srgbClr val="0000FF"/>
                </a:solidFill>
                <a:latin typeface="Arial" charset="0"/>
                <a:sym typeface="Mathematica1" charset="0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Arial" charset="0"/>
              </a:rPr>
              <a:t>4-beam</a:t>
            </a:r>
            <a:r>
              <a:rPr lang="en-US" sz="1600" baseline="30000" dirty="0" smtClean="0">
                <a:latin typeface="Arial" charset="0"/>
                <a:sym typeface="Mathematica1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Arial" charset="0"/>
              </a:rPr>
              <a:t>(Y. Ohnishi and K. </a:t>
            </a:r>
            <a:r>
              <a:rPr lang="en-US" sz="1600" dirty="0" err="1">
                <a:solidFill>
                  <a:schemeClr val="tx1"/>
                </a:solidFill>
                <a:latin typeface="Arial" charset="0"/>
              </a:rPr>
              <a:t>Ohmi</a:t>
            </a:r>
            <a:r>
              <a:rPr lang="en-US" sz="1600" dirty="0">
                <a:solidFill>
                  <a:schemeClr val="tx1"/>
                </a:solidFill>
                <a:latin typeface="Arial" charset="0"/>
              </a:rPr>
              <a:t>, Beam-Beam</a:t>
            </a:r>
            <a:r>
              <a:rPr lang="ja-JP" altLang="en-US" sz="1600" dirty="0">
                <a:solidFill>
                  <a:schemeClr val="tx1"/>
                </a:solidFill>
                <a:latin typeface="Arial" charset="0"/>
              </a:rPr>
              <a:t>’</a:t>
            </a:r>
            <a:r>
              <a:rPr lang="en-US" sz="1600" dirty="0">
                <a:solidFill>
                  <a:schemeClr val="tx1"/>
                </a:solidFill>
                <a:latin typeface="Arial" charset="0"/>
              </a:rPr>
              <a:t>03, 2003)</a:t>
            </a:r>
            <a:endParaRPr lang="en-US" dirty="0">
              <a:solidFill>
                <a:schemeClr val="tx1"/>
              </a:solidFill>
              <a:latin typeface="Arial" charset="0"/>
            </a:endParaRPr>
          </a:p>
          <a:p>
            <a:pPr>
              <a:buFontTx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8196" name="Date Placeholder 3"/>
          <p:cNvSpPr>
            <a:spLocks noGrp="1"/>
          </p:cNvSpPr>
          <p:nvPr>
            <p:ph type="dt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/>
              <a:t>Wolfram Fischer</a:t>
            </a:r>
            <a:endParaRPr lang="en-US" sz="1000">
              <a:latin typeface="Times New Roman" charset="0"/>
            </a:endParaRPr>
          </a:p>
        </p:txBody>
      </p:sp>
      <p:sp>
        <p:nvSpPr>
          <p:cNvPr id="8197" name="Footer Placeholder 4"/>
          <p:cNvSpPr>
            <a:spLocks noGrp="1"/>
          </p:cNvSpPr>
          <p:nvPr>
            <p:ph type="ftr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648C337-B78D-504D-AA28-70E1D3348080}" type="slidenum">
              <a:rPr lang="en-US" sz="1000"/>
              <a:pPr algn="r"/>
              <a:t>6</a:t>
            </a:fld>
            <a:r>
              <a:rPr lang="en-US" sz="1000"/>
              <a:t> </a:t>
            </a:r>
            <a:endParaRPr lang="en-US" sz="800">
              <a:latin typeface="Times New Roman" charset="0"/>
            </a:endParaRPr>
          </a:p>
          <a:p>
            <a:endParaRPr lang="en-US" sz="1000"/>
          </a:p>
        </p:txBody>
      </p:sp>
      <p:sp>
        <p:nvSpPr>
          <p:cNvPr id="8198" name="TextBox 5"/>
          <p:cNvSpPr txBox="1">
            <a:spLocks noChangeArrowheads="1"/>
          </p:cNvSpPr>
          <p:nvPr/>
        </p:nvSpPr>
        <p:spPr bwMode="auto">
          <a:xfrm>
            <a:off x="7232650" y="1752600"/>
            <a:ext cx="1479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0000"/>
                </a:solidFill>
              </a:rPr>
              <a:t>considered </a:t>
            </a:r>
            <a:br>
              <a:rPr lang="en-US" sz="1800" b="1">
                <a:solidFill>
                  <a:srgbClr val="FF0000"/>
                </a:solidFill>
              </a:rPr>
            </a:br>
            <a:r>
              <a:rPr lang="en-US" sz="1800" b="1">
                <a:solidFill>
                  <a:srgbClr val="FF0000"/>
                </a:solidFill>
              </a:rPr>
              <a:t>for RHIC</a:t>
            </a:r>
          </a:p>
        </p:txBody>
      </p:sp>
      <p:cxnSp>
        <p:nvCxnSpPr>
          <p:cNvPr id="8199" name="Straight Arrow Connector 7"/>
          <p:cNvCxnSpPr>
            <a:cxnSpLocks noChangeShapeType="1"/>
          </p:cNvCxnSpPr>
          <p:nvPr/>
        </p:nvCxnSpPr>
        <p:spPr bwMode="auto">
          <a:xfrm rot="10800000">
            <a:off x="6781800" y="2057400"/>
            <a:ext cx="381000" cy="1588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32720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p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90800"/>
            <a:ext cx="617658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Head-on beam-beam compensation in DCI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  <a:defRPr/>
            </a:pPr>
            <a:r>
              <a:rPr lang="en-US" sz="1800" dirty="0" smtClean="0">
                <a:solidFill>
                  <a:schemeClr val="tx2"/>
                </a:solidFill>
              </a:rPr>
              <a:t>Head-on beam-beam compensation was only tested in DCI (starting in 1976)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dirty="0" smtClean="0">
                <a:solidFill>
                  <a:schemeClr val="tx2"/>
                </a:solidFill>
              </a:rPr>
              <a:t>4-beam collider (</a:t>
            </a:r>
            <a:r>
              <a:rPr lang="en-US" sz="1800" dirty="0" err="1" smtClean="0">
                <a:solidFill>
                  <a:schemeClr val="tx2"/>
                </a:solidFill>
              </a:rPr>
              <a:t>e</a:t>
            </a:r>
            <a:r>
              <a:rPr lang="en-US" sz="1800" baseline="30000" dirty="0" err="1" smtClean="0">
                <a:solidFill>
                  <a:schemeClr val="tx2"/>
                </a:solidFill>
              </a:rPr>
              <a:t>+</a:t>
            </a:r>
            <a:r>
              <a:rPr lang="en-US" sz="1800" dirty="0" err="1" smtClean="0">
                <a:solidFill>
                  <a:schemeClr val="tx2"/>
                </a:solidFill>
              </a:rPr>
              <a:t>e</a:t>
            </a:r>
            <a:r>
              <a:rPr lang="en-US" sz="1800" baseline="30000" dirty="0" err="1" smtClean="0">
                <a:solidFill>
                  <a:schemeClr val="tx2"/>
                </a:solidFill>
                <a:sym typeface="Mathematica1" pitchFamily="2" charset="2"/>
              </a:rPr>
              <a:t>-</a:t>
            </a:r>
            <a:r>
              <a:rPr lang="en-US" sz="1800" dirty="0" err="1" smtClean="0">
                <a:solidFill>
                  <a:schemeClr val="tx2"/>
                </a:solidFill>
              </a:rPr>
              <a:t>e</a:t>
            </a:r>
            <a:r>
              <a:rPr lang="en-US" sz="1800" baseline="30000" dirty="0" err="1" smtClean="0">
                <a:solidFill>
                  <a:schemeClr val="tx2"/>
                </a:solidFill>
              </a:rPr>
              <a:t>+</a:t>
            </a:r>
            <a:r>
              <a:rPr lang="en-US" sz="1800" dirty="0" err="1" smtClean="0">
                <a:solidFill>
                  <a:schemeClr val="tx2"/>
                </a:solidFill>
              </a:rPr>
              <a:t>e</a:t>
            </a:r>
            <a:r>
              <a:rPr lang="en-US" sz="1800" baseline="30000" dirty="0" smtClean="0">
                <a:solidFill>
                  <a:schemeClr val="tx2"/>
                </a:solidFill>
                <a:sym typeface="Mathematica1" pitchFamily="2" charset="2"/>
              </a:rPr>
              <a:t>-</a:t>
            </a:r>
            <a:r>
              <a:rPr lang="en-US" sz="1800" dirty="0" smtClean="0">
                <a:solidFill>
                  <a:schemeClr val="tx2"/>
                </a:solidFill>
              </a:rPr>
              <a:t>) for complete space charge compensation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dirty="0" smtClean="0">
                <a:solidFill>
                  <a:schemeClr val="tx2"/>
                </a:solidFill>
              </a:rPr>
              <a:t>Main parameters: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>
                <a:solidFill>
                  <a:schemeClr val="accent2"/>
                </a:solidFill>
              </a:rPr>
              <a:t>Circumference	94.6</a:t>
            </a:r>
            <a:r>
              <a:rPr lang="en-US" sz="1800" dirty="0" smtClean="0">
                <a:solidFill>
                  <a:schemeClr val="accent2"/>
                </a:solidFill>
                <a:sym typeface="Mathematica1"/>
              </a:rPr>
              <a:t> m</a:t>
            </a:r>
            <a:r>
              <a:rPr lang="en-US" sz="1800" dirty="0" smtClean="0">
                <a:solidFill>
                  <a:schemeClr val="accent2"/>
                </a:solidFill>
              </a:rPr>
              <a:t> 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>
                <a:solidFill>
                  <a:schemeClr val="accent2"/>
                </a:solidFill>
              </a:rPr>
              <a:t>Energy		1.8 GeV 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>
                <a:solidFill>
                  <a:schemeClr val="accent2"/>
                </a:solidFill>
              </a:rPr>
              <a:t>Beam-beam </a:t>
            </a:r>
            <a:r>
              <a:rPr lang="en-US" sz="1800" dirty="0" smtClean="0">
                <a:solidFill>
                  <a:schemeClr val="accent2"/>
                </a:solidFill>
                <a:latin typeface="Symbol" pitchFamily="18" charset="2"/>
              </a:rPr>
              <a:t>x</a:t>
            </a:r>
            <a:r>
              <a:rPr lang="en-US" sz="1800" dirty="0" smtClean="0">
                <a:solidFill>
                  <a:schemeClr val="accent2"/>
                </a:solidFill>
                <a:latin typeface="+mj-lt"/>
              </a:rPr>
              <a:t>	~</a:t>
            </a:r>
            <a:r>
              <a:rPr lang="en-US" sz="1800" dirty="0" smtClean="0">
                <a:solidFill>
                  <a:schemeClr val="accent2"/>
                </a:solidFill>
                <a:latin typeface="+mj-lt"/>
                <a:sym typeface="Mathematica1"/>
              </a:rPr>
              <a:t>0.05-0.1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>
                <a:solidFill>
                  <a:schemeClr val="accent2"/>
                </a:solidFill>
                <a:latin typeface="+mj-lt"/>
                <a:sym typeface="Mathematica1"/>
              </a:rPr>
              <a:t>Luminosity (design) 	~10</a:t>
            </a:r>
            <a:r>
              <a:rPr lang="en-US" sz="1800" baseline="30000" dirty="0" smtClean="0">
                <a:solidFill>
                  <a:schemeClr val="accent2"/>
                </a:solidFill>
                <a:latin typeface="+mj-lt"/>
                <a:sym typeface="Mathematica1"/>
              </a:rPr>
              <a:t>32</a:t>
            </a:r>
            <a:r>
              <a:rPr lang="en-US" sz="1800" dirty="0" smtClean="0">
                <a:solidFill>
                  <a:schemeClr val="accent2"/>
                </a:solidFill>
                <a:latin typeface="+mj-lt"/>
                <a:sym typeface="Mathematica1"/>
              </a:rPr>
              <a:t> cm</a:t>
            </a:r>
            <a:r>
              <a:rPr lang="en-US" sz="1800" baseline="30000" dirty="0" smtClean="0">
                <a:solidFill>
                  <a:schemeClr val="accent2"/>
                </a:solidFill>
                <a:latin typeface="+mj-lt"/>
                <a:sym typeface="Mathematica1"/>
              </a:rPr>
              <a:t>-2</a:t>
            </a:r>
            <a:r>
              <a:rPr lang="en-US" sz="1800" dirty="0" smtClean="0">
                <a:solidFill>
                  <a:schemeClr val="accent2"/>
                </a:solidFill>
                <a:latin typeface="+mj-lt"/>
                <a:sym typeface="Mathematica1"/>
              </a:rPr>
              <a:t>s</a:t>
            </a:r>
            <a:r>
              <a:rPr lang="en-US" sz="1800" baseline="30000" dirty="0" smtClean="0">
                <a:solidFill>
                  <a:schemeClr val="accent2"/>
                </a:solidFill>
                <a:latin typeface="+mj-lt"/>
                <a:sym typeface="Mathematica1"/>
              </a:rPr>
              <a:t>-1</a:t>
            </a:r>
            <a:endParaRPr lang="en-US" sz="1800" dirty="0" smtClean="0">
              <a:solidFill>
                <a:srgbClr val="000000"/>
              </a:solidFill>
              <a:latin typeface="+mj-lt"/>
              <a:sym typeface="Mathematica1"/>
            </a:endParaRPr>
          </a:p>
          <a:p>
            <a:pPr>
              <a:buFont typeface="Arial" charset="0"/>
              <a:buChar char="•"/>
              <a:defRPr/>
            </a:pPr>
            <a:r>
              <a:rPr lang="en-US" sz="1800" dirty="0" smtClean="0">
                <a:solidFill>
                  <a:srgbClr val="000000"/>
                </a:solidFill>
                <a:latin typeface="+mj-lt"/>
                <a:sym typeface="Mathematica1"/>
              </a:rPr>
              <a:t>Luminosity fell short</a:t>
            </a:r>
            <a:br>
              <a:rPr lang="en-US" sz="1800" dirty="0" smtClean="0">
                <a:solidFill>
                  <a:srgbClr val="000000"/>
                </a:solidFill>
                <a:latin typeface="+mj-lt"/>
                <a:sym typeface="Mathematica1"/>
              </a:rPr>
            </a:br>
            <a:r>
              <a:rPr lang="en-US" sz="1800" dirty="0" smtClean="0">
                <a:solidFill>
                  <a:srgbClr val="000000"/>
                </a:solidFill>
                <a:latin typeface="+mj-lt"/>
                <a:sym typeface="Mathematica1"/>
              </a:rPr>
              <a:t>by ~100x compared</a:t>
            </a:r>
            <a:br>
              <a:rPr lang="en-US" sz="1800" dirty="0" smtClean="0">
                <a:solidFill>
                  <a:srgbClr val="000000"/>
                </a:solidFill>
                <a:latin typeface="+mj-lt"/>
                <a:sym typeface="Mathematica1"/>
              </a:rPr>
            </a:br>
            <a:r>
              <a:rPr lang="en-US" sz="1800" dirty="0" smtClean="0">
                <a:solidFill>
                  <a:srgbClr val="000000"/>
                </a:solidFill>
                <a:latin typeface="+mj-lt"/>
                <a:sym typeface="Mathematica1"/>
              </a:rPr>
              <a:t>to expectations</a:t>
            </a:r>
            <a:br>
              <a:rPr lang="en-US" sz="1800" dirty="0" smtClean="0">
                <a:solidFill>
                  <a:srgbClr val="000000"/>
                </a:solidFill>
                <a:latin typeface="+mj-lt"/>
                <a:sym typeface="Mathematica1"/>
              </a:rPr>
            </a:br>
            <a:r>
              <a:rPr lang="en-US" sz="1400" dirty="0" smtClean="0">
                <a:solidFill>
                  <a:srgbClr val="000000"/>
                </a:solidFill>
                <a:latin typeface="+mj-lt"/>
                <a:sym typeface="Mathematica1"/>
              </a:rPr>
              <a:t>(2-, 3-, and 4-beam </a:t>
            </a:r>
            <a:r>
              <a:rPr lang="en-US" sz="1400" i="1" dirty="0" smtClean="0">
                <a:solidFill>
                  <a:srgbClr val="000000"/>
                </a:solidFill>
                <a:latin typeface="+mj-lt"/>
                <a:sym typeface="Mathematica1"/>
              </a:rPr>
              <a:t>L</a:t>
            </a:r>
            <a:r>
              <a:rPr lang="en-US" sz="1400" dirty="0" smtClean="0">
                <a:solidFill>
                  <a:srgbClr val="000000"/>
                </a:solidFill>
                <a:latin typeface="+mj-lt"/>
                <a:sym typeface="Mathematica1"/>
              </a:rPr>
              <a:t> about</a:t>
            </a:r>
            <a:br>
              <a:rPr lang="en-US" sz="1400" dirty="0" smtClean="0">
                <a:solidFill>
                  <a:srgbClr val="000000"/>
                </a:solidFill>
                <a:latin typeface="+mj-lt"/>
                <a:sym typeface="Mathematica1"/>
              </a:rPr>
            </a:br>
            <a:r>
              <a:rPr lang="en-US" sz="1400" dirty="0" smtClean="0">
                <a:solidFill>
                  <a:srgbClr val="000000"/>
                </a:solidFill>
                <a:latin typeface="+mj-lt"/>
                <a:sym typeface="Mathematica1"/>
              </a:rPr>
              <a:t>the same)</a:t>
            </a:r>
            <a:endParaRPr lang="en-US" sz="14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221" name="Date Placeholder 3"/>
          <p:cNvSpPr>
            <a:spLocks noGrp="1"/>
          </p:cNvSpPr>
          <p:nvPr>
            <p:ph type="dt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/>
              <a:t>Wolfram Fischer</a:t>
            </a:r>
            <a:endParaRPr lang="en-US" sz="1000">
              <a:latin typeface="Times New Roman" charset="0"/>
            </a:endParaRPr>
          </a:p>
        </p:txBody>
      </p:sp>
      <p:sp>
        <p:nvSpPr>
          <p:cNvPr id="9222" name="Footer Placeholder 4"/>
          <p:cNvSpPr>
            <a:spLocks noGrp="1"/>
          </p:cNvSpPr>
          <p:nvPr>
            <p:ph type="ftr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764CCBE-4E90-A541-95F4-7C82FCB1D691}" type="slidenum">
              <a:rPr lang="en-US" sz="1000"/>
              <a:pPr/>
              <a:t>7</a:t>
            </a:fld>
            <a:r>
              <a:rPr lang="en-US" sz="1000"/>
              <a:t> </a:t>
            </a:r>
            <a:endParaRPr lang="en-US" sz="800">
              <a:latin typeface="Times New Roman" charset="0"/>
            </a:endParaRPr>
          </a:p>
          <a:p>
            <a:endParaRPr lang="en-US" sz="1000"/>
          </a:p>
        </p:txBody>
      </p:sp>
      <p:sp>
        <p:nvSpPr>
          <p:cNvPr id="9223" name="TextBox 7"/>
          <p:cNvSpPr txBox="1">
            <a:spLocks noChangeArrowheads="1"/>
          </p:cNvSpPr>
          <p:nvPr/>
        </p:nvSpPr>
        <p:spPr bwMode="auto">
          <a:xfrm>
            <a:off x="6740525" y="1676400"/>
            <a:ext cx="22510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dirty="0"/>
              <a:t>The Orsay Storage Ring Group,</a:t>
            </a:r>
            <a:br>
              <a:rPr lang="en-US" sz="1100" dirty="0"/>
            </a:br>
            <a:r>
              <a:rPr lang="ja-JP" altLang="en-US" sz="1100" dirty="0"/>
              <a:t>“</a:t>
            </a:r>
            <a:r>
              <a:rPr lang="en-US" sz="1100" dirty="0"/>
              <a:t>Status report on D.C.I.</a:t>
            </a:r>
            <a:r>
              <a:rPr lang="ja-JP" altLang="en-US" sz="1100" dirty="0"/>
              <a:t>”</a:t>
            </a:r>
            <a:r>
              <a:rPr lang="en-US" sz="1100" dirty="0"/>
              <a:t>, PAC77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5029200"/>
            <a:ext cx="5139818" cy="1794996"/>
            <a:chOff x="0" y="5029200"/>
            <a:chExt cx="5139818" cy="1794996"/>
          </a:xfrm>
        </p:grpSpPr>
        <p:pic>
          <p:nvPicPr>
            <p:cNvPr id="2" name="Picture 1" descr="pic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029200"/>
              <a:ext cx="5139818" cy="1794996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 bwMode="auto">
            <a:xfrm>
              <a:off x="457200" y="5638800"/>
              <a:ext cx="4572000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76200" y="5867400"/>
              <a:ext cx="4953000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76200" y="6096000"/>
              <a:ext cx="4953000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76200" y="4724400"/>
            <a:ext cx="22510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dirty="0"/>
              <a:t>The Orsay Storage Ring Group,</a:t>
            </a:r>
            <a:br>
              <a:rPr lang="en-US" sz="1100" dirty="0"/>
            </a:br>
            <a:r>
              <a:rPr lang="ja-JP" altLang="en-US" sz="1100" dirty="0"/>
              <a:t>“</a:t>
            </a:r>
            <a:r>
              <a:rPr lang="en-US" sz="1100" dirty="0"/>
              <a:t>Status report on D.C.I.</a:t>
            </a:r>
            <a:r>
              <a:rPr lang="ja-JP" altLang="en-US" sz="1100" dirty="0"/>
              <a:t>”</a:t>
            </a:r>
            <a:r>
              <a:rPr lang="en-US" sz="1100" dirty="0"/>
              <a:t>, </a:t>
            </a:r>
            <a:r>
              <a:rPr lang="en-US" sz="1100" dirty="0" smtClean="0"/>
              <a:t>PAC79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7328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</a:t>
            </a:r>
            <a:r>
              <a:rPr lang="en-US" dirty="0" smtClean="0"/>
              <a:t>beam motion </a:t>
            </a:r>
            <a:r>
              <a:rPr lang="en-US" dirty="0"/>
              <a:t>in DCI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  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838200"/>
            <a:ext cx="8382000" cy="556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284163" indent="-284163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23838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+mn-lt"/>
              </a:defRPr>
            </a:lvl2pPr>
            <a:lvl3pPr marL="965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09900"/>
                </a:solidFill>
                <a:latin typeface="+mn-lt"/>
              </a:defRPr>
            </a:lvl3pPr>
            <a:lvl4pPr marL="1308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1651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5pPr>
            <a:lvl6pPr marL="2108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6pPr>
            <a:lvl7pPr marL="2565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7pPr>
            <a:lvl8pPr marL="3022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8pPr>
            <a:lvl9pPr marL="3479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Char char="•"/>
              <a:defRPr/>
            </a:pPr>
            <a:r>
              <a:rPr lang="en-US" dirty="0" smtClean="0"/>
              <a:t>Luminosity shortfall in DCI attributed to coherent instabilities</a:t>
            </a:r>
            <a:br>
              <a:rPr lang="en-US" dirty="0" smtClean="0"/>
            </a:br>
            <a:r>
              <a:rPr lang="en-US" sz="1600" dirty="0" smtClean="0">
                <a:solidFill>
                  <a:srgbClr val="0000FF"/>
                </a:solidFill>
              </a:rPr>
              <a:t>(</a:t>
            </a:r>
            <a:r>
              <a:rPr lang="en-US" sz="1600" dirty="0" err="1" smtClean="0">
                <a:solidFill>
                  <a:srgbClr val="0000FF"/>
                </a:solidFill>
              </a:rPr>
              <a:t>Derbenev</a:t>
            </a:r>
            <a:r>
              <a:rPr lang="en-US" sz="1600" dirty="0" smtClean="0">
                <a:solidFill>
                  <a:srgbClr val="0000FF"/>
                </a:solidFill>
              </a:rPr>
              <a:t>, </a:t>
            </a:r>
            <a:r>
              <a:rPr lang="en-US" sz="1600" dirty="0" err="1" smtClean="0">
                <a:solidFill>
                  <a:srgbClr val="0000FF"/>
                </a:solidFill>
              </a:rPr>
              <a:t>Chau</a:t>
            </a:r>
            <a:r>
              <a:rPr lang="en-US" sz="1600" dirty="0" smtClean="0">
                <a:solidFill>
                  <a:srgbClr val="0000FF"/>
                </a:solidFill>
              </a:rPr>
              <a:t>, </a:t>
            </a:r>
            <a:r>
              <a:rPr lang="en-US" sz="1600" dirty="0" err="1" smtClean="0">
                <a:solidFill>
                  <a:srgbClr val="0000FF"/>
                </a:solidFill>
              </a:rPr>
              <a:t>Potau</a:t>
            </a:r>
            <a:r>
              <a:rPr lang="en-US" sz="1600" dirty="0" smtClean="0">
                <a:solidFill>
                  <a:srgbClr val="0000FF"/>
                </a:solidFill>
              </a:rPr>
              <a:t> – later </a:t>
            </a:r>
            <a:r>
              <a:rPr lang="en-US" sz="1600" dirty="0" err="1" smtClean="0">
                <a:solidFill>
                  <a:srgbClr val="0000FF"/>
                </a:solidFill>
              </a:rPr>
              <a:t>Podobedov</a:t>
            </a:r>
            <a:r>
              <a:rPr lang="en-US" sz="1600" dirty="0" smtClean="0">
                <a:solidFill>
                  <a:srgbClr val="0000FF"/>
                </a:solidFill>
              </a:rPr>
              <a:t> and </a:t>
            </a:r>
            <a:r>
              <a:rPr lang="en-US" sz="1600" dirty="0" err="1" smtClean="0">
                <a:solidFill>
                  <a:srgbClr val="0000FF"/>
                </a:solidFill>
              </a:rPr>
              <a:t>Siemann</a:t>
            </a:r>
            <a:r>
              <a:rPr lang="en-US" sz="1600" dirty="0" smtClean="0">
                <a:solidFill>
                  <a:srgbClr val="0000FF"/>
                </a:solidFill>
              </a:rPr>
              <a:t>)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Considered tune-split and feedback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088559"/>
            <a:ext cx="9097406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/>
              <a:t>- </a:t>
            </a:r>
            <a:r>
              <a:rPr lang="en-US" sz="1100" dirty="0" err="1" smtClean="0"/>
              <a:t>Ya</a:t>
            </a:r>
            <a:r>
              <a:rPr lang="en-US" sz="1100" dirty="0" smtClean="0"/>
              <a:t>. S. </a:t>
            </a:r>
            <a:r>
              <a:rPr lang="en-US" sz="1100" dirty="0" err="1" smtClean="0"/>
              <a:t>Derbenev</a:t>
            </a:r>
            <a:r>
              <a:rPr lang="en-US" sz="1100" dirty="0"/>
              <a:t>, “Collective instability of compensated colliding beams</a:t>
            </a:r>
            <a:r>
              <a:rPr lang="en-US" sz="1100" dirty="0" smtClean="0"/>
              <a:t>”, Nuclear Physics Institute, Siberian Division, Academy of Sciences </a:t>
            </a:r>
            <a:br>
              <a:rPr lang="en-US" sz="1100" dirty="0" smtClean="0"/>
            </a:br>
            <a:r>
              <a:rPr lang="en-US" sz="1100" dirty="0" smtClean="0"/>
              <a:t>  USSR, Novosibirsk, Report No IYAF 70-72, in Russian (1972), SLAC-TRANS 151 in English.</a:t>
            </a:r>
          </a:p>
          <a:p>
            <a:pPr algn="l"/>
            <a:r>
              <a:rPr lang="en-US" sz="1100" dirty="0" smtClean="0"/>
              <a:t>- N.N. </a:t>
            </a:r>
            <a:r>
              <a:rPr lang="en-US" sz="1100" dirty="0" err="1" smtClean="0"/>
              <a:t>Chau</a:t>
            </a:r>
            <a:r>
              <a:rPr lang="en-US" sz="1100" dirty="0" smtClean="0"/>
              <a:t> and D. </a:t>
            </a:r>
            <a:r>
              <a:rPr lang="en-US" sz="1100" dirty="0" err="1" smtClean="0"/>
              <a:t>Potau</a:t>
            </a:r>
            <a:r>
              <a:rPr lang="en-US" sz="1100" dirty="0" smtClean="0"/>
              <a:t>, “</a:t>
            </a:r>
            <a:r>
              <a:rPr lang="en-US" sz="1100" dirty="0" err="1" smtClean="0"/>
              <a:t>Stabilité</a:t>
            </a:r>
            <a:r>
              <a:rPr lang="en-US" sz="1100" dirty="0" smtClean="0"/>
              <a:t> des oscillations transverse </a:t>
            </a:r>
            <a:r>
              <a:rPr lang="en-US" sz="1100" dirty="0" err="1" smtClean="0"/>
              <a:t>dans</a:t>
            </a:r>
            <a:r>
              <a:rPr lang="en-US" sz="1100" dirty="0" smtClean="0"/>
              <a:t> un </a:t>
            </a:r>
            <a:r>
              <a:rPr lang="en-US" sz="1100" dirty="0" err="1" smtClean="0"/>
              <a:t>anneau</a:t>
            </a:r>
            <a:r>
              <a:rPr lang="en-US" sz="1100" dirty="0" smtClean="0"/>
              <a:t> </a:t>
            </a:r>
            <a:r>
              <a:rPr lang="en-US" sz="1100" dirty="0" err="1" smtClean="0"/>
              <a:t>à</a:t>
            </a:r>
            <a:r>
              <a:rPr lang="en-US" sz="1100" dirty="0" smtClean="0"/>
              <a:t> charge </a:t>
            </a:r>
            <a:r>
              <a:rPr lang="en-US" sz="1100" dirty="0" err="1" smtClean="0"/>
              <a:t>d’espace</a:t>
            </a:r>
            <a:r>
              <a:rPr lang="en-US" sz="1100" dirty="0" smtClean="0"/>
              <a:t> </a:t>
            </a:r>
            <a:r>
              <a:rPr lang="en-US" sz="1100" dirty="0" err="1" smtClean="0"/>
              <a:t>compensée</a:t>
            </a:r>
            <a:r>
              <a:rPr lang="en-US" sz="1100" dirty="0" smtClean="0"/>
              <a:t>”, LAL Orsay (1974 and 1975).</a:t>
            </a:r>
          </a:p>
          <a:p>
            <a:pPr algn="l"/>
            <a:r>
              <a:rPr lang="en-US" sz="1100" dirty="0" smtClean="0"/>
              <a:t>- B. </a:t>
            </a:r>
            <a:r>
              <a:rPr lang="en-US" sz="1100" dirty="0" err="1" smtClean="0"/>
              <a:t>Podobedov</a:t>
            </a:r>
            <a:r>
              <a:rPr lang="en-US" sz="1100" dirty="0" smtClean="0"/>
              <a:t> and R.H. </a:t>
            </a:r>
            <a:r>
              <a:rPr lang="en-US" sz="1100" dirty="0" err="1" smtClean="0"/>
              <a:t>Siemann</a:t>
            </a:r>
            <a:r>
              <a:rPr lang="en-US" sz="1100" dirty="0" smtClean="0"/>
              <a:t>, “Coherent beam-beam interaction with four colliding beams”, Phys. Rev. E 52, No 3, pp. 3066-3073 (1995).</a:t>
            </a:r>
          </a:p>
        </p:txBody>
      </p:sp>
      <p:pic>
        <p:nvPicPr>
          <p:cNvPr id="8" name="Picture 7" descr="pi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05000"/>
            <a:ext cx="4319910" cy="3962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5800" y="2325231"/>
            <a:ext cx="430117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accent2"/>
                </a:solidFill>
              </a:rPr>
              <a:t>from </a:t>
            </a:r>
            <a:r>
              <a:rPr lang="en-US" sz="2000" dirty="0" err="1" smtClean="0">
                <a:solidFill>
                  <a:schemeClr val="accent2"/>
                </a:solidFill>
              </a:rPr>
              <a:t>Podobedov</a:t>
            </a:r>
            <a:r>
              <a:rPr lang="en-US" sz="2000" dirty="0" smtClean="0">
                <a:solidFill>
                  <a:schemeClr val="accent2"/>
                </a:solidFill>
              </a:rPr>
              <a:t> &amp; </a:t>
            </a:r>
            <a:r>
              <a:rPr lang="en-US" sz="2000" dirty="0" err="1" smtClean="0">
                <a:solidFill>
                  <a:schemeClr val="accent2"/>
                </a:solidFill>
              </a:rPr>
              <a:t>Siemann</a:t>
            </a:r>
            <a:r>
              <a:rPr lang="en-US" sz="2000" dirty="0" smtClean="0">
                <a:solidFill>
                  <a:schemeClr val="accent2"/>
                </a:solidFill>
              </a:rPr>
              <a:t>:</a:t>
            </a:r>
            <a:br>
              <a:rPr lang="en-US" sz="2000" dirty="0" smtClean="0">
                <a:solidFill>
                  <a:schemeClr val="accent2"/>
                </a:solidFill>
              </a:rPr>
            </a:br>
            <a:endParaRPr lang="en-US" sz="2000" dirty="0" smtClean="0">
              <a:solidFill>
                <a:schemeClr val="accent2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chemeClr val="accent2"/>
                </a:solidFill>
              </a:rPr>
              <a:t>beam-size increase at</a:t>
            </a:r>
            <a:br>
              <a:rPr lang="en-US" sz="2000" dirty="0" smtClean="0">
                <a:solidFill>
                  <a:schemeClr val="accent2"/>
                </a:solidFill>
              </a:rPr>
            </a:br>
            <a:r>
              <a:rPr lang="en-US" sz="2000" dirty="0" smtClean="0">
                <a:solidFill>
                  <a:schemeClr val="accent2"/>
                </a:solidFill>
              </a:rPr>
              <a:t>even-order resonances of</a:t>
            </a:r>
            <a:br>
              <a:rPr lang="en-US" sz="2000" dirty="0" smtClean="0">
                <a:solidFill>
                  <a:schemeClr val="accent2"/>
                </a:solidFill>
              </a:rPr>
            </a:br>
            <a:r>
              <a:rPr lang="en-US" sz="2000" dirty="0" smtClean="0">
                <a:solidFill>
                  <a:schemeClr val="accent2"/>
                </a:solidFill>
              </a:rPr>
              <a:t>high order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chemeClr val="accent2"/>
                </a:solidFill>
              </a:rPr>
              <a:t>regions of stability in simulations</a:t>
            </a:r>
            <a:br>
              <a:rPr lang="en-US" sz="2000" dirty="0" smtClean="0">
                <a:solidFill>
                  <a:schemeClr val="accent2"/>
                </a:solidFill>
              </a:rPr>
            </a:br>
            <a:r>
              <a:rPr lang="en-US" sz="2000" dirty="0" smtClean="0">
                <a:solidFill>
                  <a:schemeClr val="accent2"/>
                </a:solidFill>
              </a:rPr>
              <a:t>3-5 times wider than observed</a:t>
            </a:r>
          </a:p>
        </p:txBody>
      </p:sp>
    </p:spTree>
    <p:extLst>
      <p:ext uri="{BB962C8B-B14F-4D97-AF65-F5344CB8AC3E}">
        <p14:creationId xmlns:p14="http://schemas.microsoft.com/office/powerpoint/2010/main" val="968847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7010400" cy="414338"/>
          </a:xfrm>
        </p:spPr>
        <p:txBody>
          <a:bodyPr/>
          <a:lstStyle/>
          <a:p>
            <a:r>
              <a:rPr lang="en-US" dirty="0" smtClean="0"/>
              <a:t>Beam-beam compensation with electron lens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382000" cy="3429000"/>
          </a:xfrm>
        </p:spPr>
        <p:txBody>
          <a:bodyPr/>
          <a:lstStyle/>
          <a:p>
            <a:r>
              <a:rPr lang="en-US" sz="2400" dirty="0" smtClean="0"/>
              <a:t>2-beam coherent instabilities not an issue with electron lenses:</a:t>
            </a:r>
          </a:p>
          <a:p>
            <a:r>
              <a:rPr lang="en-US" dirty="0" smtClean="0"/>
              <a:t>	</a:t>
            </a:r>
            <a:r>
              <a:rPr lang="en-US" dirty="0" smtClean="0">
                <a:solidFill>
                  <a:srgbClr val="0000FF"/>
                </a:solidFill>
              </a:rPr>
              <a:t>No feedback loop with compensating electron beam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sz="1600" dirty="0" smtClean="0">
                <a:solidFill>
                  <a:srgbClr val="0000FF"/>
                </a:solidFill>
              </a:rPr>
              <a:t>(single pass effects – require sufficient rigidity of electron beam required, see S. White)</a:t>
            </a:r>
          </a:p>
          <a:p>
            <a:endParaRPr lang="en-US" sz="1800" dirty="0"/>
          </a:p>
          <a:p>
            <a:r>
              <a:rPr lang="en-US" sz="2400" dirty="0" smtClean="0"/>
              <a:t>Also: beam-beam parameter </a:t>
            </a:r>
            <a:r>
              <a:rPr lang="en-US" sz="2400" i="1" dirty="0" smtClean="0">
                <a:latin typeface="Symbol" charset="2"/>
                <a:cs typeface="Symbol" charset="2"/>
              </a:rPr>
              <a:t>x</a:t>
            </a:r>
            <a:r>
              <a:rPr lang="en-US" sz="2400" dirty="0" smtClean="0"/>
              <a:t> in hadron colliders order </a:t>
            </a:r>
            <a:br>
              <a:rPr lang="en-US" sz="2400" dirty="0" smtClean="0"/>
            </a:br>
            <a:r>
              <a:rPr lang="en-US" sz="2400" dirty="0" smtClean="0"/>
              <a:t>of magnitude smaller than in lepton colliders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  </a:t>
            </a:r>
            <a:endParaRPr lang="en-US" dirty="0"/>
          </a:p>
        </p:txBody>
      </p:sp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685800"/>
            <a:ext cx="3187308" cy="1027112"/>
          </a:xfrm>
          <a:prstGeom prst="rect">
            <a:avLst/>
          </a:prstGeom>
        </p:spPr>
      </p:pic>
      <p:pic>
        <p:nvPicPr>
          <p:cNvPr id="6" name="Picture 5" descr="elensblueinstl_mod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4380012"/>
            <a:ext cx="6573175" cy="2401787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>
          <a:xfrm>
            <a:off x="25577" y="6477000"/>
            <a:ext cx="1752600" cy="30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dirty="0"/>
              <a:t>Wolfram Fischer</a:t>
            </a:r>
            <a:endParaRPr lang="en-US" sz="1000" dirty="0"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4719935"/>
            <a:ext cx="2767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RHIC electron lens</a:t>
            </a:r>
          </a:p>
        </p:txBody>
      </p:sp>
    </p:spTree>
    <p:extLst>
      <p:ext uri="{BB962C8B-B14F-4D97-AF65-F5344CB8AC3E}">
        <p14:creationId xmlns:p14="http://schemas.microsoft.com/office/powerpoint/2010/main" val="1299933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slhc">
  <a:themeElements>
    <a:clrScheme name="Uslhc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Uslh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defRPr dirty="0" smtClean="0"/>
        </a:defPPr>
      </a:lstStyle>
    </a:txDef>
  </a:objectDefaults>
  <a:extraClrSchemeLst>
    <a:extraClrScheme>
      <a:clrScheme name="Uslh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lh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46365514</TotalTime>
  <Words>1442</Words>
  <Application>Microsoft Macintosh PowerPoint</Application>
  <PresentationFormat>Letter Paper (8.5x11 in)</PresentationFormat>
  <Paragraphs>378</Paragraphs>
  <Slides>34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Uslhc</vt:lpstr>
      <vt:lpstr>Equation</vt:lpstr>
      <vt:lpstr>RHIC electron-lens status and test plan options  Wolfram Fischer, BNL    LARP CM20, 8-10 April 2013, Napa </vt:lpstr>
      <vt:lpstr>Co-authors and Acknowledgements</vt:lpstr>
      <vt:lpstr>Outline – head-on beam-beam compensation </vt:lpstr>
      <vt:lpstr>RHIC electron lenses                                            Motivation</vt:lpstr>
      <vt:lpstr>Head-on beam-beam compensation</vt:lpstr>
      <vt:lpstr>History of head-on beam-beam compensation (HOBBC)</vt:lpstr>
      <vt:lpstr>Head-on beam-beam compensation in DCI</vt:lpstr>
      <vt:lpstr>Coherent beam motion in DCI</vt:lpstr>
      <vt:lpstr>Beam-beam compensation with electron lens</vt:lpstr>
      <vt:lpstr>HOBBC with electron lens – beam line view</vt:lpstr>
      <vt:lpstr>HOBBC with electron lens – phase space view</vt:lpstr>
      <vt:lpstr>HOBBC with electron lens – Hamiltonian view</vt:lpstr>
      <vt:lpstr>Deviations from ideal head-on compensation</vt:lpstr>
      <vt:lpstr>Phase advance and resonance driving terms</vt:lpstr>
      <vt:lpstr>Effect of long bunches on HOBB</vt:lpstr>
      <vt:lpstr>Effect of long – bunches on HOBBC </vt:lpstr>
      <vt:lpstr>E-lenses technology – Tevatron electron lenses</vt:lpstr>
      <vt:lpstr>E-lens technology – BNL Electron Beam Ion Source</vt:lpstr>
      <vt:lpstr>RHIC electron lenses – Basic design decisions</vt:lpstr>
      <vt:lpstr>RHIC electron lenses                     Compensation overview</vt:lpstr>
      <vt:lpstr>Requirement for electron lens </vt:lpstr>
      <vt:lpstr>RHIC electron lenses               Gun and collector (A. Pikin)</vt:lpstr>
      <vt:lpstr>RHIC electron lenses         Warm magnets (A. Pikin, X. Gu)</vt:lpstr>
      <vt:lpstr>RHIC electron lenses    Superconducting magnets (R. Gupta)</vt:lpstr>
      <vt:lpstr>RHIC electron lenses                 Superconducting magnets</vt:lpstr>
      <vt:lpstr>RHIC electron lenses                                   Instrumentation</vt:lpstr>
      <vt:lpstr>RHIC electron lenses                                   Instrumentation</vt:lpstr>
      <vt:lpstr>RHIC electron lenses                                  Test bench 2012</vt:lpstr>
      <vt:lpstr>RHIC electron lenses                      Test bench results 2012</vt:lpstr>
      <vt:lpstr>PowerPoint Presentation</vt:lpstr>
      <vt:lpstr>RHIC Electron lenses </vt:lpstr>
      <vt:lpstr>RHIC electron lenses - commissioning </vt:lpstr>
      <vt:lpstr>Options for tests with electron lenses in RHIC</vt:lpstr>
      <vt:lpstr>Summary – RHIC head-on beam-beam compensation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creator>Jim Strait</dc:creator>
  <cp:lastModifiedBy>Wolfram Fischer</cp:lastModifiedBy>
  <cp:revision>2621</cp:revision>
  <cp:lastPrinted>2011-11-01T19:24:21Z</cp:lastPrinted>
  <dcterms:created xsi:type="dcterms:W3CDTF">2010-10-13T07:28:15Z</dcterms:created>
  <dcterms:modified xsi:type="dcterms:W3CDTF">2013-04-08T17:11:58Z</dcterms:modified>
</cp:coreProperties>
</file>