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unknown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6"/>
  </p:notesMasterIdLst>
  <p:sldIdLst>
    <p:sldId id="256" r:id="rId4"/>
    <p:sldId id="257" r:id="rId5"/>
    <p:sldId id="298" r:id="rId6"/>
    <p:sldId id="260" r:id="rId7"/>
    <p:sldId id="308" r:id="rId8"/>
    <p:sldId id="284" r:id="rId9"/>
    <p:sldId id="309" r:id="rId10"/>
    <p:sldId id="310" r:id="rId11"/>
    <p:sldId id="299" r:id="rId12"/>
    <p:sldId id="297" r:id="rId13"/>
    <p:sldId id="313" r:id="rId14"/>
    <p:sldId id="300" r:id="rId15"/>
    <p:sldId id="314" r:id="rId16"/>
    <p:sldId id="315" r:id="rId17"/>
    <p:sldId id="293" r:id="rId18"/>
    <p:sldId id="294" r:id="rId19"/>
    <p:sldId id="303" r:id="rId20"/>
    <p:sldId id="307" r:id="rId21"/>
    <p:sldId id="301" r:id="rId22"/>
    <p:sldId id="295" r:id="rId23"/>
    <p:sldId id="304" r:id="rId24"/>
    <p:sldId id="30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02" autoAdjust="0"/>
    <p:restoredTop sz="94673" autoAdjust="0"/>
  </p:normalViewPr>
  <p:slideViewPr>
    <p:cSldViewPr>
      <p:cViewPr>
        <p:scale>
          <a:sx n="98" d="100"/>
          <a:sy n="98" d="100"/>
        </p:scale>
        <p:origin x="-84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nping\Desktop\Crab%20MWS\Coupler\Prototype%20FPC&amp;PU\QWEllipSym_FPC_QextvsPosition_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838284418993"/>
          <c:y val="5.9139784946236597E-2"/>
          <c:w val="0.78214656406585503"/>
          <c:h val="0.7801794936923209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accent1"/>
              </a:solidFill>
            </c:spPr>
          </c:marker>
          <c:xVal>
            <c:numRef>
              <c:f>Sheet1!$A$58:$A$63</c:f>
              <c:numCache>
                <c:formatCode>General</c:formatCode>
                <c:ptCount val="6"/>
                <c:pt idx="0">
                  <c:v>40</c:v>
                </c:pt>
                <c:pt idx="1">
                  <c:v>42</c:v>
                </c:pt>
                <c:pt idx="2">
                  <c:v>44</c:v>
                </c:pt>
                <c:pt idx="3">
                  <c:v>46</c:v>
                </c:pt>
                <c:pt idx="4">
                  <c:v>48</c:v>
                </c:pt>
                <c:pt idx="5">
                  <c:v>50</c:v>
                </c:pt>
              </c:numCache>
            </c:numRef>
          </c:xVal>
          <c:yVal>
            <c:numRef>
              <c:f>Sheet1!$B$58:$B$63</c:f>
              <c:numCache>
                <c:formatCode>0.00E+00</c:formatCode>
                <c:ptCount val="6"/>
                <c:pt idx="0">
                  <c:v>19930487838.526402</c:v>
                </c:pt>
                <c:pt idx="1">
                  <c:v>10012244599.172701</c:v>
                </c:pt>
                <c:pt idx="2">
                  <c:v>3038088104.8044</c:v>
                </c:pt>
                <c:pt idx="3">
                  <c:v>1576545628.3260601</c:v>
                </c:pt>
                <c:pt idx="4">
                  <c:v>884927987.62300599</c:v>
                </c:pt>
                <c:pt idx="5">
                  <c:v>506928150.97217602</c:v>
                </c:pt>
              </c:numCache>
            </c:numRef>
          </c:yVal>
          <c:smooth val="0"/>
        </c:ser>
        <c:ser>
          <c:idx val="1"/>
          <c:order val="1"/>
          <c:spPr>
            <a:ln w="127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Sheet1!$A$58:$A$63</c:f>
              <c:numCache>
                <c:formatCode>General</c:formatCode>
                <c:ptCount val="6"/>
                <c:pt idx="0">
                  <c:v>40</c:v>
                </c:pt>
                <c:pt idx="1">
                  <c:v>42</c:v>
                </c:pt>
                <c:pt idx="2">
                  <c:v>44</c:v>
                </c:pt>
                <c:pt idx="3">
                  <c:v>46</c:v>
                </c:pt>
                <c:pt idx="4">
                  <c:v>48</c:v>
                </c:pt>
                <c:pt idx="5">
                  <c:v>50</c:v>
                </c:pt>
              </c:numCache>
            </c:numRef>
          </c:xVal>
          <c:yVal>
            <c:numRef>
              <c:f>Sheet1!$E$58:$E$63</c:f>
              <c:numCache>
                <c:formatCode>0.00E+00</c:formatCode>
                <c:ptCount val="6"/>
                <c:pt idx="0">
                  <c:v>17988709151.287899</c:v>
                </c:pt>
                <c:pt idx="1">
                  <c:v>8487895030.0724401</c:v>
                </c:pt>
                <c:pt idx="2">
                  <c:v>4004976757.1215901</c:v>
                </c:pt>
                <c:pt idx="3">
                  <c:v>1889731054.43167</c:v>
                </c:pt>
                <c:pt idx="4">
                  <c:v>891661468.87954295</c:v>
                </c:pt>
                <c:pt idx="5">
                  <c:v>420726628.38444501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153664"/>
        <c:axId val="39155584"/>
      </c:scatterChart>
      <c:valAx>
        <c:axId val="39153664"/>
        <c:scaling>
          <c:orientation val="minMax"/>
          <c:max val="50"/>
          <c:min val="4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Probe position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9155584"/>
        <c:crosses val="autoZero"/>
        <c:crossBetween val="midCat"/>
      </c:valAx>
      <c:valAx>
        <c:axId val="39155584"/>
        <c:scaling>
          <c:logBase val="10"/>
          <c:orientation val="minMax"/>
          <c:min val="100000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Qext</a:t>
                </a:r>
              </a:p>
            </c:rich>
          </c:tx>
          <c:layout/>
          <c:overlay val="0"/>
        </c:title>
        <c:numFmt formatCode="0E+00" sourceLinked="0"/>
        <c:majorTickMark val="out"/>
        <c:minorTickMark val="none"/>
        <c:tickLblPos val="nextTo"/>
        <c:crossAx val="391536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A0CC7-6473-478C-A963-E2705CC582A9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2AB1-9BB4-4AEB-A1D0-C89765F47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8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1026" name="Picture 2" descr="D:\Publication\LOGOs\BNL_Logo_Tran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1" y="6084702"/>
            <a:ext cx="1828800" cy="67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5" y="6096000"/>
            <a:ext cx="1338885" cy="64486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34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9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36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7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2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92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4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200" y="6019800"/>
            <a:ext cx="89916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D:\Publication\LOGOs\BNL_Logo_Tran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1" y="6084702"/>
            <a:ext cx="1828800" cy="67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5" y="6096000"/>
            <a:ext cx="1338885" cy="644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49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1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35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6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0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84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93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96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36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0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6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28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60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14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6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4A26-CC2D-4513-ADAA-47D9F468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405C-684E-4056-9C6D-C6014EA6D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1.jpe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00800" cy="160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Binping Xiao</a:t>
            </a:r>
          </a:p>
          <a:p>
            <a:r>
              <a:rPr lang="en-US" sz="2400" dirty="0" smtClean="0"/>
              <a:t>On behalf of the DQWCC team</a:t>
            </a:r>
          </a:p>
          <a:p>
            <a:r>
              <a:rPr lang="en-US" sz="2400" dirty="0" smtClean="0"/>
              <a:t>04/09/2013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Proof of Principle </a:t>
            </a:r>
            <a:r>
              <a:rPr lang="en-US" sz="3200" dirty="0" smtClean="0"/>
              <a:t>Cavity Preparation </a:t>
            </a:r>
            <a:r>
              <a:rPr lang="en-US" sz="3200" dirty="0"/>
              <a:t>and </a:t>
            </a:r>
            <a:r>
              <a:rPr lang="en-US" sz="3200" dirty="0" smtClean="0"/>
              <a:t>Testing</a:t>
            </a:r>
            <a:r>
              <a:rPr lang="en-US" sz="3200" dirty="0"/>
              <a:t>: BNL </a:t>
            </a:r>
            <a:r>
              <a:rPr lang="en-US" sz="3200" dirty="0" smtClean="0"/>
              <a:t>Double Quarter Wave </a:t>
            </a:r>
            <a:r>
              <a:rPr lang="en-US" sz="3200" dirty="0"/>
              <a:t>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 of the </a:t>
            </a:r>
            <a:r>
              <a:rPr lang="en-US" dirty="0" err="1" smtClean="0"/>
              <a:t>PoP</a:t>
            </a:r>
            <a:r>
              <a:rPr lang="en-US" dirty="0" smtClean="0"/>
              <a:t> Cavity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5480" y="4948654"/>
            <a:ext cx="2895600" cy="92333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machining, welding, </a:t>
            </a:r>
            <a:r>
              <a:rPr lang="en-US" dirty="0"/>
              <a:t>buffer chemical </a:t>
            </a:r>
            <a:r>
              <a:rPr lang="en-US" dirty="0" smtClean="0"/>
              <a:t>polishing </a:t>
            </a:r>
            <a:r>
              <a:rPr lang="en-US" dirty="0"/>
              <a:t>(BCP, </a:t>
            </a:r>
            <a:r>
              <a:rPr lang="en-US" dirty="0" smtClean="0"/>
              <a:t>150 um</a:t>
            </a:r>
            <a:r>
              <a:rPr lang="en-US" dirty="0"/>
              <a:t>) and </a:t>
            </a:r>
            <a:r>
              <a:rPr lang="en-US" dirty="0" smtClean="0"/>
              <a:t>assembling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669794" y="3429000"/>
            <a:ext cx="1600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69794" y="2951194"/>
            <a:ext cx="1496683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shipped to </a:t>
            </a:r>
            <a:r>
              <a:rPr lang="en-US" dirty="0" smtClean="0"/>
              <a:t>BNL</a:t>
            </a:r>
            <a:endParaRPr lang="en-US" dirty="0"/>
          </a:p>
        </p:txBody>
      </p:sp>
      <p:pic>
        <p:nvPicPr>
          <p:cNvPr id="1026" name="Picture 2" descr="C:\Users\binping\Desktop\Crab Files\600CBaking\IMG_0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52" y="1415876"/>
            <a:ext cx="2249366" cy="168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nping\Desktop\Crab Files\600CBaking\IMG_0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677" y="3261629"/>
            <a:ext cx="2249366" cy="168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66477" y="5006130"/>
            <a:ext cx="1830209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Inspection upon receiving on Feb 25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5400000">
            <a:off x="6882185" y="5244876"/>
            <a:ext cx="797017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binping\Desktop\Crab Files\600CBaking\afterbak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42" y="3203808"/>
            <a:ext cx="2246202" cy="16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:\Crab cavity\picture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42" y="1447800"/>
            <a:ext cx="2250875" cy="168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8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 of the </a:t>
            </a:r>
            <a:r>
              <a:rPr lang="en-US" dirty="0" err="1" smtClean="0"/>
              <a:t>PoP</a:t>
            </a:r>
            <a:r>
              <a:rPr lang="en-US" dirty="0" smtClean="0"/>
              <a:t> Cavity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8" name="Picture 4" descr="C:\Users\binping\Desktop\Crab Files\600CBaking\IMG_0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09" y="2234127"/>
            <a:ext cx="1901800" cy="14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inping\Desktop\Crab Files\600CBaking\IMG_0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2234126"/>
            <a:ext cx="1901799" cy="14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311286" y="3700732"/>
            <a:ext cx="3907676" cy="92333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10h 600°C </a:t>
            </a:r>
            <a:r>
              <a:rPr lang="en-US" dirty="0"/>
              <a:t>vacuum </a:t>
            </a:r>
            <a:r>
              <a:rPr lang="en-US" dirty="0" smtClean="0"/>
              <a:t>baking. After baking, center resonant </a:t>
            </a:r>
            <a:r>
              <a:rPr lang="en-US" dirty="0"/>
              <a:t>frequency </a:t>
            </a:r>
            <a:r>
              <a:rPr lang="en-US" dirty="0" smtClean="0"/>
              <a:t>is 403.3117</a:t>
            </a:r>
            <a:r>
              <a:rPr lang="en-US" dirty="0"/>
              <a:t> </a:t>
            </a:r>
            <a:r>
              <a:rPr lang="en-US" dirty="0" smtClean="0"/>
              <a:t>MHz, with room temperature unloaded Q at 5,400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flipH="1">
            <a:off x="3352800" y="2555101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:\Users\binping\Desktop\Crab Files\600CBaking\IMG_0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2140002" cy="16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143000" y="1752600"/>
            <a:ext cx="1371601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Leak checking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834870"/>
            <a:ext cx="3157452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Shipped back to </a:t>
            </a:r>
            <a:r>
              <a:rPr lang="en-US" dirty="0" err="1" smtClean="0"/>
              <a:t>Niowave</a:t>
            </a:r>
            <a:r>
              <a:rPr lang="en-US" dirty="0" smtClean="0"/>
              <a:t> on March 8 for light BCP and HPR, which are scheduled on April 8-12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12624" y="4973369"/>
            <a:ext cx="190500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Ship </a:t>
            </a:r>
            <a:r>
              <a:rPr lang="en-US" dirty="0"/>
              <a:t>back to BNL for vertical test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4175185" y="5066097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7333276" y="1594724"/>
            <a:ext cx="582835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400000">
            <a:off x="1877649" y="4145351"/>
            <a:ext cx="670702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6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Design and Fabrication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Post-processing Status</a:t>
            </a:r>
          </a:p>
          <a:p>
            <a:r>
              <a:rPr lang="en-US" dirty="0" smtClean="0"/>
              <a:t>Cavity Test Status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Summary and Reference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Test – Small VTF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E:\Dropbox\Camera Uploads\2013-04-02 16.23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23618"/>
            <a:ext cx="2957512" cy="221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09618"/>
            <a:ext cx="2957512" cy="248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132781" y="1524000"/>
            <a:ext cx="5638800" cy="3581400"/>
            <a:chOff x="1295400" y="990600"/>
            <a:chExt cx="6343810" cy="3886200"/>
          </a:xfrm>
        </p:grpSpPr>
        <p:pic>
          <p:nvPicPr>
            <p:cNvPr id="33" name="Picture 2" descr="Y:\56 MHz Project\PAC 11\ERL_pic\010604127_Building_912_layout.bmp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361" r="9645" b="6509"/>
            <a:stretch/>
          </p:blipFill>
          <p:spPr bwMode="auto">
            <a:xfrm>
              <a:off x="1295400" y="990600"/>
              <a:ext cx="6343810" cy="3886200"/>
            </a:xfrm>
            <a:prstGeom prst="rect">
              <a:avLst/>
            </a:prstGeom>
            <a:noFill/>
          </p:spPr>
        </p:pic>
        <p:sp>
          <p:nvSpPr>
            <p:cNvPr id="34" name="Rectangle 3"/>
            <p:cNvSpPr txBox="1">
              <a:spLocks noChangeArrowheads="1"/>
            </p:cNvSpPr>
            <p:nvPr/>
          </p:nvSpPr>
          <p:spPr bwMode="auto">
            <a:xfrm>
              <a:off x="1295400" y="1295400"/>
              <a:ext cx="1828800" cy="3048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11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2pPr>
              <a:lvl3pPr marL="10858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3pPr>
              <a:lvl4pPr marL="14287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4pPr>
              <a:lvl5pPr marL="17716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5pPr>
              <a:lvl6pPr marL="22288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6860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1432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6004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Mezzanine clean room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1981200" y="1579378"/>
              <a:ext cx="152400" cy="4572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Rectangle 3"/>
            <p:cNvSpPr txBox="1">
              <a:spLocks noChangeArrowheads="1"/>
            </p:cNvSpPr>
            <p:nvPr/>
          </p:nvSpPr>
          <p:spPr bwMode="auto">
            <a:xfrm>
              <a:off x="4800600" y="1098033"/>
              <a:ext cx="2286000" cy="3048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11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2pPr>
              <a:lvl3pPr marL="10858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3pPr>
              <a:lvl4pPr marL="14287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4pPr>
              <a:lvl5pPr marL="17716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5pPr>
              <a:lvl6pPr marL="22288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6860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1432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6004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Large Vertical Test Facility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5257800" y="1371600"/>
              <a:ext cx="228600" cy="6096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Rectangle 3"/>
            <p:cNvSpPr txBox="1">
              <a:spLocks noChangeArrowheads="1"/>
            </p:cNvSpPr>
            <p:nvPr/>
          </p:nvSpPr>
          <p:spPr bwMode="auto">
            <a:xfrm>
              <a:off x="6553200" y="1828800"/>
              <a:ext cx="609600" cy="3048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11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2pPr>
              <a:lvl3pPr marL="10858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3pPr>
              <a:lvl4pPr marL="14287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4pPr>
              <a:lvl5pPr marL="17716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5pPr>
              <a:lvl6pPr marL="22288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6860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1432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6004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ERL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6781800" y="2133600"/>
              <a:ext cx="0" cy="129540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Rectangle 3"/>
            <p:cNvSpPr txBox="1">
              <a:spLocks noChangeArrowheads="1"/>
            </p:cNvSpPr>
            <p:nvPr/>
          </p:nvSpPr>
          <p:spPr bwMode="auto">
            <a:xfrm>
              <a:off x="1752600" y="3886200"/>
              <a:ext cx="1066800" cy="3048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11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2pPr>
              <a:lvl3pPr marL="10858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3pPr>
              <a:lvl4pPr marL="14287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4pPr>
              <a:lvl5pPr marL="17716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5pPr>
              <a:lvl6pPr marL="22288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6860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1432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6004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latin typeface="Arial" charset="0"/>
                  <a:ea typeface="ＭＳ Ｐゴシック" charset="0"/>
                  <a:cs typeface="ＭＳ Ｐゴシック" charset="0"/>
                </a:rPr>
                <a:t>Small VTF</a:t>
              </a:r>
            </a:p>
          </p:txBody>
        </p:sp>
        <p:cxnSp>
          <p:nvCxnSpPr>
            <p:cNvPr id="41" name="Straight Arrow Connector 40"/>
            <p:cNvCxnSpPr>
              <a:stCxn id="40" idx="0"/>
            </p:cNvCxnSpPr>
            <p:nvPr/>
          </p:nvCxnSpPr>
          <p:spPr bwMode="auto">
            <a:xfrm flipV="1">
              <a:off x="2286000" y="3200400"/>
              <a:ext cx="914400" cy="6858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Rectangle 3"/>
            <p:cNvSpPr txBox="1">
              <a:spLocks noChangeArrowheads="1"/>
            </p:cNvSpPr>
            <p:nvPr/>
          </p:nvSpPr>
          <p:spPr bwMode="auto">
            <a:xfrm>
              <a:off x="2057400" y="4364222"/>
              <a:ext cx="2293080" cy="3048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110000"/>
                <a:buFont typeface="Wingdings" charset="0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Font typeface="Times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2pPr>
              <a:lvl3pPr marL="10858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3pPr>
              <a:lvl4pPr marL="14287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4pPr>
              <a:lvl5pPr marL="1771650" indent="-228600" algn="l" rtl="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  <a:cs typeface="ＭＳ Ｐゴシック"/>
                </a:defRPr>
              </a:lvl5pPr>
              <a:lvl6pPr marL="22288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6860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1432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600450" indent="-228600" algn="l" rtl="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dirty="0" smtClean="0">
                  <a:latin typeface="Arial" charset="0"/>
                  <a:ea typeface="ＭＳ Ｐゴシック" charset="0"/>
                  <a:cs typeface="ＭＳ Ｐゴシック" charset="0"/>
                </a:rPr>
                <a:t>ERL / VTF cryogenic system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3505200" y="3733800"/>
              <a:ext cx="533400" cy="68580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9" name="Rectangle 48"/>
          <p:cNvSpPr/>
          <p:nvPr/>
        </p:nvSpPr>
        <p:spPr>
          <a:xfrm>
            <a:off x="1449465" y="5300130"/>
            <a:ext cx="2827885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SRF test facility in building 912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924800" y="3314700"/>
            <a:ext cx="1089573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Small VTF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Test – Cryogenic 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495898" y="914400"/>
            <a:ext cx="6419502" cy="5181600"/>
            <a:chOff x="228600" y="128818"/>
            <a:chExt cx="8177212" cy="660036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" y="128818"/>
              <a:ext cx="7667625" cy="660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Line Callout 1 8"/>
            <p:cNvSpPr/>
            <p:nvPr/>
          </p:nvSpPr>
          <p:spPr bwMode="auto">
            <a:xfrm>
              <a:off x="228600" y="3429000"/>
              <a:ext cx="1455962" cy="392049"/>
            </a:xfrm>
            <a:prstGeom prst="borderCallout1">
              <a:avLst>
                <a:gd name="adj1" fmla="val 133500"/>
                <a:gd name="adj2" fmla="val 54996"/>
                <a:gd name="adj3" fmla="val 432713"/>
                <a:gd name="adj4" fmla="val 81138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1660 plant</a:t>
              </a:r>
            </a:p>
          </p:txBody>
        </p:sp>
        <p:sp>
          <p:nvSpPr>
            <p:cNvPr id="10" name="Line Callout 1 9"/>
            <p:cNvSpPr/>
            <p:nvPr/>
          </p:nvSpPr>
          <p:spPr bwMode="auto">
            <a:xfrm>
              <a:off x="1102177" y="2667000"/>
              <a:ext cx="1650091" cy="392049"/>
            </a:xfrm>
            <a:prstGeom prst="borderCallout1">
              <a:avLst>
                <a:gd name="adj1" fmla="val 143648"/>
                <a:gd name="adj2" fmla="val 59014"/>
                <a:gd name="adj3" fmla="val 532191"/>
                <a:gd name="adj4" fmla="val 97444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Wet expander</a:t>
              </a:r>
            </a:p>
          </p:txBody>
        </p:sp>
        <p:sp>
          <p:nvSpPr>
            <p:cNvPr id="11" name="Line Callout 1 10"/>
            <p:cNvSpPr/>
            <p:nvPr/>
          </p:nvSpPr>
          <p:spPr bwMode="auto">
            <a:xfrm>
              <a:off x="4571999" y="5867400"/>
              <a:ext cx="1286322" cy="392049"/>
            </a:xfrm>
            <a:prstGeom prst="borderCallout1">
              <a:avLst>
                <a:gd name="adj1" fmla="val 58469"/>
                <a:gd name="adj2" fmla="val -14607"/>
                <a:gd name="adj3" fmla="val 9230"/>
                <a:gd name="adj4" fmla="val -34411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smtClean="0">
                  <a:latin typeface="Arial" charset="0"/>
                  <a:ea typeface="ＭＳ Ｐゴシック" pitchFamily="-128" charset="-128"/>
                </a:rPr>
                <a:t>S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ub-cooler</a:t>
              </a:r>
            </a:p>
          </p:txBody>
        </p:sp>
        <p:sp>
          <p:nvSpPr>
            <p:cNvPr id="12" name="Line Callout 1 11"/>
            <p:cNvSpPr/>
            <p:nvPr/>
          </p:nvSpPr>
          <p:spPr bwMode="auto">
            <a:xfrm>
              <a:off x="6246578" y="3720193"/>
              <a:ext cx="1285657" cy="392049"/>
            </a:xfrm>
            <a:prstGeom prst="borderCallout1">
              <a:avLst>
                <a:gd name="adj1" fmla="val 82301"/>
                <a:gd name="adj2" fmla="val -11470"/>
                <a:gd name="adj3" fmla="val 186642"/>
                <a:gd name="adj4" fmla="val -4147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 smtClean="0">
                  <a:latin typeface="Arial" charset="0"/>
                  <a:ea typeface="ＭＳ Ｐゴシック" pitchFamily="-128" charset="-128"/>
                </a:rPr>
                <a:t>V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alve box</a:t>
              </a:r>
            </a:p>
          </p:txBody>
        </p:sp>
        <p:sp>
          <p:nvSpPr>
            <p:cNvPr id="13" name="Line Callout 1 12"/>
            <p:cNvSpPr/>
            <p:nvPr/>
          </p:nvSpPr>
          <p:spPr bwMode="auto">
            <a:xfrm>
              <a:off x="3067283" y="1676401"/>
              <a:ext cx="2232476" cy="392049"/>
            </a:xfrm>
            <a:prstGeom prst="borderCallout1">
              <a:avLst>
                <a:gd name="adj1" fmla="val 125223"/>
                <a:gd name="adj2" fmla="val 49861"/>
                <a:gd name="adj3" fmla="val 376909"/>
                <a:gd name="adj4" fmla="val 5021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LHe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 storage </a:t>
              </a:r>
              <a:r>
                <a:rPr kumimoji="0" lang="en-US" sz="14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dewar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  <p:sp>
          <p:nvSpPr>
            <p:cNvPr id="14" name="Line Callout 1 13"/>
            <p:cNvSpPr/>
            <p:nvPr/>
          </p:nvSpPr>
          <p:spPr bwMode="auto">
            <a:xfrm>
              <a:off x="3843797" y="808267"/>
              <a:ext cx="1320562" cy="392049"/>
            </a:xfrm>
            <a:prstGeom prst="borderCallout1">
              <a:avLst>
                <a:gd name="adj1" fmla="val 45401"/>
                <a:gd name="adj2" fmla="val 102660"/>
                <a:gd name="adj3" fmla="val 243759"/>
                <a:gd name="adj4" fmla="val 15940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VTF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 </a:t>
              </a:r>
              <a:r>
                <a:rPr kumimoji="0" lang="en-US" sz="14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28" charset="-128"/>
                </a:rPr>
                <a:t>dewar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endParaRPr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172298" cy="2667000"/>
          </a:xfrm>
        </p:spPr>
        <p:txBody>
          <a:bodyPr>
            <a:normAutofit/>
          </a:bodyPr>
          <a:lstStyle/>
          <a:p>
            <a:pPr marL="169863" indent="-169863">
              <a:buFont typeface="Wingdings" charset="2"/>
              <a:buChar char="§"/>
            </a:pPr>
            <a:r>
              <a:rPr lang="en-US" sz="1800" dirty="0" smtClean="0"/>
              <a:t>360 W 4 K refrigerator.</a:t>
            </a:r>
          </a:p>
          <a:p>
            <a:pPr marL="169863" indent="-169863">
              <a:buFont typeface="Wingdings" charset="2"/>
              <a:buChar char="§"/>
            </a:pPr>
            <a:r>
              <a:rPr lang="en-US" sz="1800" dirty="0" smtClean="0"/>
              <a:t>A </a:t>
            </a:r>
            <a:r>
              <a:rPr lang="en-US" sz="1800" dirty="0"/>
              <a:t>liquid ring </a:t>
            </a:r>
            <a:r>
              <a:rPr lang="en-US" sz="1800" dirty="0" smtClean="0"/>
              <a:t>pump is </a:t>
            </a:r>
            <a:r>
              <a:rPr lang="en-US" sz="1800" dirty="0"/>
              <a:t>used to reach </a:t>
            </a:r>
            <a:r>
              <a:rPr lang="en-US" sz="1800" dirty="0" smtClean="0"/>
              <a:t>2 K </a:t>
            </a:r>
            <a:r>
              <a:rPr lang="en-US" sz="1800" dirty="0"/>
              <a:t>operation, </a:t>
            </a:r>
            <a:r>
              <a:rPr lang="en-US" sz="1800" dirty="0" smtClean="0"/>
              <a:t>capable </a:t>
            </a:r>
            <a:r>
              <a:rPr lang="en-US" sz="1800" dirty="0"/>
              <a:t>of handling a 100 watt heat load</a:t>
            </a:r>
            <a:r>
              <a:rPr lang="en-US" sz="1800" dirty="0" smtClean="0"/>
              <a:t>.</a:t>
            </a:r>
          </a:p>
          <a:p>
            <a:pPr marL="169863" indent="-169863">
              <a:buFont typeface="Wingdings" charset="2"/>
              <a:buChar char="§"/>
            </a:pPr>
            <a:r>
              <a:rPr lang="en-US" sz="1800" dirty="0" smtClean="0"/>
              <a:t>1000 gallon </a:t>
            </a:r>
            <a:r>
              <a:rPr lang="en-US" sz="1800" dirty="0" err="1" smtClean="0"/>
              <a:t>LHe</a:t>
            </a:r>
            <a:r>
              <a:rPr lang="en-US" sz="1800" dirty="0" smtClean="0"/>
              <a:t> storage </a:t>
            </a:r>
            <a:r>
              <a:rPr lang="en-US" sz="1800" dirty="0" err="1" smtClean="0"/>
              <a:t>dewar</a:t>
            </a:r>
            <a:r>
              <a:rPr lang="en-US" sz="1800" dirty="0" smtClean="0"/>
              <a:t>.</a:t>
            </a:r>
          </a:p>
          <a:p>
            <a:pPr marL="169863" indent="-169863">
              <a:buFont typeface="Wingdings" charset="2"/>
              <a:buChar char="§"/>
            </a:pPr>
            <a:r>
              <a:rPr lang="en-US" sz="1800" dirty="0" smtClean="0"/>
              <a:t>38,000 gallon warm helium gas storage tank (outside the building).</a:t>
            </a:r>
          </a:p>
        </p:txBody>
      </p:sp>
    </p:spTree>
    <p:extLst>
      <p:ext uri="{BB962C8B-B14F-4D97-AF65-F5344CB8AC3E}">
        <p14:creationId xmlns:p14="http://schemas.microsoft.com/office/powerpoint/2010/main" val="31788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Test – Test Stand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C:\Users\binping\Desktop\Crab Files\600CBaking\IMG_02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9" r="1168" b="17949"/>
          <a:stretch/>
        </p:blipFill>
        <p:spPr bwMode="auto">
          <a:xfrm rot="5400000">
            <a:off x="3772017" y="2182723"/>
            <a:ext cx="3875065" cy="197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inping\Desktop\Crab Files\600CBaking\IMG_02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9" r="6194" b="16003"/>
          <a:stretch/>
        </p:blipFill>
        <p:spPr bwMode="auto">
          <a:xfrm rot="5400000">
            <a:off x="6016183" y="2365816"/>
            <a:ext cx="3886203" cy="15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binping\Desktop\Crab Files\Crab Test Stand\Crab Cavity Test Stand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92169" y="2327310"/>
            <a:ext cx="3946537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nping\Desktop\Crab Files\Crab Test Stand\Crab Cavity Test Stand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5332" y="2307444"/>
            <a:ext cx="3875061" cy="172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21248" y="5257800"/>
            <a:ext cx="1922151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Crab cavity mounted on the insert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9378" y="5259421"/>
            <a:ext cx="1817452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Crab cavity in the SVTF Cryostat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76800" y="5257800"/>
            <a:ext cx="160020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Vertical cryostat insert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162800" y="5257800"/>
            <a:ext cx="152400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28” diameter vertical 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/>
          <a:stretch/>
        </p:blipFill>
        <p:spPr bwMode="auto">
          <a:xfrm>
            <a:off x="120770" y="457200"/>
            <a:ext cx="7467040" cy="55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binping\Desktop\Crab Files\LLRF\IMG_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657600"/>
            <a:ext cx="1574799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9000" y="221642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200W max power </a:t>
            </a:r>
          </a:p>
          <a:p>
            <a:r>
              <a:rPr lang="en-US" dirty="0" smtClean="0"/>
              <a:t>with 56±0.5dB gain</a:t>
            </a:r>
            <a:endParaRPr lang="en-US" dirty="0"/>
          </a:p>
        </p:txBody>
      </p:sp>
      <p:pic>
        <p:nvPicPr>
          <p:cNvPr id="1026" name="Picture 2" descr="E:\Dropbox\Camera Uploads\2013-04-02 16.22.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1"/>
          <a:stretch/>
        </p:blipFill>
        <p:spPr bwMode="auto">
          <a:xfrm>
            <a:off x="7348665" y="1524000"/>
            <a:ext cx="1685669" cy="6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19400" y="2438401"/>
            <a:ext cx="4114800" cy="35223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10400" y="4838700"/>
            <a:ext cx="338265" cy="26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24600" y="1240624"/>
            <a:ext cx="518199" cy="56675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900735" y="1600200"/>
            <a:ext cx="33826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923" y="152400"/>
            <a:ext cx="5215755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Test – RF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0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924800" cy="944562"/>
          </a:xfrm>
        </p:spPr>
        <p:txBody>
          <a:bodyPr>
            <a:normAutofit/>
          </a:bodyPr>
          <a:lstStyle/>
          <a:p>
            <a:r>
              <a:rPr lang="en-US" dirty="0"/>
              <a:t>Vertical Test – </a:t>
            </a:r>
            <a:r>
              <a:rPr lang="en-US" dirty="0" smtClean="0"/>
              <a:t>FPC and PU Couplers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23960730"/>
              </p:ext>
            </p:extLst>
          </p:nvPr>
        </p:nvGraphicFramePr>
        <p:xfrm>
          <a:off x="4953000" y="3581400"/>
          <a:ext cx="33528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C:\Users\binping\Desktop\Crab MWS\Coupler\Prototype FPC&amp;PU\QWEllipSym_CouplerProbe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r="9742" b="-3835"/>
          <a:stretch/>
        </p:blipFill>
        <p:spPr bwMode="auto">
          <a:xfrm>
            <a:off x="5486400" y="1524000"/>
            <a:ext cx="2497433" cy="1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6628889" y="1858177"/>
            <a:ext cx="511" cy="7239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29400" y="1906368"/>
            <a:ext cx="1572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Probe position,</a:t>
            </a:r>
          </a:p>
          <a:p>
            <a:r>
              <a:rPr lang="en-US" dirty="0"/>
              <a:t>f</a:t>
            </a:r>
            <a:r>
              <a:rPr lang="en-US" dirty="0" smtClean="0"/>
              <a:t>rom 0 to 50mm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553711" y="2588577"/>
            <a:ext cx="152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 bwMode="auto">
          <a:xfrm>
            <a:off x="1664898" y="1748542"/>
            <a:ext cx="3314700" cy="423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1962" y="1425376"/>
            <a:ext cx="1105619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Mounting Rods (x4)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75879" y="1708645"/>
            <a:ext cx="272253" cy="1160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28932" y="3550855"/>
            <a:ext cx="1447800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Actuator Drive &amp; Linkage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252932" y="3543161"/>
            <a:ext cx="1600200" cy="28326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52932" y="3826430"/>
            <a:ext cx="990600" cy="9701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52932" y="3826430"/>
            <a:ext cx="1524000" cy="7415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95832" y="1744484"/>
            <a:ext cx="1181100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Drive Shaft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53132" y="2013658"/>
            <a:ext cx="272253" cy="1160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57170" y="5181600"/>
            <a:ext cx="1371601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Bellow with </a:t>
            </a:r>
            <a:r>
              <a:rPr lang="en-US" dirty="0" err="1" smtClean="0"/>
              <a:t>conflat</a:t>
            </a:r>
            <a:r>
              <a:rPr lang="en-US" dirty="0" smtClean="0"/>
              <a:t> flanges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 flipV="1">
            <a:off x="1528771" y="5091498"/>
            <a:ext cx="647961" cy="4132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4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41" y="228600"/>
            <a:ext cx="8839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Automated Acquisition Bead Pulling 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 descr="E:\Dropbox\Camera Uploads\2013-04-02 16.17.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r="10591"/>
          <a:stretch/>
        </p:blipFill>
        <p:spPr bwMode="auto">
          <a:xfrm>
            <a:off x="5611238" y="1143000"/>
            <a:ext cx="24124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9152" y="2615299"/>
            <a:ext cx="838200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287854" y="1854463"/>
            <a:ext cx="1112946" cy="9455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71915" y="1628856"/>
            <a:ext cx="641857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Bead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287854" y="3994636"/>
            <a:ext cx="927999" cy="6052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7854" y="2799965"/>
            <a:ext cx="1341546" cy="139103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50784" y="3671471"/>
            <a:ext cx="1366568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Computer Driven Motor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87854" y="1854463"/>
            <a:ext cx="1476547" cy="22603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15180"/>
              </p:ext>
            </p:extLst>
          </p:nvPr>
        </p:nvGraphicFramePr>
        <p:xfrm>
          <a:off x="381000" y="1212798"/>
          <a:ext cx="3581400" cy="863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r:id="rId4" imgW="1892300" imgH="457200" progId="Equation.DSMT4">
                  <p:embed/>
                </p:oleObj>
              </mc:Choice>
              <mc:Fallback>
                <p:oleObj r:id="rId4" imgW="18923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2798"/>
                        <a:ext cx="3581400" cy="8638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997126" y="2146171"/>
            <a:ext cx="1902652" cy="36933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dirty="0" smtClean="0"/>
              <a:t>Perturbation factors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600200" y="1813522"/>
            <a:ext cx="195852" cy="2990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796052" y="1813522"/>
            <a:ext cx="947148" cy="3110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3" name="Object 30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847539"/>
              </p:ext>
            </p:extLst>
          </p:nvPr>
        </p:nvGraphicFramePr>
        <p:xfrm>
          <a:off x="381000" y="2494426"/>
          <a:ext cx="3484500" cy="71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r:id="rId6" imgW="2222500" imgH="457200" progId="Equation.DSMT4">
                  <p:embed/>
                </p:oleObj>
              </mc:Choice>
              <mc:Fallback>
                <p:oleObj r:id="rId6" imgW="22225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94426"/>
                        <a:ext cx="3484500" cy="717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8" name="Object 30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110246"/>
              </p:ext>
            </p:extLst>
          </p:nvPr>
        </p:nvGraphicFramePr>
        <p:xfrm>
          <a:off x="1850526" y="3300236"/>
          <a:ext cx="2362200" cy="290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r:id="rId8" imgW="1866900" imgH="228600" progId="Equation.DSMT4">
                  <p:embed/>
                </p:oleObj>
              </mc:Choice>
              <mc:Fallback>
                <p:oleObj r:id="rId8" imgW="1866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0526" y="3300236"/>
                        <a:ext cx="2362200" cy="2907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80" name="Object 30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929551"/>
              </p:ext>
            </p:extLst>
          </p:nvPr>
        </p:nvGraphicFramePr>
        <p:xfrm>
          <a:off x="379679" y="3575741"/>
          <a:ext cx="1568773" cy="635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r:id="rId10" imgW="1054100" imgH="431800" progId="Equation.DSMT4">
                  <p:embed/>
                </p:oleObj>
              </mc:Choice>
              <mc:Fallback>
                <p:oleObj r:id="rId10" imgW="1054100" imgH="431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679" y="3575741"/>
                        <a:ext cx="1568773" cy="6359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1456932" y="3994636"/>
            <a:ext cx="250052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dirty="0" smtClean="0"/>
              <a:t>Frequency shift calculated from S</a:t>
            </a:r>
            <a:r>
              <a:rPr lang="en-US" sz="1050" dirty="0" smtClean="0"/>
              <a:t>21</a:t>
            </a:r>
            <a:r>
              <a:rPr lang="en-US" dirty="0" smtClean="0"/>
              <a:t> phase shift</a:t>
            </a:r>
            <a:endParaRPr lang="en-US" dirty="0"/>
          </a:p>
        </p:txBody>
      </p:sp>
      <p:cxnSp>
        <p:nvCxnSpPr>
          <p:cNvPr id="42" name="Straight Arrow Connector 41"/>
          <p:cNvCxnSpPr>
            <a:endCxn id="41" idx="1"/>
          </p:cNvCxnSpPr>
          <p:nvPr/>
        </p:nvCxnSpPr>
        <p:spPr>
          <a:xfrm>
            <a:off x="997126" y="4191000"/>
            <a:ext cx="459806" cy="1268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75909" y="4684212"/>
            <a:ext cx="4753291" cy="1200328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Bead pull can be used for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HOM mode identification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Fundamental mode field flatness study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3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Design and Fabrication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Post-processing Status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Test Status</a:t>
            </a:r>
          </a:p>
          <a:p>
            <a:r>
              <a:rPr lang="en-US" dirty="0" smtClean="0"/>
              <a:t>Summary and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Cavity Design and Fabrication</a:t>
            </a:r>
          </a:p>
          <a:p>
            <a:r>
              <a:rPr lang="en-US" dirty="0" smtClean="0"/>
              <a:t>Cavity Post-processing Status</a:t>
            </a:r>
          </a:p>
          <a:p>
            <a:r>
              <a:rPr lang="en-US" dirty="0" smtClean="0"/>
              <a:t>Cavity Test Status</a:t>
            </a:r>
            <a:endParaRPr lang="en-US" dirty="0"/>
          </a:p>
          <a:p>
            <a:r>
              <a:rPr lang="en-US" dirty="0" smtClean="0"/>
              <a:t>Summary and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914400" y="1524000"/>
            <a:ext cx="7620000" cy="43434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DQWCC can provide high deflection voltage in a very compact dimension.</a:t>
            </a:r>
          </a:p>
          <a:p>
            <a:r>
              <a:rPr lang="en-US" sz="2000" dirty="0"/>
              <a:t>The peak surface field of the cavity is in a safe level at the target deflecting voltage. </a:t>
            </a:r>
            <a:endParaRPr lang="en-US" sz="2000" dirty="0" smtClean="0"/>
          </a:p>
          <a:p>
            <a:r>
              <a:rPr lang="en-US" sz="2000" dirty="0" smtClean="0"/>
              <a:t>Fabrication of the cavity with stiffening frame is complete.</a:t>
            </a:r>
          </a:p>
          <a:p>
            <a:r>
              <a:rPr lang="en-US" sz="2000" dirty="0" smtClean="0"/>
              <a:t>Heavy BCP and baking are done, light BCP </a:t>
            </a:r>
            <a:r>
              <a:rPr lang="en-US" sz="2000" dirty="0"/>
              <a:t>and HPR will be </a:t>
            </a:r>
            <a:r>
              <a:rPr lang="en-US" sz="2000" dirty="0" smtClean="0"/>
              <a:t>followed. </a:t>
            </a:r>
          </a:p>
          <a:p>
            <a:r>
              <a:rPr lang="en-US" sz="2000" dirty="0" smtClean="0"/>
              <a:t>Vertical testing, </a:t>
            </a:r>
            <a:r>
              <a:rPr lang="en-US" sz="2000" dirty="0"/>
              <a:t>first without HOM couplers then with HOM couplers will be carried out </a:t>
            </a:r>
            <a:r>
              <a:rPr lang="en-US" sz="2000" dirty="0" smtClean="0"/>
              <a:t>soon.</a:t>
            </a:r>
            <a:endParaRPr lang="en-US" sz="2000" dirty="0"/>
          </a:p>
          <a:p>
            <a:r>
              <a:rPr lang="en-US" sz="2000" dirty="0" smtClean="0"/>
              <a:t>The vertical testing will be </a:t>
            </a:r>
            <a:r>
              <a:rPr lang="en-US" sz="2000" dirty="0"/>
              <a:t>focused on deflection voltage, </a:t>
            </a:r>
            <a:r>
              <a:rPr lang="en-US" sz="2000" dirty="0" smtClean="0"/>
              <a:t>Peak </a:t>
            </a:r>
            <a:r>
              <a:rPr lang="en-US" sz="2000" dirty="0"/>
              <a:t>fields and possible </a:t>
            </a:r>
            <a:r>
              <a:rPr lang="en-US" sz="2000" dirty="0" err="1"/>
              <a:t>multipacting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Bead pulling testing will be focused on the </a:t>
            </a:r>
            <a:r>
              <a:rPr lang="en-US" sz="2000" dirty="0"/>
              <a:t>fundamental mode field flatness </a:t>
            </a:r>
            <a:r>
              <a:rPr lang="en-US" sz="2000" dirty="0" smtClean="0"/>
              <a:t>and HOM identification.</a:t>
            </a:r>
          </a:p>
          <a:p>
            <a:r>
              <a:rPr lang="en-US" sz="2000" dirty="0"/>
              <a:t>We are looking forward to testing the </a:t>
            </a:r>
            <a:r>
              <a:rPr lang="en-US" sz="2000" dirty="0" err="1" smtClean="0"/>
              <a:t>PoP</a:t>
            </a:r>
            <a:r>
              <a:rPr lang="en-US" sz="2000" dirty="0" smtClean="0"/>
              <a:t> </a:t>
            </a:r>
            <a:r>
              <a:rPr lang="en-US" sz="2000" dirty="0" err="1"/>
              <a:t>Nb</a:t>
            </a:r>
            <a:r>
              <a:rPr lang="en-US" sz="2000" dirty="0"/>
              <a:t> </a:t>
            </a:r>
            <a:r>
              <a:rPr lang="en-US" sz="2000" dirty="0" smtClean="0"/>
              <a:t>cavity.</a:t>
            </a:r>
          </a:p>
          <a:p>
            <a:pPr>
              <a:buFont typeface="Courier New" pitchFamily="49" charset="0"/>
              <a:buChar char="o"/>
            </a:pP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0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"/>
          </p:nvPr>
        </p:nvSpPr>
        <p:spPr>
          <a:xfrm>
            <a:off x="762000" y="1447800"/>
            <a:ext cx="7772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S</a:t>
            </a:r>
            <a:r>
              <a:rPr lang="en-US" sz="1800" dirty="0"/>
              <a:t>. </a:t>
            </a:r>
            <a:r>
              <a:rPr lang="en-US" sz="1800" dirty="0" err="1"/>
              <a:t>Belomestnykh</a:t>
            </a:r>
            <a:r>
              <a:rPr lang="en-US" sz="1800" dirty="0" smtClean="0"/>
              <a:t>, Q. Wu, B. P. Xiao, presentations, </a:t>
            </a:r>
            <a:r>
              <a:rPr lang="en-US" sz="1800" dirty="0"/>
              <a:t>LHC Crab Cavity Engineering Meeting, Fermi Lab, Dec 13-14, 2012 </a:t>
            </a:r>
          </a:p>
          <a:p>
            <a:r>
              <a:rPr lang="en-US" sz="1800" dirty="0" smtClean="0"/>
              <a:t>Q. Wu,</a:t>
            </a:r>
            <a:r>
              <a:rPr lang="en-US" sz="1800" dirty="0"/>
              <a:t> R. </a:t>
            </a:r>
            <a:r>
              <a:rPr lang="en-US" sz="1800" dirty="0" err="1"/>
              <a:t>Calaga</a:t>
            </a:r>
            <a:r>
              <a:rPr lang="en-US" sz="1800" dirty="0"/>
              <a:t> &amp; A. </a:t>
            </a:r>
            <a:r>
              <a:rPr lang="en-US" sz="1800" dirty="0" smtClean="0"/>
              <a:t>Macpherson, </a:t>
            </a:r>
            <a:r>
              <a:rPr lang="pl-PL" sz="1800" dirty="0"/>
              <a:t>K. Brodzinski </a:t>
            </a:r>
            <a:r>
              <a:rPr lang="en-US" sz="1800" dirty="0" smtClean="0"/>
              <a:t>&amp;</a:t>
            </a:r>
            <a:r>
              <a:rPr lang="pl-PL" sz="1800" dirty="0" smtClean="0"/>
              <a:t> </a:t>
            </a:r>
            <a:r>
              <a:rPr lang="pl-PL" sz="1800" dirty="0"/>
              <a:t>L. </a:t>
            </a:r>
            <a:r>
              <a:rPr lang="pl-PL" sz="1800" dirty="0" smtClean="0"/>
              <a:t>Tavian</a:t>
            </a:r>
            <a:r>
              <a:rPr lang="en-US" sz="1800" dirty="0" smtClean="0"/>
              <a:t>, presentations,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Joint </a:t>
            </a:r>
            <a:r>
              <a:rPr lang="en-US" sz="1800" dirty="0" err="1" smtClean="0"/>
              <a:t>HiLumi</a:t>
            </a:r>
            <a:r>
              <a:rPr lang="en-US" sz="1800" dirty="0" smtClean="0"/>
              <a:t> LHC-LARP Annual Meeting, INFN </a:t>
            </a:r>
            <a:r>
              <a:rPr lang="en-US" sz="1800" dirty="0" err="1" smtClean="0"/>
              <a:t>Frascati</a:t>
            </a:r>
            <a:r>
              <a:rPr lang="en-US" sz="1800" dirty="0" smtClean="0"/>
              <a:t>, Nov 14-16, 2012 </a:t>
            </a:r>
          </a:p>
          <a:p>
            <a:r>
              <a:rPr lang="en-US" sz="1800" dirty="0" smtClean="0"/>
              <a:t>R</a:t>
            </a:r>
            <a:r>
              <a:rPr lang="en-US" sz="1800" dirty="0"/>
              <a:t>. Calaga, et. al., </a:t>
            </a:r>
            <a:r>
              <a:rPr lang="en-US" sz="1800" i="1" dirty="0"/>
              <a:t>A Quarter Wave Design for Crab Crossing in the LHC</a:t>
            </a:r>
            <a:r>
              <a:rPr lang="en-US" sz="1800" dirty="0"/>
              <a:t>, Proceedings of IPAC12, New Orleans, LA, May 20-25, 2012</a:t>
            </a:r>
          </a:p>
          <a:p>
            <a:r>
              <a:rPr lang="en-US" sz="1800" dirty="0"/>
              <a:t>Q. Wu, presentation, LARP CM18/</a:t>
            </a:r>
            <a:r>
              <a:rPr lang="en-US" sz="1800" dirty="0" err="1"/>
              <a:t>HiLumi</a:t>
            </a:r>
            <a:r>
              <a:rPr lang="en-US" sz="1800" dirty="0"/>
              <a:t> LHC Meeting, Fermi Lab, May 7-9, </a:t>
            </a:r>
            <a:r>
              <a:rPr lang="en-US" sz="1800" dirty="0" smtClean="0"/>
              <a:t>2012</a:t>
            </a:r>
            <a:endParaRPr lang="en-GB" sz="1800" dirty="0" smtClean="0"/>
          </a:p>
          <a:p>
            <a:r>
              <a:rPr lang="en-GB" sz="1800" dirty="0" smtClean="0"/>
              <a:t>Q. Wu, S. Belomestnykh, I. Ben-Zvi, </a:t>
            </a:r>
            <a:r>
              <a:rPr lang="en-US" sz="1800" i="1" dirty="0" smtClean="0"/>
              <a:t>Novel deflecting Cavity Design and Fabrication for eRHIC, </a:t>
            </a:r>
            <a:r>
              <a:rPr lang="en-US" sz="1800" dirty="0" smtClean="0"/>
              <a:t>Proceedings of SRF11, Chicago, IL</a:t>
            </a:r>
            <a:r>
              <a:rPr lang="en-US" sz="1800" i="1" dirty="0" smtClean="0"/>
              <a:t>, </a:t>
            </a:r>
            <a:r>
              <a:rPr lang="en-US" sz="1800" dirty="0" smtClean="0"/>
              <a:t>July 25-29, 2011</a:t>
            </a:r>
          </a:p>
          <a:p>
            <a:r>
              <a:rPr lang="en-GB" sz="1800" dirty="0" smtClean="0"/>
              <a:t>R</a:t>
            </a:r>
            <a:r>
              <a:rPr lang="en-GB" sz="1800" dirty="0"/>
              <a:t>. Calaga, presentation, LHC-CC11, CERN, Nov 14-15, </a:t>
            </a:r>
            <a:r>
              <a:rPr lang="en-GB" sz="1800" dirty="0" smtClean="0"/>
              <a:t>2011</a:t>
            </a:r>
          </a:p>
          <a:p>
            <a:r>
              <a:rPr lang="en-GB" sz="1800" dirty="0"/>
              <a:t>I. Ben-Zvi, presentation, LHC-CC10, CERN, Dec 15-17, </a:t>
            </a:r>
            <a:r>
              <a:rPr lang="en-GB" sz="1800" dirty="0" smtClean="0"/>
              <a:t>2010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1857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514600"/>
            <a:ext cx="53340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Thank you!</a:t>
            </a:r>
            <a:endParaRPr lang="en-US" sz="8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Cavity Design and Fabrication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Post-processing Status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Test Status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Summary and Reference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US" dirty="0" smtClean="0"/>
              <a:t>The Double Quarter Wave Cavity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267127"/>
              </p:ext>
            </p:extLst>
          </p:nvPr>
        </p:nvGraphicFramePr>
        <p:xfrm>
          <a:off x="228599" y="4323080"/>
          <a:ext cx="868680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1"/>
                <a:gridCol w="1600200"/>
                <a:gridCol w="1143000"/>
                <a:gridCol w="1066800"/>
                <a:gridCol w="1219200"/>
                <a:gridCol w="1066769"/>
                <a:gridCol w="121923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Crabbing (fundamental) mode freq.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Cavity length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Cavity width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Beam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pipe diameter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Deflecting voltage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Bpeak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Unit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MV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mT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DQW crab cavity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400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390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148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84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3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60</a:t>
                      </a:r>
                      <a:r>
                        <a:rPr lang="en-US" sz="1400" dirty="0" smtClean="0"/>
                        <a:t>**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DQWC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90600"/>
            <a:ext cx="3962400" cy="2971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5972" r="1556" b="4305"/>
          <a:stretch/>
        </p:blipFill>
        <p:spPr>
          <a:xfrm>
            <a:off x="4010120" y="887082"/>
            <a:ext cx="4371880" cy="307531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36128" y="1046441"/>
            <a:ext cx="2245671" cy="1029428"/>
            <a:chOff x="1028700" y="1470178"/>
            <a:chExt cx="3086100" cy="1806422"/>
          </a:xfrm>
        </p:grpSpPr>
        <p:sp>
          <p:nvSpPr>
            <p:cNvPr id="37" name="Oval 36"/>
            <p:cNvSpPr/>
            <p:nvPr/>
          </p:nvSpPr>
          <p:spPr>
            <a:xfrm>
              <a:off x="1981200" y="1600200"/>
              <a:ext cx="1219200" cy="533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028700" y="1732240"/>
              <a:ext cx="0" cy="154436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114800" y="1732240"/>
              <a:ext cx="0" cy="154436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3200400" y="1866900"/>
              <a:ext cx="914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1028700" y="1866900"/>
              <a:ext cx="9525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974941" y="1470178"/>
              <a:ext cx="1225459" cy="99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390</a:t>
              </a:r>
              <a:endParaRPr lang="en-US" sz="28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 rot="5400000">
            <a:off x="6802377" y="1789317"/>
            <a:ext cx="1688278" cy="1904777"/>
            <a:chOff x="1303614" y="1516755"/>
            <a:chExt cx="2229123" cy="2039661"/>
          </a:xfrm>
        </p:grpSpPr>
        <p:sp>
          <p:nvSpPr>
            <p:cNvPr id="44" name="Oval 43"/>
            <p:cNvSpPr/>
            <p:nvPr/>
          </p:nvSpPr>
          <p:spPr>
            <a:xfrm rot="16200000">
              <a:off x="1781178" y="1859655"/>
              <a:ext cx="1219200" cy="533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6200000" flipH="1">
              <a:off x="499228" y="2742216"/>
              <a:ext cx="1628401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532737" y="1928017"/>
              <a:ext cx="0" cy="154436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>
              <a:off x="3100497" y="1693051"/>
              <a:ext cx="8542" cy="8559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4" idx="0"/>
            </p:cNvCxnSpPr>
            <p:nvPr/>
          </p:nvCxnSpPr>
          <p:spPr>
            <a:xfrm rot="16200000" flipH="1" flipV="1">
              <a:off x="1710223" y="1719746"/>
              <a:ext cx="7245" cy="8204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6200000">
              <a:off x="1720021" y="1871007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296</a:t>
              </a:r>
              <a:endParaRPr lang="en-US" sz="2800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 rot="10800000">
            <a:off x="4560570" y="3505200"/>
            <a:ext cx="2229994" cy="769020"/>
            <a:chOff x="1236765" y="1600200"/>
            <a:chExt cx="2764660" cy="1010149"/>
          </a:xfrm>
        </p:grpSpPr>
        <p:sp>
          <p:nvSpPr>
            <p:cNvPr id="51" name="Oval 50"/>
            <p:cNvSpPr/>
            <p:nvPr/>
          </p:nvSpPr>
          <p:spPr>
            <a:xfrm>
              <a:off x="1981200" y="1600200"/>
              <a:ext cx="1219200" cy="533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rot="10800000" flipH="1" flipV="1">
              <a:off x="1236765" y="1732894"/>
              <a:ext cx="1" cy="87745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 flipV="1">
              <a:off x="4001424" y="1732237"/>
              <a:ext cx="1" cy="87811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10800000" flipH="1">
              <a:off x="3200400" y="1866899"/>
              <a:ext cx="801024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0800000">
              <a:off x="1236765" y="1864811"/>
              <a:ext cx="744436" cy="208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 rot="10800000">
              <a:off x="1981202" y="1648402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362</a:t>
              </a:r>
              <a:endParaRPr lang="en-US" sz="2800" b="1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49157" y="5715000"/>
            <a:ext cx="8897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** Might have some decrease in electric field on the cavity and increase of magnetic field at the port opening (ACE3P)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57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762000" y="8636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Cavity Stress Analysis</a:t>
            </a:r>
            <a:endParaRPr lang="en-US" dirty="0"/>
          </a:p>
        </p:txBody>
      </p:sp>
      <p:pic>
        <p:nvPicPr>
          <p:cNvPr id="2" name="BareCavityUnderPressu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702" y="1371600"/>
            <a:ext cx="3699730" cy="174259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4" y="3352800"/>
            <a:ext cx="1600200" cy="94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01" y="3352800"/>
            <a:ext cx="1524000" cy="92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0" y="4419600"/>
            <a:ext cx="1594165" cy="95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37" y="4419600"/>
            <a:ext cx="1524864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9"/>
          <a:stretch>
            <a:fillRect/>
          </a:stretch>
        </p:blipFill>
        <p:spPr>
          <a:xfrm>
            <a:off x="4953000" y="3246407"/>
            <a:ext cx="3276600" cy="23463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23758" y="1227922"/>
            <a:ext cx="37007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Pressure: 2e5 Pa (2 bar) outside, vacuum inside</a:t>
            </a:r>
            <a:r>
              <a:rPr lang="en-U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Fixed Support: One side of beam port.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Stiffening plates and frames are added to the cavity for vertical cold tests.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material for stiffening components can be either </a:t>
            </a:r>
            <a:r>
              <a:rPr lang="en-US" dirty="0" err="1"/>
              <a:t>Nb</a:t>
            </a:r>
            <a:r>
              <a:rPr lang="en-US" dirty="0"/>
              <a:t> or Ti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4406" y="5486400"/>
            <a:ext cx="3144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Bare cavity without stiffening frame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90472" y="5635925"/>
            <a:ext cx="3001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Cavity stress with stiffening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14650"/>
            <a:ext cx="245439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80" y="381000"/>
            <a:ext cx="43791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of </a:t>
            </a:r>
            <a:r>
              <a:rPr lang="en-US" dirty="0" err="1" smtClean="0"/>
              <a:t>PoP</a:t>
            </a:r>
            <a:r>
              <a:rPr lang="en-US" dirty="0" smtClean="0"/>
              <a:t> Cavity Stiffening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00200"/>
            <a:ext cx="4252912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14300"/>
            <a:ext cx="2738967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93" y="609600"/>
            <a:ext cx="131848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5800" y="3657600"/>
            <a:ext cx="2362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Stiffening material</a:t>
            </a:r>
            <a:r>
              <a:rPr lang="en-US" dirty="0" smtClean="0">
                <a:solidFill>
                  <a:schemeClr val="accent1"/>
                </a:solidFill>
              </a:rPr>
              <a:t>: Ti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mtClean="0">
                <a:solidFill>
                  <a:schemeClr val="accent1"/>
                </a:solidFill>
              </a:rPr>
              <a:t>Nb </a:t>
            </a:r>
            <a:r>
              <a:rPr lang="en-US" dirty="0" smtClean="0">
                <a:solidFill>
                  <a:schemeClr val="accent1"/>
                </a:solidFill>
              </a:rPr>
              <a:t>to Ti transition by serrated surface plus SS bolts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SS bolts and pins at frame connections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rot="11146670">
            <a:off x="8288668" y="1139743"/>
            <a:ext cx="429261" cy="2976905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Fabrication of the </a:t>
            </a:r>
            <a:r>
              <a:rPr lang="en-US" dirty="0" err="1" smtClean="0"/>
              <a:t>PoP</a:t>
            </a:r>
            <a:r>
              <a:rPr lang="en-US" dirty="0" smtClean="0"/>
              <a:t> Cavity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554140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Niowave Inc.</a:t>
            </a:r>
            <a:endParaRPr lang="en-US" dirty="0"/>
          </a:p>
        </p:txBody>
      </p:sp>
      <p:pic>
        <p:nvPicPr>
          <p:cNvPr id="7" name="Picture 2" descr="D:\CrabPOP\Fabrication\Pictures\IMG_1138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43275"/>
            <a:ext cx="233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CrabPOP\Fabrication\Pictures\IMG_1118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1625"/>
            <a:ext cx="233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rabPOP\Fabrication\Pictures\hat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28" y="2160726"/>
            <a:ext cx="2402371" cy="180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rabPOP\Fabrication\Pictures\octogether -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29" y="304798"/>
            <a:ext cx="2402371" cy="18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rabPOP\Fabrication\Pictures\splitocwithhat - 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28" y="4065725"/>
            <a:ext cx="2402371" cy="18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CrabPOP\Fabrication\Pictures\20121107_095335 - Cop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345800"/>
            <a:ext cx="23368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CrabPOP\Fabrication\Pictures\20121107_095357 - Cop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1571626"/>
            <a:ext cx="2336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782778" y="2895600"/>
            <a:ext cx="635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708275" y="2886075"/>
            <a:ext cx="6350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Fabrication of the </a:t>
            </a:r>
            <a:r>
              <a:rPr lang="en-US" dirty="0" err="1" smtClean="0"/>
              <a:t>PoP</a:t>
            </a:r>
            <a:r>
              <a:rPr lang="en-US" dirty="0" smtClean="0"/>
              <a:t> Cavity (2)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954907"/>
            <a:ext cx="25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Niowave Inc.</a:t>
            </a:r>
            <a:endParaRPr lang="en-US" dirty="0"/>
          </a:p>
        </p:txBody>
      </p:sp>
      <p:pic>
        <p:nvPicPr>
          <p:cNvPr id="1026" name="Picture 2" descr="G:\Crab cavity\pictur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" y="3642243"/>
            <a:ext cx="2941638" cy="22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Crab cavity\picture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15861"/>
            <a:ext cx="2895600" cy="21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Crab cavity\picture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76" y="3690706"/>
            <a:ext cx="2902424" cy="21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:\Crab cavity\picture 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971"/>
            <a:ext cx="2922120" cy="21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04/09/13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Design and Fabrication</a:t>
            </a:r>
          </a:p>
          <a:p>
            <a:r>
              <a:rPr lang="en-US" dirty="0" smtClean="0"/>
              <a:t>Cavity Post-processing Status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Cavity Test Status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Summary and Reference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37659</TotalTime>
  <Words>860</Words>
  <Application>Microsoft Office PowerPoint</Application>
  <PresentationFormat>On-screen Show (4:3)</PresentationFormat>
  <Paragraphs>185</Paragraphs>
  <Slides>22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Equity</vt:lpstr>
      <vt:lpstr>Custom Design</vt:lpstr>
      <vt:lpstr>1_Custom Design</vt:lpstr>
      <vt:lpstr>Equation.DSMT4</vt:lpstr>
      <vt:lpstr>Proof of Principle Cavity Preparation and Testing: BNL Double Quarter Wave Design</vt:lpstr>
      <vt:lpstr>Outline</vt:lpstr>
      <vt:lpstr>Outline</vt:lpstr>
      <vt:lpstr>The Double Quarter Wave Cavity</vt:lpstr>
      <vt:lpstr>PowerPoint Presentation</vt:lpstr>
      <vt:lpstr>Design of PoP Cavity Stiffening</vt:lpstr>
      <vt:lpstr>Fabrication of the PoP Cavity</vt:lpstr>
      <vt:lpstr>Fabrication of the PoP Cavity (2)</vt:lpstr>
      <vt:lpstr>Outline</vt:lpstr>
      <vt:lpstr>Post-processing of the PoP Cavity</vt:lpstr>
      <vt:lpstr>Post-processing of the PoP Cavity</vt:lpstr>
      <vt:lpstr>Outline</vt:lpstr>
      <vt:lpstr>Vertical Test – Small VTF</vt:lpstr>
      <vt:lpstr>Vertical Test – Cryogenic System</vt:lpstr>
      <vt:lpstr>Vertical Test – Test Stand</vt:lpstr>
      <vt:lpstr>Vertical Test – RF System</vt:lpstr>
      <vt:lpstr>Vertical Test – FPC and PU Couplers</vt:lpstr>
      <vt:lpstr>Automated Acquisition Bead Pulling System</vt:lpstr>
      <vt:lpstr>Outline</vt:lpstr>
      <vt:lpstr>Summary</vt:lpstr>
      <vt:lpstr>Reference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 Wave Crab Cavity Design and Status</dc:title>
  <dc:creator>Wu, Qiong</dc:creator>
  <cp:lastModifiedBy>binping</cp:lastModifiedBy>
  <cp:revision>287</cp:revision>
  <dcterms:created xsi:type="dcterms:W3CDTF">2006-08-16T00:00:00Z</dcterms:created>
  <dcterms:modified xsi:type="dcterms:W3CDTF">2013-04-08T21:19:25Z</dcterms:modified>
</cp:coreProperties>
</file>