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</p:sldMasterIdLst>
  <p:notesMasterIdLst>
    <p:notesMasterId r:id="rId15"/>
  </p:notesMasterIdLst>
  <p:handoutMasterIdLst>
    <p:handoutMasterId r:id="rId16"/>
  </p:handoutMasterIdLst>
  <p:sldIdLst>
    <p:sldId id="262" r:id="rId2"/>
    <p:sldId id="270" r:id="rId3"/>
    <p:sldId id="307" r:id="rId4"/>
    <p:sldId id="290" r:id="rId5"/>
    <p:sldId id="289" r:id="rId6"/>
    <p:sldId id="283" r:id="rId7"/>
    <p:sldId id="288" r:id="rId8"/>
    <p:sldId id="285" r:id="rId9"/>
    <p:sldId id="310" r:id="rId10"/>
    <p:sldId id="308" r:id="rId11"/>
    <p:sldId id="311" r:id="rId12"/>
    <p:sldId id="279" r:id="rId13"/>
    <p:sldId id="275" r:id="rId14"/>
  </p:sldIdLst>
  <p:sldSz cx="9144000" cy="6858000" type="screen4x3"/>
  <p:notesSz cx="7315200" cy="9601200"/>
  <p:defaultTextStyle>
    <a:defPPr>
      <a:defRPr lang="en-US"/>
    </a:defPPr>
    <a:lvl1pPr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003399"/>
    <a:srgbClr val="009799"/>
    <a:srgbClr val="009900"/>
    <a:srgbClr val="CC0000"/>
    <a:srgbClr val="FFFF00"/>
    <a:srgbClr val="F0EFE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"/>
    </p:cViewPr>
  </p:sorter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698" cy="480226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l">
              <a:buFont typeface="Wingdings" pitchFamily="2" charset="2"/>
              <a:buNone/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832" y="0"/>
            <a:ext cx="3169698" cy="480226"/>
          </a:xfrm>
          <a:prstGeom prst="rect">
            <a:avLst/>
          </a:prstGeom>
        </p:spPr>
        <p:txBody>
          <a:bodyPr vert="horz" wrap="square" lIns="96663" tIns="48332" rIns="96663" bIns="48332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6E376189-BF54-44CD-B6CF-84F6A2842224}" type="datetimeFigureOut">
              <a:rPr lang="en-US"/>
              <a:pPr>
                <a:defRPr/>
              </a:pPr>
              <a:t>4/8/2013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325"/>
            <a:ext cx="3169698" cy="480226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l">
              <a:buFont typeface="Wingdings" pitchFamily="2" charset="2"/>
              <a:buNone/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832" y="9119325"/>
            <a:ext cx="3169698" cy="480226"/>
          </a:xfrm>
          <a:prstGeom prst="rect">
            <a:avLst/>
          </a:prstGeom>
        </p:spPr>
        <p:txBody>
          <a:bodyPr vert="horz" wrap="square" lIns="96663" tIns="48332" rIns="96663" bIns="48332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CA62B2C8-62D5-4704-BCB5-8D3DB5BB6B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2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698" cy="48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3" tIns="48332" rIns="96663" bIns="48332" numCol="1" anchor="t" anchorCtr="0" compatLnSpc="1">
            <a:prstTxWarp prst="textNoShape">
              <a:avLst/>
            </a:prstTxWarp>
          </a:bodyPr>
          <a:lstStyle>
            <a:lvl1pPr algn="l">
              <a:buFont typeface="Wingdings" pitchFamily="2" charset="2"/>
              <a:buNone/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504" y="0"/>
            <a:ext cx="3169697" cy="48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3" tIns="48332" rIns="96663" bIns="48332" numCol="1" anchor="t" anchorCtr="0" compatLnSpc="1">
            <a:prstTxWarp prst="textNoShape">
              <a:avLst/>
            </a:prstTxWarp>
          </a:bodyPr>
          <a:lstStyle>
            <a:lvl1pPr>
              <a:buFont typeface="Wingdings" pitchFamily="2" charset="2"/>
              <a:buNone/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7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806" y="4561313"/>
            <a:ext cx="5363589" cy="432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3" tIns="48332" rIns="96663" bIns="483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67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975"/>
            <a:ext cx="3169698" cy="4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3" tIns="48332" rIns="96663" bIns="48332" numCol="1" anchor="b" anchorCtr="0" compatLnSpc="1">
            <a:prstTxWarp prst="textNoShape">
              <a:avLst/>
            </a:prstTxWarp>
          </a:bodyPr>
          <a:lstStyle>
            <a:lvl1pPr algn="l">
              <a:buFont typeface="Wingdings" pitchFamily="2" charset="2"/>
              <a:buNone/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7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504" y="9120975"/>
            <a:ext cx="3169697" cy="4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3" tIns="48332" rIns="96663" bIns="48332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0FB9CB06-D25C-4B3D-9570-956E6CEF9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108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3"/>
          <p:cNvSpPr txBox="1">
            <a:spLocks noChangeArrowheads="1"/>
          </p:cNvSpPr>
          <p:nvPr userDrawn="1"/>
        </p:nvSpPr>
        <p:spPr bwMode="auto">
          <a:xfrm>
            <a:off x="3505200" y="3048000"/>
            <a:ext cx="541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mtClean="0">
              <a:latin typeface="Arial Narrow" pitchFamily="34" charset="0"/>
              <a:ea typeface="+mn-ea"/>
            </a:endParaRPr>
          </a:p>
        </p:txBody>
      </p:sp>
      <p:sp>
        <p:nvSpPr>
          <p:cNvPr id="53761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1219200" y="1600200"/>
            <a:ext cx="7772400" cy="1143000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6458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F. Nobrega,  Joint LARP CM20 and HiLumi Meeting,  April 8-10, 2013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0DB59-1A7A-4A26-9F72-BE8E41334F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422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F. Nobrega,  Joint LARP CM20 and HiLumi Meeting,  April 8-10, 2013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11AE1-3AB2-4135-A1B7-949E990000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58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xfrm>
            <a:off x="990600" y="6324600"/>
            <a:ext cx="53911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F. Nobrega,  Joint LARP CM20 and HiLumi Meeting,  April 8-10, 2013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2D833-1C5B-48F2-BAC3-D8DBF399A7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66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F. Nobrega,  Joint LARP CM20 and HiLumi Meeting,  April 8-10, 2013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A1733-47D4-4B8A-AFA2-A727512B0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6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F. Nobrega,  Joint LARP CM20 and HiLumi Meeting,  April 8-10, 2013</a:t>
            </a: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35A32-AFB3-4177-89A1-32BEDE34CA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868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F. Nobrega,  Joint LARP CM20 and HiLumi Meeting,  April 8-10, 2013</a:t>
            </a:r>
            <a:endParaRPr lang="en-US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505D9-EF64-4144-B5D1-7B5EBE6E96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05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F. Nobrega,  Joint LARP CM20 and HiLumi Meeting,  April 8-10, 2013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69868-E98E-4F5E-9BF3-D8393403B4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60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F. Nobrega,  Joint LARP CM20 and HiLumi Meeting,  April 8-10, 2013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24D6B-7057-46E5-BB49-9A2D80E54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49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F. Nobrega,  Joint LARP CM20 and HiLumi Meeting,  April 8-10, 2013</a:t>
            </a: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6CDF5-7C75-4152-BE34-F58205691D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26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F. Nobrega,  Joint LARP CM20 and HiLumi Meeting,  April 8-10, 2013</a:t>
            </a: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A3E4C-C7ED-4A14-AA96-4F3744A40E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74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C:\Documents and Settings\kevin.XENOLAND\My Documents\fnalppt\sub-pages\Fermi_Blue_subpag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6592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66800" y="6324600"/>
            <a:ext cx="5314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F. Nobrega,  Joint LARP CM20 and HiLumi Meeting,  April 8-10, 2013</a:t>
            </a:r>
            <a:endParaRPr lang="en-US"/>
          </a:p>
        </p:txBody>
      </p:sp>
      <p:sp>
        <p:nvSpPr>
          <p:cNvPr id="536593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30555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946BA36D-7B04-473E-85AE-2BA6BF7936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28600"/>
            <a:ext cx="7162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371600"/>
            <a:ext cx="7162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Laksdjfalkjfds</a:t>
            </a:r>
          </a:p>
          <a:p>
            <a:pPr lvl="1"/>
            <a:r>
              <a:rPr lang="en-US" smtClean="0"/>
              <a:t>;slkjfda;slkjfd</a:t>
            </a:r>
          </a:p>
          <a:p>
            <a:pPr lvl="2"/>
            <a:r>
              <a:rPr lang="en-US" smtClean="0"/>
              <a:t>slkdjflsdkjflsdkjfsldjf</a:t>
            </a:r>
          </a:p>
          <a:p>
            <a:pPr lvl="3"/>
            <a:r>
              <a:rPr lang="en-US" smtClean="0"/>
              <a:t>A;slkjfda;slkjfd</a:t>
            </a:r>
          </a:p>
          <a:p>
            <a:pPr lvl="3"/>
            <a:r>
              <a:rPr lang="en-US" smtClean="0"/>
              <a:t>	a;lksdjf;lsakjfd</a:t>
            </a:r>
          </a:p>
          <a:p>
            <a:pPr lvl="4"/>
            <a:r>
              <a:rPr lang="en-US" smtClean="0"/>
              <a:t>Slkdflsdkjflsdkjflsdkjf</a:t>
            </a:r>
          </a:p>
          <a:p>
            <a:pPr lvl="4"/>
            <a:r>
              <a:rPr lang="en-US" smtClean="0"/>
              <a:t>Sldkjflsdjf</a:t>
            </a:r>
          </a:p>
          <a:p>
            <a:pPr lvl="4"/>
            <a:r>
              <a:rPr lang="en-US" smtClean="0"/>
              <a:t>sldkjfsldfjksdlfjsldfj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FFFF"/>
        </a:buClr>
        <a:buSzPct val="80000"/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4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35000"/>
        <a:buChar char="•"/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25000"/>
        <a:buChar char="•"/>
        <a:defRPr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25000"/>
        <a:buChar char="•"/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2500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2500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2500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25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"/>
          <p:cNvSpPr>
            <a:spLocks noGrp="1"/>
          </p:cNvSpPr>
          <p:nvPr>
            <p:ph type="ctrTitle"/>
          </p:nvPr>
        </p:nvSpPr>
        <p:spPr>
          <a:xfrm>
            <a:off x="1219200" y="1066800"/>
            <a:ext cx="7772400" cy="3429000"/>
          </a:xfrm>
        </p:spPr>
        <p:txBody>
          <a:bodyPr/>
          <a:lstStyle/>
          <a:p>
            <a:r>
              <a:rPr lang="en-US" dirty="0" smtClean="0"/>
              <a:t>11 T Dipole Fabrication and Test Results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F. Nobrega</a:t>
            </a:r>
            <a:br>
              <a:rPr lang="en-US" sz="2000" dirty="0" smtClean="0"/>
            </a:br>
            <a:r>
              <a:rPr lang="en-US" sz="2000" dirty="0" smtClean="0"/>
              <a:t>Fermilab </a:t>
            </a:r>
            <a:br>
              <a:rPr lang="en-US" sz="2000" dirty="0" smtClean="0"/>
            </a:br>
            <a:r>
              <a:rPr lang="en-US" sz="2000" dirty="0" smtClean="0"/>
              <a:t>LARP CM20 </a:t>
            </a:r>
            <a:br>
              <a:rPr lang="en-US" sz="2000" dirty="0" smtClean="0"/>
            </a:br>
            <a:r>
              <a:rPr lang="en-US" sz="2000" dirty="0" smtClean="0"/>
              <a:t>April 8, 2013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162800" cy="990600"/>
          </a:xfrm>
        </p:spPr>
        <p:txBody>
          <a:bodyPr/>
          <a:lstStyle/>
          <a:p>
            <a:r>
              <a:rPr lang="en-US" dirty="0" smtClean="0"/>
              <a:t>MBHSP02 </a:t>
            </a:r>
            <a:r>
              <a:rPr lang="en-US" dirty="0"/>
              <a:t>Quench Performance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Nobrega,  Joint LARP CM20 and HiLumi Meeting,  April 8-10, 2013</a:t>
            </a:r>
            <a:endParaRPr lang="en-US"/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DFFB5D8C-2FC5-4B17-8FA4-3087422E4F74}" type="slidenum">
              <a:rPr lang="en-US" sz="1200" smtClean="0">
                <a:solidFill>
                  <a:srgbClr val="FFFFFF"/>
                </a:solidFill>
              </a:rPr>
              <a:pPr eaLnBrk="1" hangingPunct="1"/>
              <a:t>10</a:t>
            </a:fld>
            <a:endParaRPr lang="en-US" sz="1200" smtClean="0">
              <a:solidFill>
                <a:srgbClr val="FFFFFF"/>
              </a:solidFill>
            </a:endParaRPr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4757928" y="1143000"/>
            <a:ext cx="4005072" cy="2263736"/>
            <a:chOff x="3935506" y="3503441"/>
            <a:chExt cx="4607859" cy="2604442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5506" y="3503441"/>
              <a:ext cx="4607859" cy="2604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9" name="Straight Arrow Connector 8"/>
            <p:cNvCxnSpPr/>
            <p:nvPr/>
          </p:nvCxnSpPr>
          <p:spPr bwMode="auto">
            <a:xfrm>
              <a:off x="5044504" y="4520130"/>
              <a:ext cx="0" cy="42563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 bwMode="auto">
            <a:xfrm>
              <a:off x="6209916" y="3922969"/>
              <a:ext cx="0" cy="42563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" name="Straight Arrow Connector 10"/>
            <p:cNvCxnSpPr/>
            <p:nvPr/>
          </p:nvCxnSpPr>
          <p:spPr bwMode="auto">
            <a:xfrm>
              <a:off x="6945022" y="4217876"/>
              <a:ext cx="0" cy="42563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495800" y="914400"/>
            <a:ext cx="36385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200" i="1" dirty="0"/>
              <a:t>Guram </a:t>
            </a:r>
            <a:r>
              <a:rPr lang="en-US" sz="1200" i="1" dirty="0" smtClean="0"/>
              <a:t>Chlachidze, HFM </a:t>
            </a:r>
            <a:r>
              <a:rPr lang="en-US" sz="1200" i="1" dirty="0" err="1" smtClean="0"/>
              <a:t>Mtg</a:t>
            </a:r>
            <a:r>
              <a:rPr lang="en-US" sz="1200" i="1" dirty="0" smtClean="0"/>
              <a:t>, April 2013</a:t>
            </a:r>
            <a:endParaRPr lang="en-US" sz="1200" dirty="0"/>
          </a:p>
        </p:txBody>
      </p:sp>
      <p:sp>
        <p:nvSpPr>
          <p:cNvPr id="18" name="Rounded Rectangle 1"/>
          <p:cNvSpPr>
            <a:spLocks noChangeArrowheads="1"/>
          </p:cNvSpPr>
          <p:nvPr/>
        </p:nvSpPr>
        <p:spPr bwMode="auto">
          <a:xfrm>
            <a:off x="4572000" y="914400"/>
            <a:ext cx="4343400" cy="54864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5157296" y="3429000"/>
            <a:ext cx="3300904" cy="276999"/>
          </a:xfrm>
          <a:prstGeom prst="rect">
            <a:avLst/>
          </a:prstGeom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sz="1200" b="1" dirty="0" smtClean="0"/>
              <a:t>Multiplicity of the 1</a:t>
            </a:r>
            <a:r>
              <a:rPr lang="en-US" sz="1200" b="1" baseline="30000" dirty="0" smtClean="0"/>
              <a:t>st</a:t>
            </a:r>
            <a:r>
              <a:rPr lang="en-US" sz="1200" b="1" dirty="0" smtClean="0"/>
              <a:t> quenching segments </a:t>
            </a:r>
            <a:endParaRPr lang="en-US" sz="1200" b="1" dirty="0"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4343400" cy="5486400"/>
          </a:xfrm>
        </p:spPr>
        <p:txBody>
          <a:bodyPr/>
          <a:lstStyle/>
          <a:p>
            <a:r>
              <a:rPr lang="en-US" sz="2000" dirty="0" smtClean="0"/>
              <a:t>Most </a:t>
            </a:r>
            <a:r>
              <a:rPr lang="en-US" sz="2000" dirty="0"/>
              <a:t>training quenches in a4_a5 and a3_a4 segments of coils #5 and #7 both at 1.9 K and 4.5 </a:t>
            </a:r>
            <a:r>
              <a:rPr lang="en-US" sz="2000" dirty="0" smtClean="0"/>
              <a:t>K</a:t>
            </a:r>
          </a:p>
          <a:p>
            <a:r>
              <a:rPr lang="en-US" sz="2000" dirty="0" smtClean="0"/>
              <a:t>Quench </a:t>
            </a:r>
            <a:r>
              <a:rPr lang="en-US" sz="2000" dirty="0"/>
              <a:t>locations moved to the mid-plane area of coil #7, segment </a:t>
            </a:r>
            <a:r>
              <a:rPr lang="en-US" sz="2000" b="1" dirty="0"/>
              <a:t>b2_b3,</a:t>
            </a:r>
            <a:r>
              <a:rPr lang="en-US" sz="2000" dirty="0"/>
              <a:t> at the end of 4.5 K </a:t>
            </a:r>
            <a:r>
              <a:rPr lang="en-US" sz="2000" dirty="0" smtClean="0"/>
              <a:t>training</a:t>
            </a:r>
          </a:p>
          <a:p>
            <a:r>
              <a:rPr lang="en-US" sz="2000" dirty="0" smtClean="0"/>
              <a:t>All </a:t>
            </a:r>
            <a:r>
              <a:rPr lang="en-US" sz="2000" dirty="0"/>
              <a:t>holding quenches in </a:t>
            </a:r>
            <a:r>
              <a:rPr lang="en-US" sz="2000" dirty="0" smtClean="0"/>
              <a:t>L2 MP </a:t>
            </a:r>
            <a:r>
              <a:rPr lang="en-US" sz="2000" dirty="0" smtClean="0"/>
              <a:t>segment </a:t>
            </a:r>
            <a:r>
              <a:rPr lang="en-US" sz="2000" b="1" dirty="0"/>
              <a:t>b2_b3</a:t>
            </a:r>
            <a:r>
              <a:rPr lang="en-US" sz="2000" dirty="0"/>
              <a:t> of coil #</a:t>
            </a:r>
            <a:r>
              <a:rPr lang="en-US" sz="2000" dirty="0" smtClean="0"/>
              <a:t>7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24" name="TextBox 1"/>
          <p:cNvSpPr txBox="1">
            <a:spLocks noChangeArrowheads="1"/>
          </p:cNvSpPr>
          <p:nvPr/>
        </p:nvSpPr>
        <p:spPr bwMode="auto">
          <a:xfrm>
            <a:off x="5905403" y="6352401"/>
            <a:ext cx="1638397" cy="276999"/>
          </a:xfrm>
          <a:prstGeom prst="rect">
            <a:avLst/>
          </a:prstGeom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sz="1200" b="1" dirty="0" smtClean="0"/>
              <a:t>Voltage tap location</a:t>
            </a:r>
            <a:endParaRPr lang="en-US" sz="1200" b="1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8"/>
          <a:stretch/>
        </p:blipFill>
        <p:spPr bwMode="auto">
          <a:xfrm>
            <a:off x="76200" y="3934599"/>
            <a:ext cx="3855557" cy="2466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9"/>
          <a:stretch/>
        </p:blipFill>
        <p:spPr bwMode="auto">
          <a:xfrm>
            <a:off x="4031672" y="3772370"/>
            <a:ext cx="5070764" cy="2622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7884237" y="5060897"/>
            <a:ext cx="76200" cy="45719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8134351" y="5029200"/>
            <a:ext cx="476249" cy="138499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8229600" y="5060897"/>
            <a:ext cx="76200" cy="45719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8534400" y="5060897"/>
            <a:ext cx="76200" cy="45719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93512" y="4227984"/>
            <a:ext cx="10502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Quench Antenna</a:t>
            </a:r>
            <a:endParaRPr lang="en-US" sz="9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>
            <a:endCxn id="20" idx="1"/>
          </p:cNvCxnSpPr>
          <p:nvPr/>
        </p:nvCxnSpPr>
        <p:spPr bwMode="auto">
          <a:xfrm>
            <a:off x="7239000" y="4419600"/>
            <a:ext cx="990600" cy="664157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162800" cy="990600"/>
          </a:xfrm>
        </p:spPr>
        <p:txBody>
          <a:bodyPr/>
          <a:lstStyle/>
          <a:p>
            <a:r>
              <a:rPr lang="en-US" dirty="0" smtClean="0"/>
              <a:t>MBHSP02 Holding Quenches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Nobrega,  Joint LARP CM20 and HiLumi Meeting,  April 8-10, 2013</a:t>
            </a:r>
            <a:endParaRPr lang="en-US"/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DFFB5D8C-2FC5-4B17-8FA4-3087422E4F74}" type="slidenum">
              <a:rPr lang="en-US" sz="1200" smtClean="0">
                <a:solidFill>
                  <a:srgbClr val="FFFFFF"/>
                </a:solidFill>
              </a:rPr>
              <a:pPr eaLnBrk="1" hangingPunct="1"/>
              <a:t>11</a:t>
            </a:fld>
            <a:endParaRPr lang="en-US" sz="1200" smtClean="0">
              <a:solidFill>
                <a:srgbClr val="FFFFFF"/>
              </a:solidFill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810124" y="1752600"/>
            <a:ext cx="36385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200" i="1" dirty="0"/>
              <a:t>Guram </a:t>
            </a:r>
            <a:r>
              <a:rPr lang="en-US" sz="1200" i="1" dirty="0" smtClean="0"/>
              <a:t>Chlachidze, HFM </a:t>
            </a:r>
            <a:r>
              <a:rPr lang="en-US" sz="1200" i="1" dirty="0" err="1" smtClean="0"/>
              <a:t>Mtg</a:t>
            </a:r>
            <a:r>
              <a:rPr lang="en-US" sz="1200" i="1" dirty="0" smtClean="0"/>
              <a:t>, April 2012</a:t>
            </a:r>
            <a:endParaRPr lang="en-US" sz="1200" dirty="0"/>
          </a:p>
        </p:txBody>
      </p:sp>
      <p:sp>
        <p:nvSpPr>
          <p:cNvPr id="18" name="Rounded Rectangle 1"/>
          <p:cNvSpPr>
            <a:spLocks noChangeArrowheads="1"/>
          </p:cNvSpPr>
          <p:nvPr/>
        </p:nvSpPr>
        <p:spPr bwMode="auto">
          <a:xfrm>
            <a:off x="4191000" y="914400"/>
            <a:ext cx="4876800" cy="54864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3962400" cy="5486400"/>
          </a:xfrm>
        </p:spPr>
        <p:txBody>
          <a:bodyPr/>
          <a:lstStyle/>
          <a:p>
            <a:r>
              <a:rPr lang="en-US" sz="1800" dirty="0"/>
              <a:t>Hold-to-quench tests were done both at 4.5 K and 1.9 K</a:t>
            </a:r>
          </a:p>
          <a:p>
            <a:r>
              <a:rPr lang="en-US" sz="1800" dirty="0"/>
              <a:t>All holding quenches developed in the </a:t>
            </a:r>
            <a:r>
              <a:rPr lang="en-US" sz="1800" dirty="0" smtClean="0"/>
              <a:t>outer </a:t>
            </a:r>
            <a:r>
              <a:rPr lang="en-US" sz="1800" dirty="0" smtClean="0"/>
              <a:t>mid-plane </a:t>
            </a:r>
            <a:r>
              <a:rPr lang="en-US" sz="1800" dirty="0"/>
              <a:t>area of coil #7, </a:t>
            </a:r>
            <a:r>
              <a:rPr lang="en-US" sz="1800" dirty="0" smtClean="0"/>
              <a:t>segment b2_b3</a:t>
            </a:r>
            <a:endParaRPr lang="en-US" sz="1800" dirty="0"/>
          </a:p>
          <a:p>
            <a:r>
              <a:rPr lang="en-US" sz="1800" dirty="0"/>
              <a:t>Few spontaneous quenches developed during the 1.9 K magnetic measurements </a:t>
            </a:r>
            <a:r>
              <a:rPr lang="en-US" sz="1800" dirty="0" smtClean="0"/>
              <a:t>at 11850 </a:t>
            </a:r>
            <a:r>
              <a:rPr lang="en-US" sz="1800" dirty="0"/>
              <a:t>A </a:t>
            </a:r>
          </a:p>
          <a:p>
            <a:r>
              <a:rPr lang="en-US" sz="1800" dirty="0"/>
              <a:t>Reproducibility of holding time checked at 1.9 K and 4.5 K; clear correlation found between the holding time and ramping pre-history (high vs. low) </a:t>
            </a:r>
            <a:endParaRPr lang="en-US" sz="1800" dirty="0" smtClean="0"/>
          </a:p>
          <a:p>
            <a:r>
              <a:rPr lang="en-US" sz="1800" dirty="0"/>
              <a:t>Holding time and quench current was lower in MBHSP01</a:t>
            </a:r>
          </a:p>
          <a:p>
            <a:r>
              <a:rPr lang="en-US" sz="1800" dirty="0"/>
              <a:t>MBHSP01 holding quenches also developed in the mid-plane area: b2_b3 segment of coil #</a:t>
            </a:r>
            <a:r>
              <a:rPr lang="en-US" sz="1800" dirty="0" smtClean="0"/>
              <a:t>2</a:t>
            </a:r>
            <a:endParaRPr lang="en-US" sz="1800" dirty="0"/>
          </a:p>
          <a:p>
            <a:endParaRPr lang="en-US" sz="1800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040" y="2108699"/>
            <a:ext cx="4833759" cy="2844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702695" y="2673716"/>
            <a:ext cx="1307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After 1.9 K test</a:t>
            </a:r>
            <a:endParaRPr lang="en-US" sz="1200" b="1" dirty="0">
              <a:solidFill>
                <a:schemeClr val="bg1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 flipH="1">
            <a:off x="5867400" y="2944954"/>
            <a:ext cx="381000" cy="32159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>
            <a:off x="6172200" y="2944954"/>
            <a:ext cx="76200" cy="32159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flipH="1">
            <a:off x="5486400" y="2928398"/>
            <a:ext cx="762000" cy="19580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03903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162800" cy="990600"/>
          </a:xfrm>
        </p:spPr>
        <p:txBody>
          <a:bodyPr/>
          <a:lstStyle/>
          <a:p>
            <a:r>
              <a:rPr lang="en-US" dirty="0" smtClean="0"/>
              <a:t>MATRIMID Coil – Next Steps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410200"/>
          </a:xfrm>
        </p:spPr>
        <p:txBody>
          <a:bodyPr/>
          <a:lstStyle/>
          <a:p>
            <a:r>
              <a:rPr lang="en-US" dirty="0" smtClean="0"/>
              <a:t>Technology scale up</a:t>
            </a:r>
          </a:p>
          <a:p>
            <a:pPr lvl="1"/>
            <a:r>
              <a:rPr lang="en-US" dirty="0" smtClean="0"/>
              <a:t>2-m long 11T dipole coil </a:t>
            </a:r>
            <a:r>
              <a:rPr lang="en-US" dirty="0" smtClean="0"/>
              <a:t>was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smtClean="0"/>
              <a:t>successfully potted </a:t>
            </a:r>
            <a:r>
              <a:rPr lang="en-US" dirty="0" smtClean="0"/>
              <a:t>with</a:t>
            </a:r>
          </a:p>
          <a:p>
            <a:pPr marL="457200" lvl="1" indent="0">
              <a:buNone/>
            </a:pPr>
            <a:r>
              <a:rPr lang="en-US" dirty="0" smtClean="0"/>
              <a:t>     </a:t>
            </a:r>
            <a:r>
              <a:rPr lang="en-US" dirty="0" smtClean="0"/>
              <a:t>MATRIMID </a:t>
            </a:r>
          </a:p>
          <a:p>
            <a:pPr lvl="1"/>
            <a:r>
              <a:rPr lang="en-US" dirty="0" smtClean="0"/>
              <a:t>Coil </a:t>
            </a:r>
            <a:r>
              <a:rPr lang="en-US" dirty="0" smtClean="0"/>
              <a:t>inspection is in progress</a:t>
            </a:r>
          </a:p>
          <a:p>
            <a:r>
              <a:rPr lang="en-US" dirty="0" smtClean="0"/>
              <a:t>When resources allow </a:t>
            </a:r>
            <a:r>
              <a:rPr lang="en-US" dirty="0" smtClean="0"/>
              <a:t>make:</a:t>
            </a:r>
            <a:endParaRPr lang="en-US" dirty="0" smtClean="0"/>
          </a:p>
          <a:p>
            <a:pPr lvl="1"/>
            <a:r>
              <a:rPr lang="en-US" dirty="0" smtClean="0"/>
              <a:t>5.5 m long 11 T dipole practice coil </a:t>
            </a:r>
            <a:r>
              <a:rPr lang="en-US" dirty="0" smtClean="0"/>
              <a:t>potted with </a:t>
            </a:r>
            <a:r>
              <a:rPr lang="en-US" dirty="0" smtClean="0"/>
              <a:t>MATRIMID</a:t>
            </a:r>
          </a:p>
          <a:p>
            <a:pPr lvl="1"/>
            <a:r>
              <a:rPr lang="en-US" dirty="0" smtClean="0"/>
              <a:t>2 m dipole </a:t>
            </a:r>
            <a:r>
              <a:rPr lang="en-US" dirty="0" smtClean="0"/>
              <a:t>MATRIMID coil tested a in </a:t>
            </a:r>
            <a:r>
              <a:rPr lang="en-US" dirty="0" smtClean="0"/>
              <a:t>dipole mirror structure</a:t>
            </a:r>
          </a:p>
          <a:p>
            <a:r>
              <a:rPr lang="en-US" dirty="0" smtClean="0"/>
              <a:t>Cable test </a:t>
            </a:r>
            <a:r>
              <a:rPr lang="en-US" dirty="0" smtClean="0"/>
              <a:t>stack program </a:t>
            </a:r>
            <a:r>
              <a:rPr lang="en-US" dirty="0" smtClean="0"/>
              <a:t>to be </a:t>
            </a:r>
            <a:r>
              <a:rPr lang="en-US" dirty="0" smtClean="0"/>
              <a:t>completed</a:t>
            </a:r>
          </a:p>
          <a:p>
            <a:pPr lvl="1"/>
            <a:r>
              <a:rPr lang="en-US" dirty="0" smtClean="0"/>
              <a:t>mechanical, thermal and electrical testing                                         of stacks at room temperature and 4.5 K                                      using cables of various types </a:t>
            </a:r>
          </a:p>
          <a:p>
            <a:r>
              <a:rPr lang="en-US" dirty="0" smtClean="0"/>
              <a:t>Radiation testing of MATRIMID coil samples is also planned in collaboration with LARP and CERN </a:t>
            </a:r>
          </a:p>
          <a:p>
            <a:endParaRPr lang="en-US" dirty="0" smtClean="0"/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FFFFFF"/>
                </a:solidFill>
              </a:rPr>
              <a:t>F. Nobrega,  Joint LARP CM20 and HiLumi Meeting,  April 8-10, 2013</a:t>
            </a: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B4EA799B-6E2B-4E3D-A8A7-90E618791FA6}" type="slidenum">
              <a:rPr lang="en-US" sz="1200" smtClean="0">
                <a:solidFill>
                  <a:srgbClr val="FFFFFF"/>
                </a:solidFill>
              </a:rPr>
              <a:pPr eaLnBrk="1" hangingPunct="1"/>
              <a:t>12</a:t>
            </a:fld>
            <a:endParaRPr lang="en-US" sz="1200" smtClean="0">
              <a:solidFill>
                <a:srgbClr val="FFFFFF"/>
              </a:solidFill>
            </a:endParaRPr>
          </a:p>
        </p:txBody>
      </p:sp>
      <p:pic>
        <p:nvPicPr>
          <p:cNvPr id="15366" name="Picture 6" descr="Q:\HFM\LHCD-11T\MBH Coil &amp; Magnet info &amp; pictures\MATRIMID 2 METER COIL MBH04\DSC069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66800"/>
            <a:ext cx="406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937" y="4071163"/>
            <a:ext cx="2430463" cy="121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038850" y="5285601"/>
            <a:ext cx="31051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200" i="1" dirty="0" smtClean="0"/>
              <a:t>R.C Bossert et </a:t>
            </a:r>
            <a:r>
              <a:rPr lang="en-US" sz="1200" i="1" dirty="0"/>
              <a:t>al., ASC2012, Sept 2012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162800" cy="990600"/>
          </a:xfrm>
        </p:spPr>
        <p:txBody>
          <a:bodyPr/>
          <a:lstStyle/>
          <a:p>
            <a:r>
              <a:rPr lang="en-US" dirty="0" smtClean="0"/>
              <a:t>Conclusion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486400"/>
          </a:xfrm>
        </p:spPr>
        <p:txBody>
          <a:bodyPr/>
          <a:lstStyle/>
          <a:p>
            <a:r>
              <a:rPr lang="en-US" sz="2000" dirty="0" smtClean="0"/>
              <a:t>FNAL High Field Magnet R&amp;D Program is well defined with present focus on Nb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Sn magnets and technologies</a:t>
            </a:r>
          </a:p>
          <a:p>
            <a:r>
              <a:rPr lang="en-US" sz="2000" dirty="0" smtClean="0"/>
              <a:t>Several </a:t>
            </a:r>
            <a:r>
              <a:rPr lang="en-US" sz="2000" dirty="0" smtClean="0"/>
              <a:t>advances </a:t>
            </a:r>
            <a:r>
              <a:rPr lang="en-US" sz="2000" dirty="0" smtClean="0"/>
              <a:t>have been </a:t>
            </a:r>
            <a:r>
              <a:rPr lang="en-US" sz="2000" dirty="0" smtClean="0"/>
              <a:t>made:</a:t>
            </a:r>
            <a:endParaRPr lang="en-US" sz="2000" dirty="0" smtClean="0"/>
          </a:p>
          <a:p>
            <a:pPr lvl="1"/>
            <a:r>
              <a:rPr lang="en-US" sz="1800" dirty="0" smtClean="0"/>
              <a:t>The </a:t>
            </a:r>
            <a:r>
              <a:rPr lang="en-US" sz="1800" dirty="0" smtClean="0"/>
              <a:t>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 single-aperture </a:t>
            </a:r>
            <a:r>
              <a:rPr lang="en-US" sz="1800" dirty="0" smtClean="0"/>
              <a:t>2 m long 11 T demonstrator dipole has been developed and fabricated in record time (&lt;18 months), tested in June 2012</a:t>
            </a:r>
          </a:p>
          <a:p>
            <a:pPr lvl="1"/>
            <a:r>
              <a:rPr lang="en-US" sz="1800" dirty="0"/>
              <a:t>1</a:t>
            </a:r>
            <a:r>
              <a:rPr lang="en-US" sz="1800" dirty="0" smtClean="0"/>
              <a:t> </a:t>
            </a:r>
            <a:r>
              <a:rPr lang="en-US" sz="1800" dirty="0" smtClean="0"/>
              <a:t>m dipole model with R&amp;D strand, cored cable and optimized process was fabricated in 6 months, testing completed last week.</a:t>
            </a:r>
          </a:p>
          <a:p>
            <a:pPr lvl="2"/>
            <a:r>
              <a:rPr lang="en-US" sz="1600" dirty="0" err="1" smtClean="0"/>
              <a:t>B</a:t>
            </a:r>
            <a:r>
              <a:rPr lang="en-US" sz="1600" baseline="-25000" dirty="0" err="1" smtClean="0"/>
              <a:t>nom</a:t>
            </a:r>
            <a:r>
              <a:rPr lang="en-US" sz="1600" dirty="0" smtClean="0"/>
              <a:t>=11 T </a:t>
            </a:r>
            <a:r>
              <a:rPr lang="en-US" sz="1600" dirty="0" smtClean="0"/>
              <a:t> was achieved </a:t>
            </a:r>
            <a:r>
              <a:rPr lang="en-US" sz="1600" dirty="0" smtClean="0"/>
              <a:t>and performance improvement demonstrated</a:t>
            </a:r>
          </a:p>
          <a:p>
            <a:pPr lvl="1"/>
            <a:r>
              <a:rPr lang="en-US" sz="1800" dirty="0" smtClean="0"/>
              <a:t>MATRIMID as a potting material for future Nb</a:t>
            </a:r>
            <a:r>
              <a:rPr lang="en-US" sz="1800" baseline="-25000" dirty="0" smtClean="0"/>
              <a:t>3</a:t>
            </a:r>
            <a:r>
              <a:rPr lang="en-US" sz="1800" dirty="0" smtClean="0"/>
              <a:t>Sn accelerator magnets exposed to severe radiation </a:t>
            </a:r>
            <a:r>
              <a:rPr lang="en-US" sz="1800" dirty="0" smtClean="0"/>
              <a:t>environments </a:t>
            </a:r>
            <a:r>
              <a:rPr lang="en-US" sz="1800" dirty="0" smtClean="0"/>
              <a:t>has been demonstrated</a:t>
            </a:r>
          </a:p>
          <a:p>
            <a:pPr lvl="1"/>
            <a:r>
              <a:rPr lang="en-US" sz="1800" dirty="0" smtClean="0"/>
              <a:t>Nb</a:t>
            </a:r>
            <a:r>
              <a:rPr lang="en-US" sz="1800" baseline="-25000" dirty="0" smtClean="0"/>
              <a:t>3</a:t>
            </a:r>
            <a:r>
              <a:rPr lang="en-US" sz="1800" dirty="0" smtClean="0"/>
              <a:t>Sn strands and cables suitable for high-field accelerator magnets have been developed and demonstrated</a:t>
            </a:r>
          </a:p>
          <a:p>
            <a:r>
              <a:rPr lang="en-US" sz="2000" dirty="0" smtClean="0"/>
              <a:t>Issues of long training, reaching SSL, and negative ramp rate dependence are being addressed in next mirror magnet MBHSP03.</a:t>
            </a:r>
          </a:p>
          <a:p>
            <a:r>
              <a:rPr lang="en-US" sz="2000" dirty="0" smtClean="0"/>
              <a:t>Program provides support and contributes to success of LARP</a:t>
            </a:r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FFFFFF"/>
                </a:solidFill>
              </a:rPr>
              <a:t>F. Nobrega,  Joint LARP CM20 and HiLumi Meeting,  April 8-10, 2013</a:t>
            </a: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3640E22B-D6BE-4529-B175-B98FA0EB6BB4}" type="slidenum">
              <a:rPr lang="en-US" sz="1200" smtClean="0">
                <a:solidFill>
                  <a:srgbClr val="FFFFFF"/>
                </a:solidFill>
              </a:rPr>
              <a:pPr eaLnBrk="1" hangingPunct="1"/>
              <a:t>13</a:t>
            </a:fld>
            <a:endParaRPr lang="en-US" sz="120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162800" cy="990600"/>
          </a:xfrm>
        </p:spPr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600200" y="1066800"/>
            <a:ext cx="7162800" cy="5181600"/>
          </a:xfrm>
        </p:spPr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verview of the 11T program</a:t>
            </a:r>
          </a:p>
          <a:p>
            <a:r>
              <a:rPr lang="en-US" dirty="0" smtClean="0"/>
              <a:t>Test results of the 1</a:t>
            </a:r>
            <a:r>
              <a:rPr lang="en-US" baseline="30000" dirty="0" smtClean="0"/>
              <a:t>st</a:t>
            </a:r>
            <a:r>
              <a:rPr lang="en-US" dirty="0" smtClean="0"/>
              <a:t> two magnets</a:t>
            </a:r>
          </a:p>
          <a:p>
            <a:r>
              <a:rPr lang="en-US" dirty="0" smtClean="0"/>
              <a:t>Near term plans</a:t>
            </a:r>
          </a:p>
          <a:p>
            <a:r>
              <a:rPr lang="en-US" dirty="0" smtClean="0"/>
              <a:t>Conclusions </a:t>
            </a:r>
          </a:p>
        </p:txBody>
      </p:sp>
      <p:sp>
        <p:nvSpPr>
          <p:cNvPr id="512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FFFFFF"/>
                </a:solidFill>
              </a:rPr>
              <a:t>F. Nobrega,  Joint LARP CM20 and HiLumi Meeting,  April 8-10, 2013</a:t>
            </a:r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D8AF9DC2-3E12-4AF2-ABC3-A51D165FFB81}" type="slidenum">
              <a:rPr lang="en-US" sz="1200" smtClean="0">
                <a:solidFill>
                  <a:srgbClr val="FFFFFF"/>
                </a:solidFill>
              </a:rPr>
              <a:pPr eaLnBrk="1" hangingPunct="1"/>
              <a:t>2</a:t>
            </a:fld>
            <a:endParaRPr lang="en-US" sz="120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162800" cy="990600"/>
          </a:xfrm>
        </p:spPr>
        <p:txBody>
          <a:bodyPr/>
          <a:lstStyle/>
          <a:p>
            <a:r>
              <a:rPr lang="en-US" smtClean="0"/>
              <a:t>Nb</a:t>
            </a:r>
            <a:r>
              <a:rPr lang="en-US" baseline="-25000" smtClean="0"/>
              <a:t>3</a:t>
            </a:r>
            <a:r>
              <a:rPr lang="en-US" smtClean="0"/>
              <a:t>Sn Dipole R&amp;D (a.k.a.11 T Program)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5105400" cy="5562600"/>
          </a:xfrm>
        </p:spPr>
        <p:txBody>
          <a:bodyPr/>
          <a:lstStyle/>
          <a:p>
            <a:r>
              <a:rPr lang="en-US" sz="2000" smtClean="0"/>
              <a:t>Joint R&amp;D program with CERN since FY2011 – main present activity</a:t>
            </a:r>
          </a:p>
          <a:p>
            <a:r>
              <a:rPr lang="en-US" sz="2000" smtClean="0"/>
              <a:t>Goal: to demonstrate feasibility and build a twin-aperture 11 T, 5.5 m long Nb</a:t>
            </a:r>
            <a:r>
              <a:rPr lang="en-US" sz="2000" baseline="-25000" smtClean="0"/>
              <a:t>3</a:t>
            </a:r>
            <a:r>
              <a:rPr lang="en-US" sz="2000" smtClean="0"/>
              <a:t>Sn dipole prototype by 2015</a:t>
            </a:r>
          </a:p>
          <a:p>
            <a:pPr lvl="1"/>
            <a:r>
              <a:rPr lang="en-US" sz="1800" smtClean="0"/>
              <a:t>Synergy of FNAL HFM program goals and LHC needs </a:t>
            </a:r>
          </a:p>
          <a:p>
            <a:pPr lvl="1">
              <a:buClr>
                <a:srgbClr val="CCFFFF"/>
              </a:buClr>
              <a:buSzPct val="80000"/>
            </a:pPr>
            <a:r>
              <a:rPr lang="en-US" sz="1800" smtClean="0"/>
              <a:t>11 T dipole magnet must be compatible with the LHC lattice and main systems</a:t>
            </a:r>
          </a:p>
          <a:p>
            <a:r>
              <a:rPr lang="en-US" sz="2000" smtClean="0"/>
              <a:t>Challenges and approaches</a:t>
            </a:r>
          </a:p>
          <a:p>
            <a:pPr lvl="1">
              <a:buFontTx/>
              <a:buChar char="-"/>
            </a:pPr>
            <a:r>
              <a:rPr lang="en-US" sz="1800" smtClean="0"/>
              <a:t>First 2-in-1 Nb</a:t>
            </a:r>
            <a:r>
              <a:rPr lang="en-US" sz="1800" baseline="-25000" smtClean="0"/>
              <a:t>3</a:t>
            </a:r>
            <a:r>
              <a:rPr lang="en-US" sz="1800" smtClean="0"/>
              <a:t>Sn magnet</a:t>
            </a:r>
          </a:p>
          <a:p>
            <a:pPr lvl="1"/>
            <a:r>
              <a:rPr lang="en-US" sz="1800" smtClean="0"/>
              <a:t>Larger aperture - 56 mm =&gt; 60 mm</a:t>
            </a:r>
          </a:p>
          <a:p>
            <a:pPr lvl="1"/>
            <a:r>
              <a:rPr lang="en-US" sz="1800" smtClean="0"/>
              <a:t>Long length ~11m =&gt; two 5.5-m long cold masses </a:t>
            </a:r>
          </a:p>
          <a:p>
            <a:pPr lvl="1"/>
            <a:r>
              <a:rPr lang="en-US" sz="1800" smtClean="0"/>
              <a:t>Accelerator field quality</a:t>
            </a:r>
          </a:p>
          <a:p>
            <a:pPr lvl="1"/>
            <a:r>
              <a:rPr lang="en-US" sz="1800" smtClean="0"/>
              <a:t>Larger Lorentz forces</a:t>
            </a:r>
          </a:p>
          <a:p>
            <a:pPr lvl="1"/>
            <a:r>
              <a:rPr lang="en-US" sz="1800" smtClean="0"/>
              <a:t>Large stored energy</a:t>
            </a:r>
          </a:p>
          <a:p>
            <a:pPr lvl="1">
              <a:buClr>
                <a:srgbClr val="CCFFFF"/>
              </a:buClr>
              <a:buSzPct val="80000"/>
            </a:pPr>
            <a:endParaRPr lang="en-US" sz="1600" smtClean="0"/>
          </a:p>
          <a:p>
            <a:endParaRPr lang="en-US" sz="2000" smtClean="0"/>
          </a:p>
          <a:p>
            <a:endParaRPr lang="en-US" smtClean="0"/>
          </a:p>
        </p:txBody>
      </p:sp>
      <p:sp>
        <p:nvSpPr>
          <p:cNvPr id="614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FFFFFF"/>
                </a:solidFill>
              </a:rPr>
              <a:t>F. Nobrega,  Joint LARP CM20 and HiLumi Meeting,  April 8-10, 2013</a:t>
            </a:r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310C5AC3-AA1F-481F-A56A-6A55DBE88EC3}" type="slidenum">
              <a:rPr lang="en-US" sz="1200" smtClean="0">
                <a:solidFill>
                  <a:srgbClr val="FFFFFF"/>
                </a:solidFill>
              </a:rPr>
              <a:pPr eaLnBrk="1" hangingPunct="1"/>
              <a:t>3</a:t>
            </a:fld>
            <a:endParaRPr lang="en-US" sz="1200" smtClean="0">
              <a:solidFill>
                <a:srgbClr val="FFFFFF"/>
              </a:solidFill>
            </a:endParaRPr>
          </a:p>
        </p:txBody>
      </p:sp>
      <p:pic>
        <p:nvPicPr>
          <p:cNvPr id="112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7188" y="1295400"/>
            <a:ext cx="3402012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615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188" y="4267200"/>
            <a:ext cx="3402012" cy="12255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152" name="Rectangle 7"/>
          <p:cNvSpPr>
            <a:spLocks noChangeArrowheads="1"/>
          </p:cNvSpPr>
          <p:nvPr/>
        </p:nvSpPr>
        <p:spPr bwMode="auto">
          <a:xfrm>
            <a:off x="5562600" y="5715000"/>
            <a:ext cx="29606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i="1"/>
              <a:t>A.V. Zlobin et al., PAC2011, March  2011</a:t>
            </a:r>
            <a:endParaRPr lang="en-US" sz="1200"/>
          </a:p>
        </p:txBody>
      </p:sp>
      <p:sp>
        <p:nvSpPr>
          <p:cNvPr id="6153" name="Rounded Rectangle 1"/>
          <p:cNvSpPr>
            <a:spLocks noChangeArrowheads="1"/>
          </p:cNvSpPr>
          <p:nvPr/>
        </p:nvSpPr>
        <p:spPr bwMode="auto">
          <a:xfrm>
            <a:off x="5257800" y="990600"/>
            <a:ext cx="3733800" cy="5029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162800" cy="990600"/>
          </a:xfrm>
        </p:spPr>
        <p:txBody>
          <a:bodyPr/>
          <a:lstStyle/>
          <a:p>
            <a:r>
              <a:rPr lang="en-US" smtClean="0"/>
              <a:t>Magnet Design and Parameters</a:t>
            </a:r>
          </a:p>
        </p:txBody>
      </p:sp>
      <p:sp>
        <p:nvSpPr>
          <p:cNvPr id="7171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FFFFFF"/>
                </a:solidFill>
              </a:rPr>
              <a:t>F. Nobrega,  Joint LARP CM20 and HiLumi Meeting,  April 8-10, 2013</a:t>
            </a:r>
          </a:p>
        </p:txBody>
      </p:sp>
      <p:sp>
        <p:nvSpPr>
          <p:cNvPr id="717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28FE31E9-4188-4BD9-96D1-49EDAA328854}" type="slidenum">
              <a:rPr lang="en-US" sz="1200" smtClean="0">
                <a:solidFill>
                  <a:srgbClr val="FFFFFF"/>
                </a:solidFill>
              </a:rPr>
              <a:pPr eaLnBrk="1" hangingPunct="1"/>
              <a:t>4</a:t>
            </a:fld>
            <a:endParaRPr lang="en-US" sz="1200" smtClean="0">
              <a:solidFill>
                <a:srgbClr val="FFFFFF"/>
              </a:solidFill>
            </a:endParaRPr>
          </a:p>
        </p:txBody>
      </p:sp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0" y="1098550"/>
            <a:ext cx="6483350" cy="469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133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2752725"/>
            <a:ext cx="19812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133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3200400"/>
            <a:ext cx="1828800" cy="110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1332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4572000"/>
            <a:ext cx="1558925" cy="158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1332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9000" y="914400"/>
            <a:ext cx="1289050" cy="129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7178" name="TextBox 1"/>
          <p:cNvSpPr txBox="1">
            <a:spLocks noChangeArrowheads="1"/>
          </p:cNvSpPr>
          <p:nvPr/>
        </p:nvSpPr>
        <p:spPr bwMode="auto">
          <a:xfrm>
            <a:off x="6781800" y="2209800"/>
            <a:ext cx="21336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1200"/>
              <a:t>0.7 mm RRP-108/127</a:t>
            </a:r>
          </a:p>
          <a:p>
            <a:pPr algn="ctr" eaLnBrk="1" hangingPunct="1"/>
            <a:r>
              <a:rPr lang="en-US" sz="1200"/>
              <a:t>Nb</a:t>
            </a:r>
            <a:r>
              <a:rPr lang="en-US" sz="1200" baseline="-25000"/>
              <a:t>3</a:t>
            </a:r>
            <a:r>
              <a:rPr lang="en-US" sz="1200"/>
              <a:t>Sn strand</a:t>
            </a:r>
          </a:p>
        </p:txBody>
      </p:sp>
      <p:sp>
        <p:nvSpPr>
          <p:cNvPr id="7179" name="TextBox 11"/>
          <p:cNvSpPr txBox="1">
            <a:spLocks noChangeArrowheads="1"/>
          </p:cNvSpPr>
          <p:nvPr/>
        </p:nvSpPr>
        <p:spPr bwMode="auto">
          <a:xfrm>
            <a:off x="7010400" y="2892425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1200"/>
              <a:t>40-strand cable</a:t>
            </a:r>
          </a:p>
        </p:txBody>
      </p:sp>
      <p:sp>
        <p:nvSpPr>
          <p:cNvPr id="7180" name="TextBox 12"/>
          <p:cNvSpPr txBox="1">
            <a:spLocks noChangeArrowheads="1"/>
          </p:cNvSpPr>
          <p:nvPr/>
        </p:nvSpPr>
        <p:spPr bwMode="auto">
          <a:xfrm>
            <a:off x="6781800" y="4267200"/>
            <a:ext cx="228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1200"/>
              <a:t>60-mm 2-layer 6-block coil</a:t>
            </a:r>
          </a:p>
        </p:txBody>
      </p:sp>
      <p:sp>
        <p:nvSpPr>
          <p:cNvPr id="7181" name="TextBox 13"/>
          <p:cNvSpPr txBox="1">
            <a:spLocks noChangeArrowheads="1"/>
          </p:cNvSpPr>
          <p:nvPr/>
        </p:nvSpPr>
        <p:spPr bwMode="auto">
          <a:xfrm>
            <a:off x="6934200" y="6096000"/>
            <a:ext cx="1981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1200"/>
              <a:t>Stainless steel collar</a:t>
            </a:r>
          </a:p>
        </p:txBody>
      </p:sp>
      <p:sp>
        <p:nvSpPr>
          <p:cNvPr id="7182" name="Content Placeholder 1"/>
          <p:cNvSpPr>
            <a:spLocks noGrp="1"/>
          </p:cNvSpPr>
          <p:nvPr>
            <p:ph idx="1"/>
          </p:nvPr>
        </p:nvSpPr>
        <p:spPr>
          <a:xfrm>
            <a:off x="381000" y="5691188"/>
            <a:ext cx="6096000" cy="481012"/>
          </a:xfrm>
        </p:spPr>
        <p:txBody>
          <a:bodyPr/>
          <a:lstStyle/>
          <a:p>
            <a:r>
              <a:rPr lang="en-US" sz="1800" smtClean="0"/>
              <a:t>Two configurations: single-aperture and twin-aperture</a:t>
            </a:r>
          </a:p>
        </p:txBody>
      </p:sp>
      <p:sp>
        <p:nvSpPr>
          <p:cNvPr id="7183" name="Rounded Rectangle 2"/>
          <p:cNvSpPr>
            <a:spLocks noChangeArrowheads="1"/>
          </p:cNvSpPr>
          <p:nvPr/>
        </p:nvSpPr>
        <p:spPr bwMode="auto">
          <a:xfrm>
            <a:off x="6781800" y="838200"/>
            <a:ext cx="2209800" cy="55626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877888" y="0"/>
            <a:ext cx="7885112" cy="990600"/>
          </a:xfrm>
        </p:spPr>
        <p:txBody>
          <a:bodyPr/>
          <a:lstStyle/>
          <a:p>
            <a:r>
              <a:rPr lang="en-US" smtClean="0"/>
              <a:t>MBHSP01 - 2 m Long Demonstrator Fabrication</a:t>
            </a:r>
          </a:p>
        </p:txBody>
      </p:sp>
      <p:sp>
        <p:nvSpPr>
          <p:cNvPr id="8195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FFFFFF"/>
                </a:solidFill>
              </a:rPr>
              <a:t>F. Nobrega,  Joint LARP CM20 and HiLumi Meeting,  April 8-10, 2013</a:t>
            </a:r>
          </a:p>
        </p:txBody>
      </p:sp>
      <p:sp>
        <p:nvSpPr>
          <p:cNvPr id="81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417D1E77-4A9B-4FF0-A6C6-723EF7CCB7EB}" type="slidenum">
              <a:rPr lang="en-US" sz="1200" smtClean="0">
                <a:solidFill>
                  <a:srgbClr val="FFFFFF"/>
                </a:solidFill>
              </a:rPr>
              <a:pPr eaLnBrk="1" hangingPunct="1"/>
              <a:t>5</a:t>
            </a:fld>
            <a:endParaRPr lang="en-US" sz="1200" smtClean="0">
              <a:solidFill>
                <a:srgbClr val="FFFFFF"/>
              </a:solidFill>
            </a:endParaRPr>
          </a:p>
        </p:txBody>
      </p:sp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83313" y="4343400"/>
            <a:ext cx="2579687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1434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8188" y="4343400"/>
            <a:ext cx="2513012" cy="143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1434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2571750"/>
            <a:ext cx="259080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14345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96050" y="2590800"/>
            <a:ext cx="1809750" cy="145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14346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4343400"/>
            <a:ext cx="2514600" cy="143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14347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2571750"/>
            <a:ext cx="251460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14348" name="Picture 10"/>
          <p:cNvPicPr>
            <a:picLocks noChangeAspect="1" noChangeArrowheads="1"/>
          </p:cNvPicPr>
          <p:nvPr/>
        </p:nvPicPr>
        <p:blipFill>
          <a:blip r:embed="rId8"/>
          <a:srcRect t="14198"/>
          <a:stretch>
            <a:fillRect/>
          </a:stretch>
        </p:blipFill>
        <p:spPr bwMode="auto">
          <a:xfrm>
            <a:off x="1905000" y="1066800"/>
            <a:ext cx="2500313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14349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76800" y="1371600"/>
            <a:ext cx="3968750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14350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1000" y="1143000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8206" name="Rectangle 1"/>
          <p:cNvSpPr>
            <a:spLocks noChangeArrowheads="1"/>
          </p:cNvSpPr>
          <p:nvPr/>
        </p:nvSpPr>
        <p:spPr bwMode="auto">
          <a:xfrm>
            <a:off x="5441950" y="714375"/>
            <a:ext cx="3352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i="1"/>
              <a:t>A.V. Zlobin et al., IPAC2012, May 2012</a:t>
            </a:r>
            <a:endParaRPr lang="en-US" sz="1200"/>
          </a:p>
        </p:txBody>
      </p:sp>
      <p:sp>
        <p:nvSpPr>
          <p:cNvPr id="8207" name="Rounded Rectangle 1"/>
          <p:cNvSpPr>
            <a:spLocks noChangeArrowheads="1"/>
          </p:cNvSpPr>
          <p:nvPr/>
        </p:nvSpPr>
        <p:spPr bwMode="auto">
          <a:xfrm>
            <a:off x="304800" y="990600"/>
            <a:ext cx="8686800" cy="1338263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8" name="Rounded Rectangle 2"/>
          <p:cNvSpPr>
            <a:spLocks noChangeArrowheads="1"/>
          </p:cNvSpPr>
          <p:nvPr/>
        </p:nvSpPr>
        <p:spPr bwMode="auto">
          <a:xfrm>
            <a:off x="152400" y="2438400"/>
            <a:ext cx="2819400" cy="3429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9" name="Rounded Rectangle 3"/>
          <p:cNvSpPr>
            <a:spLocks noChangeArrowheads="1"/>
          </p:cNvSpPr>
          <p:nvPr/>
        </p:nvSpPr>
        <p:spPr bwMode="auto">
          <a:xfrm>
            <a:off x="3154363" y="2438400"/>
            <a:ext cx="2713037" cy="3429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0" name="Rounded Rectangle 4"/>
          <p:cNvSpPr>
            <a:spLocks noChangeArrowheads="1"/>
          </p:cNvSpPr>
          <p:nvPr/>
        </p:nvSpPr>
        <p:spPr bwMode="auto">
          <a:xfrm>
            <a:off x="6096000" y="2438400"/>
            <a:ext cx="2749550" cy="3429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1" name="TextBox 1"/>
          <p:cNvSpPr txBox="1">
            <a:spLocks noChangeArrowheads="1"/>
          </p:cNvSpPr>
          <p:nvPr/>
        </p:nvSpPr>
        <p:spPr bwMode="auto">
          <a:xfrm>
            <a:off x="4405313" y="1901825"/>
            <a:ext cx="4575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400"/>
              <a:t>40-strand cable fabricated using FNAL cabling machine</a:t>
            </a:r>
          </a:p>
        </p:txBody>
      </p:sp>
      <p:sp>
        <p:nvSpPr>
          <p:cNvPr id="8212" name="TextBox 2"/>
          <p:cNvSpPr txBox="1">
            <a:spLocks noChangeArrowheads="1"/>
          </p:cNvSpPr>
          <p:nvPr/>
        </p:nvSpPr>
        <p:spPr bwMode="auto">
          <a:xfrm>
            <a:off x="877888" y="4043363"/>
            <a:ext cx="1368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400"/>
              <a:t>Coil fabrication</a:t>
            </a:r>
          </a:p>
        </p:txBody>
      </p:sp>
      <p:sp>
        <p:nvSpPr>
          <p:cNvPr id="8213" name="TextBox 21"/>
          <p:cNvSpPr txBox="1">
            <a:spLocks noChangeArrowheads="1"/>
          </p:cNvSpPr>
          <p:nvPr/>
        </p:nvSpPr>
        <p:spPr bwMode="auto">
          <a:xfrm>
            <a:off x="3582988" y="4046538"/>
            <a:ext cx="19780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400"/>
              <a:t>Collared coil assembly</a:t>
            </a:r>
          </a:p>
        </p:txBody>
      </p:sp>
      <p:sp>
        <p:nvSpPr>
          <p:cNvPr id="8214" name="TextBox 22"/>
          <p:cNvSpPr txBox="1">
            <a:spLocks noChangeArrowheads="1"/>
          </p:cNvSpPr>
          <p:nvPr/>
        </p:nvSpPr>
        <p:spPr bwMode="auto">
          <a:xfrm>
            <a:off x="6621463" y="4049713"/>
            <a:ext cx="1838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400"/>
              <a:t>Cold mass assembly</a:t>
            </a:r>
          </a:p>
        </p:txBody>
      </p:sp>
      <p:sp>
        <p:nvSpPr>
          <p:cNvPr id="8215" name="Content Placeholder 1"/>
          <p:cNvSpPr>
            <a:spLocks noGrp="1"/>
          </p:cNvSpPr>
          <p:nvPr>
            <p:ph idx="1"/>
          </p:nvPr>
        </p:nvSpPr>
        <p:spPr>
          <a:xfrm>
            <a:off x="381000" y="5867400"/>
            <a:ext cx="8464550" cy="609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1800" smtClean="0"/>
              <a:t>Magnet development and fabrication was done in record time – 18 months (magnet assembly in 8 months)!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990600"/>
          </a:xfrm>
        </p:spPr>
        <p:txBody>
          <a:bodyPr/>
          <a:lstStyle/>
          <a:p>
            <a:r>
              <a:rPr lang="en-US" dirty="0" smtClean="0"/>
              <a:t>MBHSP02-04 </a:t>
            </a:r>
            <a:r>
              <a:rPr lang="en-US" dirty="0" smtClean="0"/>
              <a:t>- 1 m Versions of MBHSP01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5495925" cy="5410200"/>
          </a:xfrm>
        </p:spPr>
        <p:txBody>
          <a:bodyPr/>
          <a:lstStyle/>
          <a:p>
            <a:r>
              <a:rPr lang="en-US" sz="2000" dirty="0" smtClean="0"/>
              <a:t>Goals: demonstrate new R&amp;D strand, cored cable, improved process and reproducibility</a:t>
            </a:r>
          </a:p>
          <a:p>
            <a:r>
              <a:rPr lang="en-US" sz="2000" dirty="0" smtClean="0"/>
              <a:t>Strand:</a:t>
            </a:r>
          </a:p>
          <a:p>
            <a:pPr lvl="1"/>
            <a:r>
              <a:rPr lang="en-US" sz="1600" dirty="0" smtClean="0"/>
              <a:t>MBHSP02 – R&amp;D RRP-150/169 strand</a:t>
            </a:r>
          </a:p>
          <a:p>
            <a:pPr lvl="1"/>
            <a:r>
              <a:rPr lang="en-US" sz="1600" dirty="0" smtClean="0"/>
              <a:t>MBHSP03 – baseline RRP-108/127 </a:t>
            </a:r>
          </a:p>
          <a:p>
            <a:pPr lvl="2"/>
            <a:r>
              <a:rPr lang="en-US" sz="1400" dirty="0" smtClean="0"/>
              <a:t>Both strands were developed by OST and FNAL</a:t>
            </a:r>
          </a:p>
          <a:p>
            <a:r>
              <a:rPr lang="en-US" sz="2000" dirty="0" smtClean="0"/>
              <a:t>Cable: both models use 40-strand cable with 12 mm wide and 0.025 mm thick stainless steel core </a:t>
            </a:r>
          </a:p>
          <a:p>
            <a:pPr lvl="1"/>
            <a:r>
              <a:rPr lang="en-US" sz="1600" dirty="0" smtClean="0"/>
              <a:t>Cored cable was developed at FNAL in FY12</a:t>
            </a:r>
          </a:p>
          <a:p>
            <a:r>
              <a:rPr lang="en-US" sz="2000" dirty="0" smtClean="0"/>
              <a:t>Coil: optimized end parts and process</a:t>
            </a:r>
          </a:p>
          <a:p>
            <a:r>
              <a:rPr lang="en-US" sz="2000" dirty="0" smtClean="0"/>
              <a:t>Structure:</a:t>
            </a:r>
          </a:p>
          <a:p>
            <a:pPr lvl="1"/>
            <a:r>
              <a:rPr lang="en-US" sz="1600" dirty="0" smtClean="0"/>
              <a:t>MBHSP02 – modified MBHSP01 </a:t>
            </a:r>
            <a:r>
              <a:rPr lang="en-US" sz="1600" dirty="0" smtClean="0"/>
              <a:t>collar</a:t>
            </a:r>
          </a:p>
          <a:p>
            <a:pPr lvl="1"/>
            <a:r>
              <a:rPr lang="en-US" sz="1600" dirty="0" smtClean="0"/>
              <a:t>MBHSP03 </a:t>
            </a:r>
            <a:r>
              <a:rPr lang="en-US" sz="1600" dirty="0"/>
              <a:t>– </a:t>
            </a:r>
            <a:r>
              <a:rPr lang="en-US" sz="1600" dirty="0" smtClean="0"/>
              <a:t>mirror magnet (with bolt on skin)</a:t>
            </a:r>
            <a:endParaRPr lang="en-US" sz="1600" dirty="0" smtClean="0"/>
          </a:p>
          <a:p>
            <a:pPr lvl="1"/>
            <a:r>
              <a:rPr lang="en-US" sz="1600" dirty="0" smtClean="0"/>
              <a:t>MBHSP04 </a:t>
            </a:r>
            <a:r>
              <a:rPr lang="en-US" sz="1600" dirty="0" smtClean="0"/>
              <a:t>– new </a:t>
            </a:r>
            <a:r>
              <a:rPr lang="en-US" sz="1600" dirty="0"/>
              <a:t>collar (with bolt on skin</a:t>
            </a:r>
            <a:r>
              <a:rPr lang="en-US" sz="1600" dirty="0" smtClean="0"/>
              <a:t>)</a:t>
            </a:r>
            <a:endParaRPr lang="en-US" sz="1600" dirty="0" smtClean="0"/>
          </a:p>
          <a:p>
            <a:r>
              <a:rPr lang="en-US" sz="2000" dirty="0" smtClean="0"/>
              <a:t>MBHSP02 </a:t>
            </a:r>
            <a:r>
              <a:rPr lang="en-US" sz="2000" dirty="0" smtClean="0"/>
              <a:t>fabrication - 6 months!</a:t>
            </a:r>
          </a:p>
          <a:p>
            <a:r>
              <a:rPr lang="en-US" sz="2000" dirty="0" smtClean="0"/>
              <a:t>MBHSP03 coil fabrication is in progress</a:t>
            </a:r>
          </a:p>
        </p:txBody>
      </p:sp>
      <p:sp>
        <p:nvSpPr>
          <p:cNvPr id="922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FFFFFF"/>
                </a:solidFill>
              </a:rPr>
              <a:t>F. Nobrega,  Joint LARP CM20 and HiLumi Meeting,  April 8-10, 2013</a:t>
            </a:r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75E52D44-B539-40AD-8BC1-90605AC364DB}" type="slidenum">
              <a:rPr lang="en-US" sz="1200" smtClean="0">
                <a:solidFill>
                  <a:srgbClr val="FFFFFF"/>
                </a:solidFill>
              </a:rPr>
              <a:pPr eaLnBrk="1" hangingPunct="1"/>
              <a:t>6</a:t>
            </a:fld>
            <a:endParaRPr lang="en-US" sz="1200" smtClean="0">
              <a:solidFill>
                <a:srgbClr val="FFFFFF"/>
              </a:solidFill>
            </a:endParaRPr>
          </a:p>
        </p:txBody>
      </p:sp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1825" y="2971800"/>
            <a:ext cx="3184525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1946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1825" y="1905000"/>
            <a:ext cx="3192463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1946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94363" y="1187450"/>
            <a:ext cx="3221037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19465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73913" y="1119188"/>
            <a:ext cx="1666875" cy="78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9226" name="TextBox 1"/>
          <p:cNvSpPr txBox="1">
            <a:spLocks noChangeArrowheads="1"/>
          </p:cNvSpPr>
          <p:nvPr/>
        </p:nvSpPr>
        <p:spPr bwMode="auto">
          <a:xfrm>
            <a:off x="5572125" y="1093788"/>
            <a:ext cx="1666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/>
              <a:t>40-strand cored cable</a:t>
            </a:r>
          </a:p>
        </p:txBody>
      </p:sp>
      <p:sp>
        <p:nvSpPr>
          <p:cNvPr id="9227" name="TextBox 2"/>
          <p:cNvSpPr txBox="1">
            <a:spLocks noChangeArrowheads="1"/>
          </p:cNvSpPr>
          <p:nvPr/>
        </p:nvSpPr>
        <p:spPr bwMode="auto">
          <a:xfrm>
            <a:off x="7059613" y="1658938"/>
            <a:ext cx="1855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000"/>
              <a:t>RRP 108/127    RRP150/169 </a:t>
            </a:r>
          </a:p>
        </p:txBody>
      </p:sp>
      <p:sp>
        <p:nvSpPr>
          <p:cNvPr id="9228" name="TextBox 3"/>
          <p:cNvSpPr txBox="1">
            <a:spLocks noChangeArrowheads="1"/>
          </p:cNvSpPr>
          <p:nvPr/>
        </p:nvSpPr>
        <p:spPr bwMode="auto">
          <a:xfrm>
            <a:off x="6518275" y="2209800"/>
            <a:ext cx="1558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/>
              <a:t>Optimized end parts</a:t>
            </a:r>
          </a:p>
        </p:txBody>
      </p:sp>
      <p:sp>
        <p:nvSpPr>
          <p:cNvPr id="9229" name="TextBox 4"/>
          <p:cNvSpPr txBox="1">
            <a:spLocks noChangeArrowheads="1"/>
          </p:cNvSpPr>
          <p:nvPr/>
        </p:nvSpPr>
        <p:spPr bwMode="auto">
          <a:xfrm>
            <a:off x="6551613" y="4648200"/>
            <a:ext cx="1677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/>
              <a:t>MBHSP02 cold mass </a:t>
            </a:r>
          </a:p>
        </p:txBody>
      </p:sp>
      <p:pic>
        <p:nvPicPr>
          <p:cNvPr id="12302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1825" y="4953000"/>
            <a:ext cx="3205163" cy="122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231" name="TextBox 14"/>
          <p:cNvSpPr txBox="1">
            <a:spLocks noChangeArrowheads="1"/>
          </p:cNvSpPr>
          <p:nvPr/>
        </p:nvSpPr>
        <p:spPr bwMode="auto">
          <a:xfrm>
            <a:off x="6553200" y="5591175"/>
            <a:ext cx="1778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/>
              <a:t>MBHSP03 coil winding </a:t>
            </a:r>
          </a:p>
        </p:txBody>
      </p:sp>
      <p:sp>
        <p:nvSpPr>
          <p:cNvPr id="9232" name="Rounded Rectangle 1"/>
          <p:cNvSpPr>
            <a:spLocks noChangeArrowheads="1"/>
          </p:cNvSpPr>
          <p:nvPr/>
        </p:nvSpPr>
        <p:spPr bwMode="auto">
          <a:xfrm>
            <a:off x="5562600" y="990600"/>
            <a:ext cx="3495675" cy="5410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162800" cy="990600"/>
          </a:xfrm>
        </p:spPr>
        <p:txBody>
          <a:bodyPr/>
          <a:lstStyle/>
          <a:p>
            <a:r>
              <a:rPr lang="en-US" smtClean="0"/>
              <a:t>Magnet Test Preparation and Test Plan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917825" y="1295400"/>
            <a:ext cx="3406775" cy="4852988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2000" dirty="0" smtClean="0"/>
              <a:t>Vertical Magnet Test Facility (FNAL) </a:t>
            </a:r>
          </a:p>
          <a:p>
            <a:pPr marL="0" indent="0">
              <a:buFontTx/>
              <a:buNone/>
            </a:pPr>
            <a:r>
              <a:rPr lang="en-US" sz="2000" dirty="0" smtClean="0"/>
              <a:t>Test plan:</a:t>
            </a:r>
          </a:p>
          <a:p>
            <a:pPr marL="0" indent="0">
              <a:spcBef>
                <a:spcPts val="600"/>
              </a:spcBef>
            </a:pPr>
            <a:r>
              <a:rPr lang="en-US" sz="1800" dirty="0" smtClean="0"/>
              <a:t>Temperature range 1.9-4.6 K</a:t>
            </a:r>
          </a:p>
          <a:p>
            <a:pPr marL="0" indent="0">
              <a:spcBef>
                <a:spcPts val="600"/>
              </a:spcBef>
            </a:pPr>
            <a:r>
              <a:rPr lang="en-US" sz="1800" dirty="0" smtClean="0"/>
              <a:t>Quench performance, margin*</a:t>
            </a:r>
          </a:p>
          <a:p>
            <a:pPr marL="0" indent="0">
              <a:spcBef>
                <a:spcPts val="600"/>
              </a:spcBef>
            </a:pPr>
            <a:r>
              <a:rPr lang="en-US" sz="1800" dirty="0" smtClean="0"/>
              <a:t>Field quality*</a:t>
            </a:r>
          </a:p>
          <a:p>
            <a:pPr marL="0" indent="0">
              <a:spcBef>
                <a:spcPts val="600"/>
              </a:spcBef>
            </a:pPr>
            <a:r>
              <a:rPr lang="en-US" sz="1800" dirty="0" smtClean="0"/>
              <a:t>Quench protection*</a:t>
            </a:r>
          </a:p>
          <a:p>
            <a:pPr marL="0" indent="0">
              <a:spcBef>
                <a:spcPts val="600"/>
              </a:spcBef>
            </a:pPr>
            <a:r>
              <a:rPr lang="en-US" sz="1800" dirty="0" smtClean="0"/>
              <a:t>AC losses, splice resistance, coil RRR, etc.</a:t>
            </a:r>
          </a:p>
          <a:p>
            <a:pPr marL="0" indent="0">
              <a:buFontTx/>
              <a:buNone/>
            </a:pPr>
            <a:r>
              <a:rPr lang="en-US" sz="2000" dirty="0" smtClean="0"/>
              <a:t>Test status:</a:t>
            </a:r>
          </a:p>
          <a:p>
            <a:pPr marL="0" indent="0"/>
            <a:r>
              <a:rPr lang="en-US" sz="1800" dirty="0" smtClean="0"/>
              <a:t>MBHSP01 – was tested in June 2012</a:t>
            </a:r>
          </a:p>
          <a:p>
            <a:pPr marL="0" indent="0"/>
            <a:r>
              <a:rPr lang="en-US" sz="1800" dirty="0" smtClean="0"/>
              <a:t>MBHSP02 – test </a:t>
            </a:r>
            <a:r>
              <a:rPr lang="en-US" sz="1800" dirty="0"/>
              <a:t> completed April 2013</a:t>
            </a:r>
            <a:endParaRPr lang="en-US" sz="1800" dirty="0" smtClean="0"/>
          </a:p>
          <a:p>
            <a:pPr marL="0" indent="0"/>
            <a:endParaRPr lang="en-US" sz="1200" dirty="0" smtClean="0"/>
          </a:p>
          <a:p>
            <a:pPr marL="0" indent="0">
              <a:buFontTx/>
              <a:buNone/>
            </a:pPr>
            <a:r>
              <a:rPr lang="en-US" sz="1200" dirty="0" smtClean="0"/>
              <a:t>*Accelerator quality parameters</a:t>
            </a:r>
          </a:p>
          <a:p>
            <a:pPr marL="0" indent="0"/>
            <a:endParaRPr lang="en-US" dirty="0" smtClean="0"/>
          </a:p>
        </p:txBody>
      </p:sp>
      <p:sp>
        <p:nvSpPr>
          <p:cNvPr id="1024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FFFFFF"/>
                </a:solidFill>
              </a:rPr>
              <a:t>F. Nobrega,  Joint LARP CM20 and HiLumi Meeting,  April 8-10, 2013</a:t>
            </a:r>
          </a:p>
        </p:txBody>
      </p:sp>
      <p:sp>
        <p:nvSpPr>
          <p:cNvPr id="1024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D721604E-368F-4F0E-8538-2D4BBF643389}" type="slidenum">
              <a:rPr lang="en-US" sz="1200" smtClean="0">
                <a:solidFill>
                  <a:srgbClr val="FFFFFF"/>
                </a:solidFill>
              </a:rPr>
              <a:pPr eaLnBrk="1" hangingPunct="1"/>
              <a:t>7</a:t>
            </a:fld>
            <a:endParaRPr lang="en-US" sz="1200" smtClean="0">
              <a:solidFill>
                <a:srgbClr val="FFFFFF"/>
              </a:solidFill>
            </a:endParaRPr>
          </a:p>
        </p:txBody>
      </p:sp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00200"/>
            <a:ext cx="260985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153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5563" y="2362200"/>
            <a:ext cx="2509837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10248" name="TextBox 5"/>
          <p:cNvSpPr txBox="1">
            <a:spLocks noChangeArrowheads="1"/>
          </p:cNvSpPr>
          <p:nvPr/>
        </p:nvSpPr>
        <p:spPr bwMode="auto">
          <a:xfrm>
            <a:off x="6454775" y="1447800"/>
            <a:ext cx="24066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1400"/>
              <a:t>Magnet installation in vertical dewar </a:t>
            </a:r>
          </a:p>
          <a:p>
            <a:pPr algn="ctr" eaLnBrk="1" hangingPunct="1"/>
            <a:r>
              <a:rPr lang="en-US" sz="1400"/>
              <a:t>(VMTF)</a:t>
            </a:r>
          </a:p>
        </p:txBody>
      </p:sp>
      <p:sp>
        <p:nvSpPr>
          <p:cNvPr id="10249" name="TextBox 8"/>
          <p:cNvSpPr txBox="1">
            <a:spLocks noChangeArrowheads="1"/>
          </p:cNvSpPr>
          <p:nvPr/>
        </p:nvSpPr>
        <p:spPr bwMode="auto">
          <a:xfrm>
            <a:off x="274638" y="5281613"/>
            <a:ext cx="251936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1400"/>
              <a:t>MBHSP01 mechanical and electrical connection to the Top Heat in IB1 (FNAL MTF)</a:t>
            </a:r>
          </a:p>
        </p:txBody>
      </p:sp>
      <p:sp>
        <p:nvSpPr>
          <p:cNvPr id="10250" name="Rounded Rectangle 1"/>
          <p:cNvSpPr>
            <a:spLocks noChangeArrowheads="1"/>
          </p:cNvSpPr>
          <p:nvPr/>
        </p:nvSpPr>
        <p:spPr bwMode="auto">
          <a:xfrm>
            <a:off x="152400" y="1295400"/>
            <a:ext cx="2765425" cy="4852988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1" name="Rounded Rectangle 3"/>
          <p:cNvSpPr>
            <a:spLocks noChangeArrowheads="1"/>
          </p:cNvSpPr>
          <p:nvPr/>
        </p:nvSpPr>
        <p:spPr bwMode="auto">
          <a:xfrm>
            <a:off x="6324600" y="1295400"/>
            <a:ext cx="2667000" cy="4852988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162800" cy="990600"/>
          </a:xfrm>
        </p:spPr>
        <p:txBody>
          <a:bodyPr/>
          <a:lstStyle/>
          <a:p>
            <a:r>
              <a:rPr lang="en-US" dirty="0" smtClean="0"/>
              <a:t>MBHSP01 Quench Performance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4495800" cy="5486400"/>
          </a:xfrm>
        </p:spPr>
        <p:txBody>
          <a:bodyPr/>
          <a:lstStyle/>
          <a:p>
            <a:r>
              <a:rPr lang="en-US" sz="2000" dirty="0" smtClean="0"/>
              <a:t>Design goal:</a:t>
            </a:r>
          </a:p>
          <a:p>
            <a:pPr lvl="1"/>
            <a:r>
              <a:rPr lang="en-US" sz="1600" dirty="0" err="1" smtClean="0"/>
              <a:t>B</a:t>
            </a:r>
            <a:r>
              <a:rPr lang="en-US" sz="1600" baseline="-25000" dirty="0" err="1" smtClean="0"/>
              <a:t>nom</a:t>
            </a:r>
            <a:r>
              <a:rPr lang="en-US" sz="1600" dirty="0" smtClean="0"/>
              <a:t>=11 T with 20% margin</a:t>
            </a:r>
          </a:p>
          <a:p>
            <a:r>
              <a:rPr lang="en-US" sz="2000" dirty="0" smtClean="0"/>
              <a:t>Limited quench performance</a:t>
            </a:r>
          </a:p>
          <a:p>
            <a:pPr lvl="1"/>
            <a:r>
              <a:rPr lang="en-US" sz="1800" dirty="0" err="1" smtClean="0"/>
              <a:t>B</a:t>
            </a:r>
            <a:r>
              <a:rPr lang="en-US" sz="1800" baseline="-25000" dirty="0" err="1" smtClean="0"/>
              <a:t>max</a:t>
            </a:r>
            <a:r>
              <a:rPr lang="en-US" sz="1800" dirty="0" smtClean="0"/>
              <a:t>=10.4 T at 1.9 K and 50 A/s (78% of SSL)</a:t>
            </a:r>
          </a:p>
          <a:p>
            <a:pPr lvl="1"/>
            <a:r>
              <a:rPr lang="en-US" sz="1800" dirty="0" smtClean="0"/>
              <a:t>long training </a:t>
            </a:r>
          </a:p>
          <a:p>
            <a:pPr lvl="1"/>
            <a:r>
              <a:rPr lang="en-US" sz="1800" dirty="0" smtClean="0"/>
              <a:t>conductor degradation</a:t>
            </a:r>
          </a:p>
          <a:p>
            <a:pPr lvl="1"/>
            <a:r>
              <a:rPr lang="en-US" sz="1800" dirty="0" smtClean="0"/>
              <a:t>irregular ramp rate dependence</a:t>
            </a:r>
          </a:p>
          <a:p>
            <a:r>
              <a:rPr lang="en-US" sz="2000" dirty="0" smtClean="0"/>
              <a:t>Quench performance was limited by conductor degradation in coil OL mid-plane blocks and leads </a:t>
            </a:r>
          </a:p>
          <a:p>
            <a:pPr lvl="1"/>
            <a:r>
              <a:rPr lang="en-US" sz="1800" dirty="0" smtClean="0"/>
              <a:t>lead damage during reaction - </a:t>
            </a:r>
            <a:r>
              <a:rPr lang="en-US" sz="1600" dirty="0" smtClean="0"/>
              <a:t>confirmed by autopsy</a:t>
            </a:r>
          </a:p>
          <a:p>
            <a:r>
              <a:rPr lang="en-US" sz="2000" dirty="0" smtClean="0"/>
              <a:t>Appropriate improvements implemented in MBHSP02</a:t>
            </a:r>
          </a:p>
          <a:p>
            <a:pPr lvl="1"/>
            <a:endParaRPr lang="en-US" sz="1800" dirty="0" smtClean="0"/>
          </a:p>
          <a:p>
            <a:endParaRPr lang="en-US" dirty="0" smtClean="0"/>
          </a:p>
        </p:txBody>
      </p:sp>
      <p:sp>
        <p:nvSpPr>
          <p:cNvPr id="1126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FFFFFF"/>
                </a:solidFill>
              </a:rPr>
              <a:t>F. Nobrega,  Joint LARP CM20 and HiLumi Meeting,  April 8-10, 2013</a:t>
            </a:r>
          </a:p>
        </p:txBody>
      </p:sp>
      <p:sp>
        <p:nvSpPr>
          <p:cNvPr id="1126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267E8C73-3EB6-4839-BB53-690127AFC14F}" type="slidenum">
              <a:rPr lang="en-US" sz="1200" smtClean="0">
                <a:solidFill>
                  <a:srgbClr val="FFFFFF"/>
                </a:solidFill>
              </a:rPr>
              <a:pPr eaLnBrk="1" hangingPunct="1"/>
              <a:t>8</a:t>
            </a:fld>
            <a:endParaRPr lang="en-US" sz="1200" smtClean="0">
              <a:solidFill>
                <a:srgbClr val="FFFFFF"/>
              </a:solidFill>
            </a:endParaRPr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5029201" y="914400"/>
            <a:ext cx="31051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200" i="1" dirty="0"/>
              <a:t>A.V. Zlobin et al., ASC2012, Sept 2012</a:t>
            </a:r>
            <a:endParaRPr lang="en-US" sz="1200" dirty="0"/>
          </a:p>
        </p:txBody>
      </p:sp>
      <p:pic>
        <p:nvPicPr>
          <p:cNvPr id="14343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241425"/>
            <a:ext cx="4038600" cy="233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4344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884613"/>
            <a:ext cx="4038600" cy="228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273" name="Rounded Rectangle 1"/>
          <p:cNvSpPr>
            <a:spLocks noChangeArrowheads="1"/>
          </p:cNvSpPr>
          <p:nvPr/>
        </p:nvSpPr>
        <p:spPr bwMode="auto">
          <a:xfrm>
            <a:off x="4572000" y="914400"/>
            <a:ext cx="4343400" cy="54864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TextBox 1"/>
          <p:cNvSpPr txBox="1">
            <a:spLocks noChangeArrowheads="1"/>
          </p:cNvSpPr>
          <p:nvPr/>
        </p:nvSpPr>
        <p:spPr bwMode="auto">
          <a:xfrm>
            <a:off x="6019800" y="3533775"/>
            <a:ext cx="12176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/>
              <a:t>Quench history</a:t>
            </a:r>
          </a:p>
        </p:txBody>
      </p:sp>
      <p:sp>
        <p:nvSpPr>
          <p:cNvPr id="11275" name="TextBox 11"/>
          <p:cNvSpPr txBox="1">
            <a:spLocks noChangeArrowheads="1"/>
          </p:cNvSpPr>
          <p:nvPr/>
        </p:nvSpPr>
        <p:spPr bwMode="auto">
          <a:xfrm>
            <a:off x="5849938" y="6124575"/>
            <a:ext cx="1787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/>
              <a:t>Ramp rate dependence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162800" cy="990600"/>
          </a:xfrm>
        </p:spPr>
        <p:txBody>
          <a:bodyPr/>
          <a:lstStyle/>
          <a:p>
            <a:r>
              <a:rPr lang="en-US" dirty="0" smtClean="0"/>
              <a:t>MBHSP02 Quench Performance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4419600" cy="5410200"/>
          </a:xfrm>
        </p:spPr>
        <p:txBody>
          <a:bodyPr/>
          <a:lstStyle/>
          <a:p>
            <a:r>
              <a:rPr lang="en-US" sz="1800" dirty="0" smtClean="0"/>
              <a:t>Test completed </a:t>
            </a:r>
            <a:r>
              <a:rPr lang="en-US" sz="1800" dirty="0"/>
              <a:t>last week</a:t>
            </a:r>
            <a:endParaRPr lang="en-US" sz="1800" dirty="0" smtClean="0"/>
          </a:p>
          <a:p>
            <a:pPr lvl="1"/>
            <a:r>
              <a:rPr lang="en-US" sz="1600" dirty="0" err="1" smtClean="0"/>
              <a:t>B</a:t>
            </a:r>
            <a:r>
              <a:rPr lang="en-US" sz="1600" baseline="-25000" dirty="0" err="1" smtClean="0"/>
              <a:t>max</a:t>
            </a:r>
            <a:r>
              <a:rPr lang="en-US" sz="1600" dirty="0" smtClean="0"/>
              <a:t>= 11.5 T - 96% of design field B=12 T (78% of SSL at 1.9 K)</a:t>
            </a:r>
          </a:p>
          <a:p>
            <a:r>
              <a:rPr lang="en-US" sz="1800" dirty="0" smtClean="0"/>
              <a:t>Improved quench performance </a:t>
            </a:r>
          </a:p>
          <a:p>
            <a:r>
              <a:rPr lang="en-US" sz="1800" dirty="0" smtClean="0"/>
              <a:t>Issues to be addressed</a:t>
            </a:r>
          </a:p>
          <a:p>
            <a:pPr lvl="1"/>
            <a:r>
              <a:rPr lang="en-US" sz="1600" dirty="0" smtClean="0"/>
              <a:t>Long training</a:t>
            </a:r>
          </a:p>
          <a:p>
            <a:pPr lvl="1"/>
            <a:r>
              <a:rPr lang="en-US" sz="1600" dirty="0" smtClean="0"/>
              <a:t>Some conductor degradation</a:t>
            </a:r>
          </a:p>
          <a:p>
            <a:pPr lvl="1"/>
            <a:r>
              <a:rPr lang="en-US" sz="1600" dirty="0" smtClean="0"/>
              <a:t>Negative ramp rate dependence at </a:t>
            </a:r>
            <a:r>
              <a:rPr lang="en-US" sz="1600" dirty="0" err="1" smtClean="0"/>
              <a:t>dI</a:t>
            </a:r>
            <a:r>
              <a:rPr lang="en-US" sz="1600" dirty="0" smtClean="0"/>
              <a:t>/</a:t>
            </a:r>
            <a:r>
              <a:rPr lang="en-US" sz="1600" dirty="0" err="1" smtClean="0"/>
              <a:t>dt</a:t>
            </a:r>
            <a:r>
              <a:rPr lang="en-US" sz="1600" dirty="0" smtClean="0"/>
              <a:t>&lt;20 A/s and 4.5 K</a:t>
            </a:r>
          </a:p>
          <a:p>
            <a:r>
              <a:rPr lang="en-US" sz="1800" dirty="0" smtClean="0"/>
              <a:t>Next steps</a:t>
            </a:r>
          </a:p>
          <a:p>
            <a:pPr lvl="1"/>
            <a:r>
              <a:rPr lang="en-US" sz="1600" dirty="0" smtClean="0"/>
              <a:t>Assemble-test mirror MBHSP03 with new coil (Test if cable degradation is a coil  fabrication issue or a magnet assy issue.)  </a:t>
            </a:r>
            <a:endParaRPr lang="en-US" sz="1200" dirty="0" smtClean="0"/>
          </a:p>
          <a:p>
            <a:pPr lvl="1"/>
            <a:r>
              <a:rPr lang="en-US" sz="1600" dirty="0" smtClean="0"/>
              <a:t>Assemble-test dipole MBHSP004 with larger pre-load, implement lessons from MBHSP02-03, improve performance, show reproducibility</a:t>
            </a:r>
          </a:p>
          <a:p>
            <a:pPr lvl="1"/>
            <a:r>
              <a:rPr lang="en-US" sz="1600" dirty="0" smtClean="0"/>
              <a:t>Assemble-test 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2-in-1 dipole model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Nobrega,  Joint LARP CM20 and HiLumi Meeting,  April 8-10, 2013</a:t>
            </a:r>
            <a:endParaRPr lang="en-US" dirty="0"/>
          </a:p>
        </p:txBody>
      </p:sp>
      <p:sp>
        <p:nvSpPr>
          <p:cNvPr id="1229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69E9D537-8961-49FE-B8BA-50805380B8C7}" type="slidenum">
              <a:rPr lang="en-US" sz="1200" smtClean="0">
                <a:solidFill>
                  <a:srgbClr val="FFFFFF"/>
                </a:solidFill>
              </a:rPr>
              <a:pPr eaLnBrk="1" hangingPunct="1"/>
              <a:t>9</a:t>
            </a:fld>
            <a:endParaRPr lang="en-US" sz="1200" smtClean="0">
              <a:solidFill>
                <a:srgbClr val="FFFFFF"/>
              </a:solidFill>
            </a:endParaRPr>
          </a:p>
        </p:txBody>
      </p:sp>
      <p:sp>
        <p:nvSpPr>
          <p:cNvPr id="12294" name="Rounded Rectangle 5"/>
          <p:cNvSpPr>
            <a:spLocks noChangeArrowheads="1"/>
          </p:cNvSpPr>
          <p:nvPr/>
        </p:nvSpPr>
        <p:spPr bwMode="auto">
          <a:xfrm>
            <a:off x="4572000" y="914400"/>
            <a:ext cx="4419600" cy="5410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9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3" y="3695700"/>
            <a:ext cx="4002087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3" y="1081088"/>
            <a:ext cx="4002087" cy="239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7" name="TextBox 13"/>
          <p:cNvSpPr txBox="1">
            <a:spLocks noChangeArrowheads="1"/>
          </p:cNvSpPr>
          <p:nvPr/>
        </p:nvSpPr>
        <p:spPr bwMode="auto">
          <a:xfrm>
            <a:off x="5995988" y="3457575"/>
            <a:ext cx="1241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/>
              <a:t>Magnet training</a:t>
            </a:r>
          </a:p>
        </p:txBody>
      </p:sp>
      <p:sp>
        <p:nvSpPr>
          <p:cNvPr id="12298" name="TextBox 14"/>
          <p:cNvSpPr txBox="1">
            <a:spLocks noChangeArrowheads="1"/>
          </p:cNvSpPr>
          <p:nvPr/>
        </p:nvSpPr>
        <p:spPr bwMode="auto">
          <a:xfrm>
            <a:off x="5986463" y="6019800"/>
            <a:ext cx="17859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/>
              <a:t>Ramp rate dependence</a:t>
            </a:r>
          </a:p>
        </p:txBody>
      </p:sp>
    </p:spTree>
    <p:extLst>
      <p:ext uri="{BB962C8B-B14F-4D97-AF65-F5344CB8AC3E}">
        <p14:creationId xmlns:p14="http://schemas.microsoft.com/office/powerpoint/2010/main" val="22771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tory">
  <a:themeElements>
    <a:clrScheme name="Factory 1">
      <a:dk1>
        <a:srgbClr val="000054"/>
      </a:dk1>
      <a:lt1>
        <a:srgbClr val="EAEAEA"/>
      </a:lt1>
      <a:dk2>
        <a:srgbClr val="00007A"/>
      </a:dk2>
      <a:lt2>
        <a:srgbClr val="EBD189"/>
      </a:lt2>
      <a:accent1>
        <a:srgbClr val="FCAB40"/>
      </a:accent1>
      <a:accent2>
        <a:srgbClr val="555BAD"/>
      </a:accent2>
      <a:accent3>
        <a:srgbClr val="AAAABE"/>
      </a:accent3>
      <a:accent4>
        <a:srgbClr val="C8C8C8"/>
      </a:accent4>
      <a:accent5>
        <a:srgbClr val="FDD2AF"/>
      </a:accent5>
      <a:accent6>
        <a:srgbClr val="4C529C"/>
      </a:accent6>
      <a:hlink>
        <a:srgbClr val="B97C01"/>
      </a:hlink>
      <a:folHlink>
        <a:srgbClr val="CCFF33"/>
      </a:folHlink>
    </a:clrScheme>
    <a:fontScheme name="Factor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actory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Designs\Factory.pot</Template>
  <TotalTime>15474</TotalTime>
  <Words>1222</Words>
  <Application>Microsoft Office PowerPoint</Application>
  <PresentationFormat>On-screen Show (4:3)</PresentationFormat>
  <Paragraphs>162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Factory</vt:lpstr>
      <vt:lpstr>11 T Dipole Fabrication and Test Results  F. Nobrega Fermilab  LARP CM20  April 8, 2013</vt:lpstr>
      <vt:lpstr>Outline</vt:lpstr>
      <vt:lpstr>Nb3Sn Dipole R&amp;D (a.k.a.11 T Program)</vt:lpstr>
      <vt:lpstr>Magnet Design and Parameters</vt:lpstr>
      <vt:lpstr>MBHSP01 - 2 m Long Demonstrator Fabrication</vt:lpstr>
      <vt:lpstr>MBHSP02-04 - 1 m Versions of MBHSP01</vt:lpstr>
      <vt:lpstr>Magnet Test Preparation and Test Plan</vt:lpstr>
      <vt:lpstr>MBHSP01 Quench Performance</vt:lpstr>
      <vt:lpstr>MBHSP02 Quench Performance</vt:lpstr>
      <vt:lpstr>MBHSP02 Quench Performance</vt:lpstr>
      <vt:lpstr>MBHSP02 Holding Quenches</vt:lpstr>
      <vt:lpstr>MATRIMID Coil – Next Steps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Important communication talk</dc:title>
  <dc:creator>Young-kee Kim x3384 05917V;nobrega@fnal.gov</dc:creator>
  <cp:lastModifiedBy>Alfred R. Nobrega x4271 10629N</cp:lastModifiedBy>
  <cp:revision>246</cp:revision>
  <cp:lastPrinted>2013-04-08T18:02:26Z</cp:lastPrinted>
  <dcterms:created xsi:type="dcterms:W3CDTF">2008-08-01T20:03:26Z</dcterms:created>
  <dcterms:modified xsi:type="dcterms:W3CDTF">2013-04-08T21:51:52Z</dcterms:modified>
</cp:coreProperties>
</file>