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007" r:id="rId2"/>
    <p:sldId id="1072" r:id="rId3"/>
    <p:sldId id="1045" r:id="rId4"/>
    <p:sldId id="1065" r:id="rId5"/>
    <p:sldId id="1064" r:id="rId6"/>
    <p:sldId id="1059" r:id="rId7"/>
    <p:sldId id="1048" r:id="rId8"/>
    <p:sldId id="1049" r:id="rId9"/>
    <p:sldId id="1047" r:id="rId10"/>
    <p:sldId id="1057" r:id="rId11"/>
    <p:sldId id="1058" r:id="rId12"/>
    <p:sldId id="1067" r:id="rId13"/>
    <p:sldId id="1069" r:id="rId14"/>
    <p:sldId id="1062" r:id="rId15"/>
    <p:sldId id="1051" r:id="rId16"/>
    <p:sldId id="1068" r:id="rId17"/>
    <p:sldId id="1070" r:id="rId18"/>
    <p:sldId id="1071" r:id="rId19"/>
    <p:sldId id="1053" r:id="rId20"/>
    <p:sldId id="1010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3399"/>
    <a:srgbClr val="003366"/>
    <a:srgbClr val="800000"/>
    <a:srgbClr val="FF9966"/>
    <a:srgbClr val="FFFF66"/>
    <a:srgbClr val="FF3300"/>
    <a:srgbClr val="FFFF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98933" autoAdjust="0"/>
  </p:normalViewPr>
  <p:slideViewPr>
    <p:cSldViewPr>
      <p:cViewPr varScale="1">
        <p:scale>
          <a:sx n="73" d="100"/>
          <a:sy n="73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697663" y="9131300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60" tIns="62735" rIns="128860" bIns="62735" anchor="ctr">
            <a:spAutoFit/>
          </a:bodyPr>
          <a:lstStyle/>
          <a:p>
            <a:pPr algn="r" defTabSz="1296988"/>
            <a:fld id="{0C248C74-A1BF-4A9C-97C3-5A5D6B022034}" type="slidenum">
              <a:rPr lang="en-US" sz="2000">
                <a:latin typeface="Arial" charset="0"/>
              </a:rPr>
              <a:pPr algn="r" defTabSz="1296988"/>
              <a:t>‹#›</a:t>
            </a:fld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8860" tIns="62735" rIns="128860" bIns="62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3900"/>
            <a:ext cx="4786313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697663" y="9131300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60" tIns="62735" rIns="128860" bIns="62735" anchor="ctr">
            <a:spAutoFit/>
          </a:bodyPr>
          <a:lstStyle/>
          <a:p>
            <a:pPr algn="r" defTabSz="1296988"/>
            <a:fld id="{E7B1BAEA-71C4-45DD-B483-2339FDD29BB8}" type="slidenum">
              <a:rPr lang="en-US" sz="2000">
                <a:latin typeface="Arial" charset="0"/>
              </a:rPr>
              <a:pPr algn="r" defTabSz="1296988"/>
              <a:t>‹#›</a:t>
            </a:fld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2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8100"/>
            <a:ext cx="2105025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"/>
            <a:ext cx="6162675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9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8100"/>
            <a:ext cx="8420100" cy="628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3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"/>
            <a:ext cx="75057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193800"/>
            <a:ext cx="7759700" cy="5130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4172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5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0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6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5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7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62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/>
        </p:nvSpPr>
        <p:spPr bwMode="auto">
          <a:xfrm flipH="1">
            <a:off x="0" y="6477000"/>
            <a:ext cx="9144000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"/>
            <a:ext cx="7505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93800"/>
            <a:ext cx="77597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level5</a:t>
            </a:r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212725" y="6553200"/>
            <a:ext cx="283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LARP/Hi-Lumi CM20</a:t>
            </a:r>
            <a:r>
              <a:rPr lang="en-US" sz="1000" baseline="0" dirty="0" smtClean="0"/>
              <a:t>, April 8, 2013</a:t>
            </a:r>
            <a:endParaRPr lang="en-US" sz="1000" dirty="0" smtClean="0"/>
          </a:p>
        </p:txBody>
      </p:sp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>
            <a:off x="3065463" y="6553200"/>
            <a:ext cx="2954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/>
              <a:t>Magnet Project – G. Sabbi</a:t>
            </a:r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8656638" y="6543675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E90346AF-ACFB-4C64-9BFA-79D3B779B3BC}" type="slidenum">
              <a:rPr lang="en-US" sz="1000" smtClean="0"/>
              <a:pPr>
                <a:defRPr/>
              </a:pPr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6" y="1981200"/>
            <a:ext cx="7586664" cy="16764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3600" dirty="0" smtClean="0"/>
              <a:t>IR Quadrupole Magnet Project</a:t>
            </a:r>
            <a:br>
              <a:rPr lang="en-US" sz="3600" dirty="0" smtClean="0"/>
            </a:br>
            <a:endParaRPr lang="en-US" sz="2400" b="0" i="1" dirty="0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61" y="542925"/>
            <a:ext cx="688339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33800"/>
            <a:ext cx="7815263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GianLuca Sabbi</a:t>
            </a:r>
            <a:endParaRPr lang="en-US" sz="36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b="0" dirty="0" smtClean="0"/>
              <a:t>LARP/Hi-Lumi Collaboration Meeting 20</a:t>
            </a:r>
          </a:p>
          <a:p>
            <a:pPr>
              <a:lnSpc>
                <a:spcPct val="80000"/>
              </a:lnSpc>
            </a:pPr>
            <a:endParaRPr lang="en-US" sz="2000" b="0" i="1" dirty="0" smtClean="0"/>
          </a:p>
          <a:p>
            <a:pPr>
              <a:lnSpc>
                <a:spcPct val="80000"/>
              </a:lnSpc>
            </a:pPr>
            <a:r>
              <a:rPr lang="en-US" sz="2000" b="0" i="1" dirty="0" smtClean="0"/>
              <a:t>April </a:t>
            </a:r>
            <a:r>
              <a:rPr lang="en-US" sz="2000" b="0" i="1" dirty="0"/>
              <a:t>8</a:t>
            </a:r>
            <a:r>
              <a:rPr lang="en-US" sz="2000" b="0" i="1" dirty="0" smtClean="0"/>
              <a:t>, 2013</a:t>
            </a:r>
          </a:p>
        </p:txBody>
      </p:sp>
      <p:pic>
        <p:nvPicPr>
          <p:cNvPr id="2053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6" y="524936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0" y="349250"/>
            <a:ext cx="4126451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QXF Design Priorities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1219200"/>
            <a:ext cx="7706519" cy="50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Three components are presently on the critical path: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/>
              <a:t>Superconducting cable 	(required for coil design)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/>
              <a:t>Cable insulation 		(required for coil design)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/>
              <a:t>Coil fabrication tooling 	(long procurement time)</a:t>
            </a:r>
          </a:p>
          <a:p>
            <a:pPr lvl="1" eaLnBrk="1" hangingPunct="1">
              <a:spcAft>
                <a:spcPts val="400"/>
              </a:spcAft>
            </a:pPr>
            <a:endParaRPr lang="en-US" sz="800" i="1" dirty="0" smtClean="0"/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In parallel, comparatively large effort on other aspects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 smtClean="0"/>
              <a:t>Magnetic, mechanical, quench protection, integration…</a:t>
            </a:r>
          </a:p>
          <a:p>
            <a:pPr lvl="1" eaLnBrk="1" hangingPunct="1">
              <a:spcAft>
                <a:spcPts val="400"/>
              </a:spcAft>
            </a:pPr>
            <a:r>
              <a:rPr lang="en-US" sz="800" dirty="0" smtClean="0"/>
              <a:t> 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Need to optimize this investment:</a:t>
            </a:r>
          </a:p>
          <a:p>
            <a:pPr lvl="1" eaLnBrk="1" hangingPunct="1">
              <a:spcAft>
                <a:spcPts val="400"/>
              </a:spcAft>
            </a:pPr>
            <a:r>
              <a:rPr lang="en-US" sz="2200" i="1" dirty="0" smtClean="0"/>
              <a:t>(+) Ensure compatibility of key choices with all requirements</a:t>
            </a:r>
          </a:p>
          <a:p>
            <a:pPr lvl="1" eaLnBrk="1" hangingPunct="1">
              <a:spcAft>
                <a:spcPts val="400"/>
              </a:spcAft>
            </a:pPr>
            <a:r>
              <a:rPr lang="en-US" sz="2200" i="1" dirty="0" smtClean="0"/>
              <a:t>(+) Prepare to move forward rapidly</a:t>
            </a:r>
          </a:p>
          <a:p>
            <a:pPr lvl="1" eaLnBrk="1" hangingPunct="1">
              <a:spcAft>
                <a:spcPts val="400"/>
              </a:spcAft>
            </a:pPr>
            <a:r>
              <a:rPr lang="en-US" sz="2200" i="1" dirty="0" smtClean="0"/>
              <a:t>(−) Avoid detailed optimizations using preliminary specs</a:t>
            </a:r>
          </a:p>
          <a:p>
            <a:pPr marL="1257300" lvl="2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/>
              <a:t>May have to be repeated, or worse,</a:t>
            </a:r>
          </a:p>
          <a:p>
            <a:pPr marL="1257300" lvl="2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/>
              <a:t>May prematurely “lock” sub-optimal design choices </a:t>
            </a:r>
          </a:p>
        </p:txBody>
      </p:sp>
    </p:spTree>
    <p:extLst>
      <p:ext uri="{BB962C8B-B14F-4D97-AF65-F5344CB8AC3E}">
        <p14:creationId xmlns:p14="http://schemas.microsoft.com/office/powerpoint/2010/main" val="8246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77448" y="349250"/>
            <a:ext cx="3647152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Cable Optimization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75053"/>
              </p:ext>
            </p:extLst>
          </p:nvPr>
        </p:nvGraphicFramePr>
        <p:xfrm>
          <a:off x="313267" y="1227667"/>
          <a:ext cx="8458201" cy="466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19400"/>
                <a:gridCol w="1524000"/>
                <a:gridCol w="1219200"/>
                <a:gridCol w="1371600"/>
                <a:gridCol w="1524001"/>
              </a:tblGrid>
              <a:tr h="595456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Constraints</a:t>
                      </a:r>
                    </a:p>
                    <a:p>
                      <a:r>
                        <a:rPr lang="en-US" dirty="0" smtClean="0"/>
                        <a:t>Goals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Compaction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Keystone</a:t>
                      </a:r>
                    </a:p>
                    <a:p>
                      <a:pPr algn="ctr"/>
                      <a:r>
                        <a:rPr lang="en-US" dirty="0" smtClean="0"/>
                        <a:t>angle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Width</a:t>
                      </a:r>
                    </a:p>
                    <a:p>
                      <a:pPr algn="ctr"/>
                      <a:r>
                        <a:rPr lang="en-US" dirty="0" smtClean="0"/>
                        <a:t>(# strands)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Thickness</a:t>
                      </a:r>
                    </a:p>
                    <a:p>
                      <a:pPr algn="ctr"/>
                      <a:r>
                        <a:rPr lang="en-US" dirty="0" smtClean="0"/>
                        <a:t>(wire diam.)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40260">
                <a:tc>
                  <a:txBody>
                    <a:bodyPr/>
                    <a:lstStyle/>
                    <a:p>
                      <a:r>
                        <a:rPr lang="en-US" dirty="0" smtClean="0"/>
                        <a:t>Minimal degradation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40260">
                <a:tc>
                  <a:txBody>
                    <a:bodyPr/>
                    <a:lstStyle/>
                    <a:p>
                      <a:r>
                        <a:rPr lang="en-US" dirty="0" smtClean="0"/>
                        <a:t>No barrier damage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4026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stability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Low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40260">
                <a:tc>
                  <a:txBody>
                    <a:bodyPr/>
                    <a:lstStyle/>
                    <a:p>
                      <a:r>
                        <a:rPr lang="en-US" dirty="0" smtClean="0"/>
                        <a:t>Tight winding radii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4026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filament</a:t>
                      </a:r>
                      <a:r>
                        <a:rPr lang="en-US" baseline="0" dirty="0" smtClean="0"/>
                        <a:t> diam.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40260">
                <a:tc>
                  <a:txBody>
                    <a:bodyPr/>
                    <a:lstStyle/>
                    <a:p>
                      <a:r>
                        <a:rPr lang="en-US" dirty="0" smtClean="0"/>
                        <a:t>High field reach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40260">
                <a:tc>
                  <a:txBody>
                    <a:bodyPr/>
                    <a:lstStyle/>
                    <a:p>
                      <a:r>
                        <a:rPr lang="en-US" dirty="0" smtClean="0"/>
                        <a:t>Minimize</a:t>
                      </a:r>
                      <a:r>
                        <a:rPr lang="en-US" baseline="0" dirty="0" smtClean="0"/>
                        <a:t> peak stress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40260">
                <a:tc>
                  <a:txBody>
                    <a:bodyPr/>
                    <a:lstStyle/>
                    <a:p>
                      <a:r>
                        <a:rPr lang="en-US" dirty="0" smtClean="0"/>
                        <a:t>Low inductance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40260">
                <a:tc>
                  <a:txBody>
                    <a:bodyPr/>
                    <a:lstStyle/>
                    <a:p>
                      <a:r>
                        <a:rPr lang="en-US" dirty="0" smtClean="0"/>
                        <a:t>Low quench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40260">
                <a:tc>
                  <a:txBody>
                    <a:bodyPr/>
                    <a:lstStyle/>
                    <a:p>
                      <a:r>
                        <a:rPr lang="en-US" dirty="0" smtClean="0"/>
                        <a:t>Few wedges/spacers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0260">
                <a:tc>
                  <a:txBody>
                    <a:bodyPr/>
                    <a:lstStyle/>
                    <a:p>
                      <a:r>
                        <a:rPr lang="en-US" dirty="0" smtClean="0"/>
                        <a:t>Coil stress uniformity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5952067"/>
            <a:ext cx="627287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i="1" dirty="0"/>
              <a:t>C</a:t>
            </a:r>
            <a:r>
              <a:rPr lang="en-US" sz="1900" i="1" dirty="0" smtClean="0"/>
              <a:t>onflicting objectives result in a complex optimization process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16244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90600" y="366184"/>
            <a:ext cx="6629400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Quadrupole cables from TQ to QXF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78815"/>
              </p:ext>
            </p:extLst>
          </p:nvPr>
        </p:nvGraphicFramePr>
        <p:xfrm>
          <a:off x="511174" y="1386840"/>
          <a:ext cx="7696201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47068"/>
                <a:gridCol w="1005733"/>
                <a:gridCol w="990600"/>
                <a:gridCol w="990600"/>
                <a:gridCol w="1352415"/>
                <a:gridCol w="1009785"/>
              </a:tblGrid>
              <a:tr h="331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Parameter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TQ/LQ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HQ1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HQ2-LHQ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QXF(*)</a:t>
                      </a:r>
                      <a:endParaRPr lang="en-US" sz="2000" dirty="0"/>
                    </a:p>
                  </a:txBody>
                  <a:tcPr/>
                </a:tc>
              </a:tr>
              <a:tr h="36203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Winding radius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150</a:t>
                      </a:r>
                      <a:endParaRPr lang="en-US" sz="2000" dirty="0"/>
                    </a:p>
                  </a:txBody>
                  <a:tcPr/>
                </a:tc>
              </a:tr>
              <a:tr h="36203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Strand diameter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0.778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0.85</a:t>
                      </a:r>
                      <a:endParaRPr lang="en-US" sz="2000" dirty="0"/>
                    </a:p>
                  </a:txBody>
                  <a:tcPr/>
                </a:tc>
              </a:tr>
              <a:tr h="331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strands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/>
                </a:tc>
              </a:tr>
              <a:tr h="331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Cable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15.15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18.27</a:t>
                      </a:r>
                      <a:endParaRPr lang="en-US" sz="2000" dirty="0"/>
                    </a:p>
                  </a:txBody>
                  <a:tcPr/>
                </a:tc>
              </a:tr>
              <a:tr h="331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Cable thickness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1.44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1.375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1.50</a:t>
                      </a:r>
                      <a:endParaRPr lang="en-US" sz="2000" dirty="0"/>
                    </a:p>
                  </a:txBody>
                  <a:tcPr/>
                </a:tc>
              </a:tr>
              <a:tr h="331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Aspect</a:t>
                      </a:r>
                      <a:r>
                        <a:rPr lang="en-US" sz="2000" baseline="0" dirty="0" smtClean="0"/>
                        <a:t> ratio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12.2</a:t>
                      </a:r>
                      <a:endParaRPr lang="en-US" sz="2000" dirty="0"/>
                    </a:p>
                  </a:txBody>
                  <a:tcPr/>
                </a:tc>
              </a:tr>
              <a:tr h="331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Keystone angle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0.65</a:t>
                      </a:r>
                      <a:endParaRPr lang="en-US" sz="2000" dirty="0"/>
                    </a:p>
                  </a:txBody>
                  <a:tcPr/>
                </a:tc>
              </a:tr>
              <a:tr h="331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29600" y="1388692"/>
            <a:ext cx="8258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(*) 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relim. </a:t>
            </a:r>
          </a:p>
          <a:p>
            <a:r>
              <a:rPr lang="en-US" sz="1600" dirty="0" smtClean="0"/>
              <a:t>target </a:t>
            </a:r>
          </a:p>
          <a:p>
            <a:r>
              <a:rPr lang="en-US" sz="1600" dirty="0" smtClean="0"/>
              <a:t>values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31562" y="5181600"/>
            <a:ext cx="8101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Larger aperture, energy and forces drive up cable width and aspect ratio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Winding remains challenging: aspect ratio, low keystone, thicker cable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Introduction of core is an additional challenge requiring process changes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1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5400" y="342900"/>
            <a:ext cx="5900974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QXF cable development status 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44"/>
          <p:cNvPicPr>
            <a:picLocks noChangeAspect="1" noChangeArrowheads="1"/>
          </p:cNvPicPr>
          <p:nvPr/>
        </p:nvPicPr>
        <p:blipFill rotWithShape="1">
          <a:blip r:embed="rId5"/>
          <a:srcRect r="29572"/>
          <a:stretch/>
        </p:blipFill>
        <p:spPr bwMode="auto">
          <a:xfrm>
            <a:off x="457201" y="1295402"/>
            <a:ext cx="5486399" cy="183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14" y="1295401"/>
            <a:ext cx="2558101" cy="185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:\Workspaces\s\shortmod\Develop\labo 927\HFM\QXF\Winding-test\H160C0123A\H16OC0123A_big spacer\Photo\favorable\DSCN636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46766" r="6048" b="17643"/>
          <a:stretch/>
        </p:blipFill>
        <p:spPr bwMode="auto">
          <a:xfrm>
            <a:off x="5695163" y="3657600"/>
            <a:ext cx="3087674" cy="10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8"/>
          <a:srcRect l="9202" t="12299"/>
          <a:stretch/>
        </p:blipFill>
        <p:spPr bwMode="auto">
          <a:xfrm>
            <a:off x="474135" y="3662881"/>
            <a:ext cx="2285999" cy="226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:\Workspaces\s\shortmod\Develop\labo 927\HFM\QXF\Winding-test\QXFB1042z12\Photo\Small spacer\DSCN645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t="26863" r="22245" b="43687"/>
          <a:stretch/>
        </p:blipFill>
        <p:spPr bwMode="auto">
          <a:xfrm>
            <a:off x="5695163" y="4800600"/>
            <a:ext cx="3074652" cy="110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10"/>
          <a:srcRect t="4994" b="15217"/>
          <a:stretch/>
        </p:blipFill>
        <p:spPr bwMode="auto">
          <a:xfrm>
            <a:off x="3035770" y="3676284"/>
            <a:ext cx="2298230" cy="223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76350" y="3152352"/>
            <a:ext cx="3732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/>
              <a:t>Cable design &amp; fabrication  – Dan Dietderich</a:t>
            </a:r>
            <a:endParaRPr lang="en-US" sz="15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3149601"/>
            <a:ext cx="18787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/>
              <a:t>Local RRR– A. </a:t>
            </a:r>
            <a:r>
              <a:rPr lang="en-US" sz="1500" i="1" dirty="0" err="1" smtClean="0"/>
              <a:t>Ghosh</a:t>
            </a:r>
            <a:endParaRPr lang="en-US" sz="15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49981" y="5944488"/>
            <a:ext cx="31468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/>
              <a:t>Winding tests </a:t>
            </a:r>
            <a:r>
              <a:rPr lang="en-US" sz="1500" i="1" dirty="0" smtClean="0"/>
              <a:t>– S. </a:t>
            </a:r>
            <a:r>
              <a:rPr lang="en-US" sz="1500" i="1" dirty="0" err="1"/>
              <a:t>Izquierdo</a:t>
            </a:r>
            <a:r>
              <a:rPr lang="en-US" sz="1500" i="1" dirty="0"/>
              <a:t> </a:t>
            </a:r>
            <a:r>
              <a:rPr lang="en-US" sz="1500" i="1" dirty="0" smtClean="0"/>
              <a:t>Bermudez</a:t>
            </a:r>
            <a:endParaRPr lang="en-US" sz="15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5943600"/>
            <a:ext cx="41170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 smtClean="0"/>
              <a:t>Cable cross-section micrographs – Dan Dietderich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3673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07231" y="349250"/>
            <a:ext cx="5150769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Comparison with HQ Cable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4" y="1161338"/>
            <a:ext cx="3564466" cy="201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18" y="1143000"/>
            <a:ext cx="5044016" cy="332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91" y="4504266"/>
            <a:ext cx="2090909" cy="160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7" r="-1" b="28805"/>
          <a:stretch/>
        </p:blipFill>
        <p:spPr bwMode="auto">
          <a:xfrm>
            <a:off x="152400" y="3141914"/>
            <a:ext cx="3571884" cy="28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" b="29915"/>
          <a:stretch/>
        </p:blipFill>
        <p:spPr bwMode="auto">
          <a:xfrm>
            <a:off x="5930176" y="4534866"/>
            <a:ext cx="2909021" cy="150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498" y="5695092"/>
            <a:ext cx="8435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974R-C2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11333" y="5686622"/>
            <a:ext cx="8531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974R-D3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6104581"/>
            <a:ext cx="4859865" cy="2831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tIns="18288" bIns="18288" rtlCol="0">
            <a:spAutoFit/>
          </a:bodyPr>
          <a:lstStyle/>
          <a:p>
            <a:r>
              <a:rPr lang="en-US" sz="1600" i="1" dirty="0" smtClean="0"/>
              <a:t>D. Dietderich, H. </a:t>
            </a:r>
            <a:r>
              <a:rPr lang="en-US" sz="1600" i="1" dirty="0" err="1" smtClean="0"/>
              <a:t>Higley</a:t>
            </a:r>
            <a:r>
              <a:rPr lang="en-US" sz="1600" i="1" dirty="0" smtClean="0"/>
              <a:t>, N. </a:t>
            </a:r>
            <a:r>
              <a:rPr lang="en-US" sz="1600" i="1" dirty="0" err="1" smtClean="0"/>
              <a:t>Liggins</a:t>
            </a:r>
            <a:r>
              <a:rPr lang="en-US" sz="1600" i="1" dirty="0" smtClean="0"/>
              <a:t>, J. Swanson (2008)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950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63527" y="332228"/>
            <a:ext cx="6380273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QXF Cable Development Strategy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1219200"/>
            <a:ext cx="7994483" cy="505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/>
              <a:t>We are raising the bar in both difficulty and expectations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>
                <a:solidFill>
                  <a:srgbClr val="0033CC"/>
                </a:solidFill>
              </a:rPr>
              <a:t>QXF requirements more challenging than TQ/LQ, HQ/LHQ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>
                <a:solidFill>
                  <a:srgbClr val="0033CC"/>
                </a:solidFill>
              </a:rPr>
              <a:t>…while demanding production-level robustness and </a:t>
            </a:r>
            <a:r>
              <a:rPr lang="en-US" sz="2200" i="1" dirty="0" smtClean="0">
                <a:solidFill>
                  <a:srgbClr val="0033CC"/>
                </a:solidFill>
              </a:rPr>
              <a:t>margins </a:t>
            </a:r>
            <a:endParaRPr lang="en-US" sz="2200" i="1" dirty="0">
              <a:solidFill>
                <a:srgbClr val="0033CC"/>
              </a:solidFill>
            </a:endParaRP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/>
              <a:t>Most critical building block for the magnet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/>
              <a:t>Progressively more difficult to make changes as program proceeds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/>
              <a:t>It was agreed to invest additional effort in cable development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/>
              <a:t>Limited delay if tooling design/procurement can proceed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u="sng" dirty="0" smtClean="0"/>
              <a:t>Strategy</a:t>
            </a:r>
            <a:r>
              <a:rPr lang="en-US" sz="2200" dirty="0" smtClean="0"/>
              <a:t>: </a:t>
            </a:r>
            <a:r>
              <a:rPr lang="en-US" sz="2200" dirty="0" smtClean="0">
                <a:solidFill>
                  <a:srgbClr val="0033CC"/>
                </a:solidFill>
              </a:rPr>
              <a:t>perform additional optimization, but in parallel establish clear priorities to enable a decision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/>
              <a:t>Challenges are not only technical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>
                <a:solidFill>
                  <a:srgbClr val="0033CC"/>
                </a:solidFill>
              </a:rPr>
              <a:t>Large and “new” multi-Lab team with different experiences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/>
              <a:t>First benchmark – see what lessons can be learned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/>
              <a:t>High priority for CM20 - Details in Tuesday morning session</a:t>
            </a:r>
          </a:p>
        </p:txBody>
      </p:sp>
    </p:spTree>
    <p:extLst>
      <p:ext uri="{BB962C8B-B14F-4D97-AF65-F5344CB8AC3E}">
        <p14:creationId xmlns:p14="http://schemas.microsoft.com/office/powerpoint/2010/main" val="29511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06325" y="349250"/>
            <a:ext cx="6061275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Cable insulation and coil tooling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39721" y="1371600"/>
            <a:ext cx="6189680" cy="219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rgbClr val="003366"/>
                </a:solidFill>
              </a:rPr>
              <a:t>Cable insulation </a:t>
            </a:r>
            <a:r>
              <a:rPr lang="en-US" sz="2000" dirty="0" smtClean="0">
                <a:solidFill>
                  <a:srgbClr val="003366"/>
                </a:solidFill>
              </a:rPr>
              <a:t>spec also required for coil design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66"/>
                </a:solidFill>
              </a:rPr>
              <a:t>Initial baseline was a braid of 150 </a:t>
            </a:r>
            <a:r>
              <a:rPr lang="en-US" sz="2000" dirty="0" smtClean="0">
                <a:solidFill>
                  <a:srgbClr val="003366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rgbClr val="003366"/>
                </a:solidFill>
              </a:rPr>
              <a:t>m thickness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66"/>
                </a:solidFill>
              </a:rPr>
              <a:t>Need sample fabrication to confirm dimensions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66"/>
                </a:solidFill>
              </a:rPr>
              <a:t>125 </a:t>
            </a:r>
            <a:r>
              <a:rPr lang="en-US" sz="2000" dirty="0" smtClean="0">
                <a:solidFill>
                  <a:srgbClr val="003366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rgbClr val="003366"/>
                </a:solidFill>
              </a:rPr>
              <a:t>m option may be easier to produce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3366"/>
                </a:solidFill>
              </a:rPr>
              <a:t>Also attractive in terms of magnetic efficiency </a:t>
            </a:r>
            <a:endParaRPr lang="en-US" sz="2000" i="1" dirty="0">
              <a:solidFill>
                <a:srgbClr val="003366"/>
              </a:solidFill>
            </a:endParaRP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66"/>
                </a:solidFill>
              </a:rPr>
              <a:t>Confirm electrical requirements/trade-offs</a:t>
            </a:r>
            <a:endParaRPr lang="en-US" sz="2000" dirty="0">
              <a:solidFill>
                <a:srgbClr val="003366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 t="9309" r="20383" b="5550"/>
          <a:stretch>
            <a:fillRect/>
          </a:stretch>
        </p:blipFill>
        <p:spPr bwMode="auto">
          <a:xfrm>
            <a:off x="6654800" y="3733800"/>
            <a:ext cx="1925521" cy="168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91" y="1371602"/>
            <a:ext cx="1784309" cy="21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3856672"/>
            <a:ext cx="54713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rgbClr val="003366"/>
                </a:solidFill>
              </a:rPr>
              <a:t>Coil tooling</a:t>
            </a:r>
            <a:r>
              <a:rPr lang="en-US" sz="2000" dirty="0" smtClean="0">
                <a:solidFill>
                  <a:srgbClr val="003366"/>
                </a:solidFill>
              </a:rPr>
              <a:t> is currently on the critical path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66"/>
                </a:solidFill>
              </a:rPr>
              <a:t>Traditionally procured after final coil design 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66"/>
                </a:solidFill>
              </a:rPr>
              <a:t>Add features to accommodate expected range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i="1" dirty="0" smtClean="0">
                <a:solidFill>
                  <a:srgbClr val="003366"/>
                </a:solidFill>
              </a:rPr>
              <a:t>Overall a better approach for first models </a:t>
            </a:r>
            <a:endParaRPr lang="en-US" sz="2000" i="1" dirty="0">
              <a:solidFill>
                <a:srgbClr val="0033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715000"/>
            <a:ext cx="8408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33CC"/>
                </a:solidFill>
              </a:rPr>
              <a:t>In both cases, it should be possible to resolve remaining questions during CM20</a:t>
            </a:r>
            <a:endParaRPr lang="en-US" sz="20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676400" y="349250"/>
            <a:ext cx="5445722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Recent progress on HQ/LHQ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681" y="1371600"/>
            <a:ext cx="8144908" cy="4775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HQ02 coil series completed:</a:t>
            </a:r>
          </a:p>
          <a:p>
            <a:pPr marL="800100" lvl="1" indent="-342900">
              <a:spcAft>
                <a:spcPts val="200"/>
              </a:spcAft>
              <a:buFont typeface="Arial" pitchFamily="34" charset="0"/>
              <a:buChar char="•"/>
            </a:pPr>
            <a:r>
              <a:rPr lang="en-US" sz="2200" dirty="0" smtClean="0"/>
              <a:t>Reduced compaction, improved insulation, cored cable  </a:t>
            </a:r>
            <a:br>
              <a:rPr lang="en-US" sz="2200" dirty="0" smtClean="0"/>
            </a:br>
            <a:r>
              <a:rPr lang="en-US" sz="2200" i="1" dirty="0" smtClean="0"/>
              <a:t>(presentation by F. </a:t>
            </a:r>
            <a:r>
              <a:rPr lang="en-US" sz="2200" i="1" dirty="0" err="1" smtClean="0"/>
              <a:t>Borgnolutti</a:t>
            </a:r>
            <a:r>
              <a:rPr lang="en-US" sz="2200" i="1" dirty="0" smtClean="0"/>
              <a:t>, Monday PM)</a:t>
            </a:r>
          </a:p>
          <a:p>
            <a:pPr marL="342900" indent="-342900"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HQ02a model assembled:</a:t>
            </a:r>
          </a:p>
          <a:p>
            <a:pPr marL="800100" lvl="1" indent="-342900">
              <a:spcAft>
                <a:spcPts val="200"/>
              </a:spcAft>
              <a:buFont typeface="Arial" pitchFamily="34" charset="0"/>
              <a:buChar char="•"/>
            </a:pPr>
            <a:r>
              <a:rPr lang="en-US" sz="2200" dirty="0"/>
              <a:t>A</a:t>
            </a:r>
            <a:r>
              <a:rPr lang="en-US" sz="2200" dirty="0" smtClean="0"/>
              <a:t>chieved pre-load targets and contact with alignment keys</a:t>
            </a:r>
          </a:p>
          <a:p>
            <a:pPr marL="800100" lvl="1" indent="-342900">
              <a:spcAft>
                <a:spcPts val="200"/>
              </a:spcAft>
              <a:buFont typeface="Arial" pitchFamily="34" charset="0"/>
              <a:buChar char="•"/>
            </a:pPr>
            <a:r>
              <a:rPr lang="en-US" sz="2200" dirty="0" smtClean="0"/>
              <a:t>Clear benefits from improvements in coil fabrication</a:t>
            </a:r>
          </a:p>
          <a:p>
            <a:pPr marL="800100" lvl="1" indent="-342900">
              <a:spcAft>
                <a:spcPts val="200"/>
              </a:spcAft>
              <a:buFont typeface="Arial" pitchFamily="34" charset="0"/>
              <a:buChar char="•"/>
            </a:pPr>
            <a:r>
              <a:rPr lang="en-US" sz="2200" dirty="0" smtClean="0"/>
              <a:t>Improved coil uniformity and electrical QA </a:t>
            </a:r>
          </a:p>
          <a:p>
            <a:pPr lvl="2">
              <a:spcAft>
                <a:spcPts val="200"/>
              </a:spcAft>
            </a:pPr>
            <a:r>
              <a:rPr lang="en-US" sz="2200" i="1" dirty="0" smtClean="0"/>
              <a:t>(presentation by H. Felice, Monday PM)</a:t>
            </a:r>
          </a:p>
          <a:p>
            <a:pPr marL="342900" indent="-342900"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HQ02 test preparations underway at Fermilab</a:t>
            </a:r>
          </a:p>
          <a:p>
            <a:pPr marL="342900" indent="-342900"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srgbClr val="0033CC"/>
                </a:solidFill>
              </a:rPr>
              <a:t>Positive feedback from mechanical model </a:t>
            </a:r>
            <a:r>
              <a:rPr lang="en-US" sz="2200" dirty="0" smtClean="0">
                <a:solidFill>
                  <a:srgbClr val="0033CC"/>
                </a:solidFill>
              </a:rPr>
              <a:t>of </a:t>
            </a:r>
            <a:r>
              <a:rPr lang="en-US" sz="2200" dirty="0">
                <a:solidFill>
                  <a:srgbClr val="0033CC"/>
                </a:solidFill>
              </a:rPr>
              <a:t>HQ alternate </a:t>
            </a:r>
            <a:r>
              <a:rPr lang="en-US" sz="2200" dirty="0" smtClean="0">
                <a:solidFill>
                  <a:srgbClr val="0033CC"/>
                </a:solidFill>
              </a:rPr>
              <a:t>structure</a:t>
            </a:r>
          </a:p>
          <a:p>
            <a:pPr lvl="2">
              <a:spcAft>
                <a:spcPts val="200"/>
              </a:spcAft>
            </a:pPr>
            <a:r>
              <a:rPr lang="en-US" sz="2200" i="1" dirty="0" smtClean="0"/>
              <a:t>(presentation </a:t>
            </a:r>
            <a:r>
              <a:rPr lang="en-US" sz="2200" i="1" dirty="0"/>
              <a:t>by J. </a:t>
            </a:r>
            <a:r>
              <a:rPr lang="en-US" sz="2200" i="1" dirty="0" err="1"/>
              <a:t>Schmaltzle</a:t>
            </a:r>
            <a:r>
              <a:rPr lang="en-US" sz="2200" i="1" dirty="0"/>
              <a:t>, Monday PM)   </a:t>
            </a:r>
          </a:p>
          <a:p>
            <a:pPr marL="342900" indent="-342900"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First LHQ coil wound and cured </a:t>
            </a:r>
          </a:p>
          <a:p>
            <a:pPr lvl="2">
              <a:spcAft>
                <a:spcPts val="200"/>
              </a:spcAft>
            </a:pPr>
            <a:r>
              <a:rPr lang="en-US" sz="2200" i="1" dirty="0" smtClean="0"/>
              <a:t>(presentation by Miao Yu, Monday PM)</a:t>
            </a:r>
          </a:p>
        </p:txBody>
      </p:sp>
    </p:spTree>
    <p:extLst>
      <p:ext uri="{BB962C8B-B14F-4D97-AF65-F5344CB8AC3E}">
        <p14:creationId xmlns:p14="http://schemas.microsoft.com/office/powerpoint/2010/main" val="6438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39834" y="349250"/>
            <a:ext cx="3760966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HQ and LHQ status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6"/>
          <p:cNvPicPr>
            <a:picLocks noGrp="1"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9" b="8910"/>
          <a:stretch/>
        </p:blipFill>
        <p:spPr bwMode="auto">
          <a:xfrm>
            <a:off x="3372125" y="3995473"/>
            <a:ext cx="5314675" cy="187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64" t="14785" r="30832" b="19602"/>
          <a:stretch/>
        </p:blipFill>
        <p:spPr bwMode="auto">
          <a:xfrm>
            <a:off x="678251" y="3978539"/>
            <a:ext cx="1840194" cy="187192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32956"/>
            <a:ext cx="24155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523999"/>
            <a:ext cx="2754474" cy="206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400300" cy="242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474" y="116299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Assembled HQ02a magnet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31027" y="115466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HQ02a pre-load 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11546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HQ02a impulse test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595395" y="5879068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Alt. structure model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131660" y="5879068"/>
            <a:ext cx="364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Fabrication of first LHQ practice coil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301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0" y="340783"/>
            <a:ext cx="5673348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Future R&amp;D in support of QXF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1000" y="1376759"/>
            <a:ext cx="8305799" cy="47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Available platforms can efficiently support QXF and HiLumi DS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>
                <a:solidFill>
                  <a:srgbClr val="003366"/>
                </a:solidFill>
              </a:rPr>
              <a:t>Details were covered in CM19 presentation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Current plan includes HQ02 and LHQ mirror 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srgbClr val="0033CC"/>
                </a:solidFill>
              </a:rPr>
              <a:t>N</a:t>
            </a:r>
            <a:r>
              <a:rPr lang="en-US" sz="2200" dirty="0" smtClean="0">
                <a:solidFill>
                  <a:srgbClr val="0033CC"/>
                </a:solidFill>
              </a:rPr>
              <a:t>o firm plans to carry out additional R&amp;D beyond that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Leaves 1-2 year gap: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366"/>
                </a:solidFill>
              </a:rPr>
              <a:t>HQ02 testing complete in 2013, first SQXF test in mid-2015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366"/>
                </a:solidFill>
              </a:rPr>
              <a:t>LHQ complete by mid-2014, first LQXF test in early 2016 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We need to find the optimal balance: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>
                <a:solidFill>
                  <a:srgbClr val="003366"/>
                </a:solidFill>
              </a:rPr>
              <a:t>P</a:t>
            </a:r>
            <a:r>
              <a:rPr lang="en-US" sz="2200" i="1" dirty="0" smtClean="0">
                <a:solidFill>
                  <a:srgbClr val="003366"/>
                </a:solidFill>
              </a:rPr>
              <a:t>rovide needed resources for QXF to move forward quickly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>
                <a:solidFill>
                  <a:srgbClr val="003366"/>
                </a:solidFill>
              </a:rPr>
              <a:t>Provide experimental feedback on key issues in the interim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Important topic for CM20 discussion and recommendations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Significant opportunities for </a:t>
            </a:r>
            <a:r>
              <a:rPr lang="en-US" sz="2200" dirty="0" smtClean="0">
                <a:solidFill>
                  <a:srgbClr val="0033CC"/>
                </a:solidFill>
              </a:rPr>
              <a:t>GARD </a:t>
            </a:r>
            <a:r>
              <a:rPr lang="en-US" sz="2200" dirty="0" smtClean="0">
                <a:solidFill>
                  <a:srgbClr val="0033CC"/>
                </a:solidFill>
              </a:rPr>
              <a:t>contributions in this area</a:t>
            </a:r>
          </a:p>
        </p:txBody>
      </p:sp>
    </p:spTree>
    <p:extLst>
      <p:ext uri="{BB962C8B-B14F-4D97-AF65-F5344CB8AC3E}">
        <p14:creationId xmlns:p14="http://schemas.microsoft.com/office/powerpoint/2010/main" val="33985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86200" y="349250"/>
            <a:ext cx="1483098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Outline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1391483"/>
            <a:ext cx="799448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Project plans: progress since CM19</a:t>
            </a:r>
            <a:endParaRPr lang="en-US" sz="2200" dirty="0">
              <a:solidFill>
                <a:srgbClr val="0033CC"/>
              </a:solidFill>
            </a:endParaRP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endParaRPr lang="en-US" sz="800" dirty="0" smtClean="0">
              <a:solidFill>
                <a:srgbClr val="0033CC"/>
              </a:solidFill>
            </a:endParaRPr>
          </a:p>
          <a:p>
            <a:pPr marL="800100" lvl="1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200" dirty="0" smtClean="0"/>
              <a:t>Magnet project in the LARP “scope selection” proposal</a:t>
            </a:r>
          </a:p>
          <a:p>
            <a:pPr marL="1257300" lvl="2" indent="-342900" eaLnBrk="1" hangingPunct="1">
              <a:spcAft>
                <a:spcPts val="400"/>
              </a:spcAft>
              <a:buSzPct val="75000"/>
              <a:buFont typeface="Arial" pitchFamily="34" charset="0"/>
              <a:buChar char="•"/>
            </a:pPr>
            <a:r>
              <a:rPr lang="en-US" sz="2200" i="1" dirty="0" smtClean="0"/>
              <a:t>Deliverables, contributions, milestones, funding profile</a:t>
            </a:r>
          </a:p>
          <a:p>
            <a:pPr marL="1257300" lvl="2" indent="-342900" eaLnBrk="1" hangingPunct="1">
              <a:spcAft>
                <a:spcPts val="400"/>
              </a:spcAft>
              <a:buSzPct val="75000"/>
              <a:buFont typeface="Arial" pitchFamily="34" charset="0"/>
              <a:buChar char="•"/>
            </a:pPr>
            <a:r>
              <a:rPr lang="en-US" sz="2200" i="1" dirty="0" smtClean="0"/>
              <a:t>DOE feedback and revisions </a:t>
            </a:r>
            <a:r>
              <a:rPr lang="en-US" sz="2200" i="1" dirty="0"/>
              <a:t>for the next iteration</a:t>
            </a:r>
          </a:p>
          <a:p>
            <a:pPr marL="800100" lvl="1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200" dirty="0" smtClean="0"/>
              <a:t>IR Quadrupole requirements and interfaces (HiLumi DS)</a:t>
            </a:r>
            <a:endParaRPr lang="en-US" sz="2200" dirty="0">
              <a:solidFill>
                <a:srgbClr val="003399"/>
              </a:solidFill>
            </a:endParaRPr>
          </a:p>
          <a:p>
            <a:pPr lvl="1" eaLnBrk="1" hangingPunct="1">
              <a:spcAft>
                <a:spcPts val="400"/>
              </a:spcAft>
            </a:pPr>
            <a:endParaRPr lang="en-US" sz="800" dirty="0" smtClean="0"/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Magnet development: current status and key issues</a:t>
            </a:r>
          </a:p>
          <a:p>
            <a:pPr marL="171450" indent="-171450" eaLnBrk="1" hangingPunct="1">
              <a:spcAft>
                <a:spcPts val="400"/>
              </a:spcAft>
              <a:buFont typeface="Wingdings" pitchFamily="2" charset="2"/>
              <a:buChar char="§"/>
            </a:pPr>
            <a:endParaRPr lang="en-US" sz="800" dirty="0" smtClean="0"/>
          </a:p>
          <a:p>
            <a:pPr marL="800100" lvl="1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200" dirty="0" smtClean="0"/>
              <a:t>QXF IR Quadrupole design and development</a:t>
            </a:r>
            <a:endParaRPr lang="en-US" sz="2200" dirty="0"/>
          </a:p>
          <a:p>
            <a:pPr marL="800100" lvl="1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200" dirty="0" smtClean="0"/>
              <a:t>HQ02, LHQ and additional R&amp;D in support of QXF</a:t>
            </a:r>
            <a:endParaRPr lang="en-US" sz="2200" dirty="0"/>
          </a:p>
          <a:p>
            <a:pPr lvl="1" eaLnBrk="1" hangingPunct="1">
              <a:spcAft>
                <a:spcPts val="400"/>
              </a:spcAft>
            </a:pPr>
            <a:endParaRPr lang="en-US" sz="800" dirty="0"/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Summary</a:t>
            </a:r>
            <a:r>
              <a:rPr lang="en-US" sz="2200" dirty="0">
                <a:solidFill>
                  <a:srgbClr val="0033CC"/>
                </a:solidFill>
              </a:rPr>
              <a:t>: </a:t>
            </a:r>
            <a:r>
              <a:rPr lang="en-US" sz="2200" dirty="0" smtClean="0">
                <a:solidFill>
                  <a:srgbClr val="0033CC"/>
                </a:solidFill>
              </a:rPr>
              <a:t>main goals </a:t>
            </a:r>
            <a:r>
              <a:rPr lang="en-US" sz="2200" dirty="0">
                <a:solidFill>
                  <a:srgbClr val="0033CC"/>
                </a:solidFill>
              </a:rPr>
              <a:t>and discussion topics for </a:t>
            </a:r>
            <a:r>
              <a:rPr lang="en-US" sz="2200" dirty="0" smtClean="0">
                <a:solidFill>
                  <a:srgbClr val="0033CC"/>
                </a:solidFill>
              </a:rPr>
              <a:t>CM20</a:t>
            </a:r>
            <a:endParaRPr lang="en-US" sz="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31276" y="346075"/>
            <a:ext cx="5126724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Summary and CM20 topics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211667" y="1151467"/>
            <a:ext cx="8763000" cy="516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Discuss project plan updates/refinements and prepare reviews</a:t>
            </a:r>
          </a:p>
          <a:p>
            <a:pPr marL="342900" indent="-342900" eaLnBrk="1" hangingPunct="1"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QXF - technical </a:t>
            </a:r>
          </a:p>
          <a:p>
            <a:pPr marL="800100" lvl="1" indent="-342900" eaLnBrk="1" hangingPunct="1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200" dirty="0"/>
              <a:t>C</a:t>
            </a:r>
            <a:r>
              <a:rPr lang="en-US" sz="2200" dirty="0" smtClean="0"/>
              <a:t>able </a:t>
            </a:r>
            <a:r>
              <a:rPr lang="en-US" sz="2200" dirty="0"/>
              <a:t>assessment, </a:t>
            </a:r>
            <a:r>
              <a:rPr lang="en-US" sz="2200" dirty="0" smtClean="0"/>
              <a:t>next optimization steps, design selection criteria</a:t>
            </a:r>
          </a:p>
          <a:p>
            <a:pPr marL="800100" lvl="1" indent="-342900" eaLnBrk="1" hangingPunct="1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200" dirty="0" smtClean="0"/>
              <a:t>Resolve remaining questions on cable insulation &amp; tooling design</a:t>
            </a:r>
          </a:p>
          <a:p>
            <a:pPr marL="342900" indent="-342900" eaLnBrk="1" hangingPunct="1"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QXF - planning and schedule: </a:t>
            </a:r>
          </a:p>
          <a:p>
            <a:pPr marL="800100" lvl="1" indent="-342900" eaLnBrk="1" hangingPunct="1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200" dirty="0" smtClean="0"/>
              <a:t>Efficiency: use of infrastructure, avoid duplications of effort etc.</a:t>
            </a:r>
          </a:p>
          <a:p>
            <a:pPr marL="800100" lvl="1" indent="-342900" eaLnBrk="1" hangingPunct="1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200" dirty="0" smtClean="0"/>
              <a:t>Balance/priority between short </a:t>
            </a:r>
            <a:r>
              <a:rPr lang="en-US" sz="2200" dirty="0"/>
              <a:t>and long </a:t>
            </a:r>
            <a:r>
              <a:rPr lang="en-US" sz="2200" dirty="0" smtClean="0"/>
              <a:t>models</a:t>
            </a:r>
            <a:endParaRPr lang="en-US" sz="2200" dirty="0"/>
          </a:p>
          <a:p>
            <a:pPr marL="1257300" lvl="2" indent="-342900" eaLnBrk="1" hangingPunct="1">
              <a:spcAft>
                <a:spcPts val="200"/>
              </a:spcAft>
              <a:buFont typeface="Arial" pitchFamily="34" charset="0"/>
              <a:buChar char="•"/>
            </a:pPr>
            <a:r>
              <a:rPr lang="en-US" sz="2200" i="1" dirty="0"/>
              <a:t>Technical: initial focus on short models, then scale-up</a:t>
            </a:r>
          </a:p>
          <a:p>
            <a:pPr marL="1257300" lvl="2" indent="-342900" eaLnBrk="1" hangingPunct="1">
              <a:spcAft>
                <a:spcPts val="200"/>
              </a:spcAft>
              <a:buFont typeface="Arial" pitchFamily="34" charset="0"/>
              <a:buChar char="•"/>
            </a:pPr>
            <a:r>
              <a:rPr lang="en-US" sz="2200" i="1" dirty="0"/>
              <a:t>DOE review: emphasis on long prototypes to enable project start</a:t>
            </a:r>
          </a:p>
          <a:p>
            <a:pPr marL="800100" lvl="1" indent="-342900" eaLnBrk="1" hangingPunct="1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200" dirty="0" smtClean="0"/>
              <a:t>How to formalize and manage contributions from different parties</a:t>
            </a:r>
            <a:endParaRPr lang="en-US" sz="2200" dirty="0"/>
          </a:p>
          <a:p>
            <a:pPr marL="342900" indent="-342900" eaLnBrk="1" hangingPunct="1"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R&amp;D in support of QXF and the HiLumi design study:  </a:t>
            </a:r>
          </a:p>
          <a:p>
            <a:pPr marL="800100" lvl="1" indent="-342900" eaLnBrk="1" hangingPunct="1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200" dirty="0" smtClean="0"/>
              <a:t>Evaluation of HQ/LHQ results and next steps</a:t>
            </a:r>
          </a:p>
          <a:p>
            <a:pPr marL="800100" lvl="1" indent="-342900" eaLnBrk="1" hangingPunct="1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200" dirty="0" smtClean="0"/>
              <a:t>Future needs and optimal resource balance </a:t>
            </a:r>
          </a:p>
          <a:p>
            <a:pPr marL="800100" lvl="1" indent="-342900" eaLnBrk="1" hangingPunct="1"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200" dirty="0" smtClean="0"/>
              <a:t>Continue discussion on </a:t>
            </a:r>
            <a:r>
              <a:rPr lang="en-US" sz="2200" dirty="0" smtClean="0"/>
              <a:t>GARD </a:t>
            </a:r>
            <a:r>
              <a:rPr lang="en-US" sz="2200" dirty="0" smtClean="0"/>
              <a:t>contributions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0" y="334378"/>
            <a:ext cx="5606022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Construction Project Proposal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219200"/>
            <a:ext cx="8305800" cy="505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66"/>
                </a:solidFill>
              </a:rPr>
              <a:t>Prepared in response to DOE request following the 2012 review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66"/>
                </a:solidFill>
              </a:rPr>
              <a:t>Funding envelope: 200 M$ construction + 4 more years of LARP at constant funding level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66"/>
                </a:solidFill>
              </a:rPr>
              <a:t>Planning group formed with contributors from all Labs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“Scope selection” proposal submitted to DOE in December 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Magnet plan includes: </a:t>
            </a:r>
          </a:p>
          <a:p>
            <a:pPr marL="800100" lvl="1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Completion of R&amp;D on 120 mm aperture models </a:t>
            </a:r>
          </a:p>
          <a:p>
            <a:pPr marL="800100" lvl="1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Development of 150 mm “QXF” prototypes (with CERN)</a:t>
            </a:r>
          </a:p>
          <a:p>
            <a:pPr marL="800100" lvl="1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Infrastructure upgrades for magnet production </a:t>
            </a:r>
          </a:p>
          <a:p>
            <a:pPr marL="800100" lvl="1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Fabrication of cold masses for Q1 and Q3 elements:</a:t>
            </a:r>
          </a:p>
          <a:p>
            <a:pPr marL="1257300" lvl="2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>
                <a:solidFill>
                  <a:srgbClr val="003366"/>
                </a:solidFill>
              </a:rPr>
              <a:t>4 m long; 2 pre-series, 16 cold masses and 2 spares</a:t>
            </a:r>
          </a:p>
          <a:p>
            <a:pPr marL="1257300" lvl="2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>
                <a:solidFill>
                  <a:srgbClr val="003366"/>
                </a:solidFill>
              </a:rPr>
              <a:t>2 production lines for coils and assembly</a:t>
            </a:r>
          </a:p>
          <a:p>
            <a:pPr marL="1257300" lvl="2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>
                <a:solidFill>
                  <a:srgbClr val="003366"/>
                </a:solidFill>
              </a:rPr>
              <a:t>All magnets tested in the US before shipping to CERN</a:t>
            </a:r>
          </a:p>
        </p:txBody>
      </p:sp>
    </p:spTree>
    <p:extLst>
      <p:ext uri="{BB962C8B-B14F-4D97-AF65-F5344CB8AC3E}">
        <p14:creationId xmlns:p14="http://schemas.microsoft.com/office/powerpoint/2010/main" val="16348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66800" y="346075"/>
            <a:ext cx="6324599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Project schedule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19200"/>
            <a:ext cx="87820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4126" y="5833535"/>
            <a:ext cx="16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Main project phases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5725180"/>
            <a:ext cx="1157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Construction </a:t>
            </a:r>
          </a:p>
          <a:p>
            <a:pPr algn="ctr"/>
            <a:r>
              <a:rPr lang="en-US" sz="1400" dirty="0" smtClean="0"/>
              <a:t>start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705600" y="5725180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Production</a:t>
            </a:r>
          </a:p>
          <a:p>
            <a:pPr algn="ctr"/>
            <a:r>
              <a:rPr lang="en-US" sz="1400" dirty="0" smtClean="0"/>
              <a:t>units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971986" y="5725180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Spare</a:t>
            </a:r>
          </a:p>
          <a:p>
            <a:pPr algn="ctr"/>
            <a:r>
              <a:rPr lang="en-US" sz="1400" dirty="0" smtClean="0"/>
              <a:t>units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86200" y="5725180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Prototype</a:t>
            </a:r>
          </a:p>
          <a:p>
            <a:pPr algn="ctr"/>
            <a:r>
              <a:rPr lang="en-US" sz="1400" dirty="0" smtClean="0"/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38318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9219" y="346075"/>
            <a:ext cx="6092180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Coil production details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3616" y="5814089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Coil production </a:t>
            </a:r>
          </a:p>
          <a:p>
            <a:r>
              <a:rPr lang="en-US" sz="1600" i="1" dirty="0" smtClean="0"/>
              <a:t>at maximum rate</a:t>
            </a:r>
            <a:endParaRPr lang="en-US" sz="16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2" y="1892587"/>
            <a:ext cx="4905998" cy="2715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86200" y="2186041"/>
            <a:ext cx="11272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Initial rate</a:t>
            </a:r>
          </a:p>
          <a:p>
            <a:r>
              <a:rPr lang="en-US" sz="1400" i="1" dirty="0" smtClean="0"/>
              <a:t>(coil 1-10 at </a:t>
            </a:r>
          </a:p>
          <a:p>
            <a:r>
              <a:rPr lang="en-US" sz="1400" i="1" dirty="0" smtClean="0"/>
              <a:t>each facility)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99219" y="1106269"/>
            <a:ext cx="6092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Production plan assumed two facilities working in parallel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Studies by BNL and FNAL with generally consistent results</a:t>
            </a:r>
            <a:endParaRPr lang="en-US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5774" r="39063" b="20023"/>
          <a:stretch/>
        </p:blipFill>
        <p:spPr bwMode="auto">
          <a:xfrm>
            <a:off x="5787682" y="2218346"/>
            <a:ext cx="3207433" cy="326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3807249"/>
            <a:ext cx="4453467" cy="258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23147" y="1871246"/>
            <a:ext cx="273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Coil fabrication building block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093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95600" y="334378"/>
            <a:ext cx="2940228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Funding Profile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06680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0805" y="5105400"/>
            <a:ext cx="6590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Total IR Quad development and construction: 180M$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Includes 30% contingency (on construction only)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Project management not included (18M$ with 11% contingency)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Additional R&amp;D not included (proposed as a </a:t>
            </a:r>
            <a:r>
              <a:rPr lang="en-US" sz="1800" dirty="0" smtClean="0"/>
              <a:t>GARD </a:t>
            </a:r>
            <a:r>
              <a:rPr lang="en-US" sz="1800" dirty="0" smtClean="0"/>
              <a:t>contribution)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76" y="1219200"/>
            <a:ext cx="6205774" cy="377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84533" y="349250"/>
            <a:ext cx="6283067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DOE feedback on LARP proposal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441291"/>
            <a:ext cx="8077200" cy="434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Strong support for the magnet project – first priority – but: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366"/>
                </a:solidFill>
              </a:rPr>
              <a:t>Formal project approval (Critical </a:t>
            </a:r>
            <a:r>
              <a:rPr lang="en-US" sz="2200" dirty="0">
                <a:solidFill>
                  <a:srgbClr val="003366"/>
                </a:solidFill>
              </a:rPr>
              <a:t>D</a:t>
            </a:r>
            <a:r>
              <a:rPr lang="en-US" sz="2200" dirty="0" smtClean="0">
                <a:solidFill>
                  <a:srgbClr val="003366"/>
                </a:solidFill>
              </a:rPr>
              <a:t>ecision process) will not start for the next several years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rgbClr val="003366"/>
                </a:solidFill>
              </a:rPr>
              <a:t>C</a:t>
            </a:r>
            <a:r>
              <a:rPr lang="en-US" sz="2200" dirty="0" smtClean="0">
                <a:solidFill>
                  <a:srgbClr val="003366"/>
                </a:solidFill>
              </a:rPr>
              <a:t>ontingent on prototype results and a robust construction plan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366"/>
                </a:solidFill>
              </a:rPr>
              <a:t>Still ok to assume CD-3 in 2017 for planning purposes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366"/>
                </a:solidFill>
              </a:rPr>
              <a:t>Meanwhile, </a:t>
            </a:r>
            <a:r>
              <a:rPr lang="en-US" sz="2200" i="1" dirty="0" smtClean="0">
                <a:solidFill>
                  <a:srgbClr val="003366"/>
                </a:solidFill>
              </a:rPr>
              <a:t>“project-like” </a:t>
            </a:r>
            <a:r>
              <a:rPr lang="en-US" sz="2200" dirty="0" smtClean="0">
                <a:solidFill>
                  <a:srgbClr val="003366"/>
                </a:solidFill>
              </a:rPr>
              <a:t>approach with </a:t>
            </a:r>
            <a:r>
              <a:rPr lang="en-US" sz="2200" i="1" dirty="0" smtClean="0">
                <a:solidFill>
                  <a:srgbClr val="003366"/>
                </a:solidFill>
              </a:rPr>
              <a:t>“CD-like” </a:t>
            </a:r>
            <a:r>
              <a:rPr lang="en-US" sz="2200" dirty="0" smtClean="0">
                <a:solidFill>
                  <a:srgbClr val="003366"/>
                </a:solidFill>
              </a:rPr>
              <a:t>reviews  </a:t>
            </a:r>
            <a:endParaRPr lang="en-US" sz="2200" dirty="0">
              <a:solidFill>
                <a:srgbClr val="003366"/>
              </a:solidFill>
            </a:endParaRPr>
          </a:p>
          <a:p>
            <a:pPr lvl="1" eaLnBrk="1" hangingPunct="1">
              <a:spcAft>
                <a:spcPts val="400"/>
              </a:spcAft>
            </a:pPr>
            <a:endParaRPr lang="en-US" sz="800" dirty="0" smtClean="0">
              <a:solidFill>
                <a:srgbClr val="003366"/>
              </a:solidFill>
            </a:endParaRP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For the near term: update plan and budget assuming: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366"/>
                </a:solidFill>
              </a:rPr>
              <a:t>Flat funding until 2015 - only option to augment LARP resources in 13-14 is through </a:t>
            </a:r>
            <a:r>
              <a:rPr lang="en-US" sz="2200" dirty="0" smtClean="0">
                <a:solidFill>
                  <a:srgbClr val="003366"/>
                </a:solidFill>
              </a:rPr>
              <a:t>GARD </a:t>
            </a:r>
            <a:r>
              <a:rPr lang="en-US" sz="2200" dirty="0" smtClean="0">
                <a:solidFill>
                  <a:srgbClr val="003366"/>
                </a:solidFill>
              </a:rPr>
              <a:t>contributions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366"/>
                </a:solidFill>
              </a:rPr>
              <a:t>Additional “pre-project” funds may be available from FY15 to support construction infrastructure and long term procurements</a:t>
            </a:r>
          </a:p>
        </p:txBody>
      </p:sp>
    </p:spTree>
    <p:extLst>
      <p:ext uri="{BB962C8B-B14F-4D97-AF65-F5344CB8AC3E}">
        <p14:creationId xmlns:p14="http://schemas.microsoft.com/office/powerpoint/2010/main" val="17413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09800" y="349250"/>
            <a:ext cx="3919663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Project plan updates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4681" y="1351855"/>
            <a:ext cx="7994483" cy="466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To date: incorporated most recent information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366"/>
                </a:solidFill>
              </a:rPr>
              <a:t>Agreed on project funding profiles within DOE guidance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366"/>
                </a:solidFill>
              </a:rPr>
              <a:t>Preliminary schedule assessment: additional 6-12 months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At CM20: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366"/>
                </a:solidFill>
              </a:rPr>
              <a:t>Refine QXF development plan, taking “project</a:t>
            </a:r>
            <a:r>
              <a:rPr lang="en-US" sz="2200" dirty="0">
                <a:solidFill>
                  <a:srgbClr val="003366"/>
                </a:solidFill>
              </a:rPr>
              <a:t>” </a:t>
            </a:r>
            <a:r>
              <a:rPr lang="en-US" sz="2200" dirty="0" smtClean="0">
                <a:solidFill>
                  <a:srgbClr val="003366"/>
                </a:solidFill>
              </a:rPr>
              <a:t>approach 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366"/>
                </a:solidFill>
              </a:rPr>
              <a:t>Continue discussion on </a:t>
            </a:r>
            <a:r>
              <a:rPr lang="en-US" sz="2200" dirty="0" smtClean="0">
                <a:solidFill>
                  <a:srgbClr val="003366"/>
                </a:solidFill>
              </a:rPr>
              <a:t>GARD </a:t>
            </a:r>
            <a:r>
              <a:rPr lang="en-US" sz="2200" dirty="0" smtClean="0">
                <a:solidFill>
                  <a:srgbClr val="003366"/>
                </a:solidFill>
              </a:rPr>
              <a:t>contributions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After CM20: 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366"/>
                </a:solidFill>
              </a:rPr>
              <a:t>Obtain formal commitments from contributing parties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366"/>
                </a:solidFill>
              </a:rPr>
              <a:t>Look for possible improvements in production plan</a:t>
            </a:r>
          </a:p>
          <a:p>
            <a:pPr marL="1257300" lvl="2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200" i="1" dirty="0">
                <a:solidFill>
                  <a:srgbClr val="003366"/>
                </a:solidFill>
              </a:rPr>
              <a:t>E</a:t>
            </a:r>
            <a:r>
              <a:rPr lang="en-US" sz="2200" i="1" dirty="0" smtClean="0">
                <a:solidFill>
                  <a:srgbClr val="003366"/>
                </a:solidFill>
              </a:rPr>
              <a:t>rror bars on magnet portion may have significant effect on the other two projects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Project reviews will follow</a:t>
            </a:r>
          </a:p>
        </p:txBody>
      </p:sp>
    </p:spTree>
    <p:extLst>
      <p:ext uri="{BB962C8B-B14F-4D97-AF65-F5344CB8AC3E}">
        <p14:creationId xmlns:p14="http://schemas.microsoft.com/office/powerpoint/2010/main" val="41957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26066" y="349250"/>
            <a:ext cx="6494085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Magnet Specifications &amp; Interfaces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4681" y="1143000"/>
            <a:ext cx="7833519" cy="525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Significant progress by the Design Study in the last months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/>
              <a:t>Details will be presented in Monday PM plenary session</a:t>
            </a:r>
          </a:p>
          <a:p>
            <a:pPr lvl="1" eaLnBrk="1" hangingPunct="1">
              <a:spcAft>
                <a:spcPts val="400"/>
              </a:spcAft>
            </a:pPr>
            <a:endParaRPr lang="en-US" sz="800" i="1" dirty="0" smtClean="0"/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33CC"/>
                </a:solidFill>
              </a:rPr>
              <a:t>Critical new information is being provided:</a:t>
            </a:r>
            <a:endParaRPr lang="en-US" sz="2200" dirty="0">
              <a:solidFill>
                <a:srgbClr val="0033CC"/>
              </a:solidFill>
            </a:endParaRP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/>
              <a:t>Baseline layout with magnet position, gradient, length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/>
              <a:t>C</a:t>
            </a:r>
            <a:r>
              <a:rPr lang="en-US" sz="2200" i="1" dirty="0" smtClean="0"/>
              <a:t>ooling options and corresponding channel sizes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 smtClean="0"/>
              <a:t>Shielding options and corresponding radiation doses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200" i="1" dirty="0"/>
              <a:t>F</a:t>
            </a:r>
            <a:r>
              <a:rPr lang="en-US" sz="2200" i="1" dirty="0" smtClean="0"/>
              <a:t>ield quality tables and limits on individual effects </a:t>
            </a:r>
          </a:p>
          <a:p>
            <a:pPr lvl="1" eaLnBrk="1" hangingPunct="1">
              <a:spcAft>
                <a:spcPts val="400"/>
              </a:spcAft>
            </a:pPr>
            <a:endParaRPr lang="en-US" sz="800" dirty="0" smtClean="0"/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200" u="sng" dirty="0" smtClean="0"/>
              <a:t>Good news</a:t>
            </a:r>
            <a:r>
              <a:rPr lang="en-US" sz="2200" dirty="0" smtClean="0"/>
              <a:t>: it appears that </a:t>
            </a:r>
            <a:r>
              <a:rPr lang="en-US" sz="2200" dirty="0" smtClean="0">
                <a:solidFill>
                  <a:srgbClr val="0033CC"/>
                </a:solidFill>
              </a:rPr>
              <a:t>we have sufficient flexibility in the overall design to find solutions compatible with available magnet technology </a:t>
            </a:r>
            <a:r>
              <a:rPr lang="en-US" sz="2200" dirty="0" smtClean="0"/>
              <a:t>in critical areas such as conductor, epoxy resins and mechanical structure design</a:t>
            </a:r>
            <a:endParaRPr lang="en-US" sz="2200" dirty="0"/>
          </a:p>
          <a:p>
            <a:pPr marL="800100" lvl="1" indent="-342900" eaLnBrk="1" hangingPunct="1">
              <a:spcAft>
                <a:spcPts val="400"/>
              </a:spcAft>
              <a:buFont typeface="Arial" charset="0"/>
              <a:buChar char="•"/>
            </a:pPr>
            <a:r>
              <a:rPr lang="en-US" sz="2200" i="1" dirty="0" smtClean="0"/>
              <a:t>Further improvements are desirable but not a precondition for successful implementation of  Nb</a:t>
            </a:r>
            <a:r>
              <a:rPr lang="en-US" sz="2200" i="1" baseline="-25000" dirty="0" smtClean="0"/>
              <a:t>3</a:t>
            </a:r>
            <a:r>
              <a:rPr lang="en-US" sz="2200" i="1" dirty="0" smtClean="0"/>
              <a:t>Sn IR Quadrupoles</a:t>
            </a:r>
          </a:p>
        </p:txBody>
      </p:sp>
    </p:spTree>
    <p:extLst>
      <p:ext uri="{BB962C8B-B14F-4D97-AF65-F5344CB8AC3E}">
        <p14:creationId xmlns:p14="http://schemas.microsoft.com/office/powerpoint/2010/main" val="21009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B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Data\Microsoft\Templates\LBNL.pot</Template>
  <TotalTime>18527</TotalTime>
  <Pages>1</Pages>
  <Words>1308</Words>
  <Application>Microsoft Office PowerPoint</Application>
  <PresentationFormat>On-screen Show (4:3)</PresentationFormat>
  <Paragraphs>290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LBNL</vt:lpstr>
      <vt:lpstr>IR Quadrupole Magnet Project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S64GLS</cp:lastModifiedBy>
  <cp:revision>1517</cp:revision>
  <cp:lastPrinted>2013-04-08T05:27:45Z</cp:lastPrinted>
  <dcterms:created xsi:type="dcterms:W3CDTF">2004-10-30T19:36:16Z</dcterms:created>
  <dcterms:modified xsi:type="dcterms:W3CDTF">2013-04-08T13:28:41Z</dcterms:modified>
</cp:coreProperties>
</file>