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677" r:id="rId2"/>
  </p:sldMasterIdLst>
  <p:notesMasterIdLst>
    <p:notesMasterId r:id="rId37"/>
  </p:notesMasterIdLst>
  <p:handoutMasterIdLst>
    <p:handoutMasterId r:id="rId38"/>
  </p:handoutMasterIdLst>
  <p:sldIdLst>
    <p:sldId id="504" r:id="rId3"/>
    <p:sldId id="529" r:id="rId4"/>
    <p:sldId id="530" r:id="rId5"/>
    <p:sldId id="586" r:id="rId6"/>
    <p:sldId id="585" r:id="rId7"/>
    <p:sldId id="588" r:id="rId8"/>
    <p:sldId id="593" r:id="rId9"/>
    <p:sldId id="599" r:id="rId10"/>
    <p:sldId id="594" r:id="rId11"/>
    <p:sldId id="595" r:id="rId12"/>
    <p:sldId id="559" r:id="rId13"/>
    <p:sldId id="589" r:id="rId14"/>
    <p:sldId id="516" r:id="rId15"/>
    <p:sldId id="579" r:id="rId16"/>
    <p:sldId id="543" r:id="rId17"/>
    <p:sldId id="544" r:id="rId18"/>
    <p:sldId id="540" r:id="rId19"/>
    <p:sldId id="522" r:id="rId20"/>
    <p:sldId id="523" r:id="rId21"/>
    <p:sldId id="472" r:id="rId22"/>
    <p:sldId id="584" r:id="rId23"/>
    <p:sldId id="574" r:id="rId24"/>
    <p:sldId id="560" r:id="rId25"/>
    <p:sldId id="583" r:id="rId26"/>
    <p:sldId id="562" r:id="rId27"/>
    <p:sldId id="563" r:id="rId28"/>
    <p:sldId id="564" r:id="rId29"/>
    <p:sldId id="565" r:id="rId30"/>
    <p:sldId id="566" r:id="rId31"/>
    <p:sldId id="567" r:id="rId32"/>
    <p:sldId id="575" r:id="rId33"/>
    <p:sldId id="576" r:id="rId34"/>
    <p:sldId id="597" r:id="rId35"/>
    <p:sldId id="598" r:id="rId36"/>
  </p:sldIdLst>
  <p:sldSz cx="9144000" cy="6858000" type="screen4x3"/>
  <p:notesSz cx="7099300" cy="10234613"/>
  <p:defaultTextStyle>
    <a:defPPr>
      <a:defRPr lang="en-US"/>
    </a:defPPr>
    <a:lvl1pPr algn="l" rtl="0" fontAlgn="base">
      <a:spcBef>
        <a:spcPct val="0"/>
      </a:spcBef>
      <a:spcAft>
        <a:spcPct val="0"/>
      </a:spcAft>
      <a:defRPr sz="3600" kern="1200">
        <a:solidFill>
          <a:schemeClr val="tx1"/>
        </a:solidFill>
        <a:latin typeface="Times New Roman" pitchFamily="18" charset="0"/>
        <a:ea typeface="+mn-ea"/>
        <a:cs typeface="Arial" charset="0"/>
      </a:defRPr>
    </a:lvl1pPr>
    <a:lvl2pPr marL="457200" algn="l" rtl="0" fontAlgn="base">
      <a:spcBef>
        <a:spcPct val="0"/>
      </a:spcBef>
      <a:spcAft>
        <a:spcPct val="0"/>
      </a:spcAft>
      <a:defRPr sz="3600" kern="1200">
        <a:solidFill>
          <a:schemeClr val="tx1"/>
        </a:solidFill>
        <a:latin typeface="Times New Roman" pitchFamily="18" charset="0"/>
        <a:ea typeface="+mn-ea"/>
        <a:cs typeface="Arial" charset="0"/>
      </a:defRPr>
    </a:lvl2pPr>
    <a:lvl3pPr marL="914400" algn="l" rtl="0" fontAlgn="base">
      <a:spcBef>
        <a:spcPct val="0"/>
      </a:spcBef>
      <a:spcAft>
        <a:spcPct val="0"/>
      </a:spcAft>
      <a:defRPr sz="36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36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3600" kern="1200">
        <a:solidFill>
          <a:schemeClr val="tx1"/>
        </a:solidFill>
        <a:latin typeface="Times New Roman" pitchFamily="18" charset="0"/>
        <a:ea typeface="+mn-ea"/>
        <a:cs typeface="Arial" charset="0"/>
      </a:defRPr>
    </a:lvl5pPr>
    <a:lvl6pPr marL="2286000" algn="l" defTabSz="914400" rtl="0" eaLnBrk="1" latinLnBrk="0" hangingPunct="1">
      <a:defRPr sz="3600" kern="1200">
        <a:solidFill>
          <a:schemeClr val="tx1"/>
        </a:solidFill>
        <a:latin typeface="Times New Roman" pitchFamily="18" charset="0"/>
        <a:ea typeface="+mn-ea"/>
        <a:cs typeface="Arial" charset="0"/>
      </a:defRPr>
    </a:lvl6pPr>
    <a:lvl7pPr marL="2743200" algn="l" defTabSz="914400" rtl="0" eaLnBrk="1" latinLnBrk="0" hangingPunct="1">
      <a:defRPr sz="3600" kern="1200">
        <a:solidFill>
          <a:schemeClr val="tx1"/>
        </a:solidFill>
        <a:latin typeface="Times New Roman" pitchFamily="18" charset="0"/>
        <a:ea typeface="+mn-ea"/>
        <a:cs typeface="Arial" charset="0"/>
      </a:defRPr>
    </a:lvl7pPr>
    <a:lvl8pPr marL="3200400" algn="l" defTabSz="914400" rtl="0" eaLnBrk="1" latinLnBrk="0" hangingPunct="1">
      <a:defRPr sz="3600" kern="1200">
        <a:solidFill>
          <a:schemeClr val="tx1"/>
        </a:solidFill>
        <a:latin typeface="Times New Roman" pitchFamily="18" charset="0"/>
        <a:ea typeface="+mn-ea"/>
        <a:cs typeface="Arial" charset="0"/>
      </a:defRPr>
    </a:lvl8pPr>
    <a:lvl9pPr marL="3657600" algn="l" defTabSz="914400" rtl="0" eaLnBrk="1" latinLnBrk="0" hangingPunct="1">
      <a:defRPr sz="36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DDDDDD"/>
    <a:srgbClr val="FA780A"/>
    <a:srgbClr val="FFC000"/>
    <a:srgbClr val="000066"/>
    <a:srgbClr val="FFFFCC"/>
    <a:srgbClr val="FFFFFF"/>
    <a:srgbClr val="CC00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9969" autoAdjust="0"/>
    <p:restoredTop sz="94454" autoAdjust="0"/>
  </p:normalViewPr>
  <p:slideViewPr>
    <p:cSldViewPr showGuides="1">
      <p:cViewPr>
        <p:scale>
          <a:sx n="75" d="100"/>
          <a:sy n="75" d="100"/>
        </p:scale>
        <p:origin x="-552" y="18"/>
      </p:cViewPr>
      <p:guideLst>
        <p:guide orient="horz" pos="3696"/>
        <p:guide pos="2880"/>
      </p:guideLst>
    </p:cSldViewPr>
  </p:slideViewPr>
  <p:outlineViewPr>
    <p:cViewPr>
      <p:scale>
        <a:sx n="33" d="100"/>
        <a:sy n="33" d="100"/>
      </p:scale>
      <p:origin x="48" y="4668"/>
    </p:cViewPr>
  </p:outlineViewPr>
  <p:notesTextViewPr>
    <p:cViewPr>
      <p:scale>
        <a:sx n="100" d="100"/>
        <a:sy n="100" d="100"/>
      </p:scale>
      <p:origin x="0" y="0"/>
    </p:cViewPr>
  </p:notesTextViewPr>
  <p:sorterViewPr>
    <p:cViewPr>
      <p:scale>
        <a:sx n="66" d="100"/>
        <a:sy n="66" d="100"/>
      </p:scale>
      <p:origin x="0" y="204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421F4772-7283-6342-B09B-2747A391244D}" type="datetimeFigureOut">
              <a:rPr lang="en-US" smtClean="0"/>
              <a:pPr/>
              <a:t>4/8/2013</a:t>
            </a:fld>
            <a:endParaRPr lang="en-US"/>
          </a:p>
        </p:txBody>
      </p:sp>
      <p:sp>
        <p:nvSpPr>
          <p:cNvPr id="4" name="Footer Placeholder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51D6E04A-5C92-6B49-8C80-CF31CDFBA1CD}" type="slidenum">
              <a:rPr lang="en-US" smtClean="0"/>
              <a:pPr/>
              <a:t>‹#›</a:t>
            </a:fld>
            <a:endParaRPr lang="en-US"/>
          </a:p>
        </p:txBody>
      </p:sp>
    </p:spTree>
    <p:extLst>
      <p:ext uri="{BB962C8B-B14F-4D97-AF65-F5344CB8AC3E}">
        <p14:creationId xmlns="" xmlns:p14="http://schemas.microsoft.com/office/powerpoint/2010/main" val="40247250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76575" cy="512763"/>
          </a:xfrm>
          <a:prstGeom prst="rect">
            <a:avLst/>
          </a:prstGeom>
          <a:noFill/>
          <a:ln w="9525">
            <a:noFill/>
            <a:miter lim="800000"/>
            <a:headEnd/>
            <a:tailEnd/>
          </a:ln>
          <a:effectLst/>
        </p:spPr>
        <p:txBody>
          <a:bodyPr vert="horz" wrap="square" lIns="99040" tIns="49520" rIns="99040" bIns="49520" numCol="1" anchor="t" anchorCtr="0" compatLnSpc="1">
            <a:prstTxWarp prst="textNoShape">
              <a:avLst/>
            </a:prstTxWarp>
          </a:bodyPr>
          <a:lstStyle>
            <a:lvl1pPr defTabSz="989013">
              <a:defRPr sz="1300" smtClean="0">
                <a:latin typeface="Arial" charset="0"/>
              </a:defRPr>
            </a:lvl1pPr>
          </a:lstStyle>
          <a:p>
            <a:pPr>
              <a:defRPr/>
            </a:pPr>
            <a:endParaRPr lang="en-US"/>
          </a:p>
        </p:txBody>
      </p:sp>
      <p:sp>
        <p:nvSpPr>
          <p:cNvPr id="10243" name="Rectangle 3"/>
          <p:cNvSpPr>
            <a:spLocks noGrp="1" noChangeArrowheads="1"/>
          </p:cNvSpPr>
          <p:nvPr>
            <p:ph type="dt" idx="1"/>
          </p:nvPr>
        </p:nvSpPr>
        <p:spPr bwMode="auto">
          <a:xfrm>
            <a:off x="4021138" y="0"/>
            <a:ext cx="3076575" cy="512763"/>
          </a:xfrm>
          <a:prstGeom prst="rect">
            <a:avLst/>
          </a:prstGeom>
          <a:noFill/>
          <a:ln w="9525">
            <a:noFill/>
            <a:miter lim="800000"/>
            <a:headEnd/>
            <a:tailEnd/>
          </a:ln>
          <a:effectLst/>
        </p:spPr>
        <p:txBody>
          <a:bodyPr vert="horz" wrap="square" lIns="99040" tIns="49520" rIns="99040" bIns="49520" numCol="1" anchor="t" anchorCtr="0" compatLnSpc="1">
            <a:prstTxWarp prst="textNoShape">
              <a:avLst/>
            </a:prstTxWarp>
          </a:bodyPr>
          <a:lstStyle>
            <a:lvl1pPr algn="r" defTabSz="989013">
              <a:defRPr sz="1300" smtClean="0">
                <a:latin typeface="Arial" charset="0"/>
              </a:defRPr>
            </a:lvl1pPr>
          </a:lstStyle>
          <a:p>
            <a:pPr>
              <a:defRPr/>
            </a:pPr>
            <a:endParaRPr lang="en-US"/>
          </a:p>
        </p:txBody>
      </p:sp>
      <p:sp>
        <p:nvSpPr>
          <p:cNvPr id="41988"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709613" y="4862513"/>
            <a:ext cx="5680075" cy="4605337"/>
          </a:xfrm>
          <a:prstGeom prst="rect">
            <a:avLst/>
          </a:prstGeom>
          <a:noFill/>
          <a:ln w="9525">
            <a:noFill/>
            <a:miter lim="800000"/>
            <a:headEnd/>
            <a:tailEnd/>
          </a:ln>
          <a:effectLst/>
        </p:spPr>
        <p:txBody>
          <a:bodyPr vert="horz" wrap="square" lIns="99040" tIns="49520" rIns="99040" bIns="495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9720263"/>
            <a:ext cx="3076575" cy="512762"/>
          </a:xfrm>
          <a:prstGeom prst="rect">
            <a:avLst/>
          </a:prstGeom>
          <a:noFill/>
          <a:ln w="9525">
            <a:noFill/>
            <a:miter lim="800000"/>
            <a:headEnd/>
            <a:tailEnd/>
          </a:ln>
          <a:effectLst/>
        </p:spPr>
        <p:txBody>
          <a:bodyPr vert="horz" wrap="square" lIns="99040" tIns="49520" rIns="99040" bIns="49520" numCol="1" anchor="b" anchorCtr="0" compatLnSpc="1">
            <a:prstTxWarp prst="textNoShape">
              <a:avLst/>
            </a:prstTxWarp>
          </a:bodyPr>
          <a:lstStyle>
            <a:lvl1pPr defTabSz="989013">
              <a:defRPr sz="1300" smtClean="0">
                <a:latin typeface="Arial" charset="0"/>
              </a:defRPr>
            </a:lvl1pPr>
          </a:lstStyle>
          <a:p>
            <a:pPr>
              <a:defRPr/>
            </a:pPr>
            <a:endParaRPr lang="en-US"/>
          </a:p>
        </p:txBody>
      </p:sp>
      <p:sp>
        <p:nvSpPr>
          <p:cNvPr id="10247" name="Rectangle 7"/>
          <p:cNvSpPr>
            <a:spLocks noGrp="1" noChangeArrowheads="1"/>
          </p:cNvSpPr>
          <p:nvPr>
            <p:ph type="sldNum" sz="quarter" idx="5"/>
          </p:nvPr>
        </p:nvSpPr>
        <p:spPr bwMode="auto">
          <a:xfrm>
            <a:off x="4021138" y="9720263"/>
            <a:ext cx="3076575" cy="512762"/>
          </a:xfrm>
          <a:prstGeom prst="rect">
            <a:avLst/>
          </a:prstGeom>
          <a:noFill/>
          <a:ln w="9525">
            <a:noFill/>
            <a:miter lim="800000"/>
            <a:headEnd/>
            <a:tailEnd/>
          </a:ln>
          <a:effectLst/>
        </p:spPr>
        <p:txBody>
          <a:bodyPr vert="horz" wrap="square" lIns="99040" tIns="49520" rIns="99040" bIns="49520" numCol="1" anchor="b" anchorCtr="0" compatLnSpc="1">
            <a:prstTxWarp prst="textNoShape">
              <a:avLst/>
            </a:prstTxWarp>
          </a:bodyPr>
          <a:lstStyle>
            <a:lvl1pPr algn="r" defTabSz="989013">
              <a:defRPr sz="1300" smtClean="0">
                <a:latin typeface="Arial" charset="0"/>
              </a:defRPr>
            </a:lvl1pPr>
          </a:lstStyle>
          <a:p>
            <a:pPr>
              <a:defRPr/>
            </a:pPr>
            <a:fld id="{61816443-CFD1-4BC6-9AE9-AE54FF2E6A8F}" type="slidenum">
              <a:rPr lang="en-US"/>
              <a:pPr>
                <a:defRPr/>
              </a:pPr>
              <a:t>‹#›</a:t>
            </a:fld>
            <a:endParaRPr lang="en-US"/>
          </a:p>
        </p:txBody>
      </p:sp>
    </p:spTree>
    <p:extLst>
      <p:ext uri="{BB962C8B-B14F-4D97-AF65-F5344CB8AC3E}">
        <p14:creationId xmlns="" xmlns:p14="http://schemas.microsoft.com/office/powerpoint/2010/main" val="23746014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latin typeface="Arial" pitchFamily="34" charset="0"/>
              <a:ea typeface="ＭＳ Ｐゴシック" pitchFamily="34" charset="-128"/>
            </a:endParaRPr>
          </a:p>
        </p:txBody>
      </p:sp>
      <p:sp>
        <p:nvSpPr>
          <p:cNvPr id="34820"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93520">
              <a:defRPr sz="2600">
                <a:solidFill>
                  <a:schemeClr val="tx1"/>
                </a:solidFill>
                <a:latin typeface="Arial" pitchFamily="34" charset="0"/>
                <a:ea typeface="ＭＳ Ｐゴシック" pitchFamily="34" charset="-128"/>
              </a:defRPr>
            </a:lvl1pPr>
            <a:lvl2pPr marL="804763" indent="-309524" defTabSz="493520">
              <a:defRPr sz="2600">
                <a:solidFill>
                  <a:schemeClr val="tx1"/>
                </a:solidFill>
                <a:latin typeface="Arial" pitchFamily="34" charset="0"/>
                <a:ea typeface="ＭＳ Ｐゴシック" pitchFamily="34" charset="-128"/>
              </a:defRPr>
            </a:lvl2pPr>
            <a:lvl3pPr marL="1238098" indent="-247620" defTabSz="493520">
              <a:defRPr sz="2600">
                <a:solidFill>
                  <a:schemeClr val="tx1"/>
                </a:solidFill>
                <a:latin typeface="Arial" pitchFamily="34" charset="0"/>
                <a:ea typeface="ＭＳ Ｐゴシック" pitchFamily="34" charset="-128"/>
              </a:defRPr>
            </a:lvl3pPr>
            <a:lvl4pPr marL="1733337" indent="-247620" defTabSz="493520">
              <a:defRPr sz="2600">
                <a:solidFill>
                  <a:schemeClr val="tx1"/>
                </a:solidFill>
                <a:latin typeface="Arial" pitchFamily="34" charset="0"/>
                <a:ea typeface="ＭＳ Ｐゴシック" pitchFamily="34" charset="-128"/>
              </a:defRPr>
            </a:lvl4pPr>
            <a:lvl5pPr marL="2228576" indent="-247620" defTabSz="493520">
              <a:defRPr sz="2600">
                <a:solidFill>
                  <a:schemeClr val="tx1"/>
                </a:solidFill>
                <a:latin typeface="Arial" pitchFamily="34" charset="0"/>
                <a:ea typeface="ＭＳ Ｐゴシック" pitchFamily="34" charset="-128"/>
              </a:defRPr>
            </a:lvl5pPr>
            <a:lvl6pPr marL="2723815" indent="-247620" defTabSz="493520" eaLnBrk="0" fontAlgn="base" hangingPunct="0">
              <a:spcBef>
                <a:spcPct val="0"/>
              </a:spcBef>
              <a:spcAft>
                <a:spcPct val="0"/>
              </a:spcAft>
              <a:defRPr sz="2600">
                <a:solidFill>
                  <a:schemeClr val="tx1"/>
                </a:solidFill>
                <a:latin typeface="Arial" pitchFamily="34" charset="0"/>
                <a:ea typeface="ＭＳ Ｐゴシック" pitchFamily="34" charset="-128"/>
              </a:defRPr>
            </a:lvl6pPr>
            <a:lvl7pPr marL="3219054" indent="-247620" defTabSz="493520" eaLnBrk="0" fontAlgn="base" hangingPunct="0">
              <a:spcBef>
                <a:spcPct val="0"/>
              </a:spcBef>
              <a:spcAft>
                <a:spcPct val="0"/>
              </a:spcAft>
              <a:defRPr sz="2600">
                <a:solidFill>
                  <a:schemeClr val="tx1"/>
                </a:solidFill>
                <a:latin typeface="Arial" pitchFamily="34" charset="0"/>
                <a:ea typeface="ＭＳ Ｐゴシック" pitchFamily="34" charset="-128"/>
              </a:defRPr>
            </a:lvl7pPr>
            <a:lvl8pPr marL="3714293" indent="-247620" defTabSz="493520" eaLnBrk="0" fontAlgn="base" hangingPunct="0">
              <a:spcBef>
                <a:spcPct val="0"/>
              </a:spcBef>
              <a:spcAft>
                <a:spcPct val="0"/>
              </a:spcAft>
              <a:defRPr sz="2600">
                <a:solidFill>
                  <a:schemeClr val="tx1"/>
                </a:solidFill>
                <a:latin typeface="Arial" pitchFamily="34" charset="0"/>
                <a:ea typeface="ＭＳ Ｐゴシック" pitchFamily="34" charset="-128"/>
              </a:defRPr>
            </a:lvl8pPr>
            <a:lvl9pPr marL="4209532" indent="-247620" defTabSz="493520" eaLnBrk="0" fontAlgn="base" hangingPunct="0">
              <a:spcBef>
                <a:spcPct val="0"/>
              </a:spcBef>
              <a:spcAft>
                <a:spcPct val="0"/>
              </a:spcAft>
              <a:defRPr sz="2600">
                <a:solidFill>
                  <a:schemeClr val="tx1"/>
                </a:solidFill>
                <a:latin typeface="Arial" pitchFamily="34" charset="0"/>
                <a:ea typeface="ＭＳ Ｐゴシック" pitchFamily="34" charset="-128"/>
              </a:defRPr>
            </a:lvl9pPr>
          </a:lstStyle>
          <a:p>
            <a:fld id="{F8512B9D-F637-4068-9415-CF256B9580D7}" type="slidenum">
              <a:rPr lang="en-US" sz="1300" smtClean="0">
                <a:solidFill>
                  <a:srgbClr val="000000"/>
                </a:solidFill>
              </a:rPr>
              <a:pPr/>
              <a:t>11</a:t>
            </a:fld>
            <a:endParaRPr lang="en-US" sz="1300" dirty="0"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1816443-CFD1-4BC6-9AE9-AE54FF2E6A8F}" type="slidenum">
              <a:rPr lang="en-US" smtClean="0"/>
              <a:pPr>
                <a:defRPr/>
              </a:pPr>
              <a:t>14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7"/>
          <p:cNvSpPr>
            <a:spLocks noGrp="1" noChangeArrowheads="1"/>
          </p:cNvSpPr>
          <p:nvPr>
            <p:ph type="sldNum" sz="quarter"/>
          </p:nvPr>
        </p:nvSpPr>
        <p:spPr>
          <a:noFill/>
        </p:spPr>
        <p:txBody>
          <a:bodyPr/>
          <a:lstStyle/>
          <a:p>
            <a:pPr>
              <a:buFont typeface="Wingdings" pitchFamily="2" charset="2"/>
              <a:buNone/>
            </a:pPr>
            <a:fld id="{939BB70B-94A8-4B56-BF4F-888C3F9CD8A2}" type="slidenum">
              <a:rPr lang="en-GB" smtClean="0">
                <a:latin typeface="Times New Roman" pitchFamily="18" charset="0"/>
                <a:cs typeface="Lucida Sans Unicode" pitchFamily="34" charset="0"/>
              </a:rPr>
              <a:pPr>
                <a:buFont typeface="Wingdings" pitchFamily="2" charset="2"/>
                <a:buNone/>
              </a:pPr>
              <a:t>31</a:t>
            </a:fld>
            <a:endParaRPr lang="en-GB" smtClean="0">
              <a:latin typeface="Times New Roman" pitchFamily="18" charset="0"/>
              <a:cs typeface="Lucida Sans Unicode" pitchFamily="34" charset="0"/>
            </a:endParaRPr>
          </a:p>
        </p:txBody>
      </p:sp>
      <p:sp>
        <p:nvSpPr>
          <p:cNvPr id="27651" name="Rectangle 1"/>
          <p:cNvSpPr>
            <a:spLocks noGrp="1" noRot="1" noChangeAspect="1" noChangeArrowheads="1" noTextEdit="1"/>
          </p:cNvSpPr>
          <p:nvPr>
            <p:ph type="sldImg"/>
          </p:nvPr>
        </p:nvSpPr>
        <p:spPr>
          <a:xfrm>
            <a:off x="990600" y="768350"/>
            <a:ext cx="5118100" cy="3838575"/>
          </a:xfrm>
        </p:spPr>
      </p:sp>
      <p:sp>
        <p:nvSpPr>
          <p:cNvPr id="27652" name="Rectangle 2"/>
          <p:cNvSpPr>
            <a:spLocks noGrp="1" noChangeArrowheads="1"/>
          </p:cNvSpPr>
          <p:nvPr>
            <p:ph type="body" idx="1"/>
          </p:nvPr>
        </p:nvSpPr>
        <p:spPr>
          <a:xfrm>
            <a:off x="710253" y="4861792"/>
            <a:ext cx="5678796" cy="4506520"/>
          </a:xfrm>
          <a:noFill/>
          <a:ln/>
        </p:spPr>
        <p:txBody>
          <a:bodyPr wrap="none" anchor="ctr"/>
          <a:lstStyle/>
          <a:p>
            <a:endParaRPr 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jpeg"/><Relationship Id="rId7"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jpeg"/><Relationship Id="rId7"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4"/>
          <p:cNvSpPr>
            <a:spLocks noChangeShapeType="1"/>
          </p:cNvSpPr>
          <p:nvPr/>
        </p:nvSpPr>
        <p:spPr bwMode="auto">
          <a:xfrm>
            <a:off x="0" y="6629400"/>
            <a:ext cx="9140825" cy="0"/>
          </a:xfrm>
          <a:prstGeom prst="line">
            <a:avLst/>
          </a:prstGeom>
          <a:noFill/>
          <a:ln w="38100">
            <a:solidFill>
              <a:srgbClr val="B31B1B"/>
            </a:solidFill>
            <a:round/>
            <a:headEnd/>
            <a:tailEnd/>
          </a:ln>
          <a:effectLst/>
        </p:spPr>
        <p:txBody>
          <a:bodyPr/>
          <a:lstStyle/>
          <a:p>
            <a:pPr>
              <a:defRPr/>
            </a:pPr>
            <a:endParaRPr lang="en-US"/>
          </a:p>
        </p:txBody>
      </p:sp>
      <p:sp>
        <p:nvSpPr>
          <p:cNvPr id="5" name="Rectangle 5"/>
          <p:cNvSpPr>
            <a:spLocks noChangeArrowheads="1"/>
          </p:cNvSpPr>
          <p:nvPr/>
        </p:nvSpPr>
        <p:spPr bwMode="auto">
          <a:xfrm>
            <a:off x="0" y="3067050"/>
            <a:ext cx="9144000" cy="0"/>
          </a:xfrm>
          <a:prstGeom prst="rect">
            <a:avLst/>
          </a:prstGeom>
          <a:noFill/>
          <a:ln w="9525">
            <a:noFill/>
            <a:miter lim="800000"/>
            <a:headEnd/>
            <a:tailEnd/>
          </a:ln>
          <a:effectLst/>
        </p:spPr>
        <p:txBody>
          <a:bodyPr wrap="none" anchor="ctr">
            <a:spAutoFit/>
          </a:bodyPr>
          <a:lstStyle/>
          <a:p>
            <a:pPr>
              <a:defRPr/>
            </a:pPr>
            <a:endParaRPr lang="en-US"/>
          </a:p>
        </p:txBody>
      </p:sp>
      <p:pic>
        <p:nvPicPr>
          <p:cNvPr id="6" name="Picture 6" descr="cesr_cornell"/>
          <p:cNvPicPr>
            <a:picLocks noChangeAspect="1" noChangeArrowheads="1"/>
          </p:cNvPicPr>
          <p:nvPr/>
        </p:nvPicPr>
        <p:blipFill>
          <a:blip r:embed="rId2" cstate="print"/>
          <a:srcRect b="14568"/>
          <a:stretch>
            <a:fillRect/>
          </a:stretch>
        </p:blipFill>
        <p:spPr bwMode="auto">
          <a:xfrm>
            <a:off x="3006725" y="3787775"/>
            <a:ext cx="3114675" cy="3070225"/>
          </a:xfrm>
          <a:prstGeom prst="rect">
            <a:avLst/>
          </a:prstGeom>
          <a:noFill/>
          <a:ln w="9525">
            <a:noFill/>
            <a:miter lim="800000"/>
            <a:headEnd/>
            <a:tailEnd/>
          </a:ln>
        </p:spPr>
      </p:pic>
      <p:pic>
        <p:nvPicPr>
          <p:cNvPr id="7" name="Picture 7" descr="NSF_Logo"/>
          <p:cNvPicPr>
            <a:picLocks noChangeAspect="1" noChangeArrowheads="1"/>
          </p:cNvPicPr>
          <p:nvPr/>
        </p:nvPicPr>
        <p:blipFill>
          <a:blip r:embed="rId3" cstate="print"/>
          <a:srcRect/>
          <a:stretch>
            <a:fillRect/>
          </a:stretch>
        </p:blipFill>
        <p:spPr bwMode="auto">
          <a:xfrm>
            <a:off x="8001000" y="5459413"/>
            <a:ext cx="1066800" cy="1063625"/>
          </a:xfrm>
          <a:prstGeom prst="rect">
            <a:avLst/>
          </a:prstGeom>
          <a:noFill/>
          <a:ln w="9525">
            <a:noFill/>
            <a:miter lim="800000"/>
            <a:headEnd/>
            <a:tailEnd/>
          </a:ln>
        </p:spPr>
      </p:pic>
      <p:pic>
        <p:nvPicPr>
          <p:cNvPr id="8" name="Picture 8" descr="DOE_Seal"/>
          <p:cNvPicPr>
            <a:picLocks noChangeAspect="1" noChangeArrowheads="1"/>
          </p:cNvPicPr>
          <p:nvPr/>
        </p:nvPicPr>
        <p:blipFill>
          <a:blip r:embed="rId4" cstate="print"/>
          <a:srcRect/>
          <a:stretch>
            <a:fillRect/>
          </a:stretch>
        </p:blipFill>
        <p:spPr bwMode="auto">
          <a:xfrm>
            <a:off x="6858000" y="5486400"/>
            <a:ext cx="1036320" cy="1036320"/>
          </a:xfrm>
          <a:prstGeom prst="rect">
            <a:avLst/>
          </a:prstGeom>
          <a:noFill/>
          <a:ln w="9525">
            <a:noFill/>
            <a:miter lim="800000"/>
            <a:headEnd/>
            <a:tailEnd/>
          </a:ln>
        </p:spPr>
      </p:pic>
      <p:pic>
        <p:nvPicPr>
          <p:cNvPr id="9" name="Picture 9" descr="New 36in Header"/>
          <p:cNvPicPr>
            <a:picLocks noChangeAspect="1" noChangeArrowheads="1"/>
          </p:cNvPicPr>
          <p:nvPr/>
        </p:nvPicPr>
        <p:blipFill>
          <a:blip r:embed="rId5" cstate="print"/>
          <a:srcRect/>
          <a:stretch>
            <a:fillRect/>
          </a:stretch>
        </p:blipFill>
        <p:spPr bwMode="auto">
          <a:xfrm>
            <a:off x="0" y="0"/>
            <a:ext cx="9144000" cy="966788"/>
          </a:xfrm>
          <a:prstGeom prst="rect">
            <a:avLst/>
          </a:prstGeom>
          <a:noFill/>
          <a:ln w="9525">
            <a:noFill/>
            <a:miter lim="800000"/>
            <a:headEnd/>
            <a:tailEnd/>
          </a:ln>
        </p:spPr>
      </p:pic>
      <p:pic>
        <p:nvPicPr>
          <p:cNvPr id="10" name="Picture 10" descr="logo_transparent_bg"/>
          <p:cNvPicPr>
            <a:picLocks noChangeAspect="1" noChangeArrowheads="1"/>
          </p:cNvPicPr>
          <p:nvPr/>
        </p:nvPicPr>
        <p:blipFill>
          <a:blip r:embed="rId6" cstate="print"/>
          <a:srcRect/>
          <a:stretch>
            <a:fillRect/>
          </a:stretch>
        </p:blipFill>
        <p:spPr bwMode="auto">
          <a:xfrm>
            <a:off x="609600" y="5457825"/>
            <a:ext cx="1676400" cy="1095375"/>
          </a:xfrm>
          <a:prstGeom prst="rect">
            <a:avLst/>
          </a:prstGeom>
          <a:noFill/>
          <a:ln w="9525">
            <a:noFill/>
            <a:miter lim="800000"/>
            <a:headEnd/>
            <a:tailEnd/>
          </a:ln>
        </p:spPr>
      </p:pic>
      <p:sp>
        <p:nvSpPr>
          <p:cNvPr id="5122" name="Rectangle 2"/>
          <p:cNvSpPr>
            <a:spLocks noGrp="1" noChangeArrowheads="1"/>
          </p:cNvSpPr>
          <p:nvPr>
            <p:ph type="ctrTitle"/>
          </p:nvPr>
        </p:nvSpPr>
        <p:spPr>
          <a:xfrm>
            <a:off x="685800" y="914400"/>
            <a:ext cx="7772400" cy="1143000"/>
          </a:xfrm>
        </p:spPr>
        <p:txBody>
          <a:bodyPr/>
          <a:lstStyle>
            <a:lvl1pPr algn="ctr">
              <a:defRPr sz="3600">
                <a:solidFill>
                  <a:schemeClr val="accent2"/>
                </a:solidFill>
              </a:defRPr>
            </a:lvl1pPr>
          </a:lstStyle>
          <a:p>
            <a:r>
              <a:rPr lang="en-US" smtClean="0"/>
              <a:t>Click to edit Master title style</a:t>
            </a:r>
            <a:endParaRPr lang="en-US" dirty="0"/>
          </a:p>
        </p:txBody>
      </p:sp>
      <p:sp>
        <p:nvSpPr>
          <p:cNvPr id="5123" name="Rectangle 3"/>
          <p:cNvSpPr>
            <a:spLocks noGrp="1" noChangeArrowheads="1"/>
          </p:cNvSpPr>
          <p:nvPr>
            <p:ph type="subTitle" idx="1"/>
          </p:nvPr>
        </p:nvSpPr>
        <p:spPr>
          <a:xfrm>
            <a:off x="1371600" y="2133600"/>
            <a:ext cx="6400800" cy="1752600"/>
          </a:xfrm>
        </p:spPr>
        <p:txBody>
          <a:bodyPr/>
          <a:lstStyle>
            <a:lvl1pPr marL="0" indent="0" algn="ctr">
              <a:buFontTx/>
              <a:buNone/>
              <a:defRPr/>
            </a:lvl1pPr>
          </a:lstStyle>
          <a:p>
            <a:r>
              <a:rPr lang="en-US" smtClean="0"/>
              <a:t>Click to edit Master subtitle style</a:t>
            </a:r>
            <a:endParaRPr lang="en-US" dirty="0"/>
          </a:p>
        </p:txBody>
      </p:sp>
      <p:grpSp>
        <p:nvGrpSpPr>
          <p:cNvPr id="14" name="Group 13"/>
          <p:cNvGrpSpPr/>
          <p:nvPr userDrawn="1"/>
        </p:nvGrpSpPr>
        <p:grpSpPr>
          <a:xfrm>
            <a:off x="-22" y="-2"/>
            <a:ext cx="3733822" cy="826982"/>
            <a:chOff x="-22" y="-2"/>
            <a:chExt cx="3733822" cy="826982"/>
          </a:xfrm>
        </p:grpSpPr>
        <p:pic>
          <p:nvPicPr>
            <p:cNvPr id="12" name="Picture 2" descr="New 36in Header"/>
            <p:cNvPicPr>
              <a:picLocks noChangeAspect="1" noChangeArrowheads="1"/>
            </p:cNvPicPr>
            <p:nvPr userDrawn="1"/>
          </p:nvPicPr>
          <p:blipFill>
            <a:blip r:embed="rId7" cstate="print"/>
            <a:srcRect l="81059" r="2312" b="22222"/>
            <a:stretch>
              <a:fillRect/>
            </a:stretch>
          </p:blipFill>
          <p:spPr bwMode="auto">
            <a:xfrm>
              <a:off x="-22" y="-2"/>
              <a:ext cx="3733822" cy="826982"/>
            </a:xfrm>
            <a:prstGeom prst="rect">
              <a:avLst/>
            </a:prstGeom>
            <a:noFill/>
            <a:ln w="9525">
              <a:noFill/>
              <a:miter lim="800000"/>
              <a:headEnd/>
              <a:tailEnd/>
            </a:ln>
          </p:spPr>
        </p:pic>
        <p:pic>
          <p:nvPicPr>
            <p:cNvPr id="13" name="Picture 9" descr="CUCLASSE 3line White.png"/>
            <p:cNvPicPr>
              <a:picLocks noChangeAspect="1"/>
            </p:cNvPicPr>
            <p:nvPr userDrawn="1"/>
          </p:nvPicPr>
          <p:blipFill>
            <a:blip r:embed="rId8"/>
            <a:srcRect/>
            <a:stretch>
              <a:fillRect/>
            </a:stretch>
          </p:blipFill>
          <p:spPr bwMode="auto">
            <a:xfrm>
              <a:off x="118116" y="12826"/>
              <a:ext cx="3547128" cy="801326"/>
            </a:xfrm>
            <a:prstGeom prst="rect">
              <a:avLst/>
            </a:prstGeom>
            <a:noFill/>
            <a:ln w="9525">
              <a:noFill/>
              <a:miter lim="800000"/>
              <a:headEnd/>
              <a:tailEnd/>
            </a:ln>
          </p:spPr>
        </p:pic>
      </p:grpSp>
      <p:pic>
        <p:nvPicPr>
          <p:cNvPr id="15" name="Picture 14" descr="CLIC-Logo-Color-72.png"/>
          <p:cNvPicPr>
            <a:picLocks noChangeAspect="1"/>
          </p:cNvPicPr>
          <p:nvPr userDrawn="1"/>
        </p:nvPicPr>
        <p:blipFill>
          <a:blip r:embed="rId9"/>
          <a:srcRect l="12252" t="14239" r="14239" b="12252"/>
          <a:stretch>
            <a:fillRect/>
          </a:stretch>
        </p:blipFill>
        <p:spPr>
          <a:xfrm>
            <a:off x="0" y="4922520"/>
            <a:ext cx="1143000" cy="114300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7FD8BDD-01C6-4D24-822A-FB7E1EF5F7B0}" type="datetime1">
              <a:rPr lang="en-US" smtClean="0"/>
              <a:pPr>
                <a:defRPr/>
              </a:pPr>
              <a:t>4/8/2013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SEY/RFA--CesrTA Advisory Committee Meeting</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8A1887-A07D-4145-B64F-42AEDE613AF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33400"/>
            <a:ext cx="22860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533400"/>
            <a:ext cx="67056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41BB8EC-6891-46C7-A13C-BF83A1811AB4}" type="datetime1">
              <a:rPr lang="en-US" smtClean="0"/>
              <a:pPr>
                <a:defRPr/>
              </a:pPr>
              <a:t>4/8/2013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SEY/RFA--CesrTA Advisory Committee Meeting</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754D03-A3D1-4E6F-8CC9-03071387006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657600" y="0"/>
            <a:ext cx="5486400" cy="533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0" y="685800"/>
            <a:ext cx="9144000" cy="2819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0" y="3657600"/>
            <a:ext cx="9144000" cy="2819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258BD8EF-1A5F-4267-A223-6C05CC08F48D}" type="datetime1">
              <a:rPr lang="en-US" smtClean="0"/>
              <a:pPr>
                <a:defRPr/>
              </a:pPr>
              <a:t>4/8/2013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SEY/RFA--CesrTA Advisory Committee Meeting</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095DD24-DF5F-4804-8F8B-BA08A364D1E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0" y="0"/>
            <a:ext cx="54864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609600"/>
            <a:ext cx="4495800" cy="594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0"/>
            <a:ext cx="4495800" cy="594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fld id="{70FBF323-5FCD-4C74-B2A2-6A728E11D047}" type="datetime1">
              <a:rPr lang="en-US" smtClean="0"/>
              <a:pPr>
                <a:defRPr/>
              </a:pPr>
              <a:t>4/8/2013</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SEY/RFA--CesrTA Advisory Committee Meeting</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71C49FE-167B-464B-AD6A-2D5C2C2D0688}"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4"/>
          <p:cNvSpPr>
            <a:spLocks noChangeShapeType="1"/>
          </p:cNvSpPr>
          <p:nvPr/>
        </p:nvSpPr>
        <p:spPr bwMode="auto">
          <a:xfrm>
            <a:off x="0" y="6629400"/>
            <a:ext cx="9140825" cy="0"/>
          </a:xfrm>
          <a:prstGeom prst="line">
            <a:avLst/>
          </a:prstGeom>
          <a:noFill/>
          <a:ln w="38100">
            <a:solidFill>
              <a:srgbClr val="B31B1B"/>
            </a:solidFill>
            <a:round/>
            <a:headEnd/>
            <a:tailEnd/>
          </a:ln>
          <a:effectLst/>
        </p:spPr>
        <p:txBody>
          <a:bodyPr/>
          <a:lstStyle/>
          <a:p>
            <a:pPr>
              <a:defRPr/>
            </a:pPr>
            <a:endParaRPr lang="en-US">
              <a:solidFill>
                <a:srgbClr val="000000"/>
              </a:solidFill>
            </a:endParaRPr>
          </a:p>
        </p:txBody>
      </p:sp>
      <p:sp>
        <p:nvSpPr>
          <p:cNvPr id="5" name="Rectangle 5"/>
          <p:cNvSpPr>
            <a:spLocks noChangeArrowheads="1"/>
          </p:cNvSpPr>
          <p:nvPr/>
        </p:nvSpPr>
        <p:spPr bwMode="auto">
          <a:xfrm>
            <a:off x="0" y="3067050"/>
            <a:ext cx="9144000" cy="0"/>
          </a:xfrm>
          <a:prstGeom prst="rect">
            <a:avLst/>
          </a:prstGeom>
          <a:noFill/>
          <a:ln w="9525">
            <a:noFill/>
            <a:miter lim="800000"/>
            <a:headEnd/>
            <a:tailEnd/>
          </a:ln>
          <a:effectLst/>
        </p:spPr>
        <p:txBody>
          <a:bodyPr wrap="none" anchor="ctr">
            <a:spAutoFit/>
          </a:bodyPr>
          <a:lstStyle/>
          <a:p>
            <a:pPr>
              <a:defRPr/>
            </a:pPr>
            <a:endParaRPr lang="en-US">
              <a:solidFill>
                <a:srgbClr val="000000"/>
              </a:solidFill>
            </a:endParaRPr>
          </a:p>
        </p:txBody>
      </p:sp>
      <p:pic>
        <p:nvPicPr>
          <p:cNvPr id="6" name="Picture 6" descr="cesr_cornell"/>
          <p:cNvPicPr>
            <a:picLocks noChangeAspect="1" noChangeArrowheads="1"/>
          </p:cNvPicPr>
          <p:nvPr/>
        </p:nvPicPr>
        <p:blipFill>
          <a:blip r:embed="rId2" cstate="print"/>
          <a:srcRect b="14568"/>
          <a:stretch>
            <a:fillRect/>
          </a:stretch>
        </p:blipFill>
        <p:spPr bwMode="auto">
          <a:xfrm>
            <a:off x="3006725" y="3787775"/>
            <a:ext cx="3114675" cy="3070225"/>
          </a:xfrm>
          <a:prstGeom prst="rect">
            <a:avLst/>
          </a:prstGeom>
          <a:noFill/>
          <a:ln w="9525">
            <a:noFill/>
            <a:miter lim="800000"/>
            <a:headEnd/>
            <a:tailEnd/>
          </a:ln>
        </p:spPr>
      </p:pic>
      <p:pic>
        <p:nvPicPr>
          <p:cNvPr id="7" name="Picture 7" descr="NSF_Logo"/>
          <p:cNvPicPr>
            <a:picLocks noChangeAspect="1" noChangeArrowheads="1"/>
          </p:cNvPicPr>
          <p:nvPr/>
        </p:nvPicPr>
        <p:blipFill>
          <a:blip r:embed="rId3" cstate="print"/>
          <a:srcRect/>
          <a:stretch>
            <a:fillRect/>
          </a:stretch>
        </p:blipFill>
        <p:spPr bwMode="auto">
          <a:xfrm>
            <a:off x="8001000" y="5459413"/>
            <a:ext cx="1066800" cy="1063625"/>
          </a:xfrm>
          <a:prstGeom prst="rect">
            <a:avLst/>
          </a:prstGeom>
          <a:noFill/>
          <a:ln w="9525">
            <a:noFill/>
            <a:miter lim="800000"/>
            <a:headEnd/>
            <a:tailEnd/>
          </a:ln>
        </p:spPr>
      </p:pic>
      <p:pic>
        <p:nvPicPr>
          <p:cNvPr id="8" name="Picture 8" descr="DOE_Seal"/>
          <p:cNvPicPr>
            <a:picLocks noChangeAspect="1" noChangeArrowheads="1"/>
          </p:cNvPicPr>
          <p:nvPr/>
        </p:nvPicPr>
        <p:blipFill>
          <a:blip r:embed="rId4" cstate="print"/>
          <a:srcRect/>
          <a:stretch>
            <a:fillRect/>
          </a:stretch>
        </p:blipFill>
        <p:spPr bwMode="auto">
          <a:xfrm>
            <a:off x="6858000" y="5486400"/>
            <a:ext cx="1036320" cy="1036320"/>
          </a:xfrm>
          <a:prstGeom prst="rect">
            <a:avLst/>
          </a:prstGeom>
          <a:noFill/>
          <a:ln w="9525">
            <a:noFill/>
            <a:miter lim="800000"/>
            <a:headEnd/>
            <a:tailEnd/>
          </a:ln>
        </p:spPr>
      </p:pic>
      <p:pic>
        <p:nvPicPr>
          <p:cNvPr id="9" name="Picture 9" descr="New 36in Header"/>
          <p:cNvPicPr>
            <a:picLocks noChangeAspect="1" noChangeArrowheads="1"/>
          </p:cNvPicPr>
          <p:nvPr/>
        </p:nvPicPr>
        <p:blipFill>
          <a:blip r:embed="rId5" cstate="print"/>
          <a:srcRect/>
          <a:stretch>
            <a:fillRect/>
          </a:stretch>
        </p:blipFill>
        <p:spPr bwMode="auto">
          <a:xfrm>
            <a:off x="0" y="0"/>
            <a:ext cx="9144000" cy="966788"/>
          </a:xfrm>
          <a:prstGeom prst="rect">
            <a:avLst/>
          </a:prstGeom>
          <a:noFill/>
          <a:ln w="9525">
            <a:noFill/>
            <a:miter lim="800000"/>
            <a:headEnd/>
            <a:tailEnd/>
          </a:ln>
        </p:spPr>
      </p:pic>
      <p:pic>
        <p:nvPicPr>
          <p:cNvPr id="10" name="Picture 10" descr="logo_transparent_bg"/>
          <p:cNvPicPr>
            <a:picLocks noChangeAspect="1" noChangeArrowheads="1"/>
          </p:cNvPicPr>
          <p:nvPr/>
        </p:nvPicPr>
        <p:blipFill>
          <a:blip r:embed="rId6" cstate="print"/>
          <a:srcRect/>
          <a:stretch>
            <a:fillRect/>
          </a:stretch>
        </p:blipFill>
        <p:spPr bwMode="auto">
          <a:xfrm>
            <a:off x="609600" y="5457825"/>
            <a:ext cx="1676400" cy="1095375"/>
          </a:xfrm>
          <a:prstGeom prst="rect">
            <a:avLst/>
          </a:prstGeom>
          <a:noFill/>
          <a:ln w="9525">
            <a:noFill/>
            <a:miter lim="800000"/>
            <a:headEnd/>
            <a:tailEnd/>
          </a:ln>
        </p:spPr>
      </p:pic>
      <p:sp>
        <p:nvSpPr>
          <p:cNvPr id="5122" name="Rectangle 2"/>
          <p:cNvSpPr>
            <a:spLocks noGrp="1" noChangeArrowheads="1"/>
          </p:cNvSpPr>
          <p:nvPr>
            <p:ph type="ctrTitle"/>
          </p:nvPr>
        </p:nvSpPr>
        <p:spPr>
          <a:xfrm>
            <a:off x="685800" y="914400"/>
            <a:ext cx="7772400" cy="1143000"/>
          </a:xfrm>
        </p:spPr>
        <p:txBody>
          <a:bodyPr/>
          <a:lstStyle>
            <a:lvl1pPr algn="ctr">
              <a:defRPr sz="3600">
                <a:solidFill>
                  <a:schemeClr val="accent2"/>
                </a:solidFill>
              </a:defRPr>
            </a:lvl1pPr>
          </a:lstStyle>
          <a:p>
            <a:r>
              <a:rPr lang="en-US" smtClean="0"/>
              <a:t>Click to edit Master title style</a:t>
            </a:r>
            <a:endParaRPr lang="en-US" dirty="0"/>
          </a:p>
        </p:txBody>
      </p:sp>
      <p:sp>
        <p:nvSpPr>
          <p:cNvPr id="5123" name="Rectangle 3"/>
          <p:cNvSpPr>
            <a:spLocks noGrp="1" noChangeArrowheads="1"/>
          </p:cNvSpPr>
          <p:nvPr>
            <p:ph type="subTitle" idx="1"/>
          </p:nvPr>
        </p:nvSpPr>
        <p:spPr>
          <a:xfrm>
            <a:off x="1371600" y="2133600"/>
            <a:ext cx="6400800" cy="1752600"/>
          </a:xfrm>
        </p:spPr>
        <p:txBody>
          <a:bodyPr/>
          <a:lstStyle>
            <a:lvl1pPr marL="0" indent="0" algn="ctr">
              <a:buFontTx/>
              <a:buNone/>
              <a:defRPr/>
            </a:lvl1pPr>
          </a:lstStyle>
          <a:p>
            <a:r>
              <a:rPr lang="en-US" smtClean="0"/>
              <a:t>Click to edit Master subtitle style</a:t>
            </a:r>
            <a:endParaRPr lang="en-US" dirty="0"/>
          </a:p>
        </p:txBody>
      </p:sp>
      <p:grpSp>
        <p:nvGrpSpPr>
          <p:cNvPr id="14" name="Group 13"/>
          <p:cNvGrpSpPr/>
          <p:nvPr userDrawn="1"/>
        </p:nvGrpSpPr>
        <p:grpSpPr>
          <a:xfrm>
            <a:off x="-22" y="-2"/>
            <a:ext cx="3733822" cy="826982"/>
            <a:chOff x="-22" y="-2"/>
            <a:chExt cx="3733822" cy="826982"/>
          </a:xfrm>
        </p:grpSpPr>
        <p:pic>
          <p:nvPicPr>
            <p:cNvPr id="12" name="Picture 2" descr="New 36in Header"/>
            <p:cNvPicPr>
              <a:picLocks noChangeAspect="1" noChangeArrowheads="1"/>
            </p:cNvPicPr>
            <p:nvPr userDrawn="1"/>
          </p:nvPicPr>
          <p:blipFill>
            <a:blip r:embed="rId7" cstate="print"/>
            <a:srcRect l="81059" r="2312" b="22222"/>
            <a:stretch>
              <a:fillRect/>
            </a:stretch>
          </p:blipFill>
          <p:spPr bwMode="auto">
            <a:xfrm>
              <a:off x="-22" y="-2"/>
              <a:ext cx="3733822" cy="826982"/>
            </a:xfrm>
            <a:prstGeom prst="rect">
              <a:avLst/>
            </a:prstGeom>
            <a:noFill/>
            <a:ln w="9525">
              <a:noFill/>
              <a:miter lim="800000"/>
              <a:headEnd/>
              <a:tailEnd/>
            </a:ln>
          </p:spPr>
        </p:pic>
        <p:pic>
          <p:nvPicPr>
            <p:cNvPr id="13" name="Picture 9" descr="CUCLASSE 3line White.png"/>
            <p:cNvPicPr>
              <a:picLocks noChangeAspect="1"/>
            </p:cNvPicPr>
            <p:nvPr userDrawn="1"/>
          </p:nvPicPr>
          <p:blipFill>
            <a:blip r:embed="rId8"/>
            <a:srcRect/>
            <a:stretch>
              <a:fillRect/>
            </a:stretch>
          </p:blipFill>
          <p:spPr bwMode="auto">
            <a:xfrm>
              <a:off x="118116" y="12826"/>
              <a:ext cx="3547128" cy="801326"/>
            </a:xfrm>
            <a:prstGeom prst="rect">
              <a:avLst/>
            </a:prstGeom>
            <a:noFill/>
            <a:ln w="9525">
              <a:noFill/>
              <a:miter lim="800000"/>
              <a:headEnd/>
              <a:tailEnd/>
            </a:ln>
          </p:spPr>
        </p:pic>
      </p:grpSp>
      <p:pic>
        <p:nvPicPr>
          <p:cNvPr id="15" name="Picture 14" descr="CLIC-Logo-Color-72.png"/>
          <p:cNvPicPr>
            <a:picLocks noChangeAspect="1"/>
          </p:cNvPicPr>
          <p:nvPr userDrawn="1"/>
        </p:nvPicPr>
        <p:blipFill>
          <a:blip r:embed="rId9"/>
          <a:srcRect l="12252" t="14239" r="14239" b="12252"/>
          <a:stretch>
            <a:fillRect/>
          </a:stretch>
        </p:blipFill>
        <p:spPr>
          <a:xfrm>
            <a:off x="0" y="4922520"/>
            <a:ext cx="1143000" cy="1143000"/>
          </a:xfrm>
          <a:prstGeom prst="rect">
            <a:avLst/>
          </a:prstGeom>
        </p:spPr>
      </p:pic>
    </p:spTree>
    <p:extLst>
      <p:ext uri="{BB962C8B-B14F-4D97-AF65-F5344CB8AC3E}">
        <p14:creationId xmlns="" xmlns:p14="http://schemas.microsoft.com/office/powerpoint/2010/main" val="239539879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8AE45E4-BCFD-4D07-A5A0-40CE1DED3168}" type="datetime1">
              <a:rPr lang="en-US" smtClean="0">
                <a:solidFill>
                  <a:srgbClr val="000000"/>
                </a:solidFill>
              </a:rPr>
              <a:pPr>
                <a:defRPr/>
              </a:pPr>
              <a:t>4/8/2013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SEY/RFA--CesrTA Advisory Committee Meeting</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6EBCDD8-490A-4340-8AFB-91AE61DAC24C}"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9452238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EB5C31CC-6485-464E-B672-29425C16C5D3}" type="datetime1">
              <a:rPr lang="en-US" smtClean="0">
                <a:solidFill>
                  <a:srgbClr val="000000"/>
                </a:solidFill>
              </a:rPr>
              <a:pPr>
                <a:defRPr/>
              </a:pPr>
              <a:t>4/8/2013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SEY/RFA--CesrTA Advisory Committee Meeting</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670874-3092-4071-B45C-6F2C361E9AE6}"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6399889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609600"/>
            <a:ext cx="4495800" cy="594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0"/>
            <a:ext cx="4495800" cy="594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fld id="{42624BBE-A9D4-4CDD-9A8D-2F75212A4AFB}" type="datetime1">
              <a:rPr lang="en-US" smtClean="0">
                <a:solidFill>
                  <a:srgbClr val="000000"/>
                </a:solidFill>
              </a:rPr>
              <a:pPr>
                <a:defRPr/>
              </a:pPr>
              <a:t>4/8/2013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SEY/RFA--CesrTA Advisory Committee Meeting</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785CA85-AA39-4432-98C2-0D5FAC0BBE33}"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0655599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49275"/>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0975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80975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7D8C7AC4-8720-4F56-A9B3-80FAE01788F3}" type="datetime1">
              <a:rPr lang="en-US" smtClean="0">
                <a:solidFill>
                  <a:srgbClr val="000000"/>
                </a:solidFill>
              </a:rPr>
              <a:pPr>
                <a:defRPr/>
              </a:pPr>
              <a:t>4/8/2013</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SEY/RFA--CesrTA Advisory Committee Meeting</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12B77B7-64D3-4B07-BD7E-A2165380F6C3}"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3194701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24955D37-53A9-474F-A5CD-0FAE110E23DA}" type="datetime1">
              <a:rPr lang="en-US" smtClean="0">
                <a:solidFill>
                  <a:srgbClr val="000000"/>
                </a:solidFill>
              </a:rPr>
              <a:pPr>
                <a:defRPr/>
              </a:pPr>
              <a:t>4/8/2013</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SEY/RFA--CesrTA Advisory Committee Meeting</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F4F2262-E4F8-4BEF-859F-74458A2AA49C}"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473255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191F9E8-C4EC-4E07-9186-70B895237E18}" type="datetime1">
              <a:rPr lang="en-US" smtClean="0"/>
              <a:pPr>
                <a:defRPr/>
              </a:pPr>
              <a:t>4/8/2013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SEY/RFA--CesrTA Advisory Committee Meeting</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EBCDD8-490A-4340-8AFB-91AE61DAC24C}"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95DE5A1-92C5-4BCA-8E32-56AC8FF48976}" type="datetime1">
              <a:rPr lang="en-US" smtClean="0">
                <a:solidFill>
                  <a:srgbClr val="000000"/>
                </a:solidFill>
              </a:rPr>
              <a:pPr>
                <a:defRPr/>
              </a:pPr>
              <a:t>4/8/2013</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SEY/RFA--CesrTA Advisory Committee Meeting</a:t>
            </a: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E14D2B1-ADAF-406C-A20F-5FCE36DE9D25}"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5952418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60960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77165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CFD9F0D-AAF6-4CF9-88B4-BD289FEAD044}" type="datetime1">
              <a:rPr lang="en-US" smtClean="0">
                <a:solidFill>
                  <a:srgbClr val="000000"/>
                </a:solidFill>
              </a:rPr>
              <a:pPr>
                <a:defRPr/>
              </a:pPr>
              <a:t>4/8/2013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SEY/RFA--CesrTA Advisory Committee Meeting</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BED2B08-6735-40AE-8CA8-B2EECA491B30}"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5031547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CB5E53C-C150-461B-AAAC-E52E55AE30B8}" type="datetime1">
              <a:rPr lang="en-US" smtClean="0">
                <a:solidFill>
                  <a:srgbClr val="000000"/>
                </a:solidFill>
              </a:rPr>
              <a:pPr>
                <a:defRPr/>
              </a:pPr>
              <a:t>4/8/2013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SEY/RFA--CesrTA Advisory Committee Meeting</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A16F7-328B-473B-BA85-A002BFC8ACCB}"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9518449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BB79C70-035C-4010-955C-D72C178EEDCB}" type="datetime1">
              <a:rPr lang="en-US" smtClean="0">
                <a:solidFill>
                  <a:srgbClr val="000000"/>
                </a:solidFill>
              </a:rPr>
              <a:pPr>
                <a:defRPr/>
              </a:pPr>
              <a:t>4/8/2013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SEY/RFA--CesrTA Advisory Committee Meeting</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8A1887-A07D-4145-B64F-42AEDE613AF8}"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1545221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33400"/>
            <a:ext cx="22860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533400"/>
            <a:ext cx="67056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B458C03-F274-44F6-BD1C-F9CD081DC259}" type="datetime1">
              <a:rPr lang="en-US" smtClean="0">
                <a:solidFill>
                  <a:srgbClr val="000000"/>
                </a:solidFill>
              </a:rPr>
              <a:pPr>
                <a:defRPr/>
              </a:pPr>
              <a:t>4/8/2013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SEY/RFA--CesrTA Advisory Committee Meeting</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754D03-A3D1-4E6F-8CC9-030713870064}"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2209553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657600" y="0"/>
            <a:ext cx="5486400" cy="533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0" y="685800"/>
            <a:ext cx="9144000" cy="2819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0" y="3657600"/>
            <a:ext cx="9144000" cy="2819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21FC4846-E471-4F26-AE12-B033866F7578}" type="datetime1">
              <a:rPr lang="en-US" smtClean="0">
                <a:solidFill>
                  <a:srgbClr val="000000"/>
                </a:solidFill>
              </a:rPr>
              <a:pPr>
                <a:defRPr/>
              </a:pPr>
              <a:t>4/8/2013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SEY/RFA--CesrTA Advisory Committee Meeting</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095DD24-DF5F-4804-8F8B-BA08A364D1E6}"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2198393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0" y="0"/>
            <a:ext cx="54864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609600"/>
            <a:ext cx="4495800" cy="594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0"/>
            <a:ext cx="4495800" cy="594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fld id="{B0EB58B4-0EF0-400D-82A6-7F65A393ED76}" type="datetime1">
              <a:rPr lang="en-US" smtClean="0">
                <a:solidFill>
                  <a:srgbClr val="000000"/>
                </a:solidFill>
              </a:rPr>
              <a:pPr>
                <a:defRPr/>
              </a:pPr>
              <a:t>4/8/2013</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SEY/RFA--CesrTA Advisory Committee Meeting</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71C49FE-167B-464B-AD6A-2D5C2C2D0688}"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577095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353D50C-DF90-4436-9A3F-0599464617FF}" type="datetime1">
              <a:rPr lang="en-US" smtClean="0"/>
              <a:pPr>
                <a:defRPr/>
              </a:pPr>
              <a:t>4/8/2013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SEY/RFA--CesrTA Advisory Committee Meeting</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670874-3092-4071-B45C-6F2C361E9AE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609600"/>
            <a:ext cx="4495800" cy="594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0"/>
            <a:ext cx="4495800" cy="594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fld id="{CDAD5691-2109-4081-A7C4-672DDCB2C764}" type="datetime1">
              <a:rPr lang="en-US" smtClean="0"/>
              <a:pPr>
                <a:defRPr/>
              </a:pPr>
              <a:t>4/8/2013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SEY/RFA--CesrTA Advisory Committee Meeting</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785CA85-AA39-4432-98C2-0D5FAC0BBE3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49275"/>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0975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80975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5E620972-B8A4-4CA1-9A85-432BFCF822F9}" type="datetime1">
              <a:rPr lang="en-US" smtClean="0"/>
              <a:pPr>
                <a:defRPr/>
              </a:pPr>
              <a:t>4/8/2013</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SEY/RFA--CesrTA Advisory Committee Meeting</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12B77B7-64D3-4B07-BD7E-A2165380F6C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A89D44A6-6E09-4BD8-BB5A-5D45C3336E29}" type="datetime1">
              <a:rPr lang="en-US" smtClean="0"/>
              <a:pPr>
                <a:defRPr/>
              </a:pPr>
              <a:t>4/8/2013</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SEY/RFA--CesrTA Advisory Committee Meeting</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F4F2262-E4F8-4BEF-859F-74458A2AA49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7A3A6FE-D15F-40D4-BD5F-F57CF4789E0A}" type="datetime1">
              <a:rPr lang="en-US" smtClean="0"/>
              <a:pPr>
                <a:defRPr/>
              </a:pPr>
              <a:t>4/8/2013</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SEY/RFA--CesrTA Advisory Committee Meeting</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E14D2B1-ADAF-406C-A20F-5FCE36DE9D2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60960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77165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08E4D1D-4DC0-4F8A-AB21-2DA3EF8076A8}" type="datetime1">
              <a:rPr lang="en-US" smtClean="0"/>
              <a:pPr>
                <a:defRPr/>
              </a:pPr>
              <a:t>4/8/2013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SEY/RFA--CesrTA Advisory Committee Meeting</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ED2B08-6735-40AE-8CA8-B2EECA491B3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718156D-7647-49E3-B5FE-2BA28B711A13}" type="datetime1">
              <a:rPr lang="en-US" smtClean="0"/>
              <a:pPr>
                <a:defRPr/>
              </a:pPr>
              <a:t>4/8/2013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SEY/RFA--CesrTA Advisory Committee Meeting</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BA16F7-328B-473B-BA85-A002BFC8ACC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3.png"/><Relationship Id="rId2" Type="http://schemas.openxmlformats.org/officeDocument/2006/relationships/slideLayout" Target="../slideLayouts/slideLayout15.xml"/><Relationship Id="rId16" Type="http://schemas.openxmlformats.org/officeDocument/2006/relationships/image" Target="../media/image2.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2" descr="New 36in Header"/>
          <p:cNvPicPr>
            <a:picLocks noChangeAspect="1" noChangeArrowheads="1"/>
          </p:cNvPicPr>
          <p:nvPr/>
        </p:nvPicPr>
        <p:blipFill>
          <a:blip r:embed="rId15" cstate="print"/>
          <a:srcRect l="81059" b="22222"/>
          <a:stretch>
            <a:fillRect/>
          </a:stretch>
        </p:blipFill>
        <p:spPr bwMode="auto">
          <a:xfrm>
            <a:off x="6400800" y="1"/>
            <a:ext cx="2743200" cy="533399"/>
          </a:xfrm>
          <a:prstGeom prst="rect">
            <a:avLst/>
          </a:prstGeom>
          <a:noFill/>
          <a:ln w="9525">
            <a:noFill/>
            <a:miter lim="800000"/>
            <a:headEnd/>
            <a:tailEnd/>
          </a:ln>
        </p:spPr>
      </p:pic>
      <p:pic>
        <p:nvPicPr>
          <p:cNvPr id="1026" name="Picture 2" descr="New 36in Header"/>
          <p:cNvPicPr>
            <a:picLocks noChangeAspect="1" noChangeArrowheads="1"/>
          </p:cNvPicPr>
          <p:nvPr/>
        </p:nvPicPr>
        <p:blipFill>
          <a:blip r:embed="rId16" cstate="print"/>
          <a:srcRect b="22222"/>
          <a:stretch>
            <a:fillRect/>
          </a:stretch>
        </p:blipFill>
        <p:spPr bwMode="auto">
          <a:xfrm>
            <a:off x="0" y="0"/>
            <a:ext cx="6486378" cy="533400"/>
          </a:xfrm>
          <a:prstGeom prst="rect">
            <a:avLst/>
          </a:prstGeom>
          <a:noFill/>
          <a:ln w="9525">
            <a:noFill/>
            <a:miter lim="800000"/>
            <a:headEnd/>
            <a:tailEnd/>
          </a:ln>
        </p:spPr>
      </p:pic>
      <p:sp>
        <p:nvSpPr>
          <p:cNvPr id="1027" name="Rectangle 3"/>
          <p:cNvSpPr>
            <a:spLocks noGrp="1" noChangeArrowheads="1"/>
          </p:cNvSpPr>
          <p:nvPr>
            <p:ph type="body" idx="1"/>
          </p:nvPr>
        </p:nvSpPr>
        <p:spPr bwMode="auto">
          <a:xfrm>
            <a:off x="0" y="609600"/>
            <a:ext cx="9144000" cy="594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100" name="Rectangle 4"/>
          <p:cNvSpPr>
            <a:spLocks noGrp="1" noChangeArrowheads="1"/>
          </p:cNvSpPr>
          <p:nvPr>
            <p:ph type="dt" sz="half" idx="2"/>
          </p:nvPr>
        </p:nvSpPr>
        <p:spPr bwMode="auto">
          <a:xfrm>
            <a:off x="76200" y="6629400"/>
            <a:ext cx="1981200" cy="228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sz="1200" i="1" smtClean="0">
                <a:latin typeface="+mn-lt"/>
              </a:defRPr>
            </a:lvl1pPr>
          </a:lstStyle>
          <a:p>
            <a:pPr>
              <a:defRPr/>
            </a:pPr>
            <a:fld id="{63D870BA-F4D1-4ED9-B94E-0AA199353D04}" type="datetime1">
              <a:rPr lang="en-US" smtClean="0"/>
              <a:pPr>
                <a:defRPr/>
              </a:pPr>
              <a:t>4/8/2013</a:t>
            </a:fld>
            <a:endParaRPr lang="en-US" dirty="0"/>
          </a:p>
        </p:txBody>
      </p:sp>
      <p:sp>
        <p:nvSpPr>
          <p:cNvPr id="4101" name="Rectangle 5"/>
          <p:cNvSpPr>
            <a:spLocks noGrp="1" noChangeArrowheads="1"/>
          </p:cNvSpPr>
          <p:nvPr>
            <p:ph type="ftr" sz="quarter" idx="3"/>
          </p:nvPr>
        </p:nvSpPr>
        <p:spPr bwMode="auto">
          <a:xfrm>
            <a:off x="1828800" y="6629400"/>
            <a:ext cx="5486400" cy="228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1200" i="1" smtClean="0">
                <a:latin typeface="+mn-lt"/>
              </a:defRPr>
            </a:lvl1pPr>
          </a:lstStyle>
          <a:p>
            <a:pPr>
              <a:defRPr/>
            </a:pPr>
            <a:r>
              <a:rPr lang="en-US" dirty="0" smtClean="0"/>
              <a:t>SEY/RFA--</a:t>
            </a:r>
            <a:r>
              <a:rPr lang="en-US" dirty="0" err="1" smtClean="0"/>
              <a:t>CesrTA</a:t>
            </a:r>
            <a:r>
              <a:rPr lang="en-US" dirty="0" smtClean="0"/>
              <a:t> Advisory Committee Meeting</a:t>
            </a:r>
            <a:endParaRPr lang="en-US" dirty="0"/>
          </a:p>
        </p:txBody>
      </p:sp>
      <p:sp>
        <p:nvSpPr>
          <p:cNvPr id="4102" name="Rectangle 6"/>
          <p:cNvSpPr>
            <a:spLocks noGrp="1" noChangeArrowheads="1"/>
          </p:cNvSpPr>
          <p:nvPr>
            <p:ph type="sldNum" sz="quarter" idx="4"/>
          </p:nvPr>
        </p:nvSpPr>
        <p:spPr bwMode="auto">
          <a:xfrm>
            <a:off x="8382000" y="6629400"/>
            <a:ext cx="685800" cy="228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200" i="1" smtClean="0">
                <a:latin typeface="+mn-lt"/>
              </a:defRPr>
            </a:lvl1pPr>
          </a:lstStyle>
          <a:p>
            <a:pPr>
              <a:defRPr/>
            </a:pPr>
            <a:fld id="{06F6EE35-FBF3-459F-A2CB-5C95F0D81202}" type="slidenum">
              <a:rPr lang="en-US"/>
              <a:pPr>
                <a:defRPr/>
              </a:pPr>
              <a:t>‹#›</a:t>
            </a:fld>
            <a:endParaRPr lang="en-US" dirty="0"/>
          </a:p>
        </p:txBody>
      </p:sp>
      <p:sp>
        <p:nvSpPr>
          <p:cNvPr id="4103" name="Line 7"/>
          <p:cNvSpPr>
            <a:spLocks noChangeShapeType="1"/>
          </p:cNvSpPr>
          <p:nvPr/>
        </p:nvSpPr>
        <p:spPr bwMode="auto">
          <a:xfrm>
            <a:off x="0" y="6629400"/>
            <a:ext cx="9140825" cy="0"/>
          </a:xfrm>
          <a:prstGeom prst="line">
            <a:avLst/>
          </a:prstGeom>
          <a:noFill/>
          <a:ln w="38100">
            <a:solidFill>
              <a:srgbClr val="B31B1B"/>
            </a:solidFill>
            <a:round/>
            <a:headEnd/>
            <a:tailEnd/>
          </a:ln>
          <a:effectLst/>
        </p:spPr>
        <p:txBody>
          <a:bodyPr/>
          <a:lstStyle/>
          <a:p>
            <a:pPr>
              <a:defRPr/>
            </a:pPr>
            <a:endParaRPr lang="en-US"/>
          </a:p>
        </p:txBody>
      </p:sp>
      <p:sp>
        <p:nvSpPr>
          <p:cNvPr id="4104" name="Rectangle 8"/>
          <p:cNvSpPr>
            <a:spLocks noChangeArrowheads="1"/>
          </p:cNvSpPr>
          <p:nvPr/>
        </p:nvSpPr>
        <p:spPr bwMode="auto">
          <a:xfrm>
            <a:off x="3541713" y="206375"/>
            <a:ext cx="184150" cy="641350"/>
          </a:xfrm>
          <a:prstGeom prst="rect">
            <a:avLst/>
          </a:prstGeom>
          <a:noFill/>
          <a:ln w="9525">
            <a:noFill/>
            <a:miter lim="800000"/>
            <a:headEnd/>
            <a:tailEnd/>
          </a:ln>
          <a:effectLst/>
        </p:spPr>
        <p:txBody>
          <a:bodyPr wrap="none">
            <a:spAutoFit/>
          </a:bodyPr>
          <a:lstStyle/>
          <a:p>
            <a:pPr>
              <a:defRPr/>
            </a:pPr>
            <a:endParaRPr lang="en-US"/>
          </a:p>
        </p:txBody>
      </p:sp>
      <p:sp>
        <p:nvSpPr>
          <p:cNvPr id="1033" name="Rectangle 9"/>
          <p:cNvSpPr>
            <a:spLocks noGrp="1" noChangeArrowheads="1"/>
          </p:cNvSpPr>
          <p:nvPr>
            <p:ph type="title"/>
          </p:nvPr>
        </p:nvSpPr>
        <p:spPr bwMode="auto">
          <a:xfrm>
            <a:off x="2514600" y="0"/>
            <a:ext cx="6629400" cy="533400"/>
          </a:xfrm>
          <a:prstGeom prst="rect">
            <a:avLst/>
          </a:prstGeom>
          <a:noFill/>
          <a:ln w="0">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grpSp>
        <p:nvGrpSpPr>
          <p:cNvPr id="15" name="Group 14"/>
          <p:cNvGrpSpPr/>
          <p:nvPr/>
        </p:nvGrpSpPr>
        <p:grpSpPr>
          <a:xfrm>
            <a:off x="0" y="0"/>
            <a:ext cx="2743200" cy="533399"/>
            <a:chOff x="2133600" y="3810001"/>
            <a:chExt cx="2743200" cy="533399"/>
          </a:xfrm>
        </p:grpSpPr>
        <p:pic>
          <p:nvPicPr>
            <p:cNvPr id="14" name="Picture 2" descr="New 36in Header"/>
            <p:cNvPicPr>
              <a:picLocks noChangeAspect="1" noChangeArrowheads="1"/>
            </p:cNvPicPr>
            <p:nvPr userDrawn="1"/>
          </p:nvPicPr>
          <p:blipFill>
            <a:blip r:embed="rId15" cstate="print"/>
            <a:srcRect l="81059" b="22222"/>
            <a:stretch>
              <a:fillRect/>
            </a:stretch>
          </p:blipFill>
          <p:spPr bwMode="auto">
            <a:xfrm>
              <a:off x="2133600" y="3810001"/>
              <a:ext cx="2743200" cy="533399"/>
            </a:xfrm>
            <a:prstGeom prst="rect">
              <a:avLst/>
            </a:prstGeom>
            <a:noFill/>
            <a:ln w="9525">
              <a:noFill/>
              <a:miter lim="800000"/>
              <a:headEnd/>
              <a:tailEnd/>
            </a:ln>
          </p:spPr>
        </p:pic>
        <p:pic>
          <p:nvPicPr>
            <p:cNvPr id="13" name="Picture 9" descr="CUCLASSE 3line White.png"/>
            <p:cNvPicPr>
              <a:picLocks noChangeAspect="1"/>
            </p:cNvPicPr>
            <p:nvPr userDrawn="1"/>
          </p:nvPicPr>
          <p:blipFill>
            <a:blip r:embed="rId17" cstate="print"/>
            <a:srcRect/>
            <a:stretch>
              <a:fillRect/>
            </a:stretch>
          </p:blipFill>
          <p:spPr bwMode="auto">
            <a:xfrm>
              <a:off x="2209800" y="3818275"/>
              <a:ext cx="2287931" cy="516851"/>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676"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iming>
    <p:tnLst>
      <p:par>
        <p:cTn id="1" dur="indefinite" restart="never" nodeType="tmRoot"/>
      </p:par>
    </p:tnLst>
  </p:timing>
  <p:hf hdr="0" ftr="0"/>
  <p:txStyles>
    <p:titleStyle>
      <a:lvl1pPr algn="r" rtl="0" eaLnBrk="1" fontAlgn="base" hangingPunct="1">
        <a:spcBef>
          <a:spcPct val="0"/>
        </a:spcBef>
        <a:spcAft>
          <a:spcPct val="0"/>
        </a:spcAft>
        <a:defRPr sz="2800">
          <a:solidFill>
            <a:schemeClr val="bg1"/>
          </a:solidFill>
          <a:latin typeface="+mj-lt"/>
          <a:ea typeface="+mj-ea"/>
          <a:cs typeface="+mj-cs"/>
        </a:defRPr>
      </a:lvl1pPr>
      <a:lvl2pPr algn="ctr" rtl="0" eaLnBrk="1" fontAlgn="base" hangingPunct="1">
        <a:spcBef>
          <a:spcPct val="0"/>
        </a:spcBef>
        <a:spcAft>
          <a:spcPct val="0"/>
        </a:spcAft>
        <a:defRPr sz="3200">
          <a:solidFill>
            <a:schemeClr val="bg1"/>
          </a:solidFill>
          <a:latin typeface="Arial" charset="0"/>
        </a:defRPr>
      </a:lvl2pPr>
      <a:lvl3pPr algn="ctr" rtl="0" eaLnBrk="1" fontAlgn="base" hangingPunct="1">
        <a:spcBef>
          <a:spcPct val="0"/>
        </a:spcBef>
        <a:spcAft>
          <a:spcPct val="0"/>
        </a:spcAft>
        <a:defRPr sz="3200">
          <a:solidFill>
            <a:schemeClr val="bg1"/>
          </a:solidFill>
          <a:latin typeface="Arial" charset="0"/>
        </a:defRPr>
      </a:lvl3pPr>
      <a:lvl4pPr algn="ctr" rtl="0" eaLnBrk="1" fontAlgn="base" hangingPunct="1">
        <a:spcBef>
          <a:spcPct val="0"/>
        </a:spcBef>
        <a:spcAft>
          <a:spcPct val="0"/>
        </a:spcAft>
        <a:defRPr sz="3200">
          <a:solidFill>
            <a:schemeClr val="bg1"/>
          </a:solidFill>
          <a:latin typeface="Arial" charset="0"/>
        </a:defRPr>
      </a:lvl4pPr>
      <a:lvl5pPr algn="ctr" rtl="0" eaLnBrk="1" fontAlgn="base" hangingPunct="1">
        <a:spcBef>
          <a:spcPct val="0"/>
        </a:spcBef>
        <a:spcAft>
          <a:spcPct val="0"/>
        </a:spcAft>
        <a:defRPr sz="3200">
          <a:solidFill>
            <a:schemeClr val="bg1"/>
          </a:solidFill>
          <a:latin typeface="Arial" charset="0"/>
        </a:defRPr>
      </a:lvl5pPr>
      <a:lvl6pPr marL="457200" algn="ctr" rtl="0" eaLnBrk="1" fontAlgn="base" hangingPunct="1">
        <a:spcBef>
          <a:spcPct val="0"/>
        </a:spcBef>
        <a:spcAft>
          <a:spcPct val="0"/>
        </a:spcAft>
        <a:defRPr sz="3200">
          <a:solidFill>
            <a:schemeClr val="bg1"/>
          </a:solidFill>
          <a:latin typeface="Arial" charset="0"/>
        </a:defRPr>
      </a:lvl6pPr>
      <a:lvl7pPr marL="914400" algn="ctr" rtl="0" eaLnBrk="1" fontAlgn="base" hangingPunct="1">
        <a:spcBef>
          <a:spcPct val="0"/>
        </a:spcBef>
        <a:spcAft>
          <a:spcPct val="0"/>
        </a:spcAft>
        <a:defRPr sz="3200">
          <a:solidFill>
            <a:schemeClr val="bg1"/>
          </a:solidFill>
          <a:latin typeface="Arial" charset="0"/>
        </a:defRPr>
      </a:lvl7pPr>
      <a:lvl8pPr marL="1371600" algn="ctr" rtl="0" eaLnBrk="1" fontAlgn="base" hangingPunct="1">
        <a:spcBef>
          <a:spcPct val="0"/>
        </a:spcBef>
        <a:spcAft>
          <a:spcPct val="0"/>
        </a:spcAft>
        <a:defRPr sz="3200">
          <a:solidFill>
            <a:schemeClr val="bg1"/>
          </a:solidFill>
          <a:latin typeface="Arial" charset="0"/>
        </a:defRPr>
      </a:lvl8pPr>
      <a:lvl9pPr marL="1828800" algn="ctr" rtl="0" eaLnBrk="1" fontAlgn="base" hangingPunct="1">
        <a:spcBef>
          <a:spcPct val="0"/>
        </a:spcBef>
        <a:spcAft>
          <a:spcPct val="0"/>
        </a:spcAft>
        <a:defRPr sz="3200">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rgbClr val="B31B1B"/>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2"/>
          </a:solidFill>
          <a:latin typeface="+mn-lt"/>
        </a:defRPr>
      </a:lvl2pPr>
      <a:lvl3pPr marL="1143000" indent="-228600" algn="l" rtl="0" eaLnBrk="1" fontAlgn="base" hangingPunct="1">
        <a:spcBef>
          <a:spcPct val="20000"/>
        </a:spcBef>
        <a:spcAft>
          <a:spcPct val="0"/>
        </a:spcAft>
        <a:buChar char="•"/>
        <a:defRPr sz="2400">
          <a:solidFill>
            <a:srgbClr val="0000FF"/>
          </a:solidFill>
          <a:latin typeface="+mn-lt"/>
        </a:defRPr>
      </a:lvl3pPr>
      <a:lvl4pPr marL="1600200" indent="-228600" algn="l" rtl="0" eaLnBrk="1" fontAlgn="base" hangingPunct="1">
        <a:spcBef>
          <a:spcPct val="20000"/>
        </a:spcBef>
        <a:spcAft>
          <a:spcPct val="0"/>
        </a:spcAft>
        <a:buChar char="–"/>
        <a:defRPr sz="2000">
          <a:solidFill>
            <a:srgbClr val="006600"/>
          </a:solidFill>
          <a:latin typeface="+mn-lt"/>
        </a:defRPr>
      </a:lvl4pPr>
      <a:lvl5pPr marL="2057400" indent="-228600" algn="l" rtl="0" eaLnBrk="1" fontAlgn="base" hangingPunct="1">
        <a:spcBef>
          <a:spcPct val="20000"/>
        </a:spcBef>
        <a:spcAft>
          <a:spcPct val="0"/>
        </a:spcAft>
        <a:buChar char="»"/>
        <a:defRPr sz="2000">
          <a:solidFill>
            <a:srgbClr val="660066"/>
          </a:solidFill>
          <a:latin typeface="+mn-lt"/>
        </a:defRPr>
      </a:lvl5pPr>
      <a:lvl6pPr marL="2514600" indent="-228600" algn="l" rtl="0" eaLnBrk="1" fontAlgn="base" hangingPunct="1">
        <a:spcBef>
          <a:spcPct val="20000"/>
        </a:spcBef>
        <a:spcAft>
          <a:spcPct val="0"/>
        </a:spcAft>
        <a:buChar char="»"/>
        <a:defRPr sz="2000">
          <a:solidFill>
            <a:srgbClr val="660066"/>
          </a:solidFill>
          <a:latin typeface="+mn-lt"/>
        </a:defRPr>
      </a:lvl6pPr>
      <a:lvl7pPr marL="2971800" indent="-228600" algn="l" rtl="0" eaLnBrk="1" fontAlgn="base" hangingPunct="1">
        <a:spcBef>
          <a:spcPct val="20000"/>
        </a:spcBef>
        <a:spcAft>
          <a:spcPct val="0"/>
        </a:spcAft>
        <a:buChar char="»"/>
        <a:defRPr sz="2000">
          <a:solidFill>
            <a:srgbClr val="660066"/>
          </a:solidFill>
          <a:latin typeface="+mn-lt"/>
        </a:defRPr>
      </a:lvl7pPr>
      <a:lvl8pPr marL="3429000" indent="-228600" algn="l" rtl="0" eaLnBrk="1" fontAlgn="base" hangingPunct="1">
        <a:spcBef>
          <a:spcPct val="20000"/>
        </a:spcBef>
        <a:spcAft>
          <a:spcPct val="0"/>
        </a:spcAft>
        <a:buChar char="»"/>
        <a:defRPr sz="2000">
          <a:solidFill>
            <a:srgbClr val="660066"/>
          </a:solidFill>
          <a:latin typeface="+mn-lt"/>
        </a:defRPr>
      </a:lvl8pPr>
      <a:lvl9pPr marL="3886200" indent="-228600" algn="l" rtl="0" eaLnBrk="1" fontAlgn="base" hangingPunct="1">
        <a:spcBef>
          <a:spcPct val="20000"/>
        </a:spcBef>
        <a:spcAft>
          <a:spcPct val="0"/>
        </a:spcAft>
        <a:buChar char="»"/>
        <a:defRPr sz="2000">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2" descr="New 36in Header"/>
          <p:cNvPicPr>
            <a:picLocks noChangeAspect="1" noChangeArrowheads="1"/>
          </p:cNvPicPr>
          <p:nvPr/>
        </p:nvPicPr>
        <p:blipFill>
          <a:blip r:embed="rId15" cstate="print"/>
          <a:srcRect l="81059" b="22222"/>
          <a:stretch>
            <a:fillRect/>
          </a:stretch>
        </p:blipFill>
        <p:spPr bwMode="auto">
          <a:xfrm>
            <a:off x="6400800" y="1"/>
            <a:ext cx="2743200" cy="533399"/>
          </a:xfrm>
          <a:prstGeom prst="rect">
            <a:avLst/>
          </a:prstGeom>
          <a:noFill/>
          <a:ln w="9525">
            <a:noFill/>
            <a:miter lim="800000"/>
            <a:headEnd/>
            <a:tailEnd/>
          </a:ln>
        </p:spPr>
      </p:pic>
      <p:pic>
        <p:nvPicPr>
          <p:cNvPr id="1026" name="Picture 2" descr="New 36in Header"/>
          <p:cNvPicPr>
            <a:picLocks noChangeAspect="1" noChangeArrowheads="1"/>
          </p:cNvPicPr>
          <p:nvPr/>
        </p:nvPicPr>
        <p:blipFill>
          <a:blip r:embed="rId16" cstate="print"/>
          <a:srcRect b="22222"/>
          <a:stretch>
            <a:fillRect/>
          </a:stretch>
        </p:blipFill>
        <p:spPr bwMode="auto">
          <a:xfrm>
            <a:off x="0" y="0"/>
            <a:ext cx="6486378" cy="533400"/>
          </a:xfrm>
          <a:prstGeom prst="rect">
            <a:avLst/>
          </a:prstGeom>
          <a:noFill/>
          <a:ln w="9525">
            <a:noFill/>
            <a:miter lim="800000"/>
            <a:headEnd/>
            <a:tailEnd/>
          </a:ln>
        </p:spPr>
      </p:pic>
      <p:sp>
        <p:nvSpPr>
          <p:cNvPr id="1027" name="Rectangle 3"/>
          <p:cNvSpPr>
            <a:spLocks noGrp="1" noChangeArrowheads="1"/>
          </p:cNvSpPr>
          <p:nvPr>
            <p:ph type="body" idx="1"/>
          </p:nvPr>
        </p:nvSpPr>
        <p:spPr bwMode="auto">
          <a:xfrm>
            <a:off x="0" y="609600"/>
            <a:ext cx="9144000" cy="594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100" name="Rectangle 4"/>
          <p:cNvSpPr>
            <a:spLocks noGrp="1" noChangeArrowheads="1"/>
          </p:cNvSpPr>
          <p:nvPr>
            <p:ph type="dt" sz="half" idx="2"/>
          </p:nvPr>
        </p:nvSpPr>
        <p:spPr bwMode="auto">
          <a:xfrm>
            <a:off x="76200" y="6629400"/>
            <a:ext cx="1981200" cy="228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sz="1200" i="1" smtClean="0">
                <a:latin typeface="+mn-lt"/>
              </a:defRPr>
            </a:lvl1pPr>
          </a:lstStyle>
          <a:p>
            <a:pPr>
              <a:defRPr/>
            </a:pPr>
            <a:fld id="{1B515A9E-F3E4-454E-9486-CD896B1C16A2}" type="datetime1">
              <a:rPr lang="en-US" smtClean="0">
                <a:solidFill>
                  <a:srgbClr val="000000"/>
                </a:solidFill>
              </a:rPr>
              <a:pPr>
                <a:defRPr/>
              </a:pPr>
              <a:t>4/8/2013</a:t>
            </a:fld>
            <a:endParaRPr lang="en-US" dirty="0">
              <a:solidFill>
                <a:srgbClr val="000000"/>
              </a:solidFill>
            </a:endParaRPr>
          </a:p>
        </p:txBody>
      </p:sp>
      <p:sp>
        <p:nvSpPr>
          <p:cNvPr id="4101" name="Rectangle 5"/>
          <p:cNvSpPr>
            <a:spLocks noGrp="1" noChangeArrowheads="1"/>
          </p:cNvSpPr>
          <p:nvPr>
            <p:ph type="ftr" sz="quarter" idx="3"/>
          </p:nvPr>
        </p:nvSpPr>
        <p:spPr bwMode="auto">
          <a:xfrm>
            <a:off x="1828800" y="6629400"/>
            <a:ext cx="5486400" cy="228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1200" i="1" smtClean="0">
                <a:latin typeface="+mn-lt"/>
              </a:defRPr>
            </a:lvl1pPr>
          </a:lstStyle>
          <a:p>
            <a:pPr>
              <a:defRPr/>
            </a:pPr>
            <a:r>
              <a:rPr lang="en-US" smtClean="0">
                <a:solidFill>
                  <a:srgbClr val="000000"/>
                </a:solidFill>
              </a:rPr>
              <a:t>SEY/RFA--CesrTA Advisory Committee Meeting</a:t>
            </a:r>
            <a:endParaRPr lang="en-US" dirty="0">
              <a:solidFill>
                <a:srgbClr val="000000"/>
              </a:solidFill>
            </a:endParaRPr>
          </a:p>
        </p:txBody>
      </p:sp>
      <p:sp>
        <p:nvSpPr>
          <p:cNvPr id="4102" name="Rectangle 6"/>
          <p:cNvSpPr>
            <a:spLocks noGrp="1" noChangeArrowheads="1"/>
          </p:cNvSpPr>
          <p:nvPr>
            <p:ph type="sldNum" sz="quarter" idx="4"/>
          </p:nvPr>
        </p:nvSpPr>
        <p:spPr bwMode="auto">
          <a:xfrm>
            <a:off x="8382000" y="6629400"/>
            <a:ext cx="685800" cy="228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200" i="1" smtClean="0">
                <a:latin typeface="+mn-lt"/>
              </a:defRPr>
            </a:lvl1pPr>
          </a:lstStyle>
          <a:p>
            <a:pPr>
              <a:defRPr/>
            </a:pPr>
            <a:fld id="{06F6EE35-FBF3-459F-A2CB-5C95F0D81202}" type="slidenum">
              <a:rPr lang="en-US">
                <a:solidFill>
                  <a:srgbClr val="000000"/>
                </a:solidFill>
              </a:rPr>
              <a:pPr>
                <a:defRPr/>
              </a:pPr>
              <a:t>‹#›</a:t>
            </a:fld>
            <a:endParaRPr lang="en-US" dirty="0">
              <a:solidFill>
                <a:srgbClr val="000000"/>
              </a:solidFill>
            </a:endParaRPr>
          </a:p>
        </p:txBody>
      </p:sp>
      <p:sp>
        <p:nvSpPr>
          <p:cNvPr id="4103" name="Line 7"/>
          <p:cNvSpPr>
            <a:spLocks noChangeShapeType="1"/>
          </p:cNvSpPr>
          <p:nvPr/>
        </p:nvSpPr>
        <p:spPr bwMode="auto">
          <a:xfrm>
            <a:off x="0" y="6629400"/>
            <a:ext cx="9140825" cy="0"/>
          </a:xfrm>
          <a:prstGeom prst="line">
            <a:avLst/>
          </a:prstGeom>
          <a:noFill/>
          <a:ln w="38100">
            <a:solidFill>
              <a:srgbClr val="B31B1B"/>
            </a:solidFill>
            <a:round/>
            <a:headEnd/>
            <a:tailEnd/>
          </a:ln>
          <a:effectLst/>
        </p:spPr>
        <p:txBody>
          <a:bodyPr/>
          <a:lstStyle/>
          <a:p>
            <a:pPr>
              <a:defRPr/>
            </a:pPr>
            <a:endParaRPr lang="en-US">
              <a:solidFill>
                <a:srgbClr val="000000"/>
              </a:solidFill>
            </a:endParaRPr>
          </a:p>
        </p:txBody>
      </p:sp>
      <p:sp>
        <p:nvSpPr>
          <p:cNvPr id="4104" name="Rectangle 8"/>
          <p:cNvSpPr>
            <a:spLocks noChangeArrowheads="1"/>
          </p:cNvSpPr>
          <p:nvPr/>
        </p:nvSpPr>
        <p:spPr bwMode="auto">
          <a:xfrm>
            <a:off x="3541713" y="206375"/>
            <a:ext cx="184150" cy="641350"/>
          </a:xfrm>
          <a:prstGeom prst="rect">
            <a:avLst/>
          </a:prstGeom>
          <a:noFill/>
          <a:ln w="9525">
            <a:noFill/>
            <a:miter lim="800000"/>
            <a:headEnd/>
            <a:tailEnd/>
          </a:ln>
          <a:effectLst/>
        </p:spPr>
        <p:txBody>
          <a:bodyPr wrap="none">
            <a:spAutoFit/>
          </a:bodyPr>
          <a:lstStyle/>
          <a:p>
            <a:pPr>
              <a:defRPr/>
            </a:pPr>
            <a:endParaRPr lang="en-US">
              <a:solidFill>
                <a:srgbClr val="000000"/>
              </a:solidFill>
            </a:endParaRPr>
          </a:p>
        </p:txBody>
      </p:sp>
      <p:sp>
        <p:nvSpPr>
          <p:cNvPr id="1033" name="Rectangle 9"/>
          <p:cNvSpPr>
            <a:spLocks noGrp="1" noChangeArrowheads="1"/>
          </p:cNvSpPr>
          <p:nvPr>
            <p:ph type="title"/>
          </p:nvPr>
        </p:nvSpPr>
        <p:spPr bwMode="auto">
          <a:xfrm>
            <a:off x="2514600" y="0"/>
            <a:ext cx="6629400" cy="533400"/>
          </a:xfrm>
          <a:prstGeom prst="rect">
            <a:avLst/>
          </a:prstGeom>
          <a:noFill/>
          <a:ln w="0">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grpSp>
        <p:nvGrpSpPr>
          <p:cNvPr id="15" name="Group 14"/>
          <p:cNvGrpSpPr/>
          <p:nvPr/>
        </p:nvGrpSpPr>
        <p:grpSpPr>
          <a:xfrm>
            <a:off x="0" y="0"/>
            <a:ext cx="2743200" cy="533399"/>
            <a:chOff x="2133600" y="3810001"/>
            <a:chExt cx="2743200" cy="533399"/>
          </a:xfrm>
        </p:grpSpPr>
        <p:pic>
          <p:nvPicPr>
            <p:cNvPr id="14" name="Picture 2" descr="New 36in Header"/>
            <p:cNvPicPr>
              <a:picLocks noChangeAspect="1" noChangeArrowheads="1"/>
            </p:cNvPicPr>
            <p:nvPr userDrawn="1"/>
          </p:nvPicPr>
          <p:blipFill>
            <a:blip r:embed="rId15" cstate="print"/>
            <a:srcRect l="81059" b="22222"/>
            <a:stretch>
              <a:fillRect/>
            </a:stretch>
          </p:blipFill>
          <p:spPr bwMode="auto">
            <a:xfrm>
              <a:off x="2133600" y="3810001"/>
              <a:ext cx="2743200" cy="533399"/>
            </a:xfrm>
            <a:prstGeom prst="rect">
              <a:avLst/>
            </a:prstGeom>
            <a:noFill/>
            <a:ln w="9525">
              <a:noFill/>
              <a:miter lim="800000"/>
              <a:headEnd/>
              <a:tailEnd/>
            </a:ln>
          </p:spPr>
        </p:pic>
        <p:pic>
          <p:nvPicPr>
            <p:cNvPr id="13" name="Picture 9" descr="CUCLASSE 3line White.png"/>
            <p:cNvPicPr>
              <a:picLocks noChangeAspect="1"/>
            </p:cNvPicPr>
            <p:nvPr userDrawn="1"/>
          </p:nvPicPr>
          <p:blipFill>
            <a:blip r:embed="rId17" cstate="print"/>
            <a:srcRect/>
            <a:stretch>
              <a:fillRect/>
            </a:stretch>
          </p:blipFill>
          <p:spPr bwMode="auto">
            <a:xfrm>
              <a:off x="2209800" y="3818275"/>
              <a:ext cx="2287931" cy="516851"/>
            </a:xfrm>
            <a:prstGeom prst="rect">
              <a:avLst/>
            </a:prstGeom>
            <a:noFill/>
            <a:ln w="9525">
              <a:noFill/>
              <a:miter lim="800000"/>
              <a:headEnd/>
              <a:tailEnd/>
            </a:ln>
          </p:spPr>
        </p:pic>
      </p:grpSp>
    </p:spTree>
    <p:extLst>
      <p:ext uri="{BB962C8B-B14F-4D97-AF65-F5344CB8AC3E}">
        <p14:creationId xmlns="" xmlns:p14="http://schemas.microsoft.com/office/powerpoint/2010/main" val="277127733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p:hf hdr="0" ftr="0"/>
  <p:txStyles>
    <p:titleStyle>
      <a:lvl1pPr algn="r" rtl="0" eaLnBrk="1" fontAlgn="base" hangingPunct="1">
        <a:spcBef>
          <a:spcPct val="0"/>
        </a:spcBef>
        <a:spcAft>
          <a:spcPct val="0"/>
        </a:spcAft>
        <a:defRPr sz="2800">
          <a:solidFill>
            <a:schemeClr val="bg1"/>
          </a:solidFill>
          <a:latin typeface="+mj-lt"/>
          <a:ea typeface="+mj-ea"/>
          <a:cs typeface="+mj-cs"/>
        </a:defRPr>
      </a:lvl1pPr>
      <a:lvl2pPr algn="ctr" rtl="0" eaLnBrk="1" fontAlgn="base" hangingPunct="1">
        <a:spcBef>
          <a:spcPct val="0"/>
        </a:spcBef>
        <a:spcAft>
          <a:spcPct val="0"/>
        </a:spcAft>
        <a:defRPr sz="3200">
          <a:solidFill>
            <a:schemeClr val="bg1"/>
          </a:solidFill>
          <a:latin typeface="Arial" charset="0"/>
        </a:defRPr>
      </a:lvl2pPr>
      <a:lvl3pPr algn="ctr" rtl="0" eaLnBrk="1" fontAlgn="base" hangingPunct="1">
        <a:spcBef>
          <a:spcPct val="0"/>
        </a:spcBef>
        <a:spcAft>
          <a:spcPct val="0"/>
        </a:spcAft>
        <a:defRPr sz="3200">
          <a:solidFill>
            <a:schemeClr val="bg1"/>
          </a:solidFill>
          <a:latin typeface="Arial" charset="0"/>
        </a:defRPr>
      </a:lvl3pPr>
      <a:lvl4pPr algn="ctr" rtl="0" eaLnBrk="1" fontAlgn="base" hangingPunct="1">
        <a:spcBef>
          <a:spcPct val="0"/>
        </a:spcBef>
        <a:spcAft>
          <a:spcPct val="0"/>
        </a:spcAft>
        <a:defRPr sz="3200">
          <a:solidFill>
            <a:schemeClr val="bg1"/>
          </a:solidFill>
          <a:latin typeface="Arial" charset="0"/>
        </a:defRPr>
      </a:lvl4pPr>
      <a:lvl5pPr algn="ctr" rtl="0" eaLnBrk="1" fontAlgn="base" hangingPunct="1">
        <a:spcBef>
          <a:spcPct val="0"/>
        </a:spcBef>
        <a:spcAft>
          <a:spcPct val="0"/>
        </a:spcAft>
        <a:defRPr sz="3200">
          <a:solidFill>
            <a:schemeClr val="bg1"/>
          </a:solidFill>
          <a:latin typeface="Arial" charset="0"/>
        </a:defRPr>
      </a:lvl5pPr>
      <a:lvl6pPr marL="457200" algn="ctr" rtl="0" eaLnBrk="1" fontAlgn="base" hangingPunct="1">
        <a:spcBef>
          <a:spcPct val="0"/>
        </a:spcBef>
        <a:spcAft>
          <a:spcPct val="0"/>
        </a:spcAft>
        <a:defRPr sz="3200">
          <a:solidFill>
            <a:schemeClr val="bg1"/>
          </a:solidFill>
          <a:latin typeface="Arial" charset="0"/>
        </a:defRPr>
      </a:lvl6pPr>
      <a:lvl7pPr marL="914400" algn="ctr" rtl="0" eaLnBrk="1" fontAlgn="base" hangingPunct="1">
        <a:spcBef>
          <a:spcPct val="0"/>
        </a:spcBef>
        <a:spcAft>
          <a:spcPct val="0"/>
        </a:spcAft>
        <a:defRPr sz="3200">
          <a:solidFill>
            <a:schemeClr val="bg1"/>
          </a:solidFill>
          <a:latin typeface="Arial" charset="0"/>
        </a:defRPr>
      </a:lvl7pPr>
      <a:lvl8pPr marL="1371600" algn="ctr" rtl="0" eaLnBrk="1" fontAlgn="base" hangingPunct="1">
        <a:spcBef>
          <a:spcPct val="0"/>
        </a:spcBef>
        <a:spcAft>
          <a:spcPct val="0"/>
        </a:spcAft>
        <a:defRPr sz="3200">
          <a:solidFill>
            <a:schemeClr val="bg1"/>
          </a:solidFill>
          <a:latin typeface="Arial" charset="0"/>
        </a:defRPr>
      </a:lvl8pPr>
      <a:lvl9pPr marL="1828800" algn="ctr" rtl="0" eaLnBrk="1" fontAlgn="base" hangingPunct="1">
        <a:spcBef>
          <a:spcPct val="0"/>
        </a:spcBef>
        <a:spcAft>
          <a:spcPct val="0"/>
        </a:spcAft>
        <a:defRPr sz="3200">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rgbClr val="B31B1B"/>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2"/>
          </a:solidFill>
          <a:latin typeface="+mn-lt"/>
        </a:defRPr>
      </a:lvl2pPr>
      <a:lvl3pPr marL="1143000" indent="-228600" algn="l" rtl="0" eaLnBrk="1" fontAlgn="base" hangingPunct="1">
        <a:spcBef>
          <a:spcPct val="20000"/>
        </a:spcBef>
        <a:spcAft>
          <a:spcPct val="0"/>
        </a:spcAft>
        <a:buChar char="•"/>
        <a:defRPr sz="2400">
          <a:solidFill>
            <a:srgbClr val="0000FF"/>
          </a:solidFill>
          <a:latin typeface="+mn-lt"/>
        </a:defRPr>
      </a:lvl3pPr>
      <a:lvl4pPr marL="1600200" indent="-228600" algn="l" rtl="0" eaLnBrk="1" fontAlgn="base" hangingPunct="1">
        <a:spcBef>
          <a:spcPct val="20000"/>
        </a:spcBef>
        <a:spcAft>
          <a:spcPct val="0"/>
        </a:spcAft>
        <a:buChar char="–"/>
        <a:defRPr sz="2000">
          <a:solidFill>
            <a:srgbClr val="006600"/>
          </a:solidFill>
          <a:latin typeface="+mn-lt"/>
        </a:defRPr>
      </a:lvl4pPr>
      <a:lvl5pPr marL="2057400" indent="-228600" algn="l" rtl="0" eaLnBrk="1" fontAlgn="base" hangingPunct="1">
        <a:spcBef>
          <a:spcPct val="20000"/>
        </a:spcBef>
        <a:spcAft>
          <a:spcPct val="0"/>
        </a:spcAft>
        <a:buChar char="»"/>
        <a:defRPr sz="2000">
          <a:solidFill>
            <a:srgbClr val="660066"/>
          </a:solidFill>
          <a:latin typeface="+mn-lt"/>
        </a:defRPr>
      </a:lvl5pPr>
      <a:lvl6pPr marL="2514600" indent="-228600" algn="l" rtl="0" eaLnBrk="1" fontAlgn="base" hangingPunct="1">
        <a:spcBef>
          <a:spcPct val="20000"/>
        </a:spcBef>
        <a:spcAft>
          <a:spcPct val="0"/>
        </a:spcAft>
        <a:buChar char="»"/>
        <a:defRPr sz="2000">
          <a:solidFill>
            <a:srgbClr val="660066"/>
          </a:solidFill>
          <a:latin typeface="+mn-lt"/>
        </a:defRPr>
      </a:lvl6pPr>
      <a:lvl7pPr marL="2971800" indent="-228600" algn="l" rtl="0" eaLnBrk="1" fontAlgn="base" hangingPunct="1">
        <a:spcBef>
          <a:spcPct val="20000"/>
        </a:spcBef>
        <a:spcAft>
          <a:spcPct val="0"/>
        </a:spcAft>
        <a:buChar char="»"/>
        <a:defRPr sz="2000">
          <a:solidFill>
            <a:srgbClr val="660066"/>
          </a:solidFill>
          <a:latin typeface="+mn-lt"/>
        </a:defRPr>
      </a:lvl7pPr>
      <a:lvl8pPr marL="3429000" indent="-228600" algn="l" rtl="0" eaLnBrk="1" fontAlgn="base" hangingPunct="1">
        <a:spcBef>
          <a:spcPct val="20000"/>
        </a:spcBef>
        <a:spcAft>
          <a:spcPct val="0"/>
        </a:spcAft>
        <a:buChar char="»"/>
        <a:defRPr sz="2000">
          <a:solidFill>
            <a:srgbClr val="660066"/>
          </a:solidFill>
          <a:latin typeface="+mn-lt"/>
        </a:defRPr>
      </a:lvl8pPr>
      <a:lvl9pPr marL="3886200" indent="-228600" algn="l" rtl="0" eaLnBrk="1" fontAlgn="base" hangingPunct="1">
        <a:spcBef>
          <a:spcPct val="20000"/>
        </a:spcBef>
        <a:spcAft>
          <a:spcPct val="0"/>
        </a:spcAft>
        <a:buChar char="»"/>
        <a:defRPr sz="2000">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5.xml"/><Relationship Id="rId5" Type="http://schemas.openxmlformats.org/officeDocument/2006/relationships/image" Target="../media/image38.pn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video" Target="file:///C:\Documents%20and%20Settings\Joe%20Calvey\My%20Documents\Downloads\ec_buildup_movie.wmv" TargetMode="External"/><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1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wmf"/><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3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5.xml"/><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5.xml"/><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5.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5.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B1EB3B70-C905-45F8-A2C2-BB8ADBD47941}" type="datetime1">
              <a:rPr lang="en-US" smtClean="0">
                <a:solidFill>
                  <a:srgbClr val="000000"/>
                </a:solidFill>
              </a:rPr>
              <a:pPr>
                <a:defRPr/>
              </a:pPr>
              <a:t>4/9/2013</a:t>
            </a:fld>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66EBCDD8-490A-4340-8AFB-91AE61DAC24C}" type="slidenum">
              <a:rPr lang="en-US" smtClean="0">
                <a:solidFill>
                  <a:srgbClr val="000000"/>
                </a:solidFill>
              </a:rPr>
              <a:pPr>
                <a:defRPr/>
              </a:pPr>
              <a:t>1</a:t>
            </a:fld>
            <a:endParaRPr lang="en-US">
              <a:solidFill>
                <a:srgbClr val="000000"/>
              </a:solidFill>
            </a:endParaRPr>
          </a:p>
        </p:txBody>
      </p:sp>
      <p:sp>
        <p:nvSpPr>
          <p:cNvPr id="7" name="TextBox 6"/>
          <p:cNvSpPr txBox="1"/>
          <p:nvPr/>
        </p:nvSpPr>
        <p:spPr>
          <a:xfrm>
            <a:off x="836455" y="1600200"/>
            <a:ext cx="7240745" cy="1200329"/>
          </a:xfrm>
          <a:prstGeom prst="rect">
            <a:avLst/>
          </a:prstGeom>
          <a:noFill/>
        </p:spPr>
        <p:txBody>
          <a:bodyPr wrap="square" rtlCol="0">
            <a:spAutoFit/>
          </a:bodyPr>
          <a:lstStyle/>
          <a:p>
            <a:pPr algn="ctr"/>
            <a:r>
              <a:rPr lang="en-US" b="1" dirty="0" smtClean="0">
                <a:solidFill>
                  <a:srgbClr val="002060"/>
                </a:solidFill>
              </a:rPr>
              <a:t>Studies of Electron Cloud Growth and Mitigation at CESR-TA</a:t>
            </a:r>
            <a:endParaRPr lang="en-US" dirty="0">
              <a:solidFill>
                <a:srgbClr val="002060"/>
              </a:solidFill>
            </a:endParaRPr>
          </a:p>
        </p:txBody>
      </p:sp>
      <p:sp>
        <p:nvSpPr>
          <p:cNvPr id="8" name="Rectangle 3"/>
          <p:cNvSpPr txBox="1">
            <a:spLocks noChangeArrowheads="1"/>
          </p:cNvSpPr>
          <p:nvPr/>
        </p:nvSpPr>
        <p:spPr bwMode="auto">
          <a:xfrm>
            <a:off x="685800" y="3581400"/>
            <a:ext cx="77724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rgbClr val="B31B1B"/>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2"/>
                </a:solidFill>
                <a:latin typeface="+mn-lt"/>
              </a:defRPr>
            </a:lvl2pPr>
            <a:lvl3pPr marL="1143000" indent="-228600" algn="l" rtl="0" eaLnBrk="1" fontAlgn="base" hangingPunct="1">
              <a:spcBef>
                <a:spcPct val="20000"/>
              </a:spcBef>
              <a:spcAft>
                <a:spcPct val="0"/>
              </a:spcAft>
              <a:buChar char="•"/>
              <a:defRPr sz="2400">
                <a:solidFill>
                  <a:srgbClr val="0000FF"/>
                </a:solidFill>
                <a:latin typeface="+mn-lt"/>
              </a:defRPr>
            </a:lvl3pPr>
            <a:lvl4pPr marL="1600200" indent="-228600" algn="l" rtl="0" eaLnBrk="1" fontAlgn="base" hangingPunct="1">
              <a:spcBef>
                <a:spcPct val="20000"/>
              </a:spcBef>
              <a:spcAft>
                <a:spcPct val="0"/>
              </a:spcAft>
              <a:buChar char="–"/>
              <a:defRPr sz="2000">
                <a:solidFill>
                  <a:srgbClr val="006600"/>
                </a:solidFill>
                <a:latin typeface="+mn-lt"/>
              </a:defRPr>
            </a:lvl4pPr>
            <a:lvl5pPr marL="2057400" indent="-228600" algn="l" rtl="0" eaLnBrk="1" fontAlgn="base" hangingPunct="1">
              <a:spcBef>
                <a:spcPct val="20000"/>
              </a:spcBef>
              <a:spcAft>
                <a:spcPct val="0"/>
              </a:spcAft>
              <a:buChar char="»"/>
              <a:defRPr sz="2000">
                <a:solidFill>
                  <a:srgbClr val="660066"/>
                </a:solidFill>
                <a:latin typeface="+mn-lt"/>
              </a:defRPr>
            </a:lvl5pPr>
            <a:lvl6pPr marL="2514600" indent="-228600" algn="l" rtl="0" eaLnBrk="1" fontAlgn="base" hangingPunct="1">
              <a:spcBef>
                <a:spcPct val="20000"/>
              </a:spcBef>
              <a:spcAft>
                <a:spcPct val="0"/>
              </a:spcAft>
              <a:buChar char="»"/>
              <a:defRPr sz="2000">
                <a:solidFill>
                  <a:srgbClr val="660066"/>
                </a:solidFill>
                <a:latin typeface="+mn-lt"/>
              </a:defRPr>
            </a:lvl6pPr>
            <a:lvl7pPr marL="2971800" indent="-228600" algn="l" rtl="0" eaLnBrk="1" fontAlgn="base" hangingPunct="1">
              <a:spcBef>
                <a:spcPct val="20000"/>
              </a:spcBef>
              <a:spcAft>
                <a:spcPct val="0"/>
              </a:spcAft>
              <a:buChar char="»"/>
              <a:defRPr sz="2000">
                <a:solidFill>
                  <a:srgbClr val="660066"/>
                </a:solidFill>
                <a:latin typeface="+mn-lt"/>
              </a:defRPr>
            </a:lvl7pPr>
            <a:lvl8pPr marL="3429000" indent="-228600" algn="l" rtl="0" eaLnBrk="1" fontAlgn="base" hangingPunct="1">
              <a:spcBef>
                <a:spcPct val="20000"/>
              </a:spcBef>
              <a:spcAft>
                <a:spcPct val="0"/>
              </a:spcAft>
              <a:buChar char="»"/>
              <a:defRPr sz="2000">
                <a:solidFill>
                  <a:srgbClr val="660066"/>
                </a:solidFill>
                <a:latin typeface="+mn-lt"/>
              </a:defRPr>
            </a:lvl8pPr>
            <a:lvl9pPr marL="3886200" indent="-228600" algn="l" rtl="0" eaLnBrk="1" fontAlgn="base" hangingPunct="1">
              <a:spcBef>
                <a:spcPct val="20000"/>
              </a:spcBef>
              <a:spcAft>
                <a:spcPct val="0"/>
              </a:spcAft>
              <a:buChar char="»"/>
              <a:defRPr sz="2000">
                <a:solidFill>
                  <a:srgbClr val="660066"/>
                </a:solidFill>
                <a:latin typeface="+mn-lt"/>
              </a:defRPr>
            </a:lvl9pPr>
          </a:lstStyle>
          <a:p>
            <a:pPr marL="0" indent="0" algn="ctr">
              <a:lnSpc>
                <a:spcPct val="90000"/>
              </a:lnSpc>
              <a:buNone/>
            </a:pPr>
            <a:r>
              <a:rPr lang="en-US" sz="2800" dirty="0" smtClean="0"/>
              <a:t>J. Calvey</a:t>
            </a:r>
          </a:p>
          <a:p>
            <a:pPr marL="0" indent="0" algn="ctr">
              <a:lnSpc>
                <a:spcPct val="90000"/>
              </a:lnSpc>
              <a:buNone/>
            </a:pPr>
            <a:r>
              <a:rPr lang="en-US" sz="2800" i="1" dirty="0" smtClean="0"/>
              <a:t>Cornell University</a:t>
            </a:r>
            <a:endParaRPr lang="en-US" sz="2800" i="1" dirty="0"/>
          </a:p>
        </p:txBody>
      </p:sp>
    </p:spTree>
    <p:extLst>
      <p:ext uri="{BB962C8B-B14F-4D97-AF65-F5344CB8AC3E}">
        <p14:creationId xmlns="" xmlns:p14="http://schemas.microsoft.com/office/powerpoint/2010/main" val="30543061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Mitigation Comparisons</a:t>
            </a:r>
            <a:endParaRPr lang="en-US" dirty="0"/>
          </a:p>
        </p:txBody>
      </p:sp>
      <p:sp>
        <p:nvSpPr>
          <p:cNvPr id="4" name="Date Placeholder 3"/>
          <p:cNvSpPr>
            <a:spLocks noGrp="1"/>
          </p:cNvSpPr>
          <p:nvPr>
            <p:ph type="dt" sz="half" idx="10"/>
          </p:nvPr>
        </p:nvSpPr>
        <p:spPr/>
        <p:txBody>
          <a:bodyPr/>
          <a:lstStyle/>
          <a:p>
            <a:pPr>
              <a:defRPr/>
            </a:pPr>
            <a:fld id="{38AE45E4-BCFD-4D07-A5A0-40CE1DED3168}" type="datetime1">
              <a:rPr lang="en-US" smtClean="0">
                <a:solidFill>
                  <a:srgbClr val="000000"/>
                </a:solidFill>
              </a:rPr>
              <a:pPr>
                <a:defRPr/>
              </a:pPr>
              <a:t>4/9/2013</a:t>
            </a:fld>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66EBCDD8-490A-4340-8AFB-91AE61DAC24C}" type="slidenum">
              <a:rPr lang="en-US" smtClean="0">
                <a:solidFill>
                  <a:srgbClr val="000000"/>
                </a:solidFill>
              </a:rPr>
              <a:pPr>
                <a:defRPr/>
              </a:pPr>
              <a:t>10</a:t>
            </a:fld>
            <a:endParaRPr lang="en-US">
              <a:solidFill>
                <a:srgbClr val="000000"/>
              </a:solidFill>
            </a:endParaRPr>
          </a:p>
        </p:txBody>
      </p:sp>
      <p:pic>
        <p:nvPicPr>
          <p:cNvPr id="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3429000"/>
            <a:ext cx="4572000" cy="3429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62000" y="4495800"/>
            <a:ext cx="923651" cy="523220"/>
          </a:xfrm>
          <a:prstGeom prst="rect">
            <a:avLst/>
          </a:prstGeom>
          <a:noFill/>
        </p:spPr>
        <p:txBody>
          <a:bodyPr wrap="none" rtlCol="0">
            <a:spAutoFit/>
          </a:bodyPr>
          <a:lstStyle/>
          <a:p>
            <a:r>
              <a:rPr lang="en-US" sz="2800" b="1" dirty="0" smtClean="0">
                <a:solidFill>
                  <a:srgbClr val="FF0000"/>
                </a:solidFill>
                <a:latin typeface="+mj-lt"/>
              </a:rPr>
              <a:t>Drift</a:t>
            </a:r>
            <a:endParaRPr lang="en-US" sz="2800" b="1" dirty="0">
              <a:solidFill>
                <a:srgbClr val="FF0000"/>
              </a:solidFill>
              <a:latin typeface="+mj-lt"/>
            </a:endParaRPr>
          </a:p>
        </p:txBody>
      </p:sp>
      <p:pic>
        <p:nvPicPr>
          <p:cNvPr id="8" name="Picture 7" descr="drift15W_1x20_ipac11-eps-converted-to.png"/>
          <p:cNvPicPr>
            <a:picLocks noChangeAspect="1"/>
          </p:cNvPicPr>
          <p:nvPr/>
        </p:nvPicPr>
        <p:blipFill>
          <a:blip r:embed="rId3"/>
          <a:stretch>
            <a:fillRect/>
          </a:stretch>
        </p:blipFill>
        <p:spPr>
          <a:xfrm>
            <a:off x="4572000" y="3522307"/>
            <a:ext cx="4572000" cy="3335693"/>
          </a:xfrm>
          <a:prstGeom prst="rect">
            <a:avLst/>
          </a:prstGeom>
        </p:spPr>
      </p:pic>
      <p:sp>
        <p:nvSpPr>
          <p:cNvPr id="10" name="TextBox 9"/>
          <p:cNvSpPr txBox="1"/>
          <p:nvPr/>
        </p:nvSpPr>
        <p:spPr>
          <a:xfrm>
            <a:off x="5181600" y="3657600"/>
            <a:ext cx="1282723" cy="523220"/>
          </a:xfrm>
          <a:prstGeom prst="rect">
            <a:avLst/>
          </a:prstGeom>
          <a:noFill/>
        </p:spPr>
        <p:txBody>
          <a:bodyPr wrap="none" rtlCol="0">
            <a:spAutoFit/>
          </a:bodyPr>
          <a:lstStyle/>
          <a:p>
            <a:r>
              <a:rPr lang="en-US" sz="2800" b="1" dirty="0" smtClean="0">
                <a:solidFill>
                  <a:srgbClr val="FF0000"/>
                </a:solidFill>
                <a:latin typeface="+mj-lt"/>
              </a:rPr>
              <a:t>Dipole</a:t>
            </a:r>
            <a:endParaRPr lang="en-US" sz="2800" b="1" dirty="0">
              <a:solidFill>
                <a:srgbClr val="FF0000"/>
              </a:solidFill>
              <a:latin typeface="+mj-lt"/>
            </a:endParaRPr>
          </a:p>
        </p:txBody>
      </p:sp>
      <p:pic>
        <p:nvPicPr>
          <p:cNvPr id="11" name="Picture 2"/>
          <p:cNvPicPr>
            <a:picLocks noChangeAspect="1" noChangeArrowheads="1"/>
          </p:cNvPicPr>
          <p:nvPr/>
        </p:nvPicPr>
        <p:blipFill>
          <a:blip r:embed="rId4"/>
          <a:stretch>
            <a:fillRect/>
          </a:stretch>
        </p:blipFill>
        <p:spPr bwMode="auto">
          <a:xfrm>
            <a:off x="0" y="3581400"/>
            <a:ext cx="4670889" cy="3276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685800" y="3733800"/>
            <a:ext cx="1103187" cy="523220"/>
          </a:xfrm>
          <a:prstGeom prst="rect">
            <a:avLst/>
          </a:prstGeom>
          <a:noFill/>
        </p:spPr>
        <p:txBody>
          <a:bodyPr wrap="none" rtlCol="0">
            <a:spAutoFit/>
          </a:bodyPr>
          <a:lstStyle/>
          <a:p>
            <a:r>
              <a:rPr lang="en-US" sz="2800" b="1" dirty="0" smtClean="0">
                <a:solidFill>
                  <a:srgbClr val="FF0000"/>
                </a:solidFill>
                <a:latin typeface="+mj-lt"/>
              </a:rPr>
              <a:t>Quad</a:t>
            </a:r>
            <a:endParaRPr lang="en-US" sz="2800" b="1" dirty="0">
              <a:solidFill>
                <a:srgbClr val="FF0000"/>
              </a:solidFill>
              <a:latin typeface="+mj-lt"/>
            </a:endParaRPr>
          </a:p>
        </p:txBody>
      </p:sp>
      <p:pic>
        <p:nvPicPr>
          <p:cNvPr id="13" name="Picture 12" descr="wig2wb_2gev_pos_curscans_pub-eps-converted-to.png"/>
          <p:cNvPicPr>
            <a:picLocks noChangeAspect="1"/>
          </p:cNvPicPr>
          <p:nvPr/>
        </p:nvPicPr>
        <p:blipFill>
          <a:blip r:embed="rId5"/>
          <a:stretch>
            <a:fillRect/>
          </a:stretch>
        </p:blipFill>
        <p:spPr>
          <a:xfrm>
            <a:off x="4648200" y="3356169"/>
            <a:ext cx="4495800" cy="3501831"/>
          </a:xfrm>
          <a:prstGeom prst="rect">
            <a:avLst/>
          </a:prstGeom>
        </p:spPr>
      </p:pic>
      <p:sp>
        <p:nvSpPr>
          <p:cNvPr id="14" name="TextBox 13"/>
          <p:cNvSpPr txBox="1"/>
          <p:nvPr/>
        </p:nvSpPr>
        <p:spPr>
          <a:xfrm>
            <a:off x="5410200" y="4419600"/>
            <a:ext cx="1497589" cy="523220"/>
          </a:xfrm>
          <a:prstGeom prst="rect">
            <a:avLst/>
          </a:prstGeom>
          <a:noFill/>
        </p:spPr>
        <p:txBody>
          <a:bodyPr wrap="none" rtlCol="0">
            <a:spAutoFit/>
          </a:bodyPr>
          <a:lstStyle/>
          <a:p>
            <a:r>
              <a:rPr lang="en-US" sz="2800" b="1" dirty="0" smtClean="0">
                <a:solidFill>
                  <a:srgbClr val="FF0000"/>
                </a:solidFill>
                <a:latin typeface="+mj-lt"/>
              </a:rPr>
              <a:t>Wiggler</a:t>
            </a:r>
            <a:endParaRPr lang="en-US" sz="2800" b="1" dirty="0">
              <a:solidFill>
                <a:srgbClr val="FF0000"/>
              </a:solidFill>
              <a:latin typeface="+mj-lt"/>
            </a:endParaRPr>
          </a:p>
        </p:txBody>
      </p:sp>
      <p:sp>
        <p:nvSpPr>
          <p:cNvPr id="2" name="Content Placeholder 1"/>
          <p:cNvSpPr>
            <a:spLocks noGrp="1"/>
          </p:cNvSpPr>
          <p:nvPr>
            <p:ph idx="1"/>
          </p:nvPr>
        </p:nvSpPr>
        <p:spPr>
          <a:xfrm>
            <a:off x="0" y="533400"/>
            <a:ext cx="9144000" cy="2438400"/>
          </a:xfrm>
        </p:spPr>
        <p:txBody>
          <a:bodyPr/>
          <a:lstStyle/>
          <a:p>
            <a:r>
              <a:rPr lang="en-US" sz="1800" dirty="0" smtClean="0"/>
              <a:t>Plots show average collector signal </a:t>
            </a:r>
            <a:r>
              <a:rPr lang="en-US" sz="1800" dirty="0" err="1" smtClean="0"/>
              <a:t>vs</a:t>
            </a:r>
            <a:r>
              <a:rPr lang="en-US" sz="1800" dirty="0" smtClean="0"/>
              <a:t> beam current for 20 bunches e+, 14ns spacing, 5.3GeV</a:t>
            </a:r>
          </a:p>
          <a:p>
            <a:pPr lvl="1"/>
            <a:r>
              <a:rPr lang="en-US" sz="1600" dirty="0" smtClean="0"/>
              <a:t>Drift: Cycling different chambers at the same </a:t>
            </a:r>
            <a:r>
              <a:rPr lang="en-US" sz="1600" dirty="0" smtClean="0"/>
              <a:t>locations </a:t>
            </a:r>
            <a:r>
              <a:rPr lang="en-US" sz="1600" dirty="0" smtClean="0"/>
              <a:t>in CESR allows for direct comparison of their effectiveness</a:t>
            </a:r>
          </a:p>
          <a:p>
            <a:pPr lvl="2"/>
            <a:r>
              <a:rPr lang="en-US" sz="1400" dirty="0" smtClean="0"/>
              <a:t> All coated chambers show significant improvement relative to aluminum</a:t>
            </a:r>
          </a:p>
          <a:p>
            <a:pPr lvl="2"/>
            <a:r>
              <a:rPr lang="en-US" sz="1400" dirty="0" smtClean="0"/>
              <a:t>Conditioned </a:t>
            </a:r>
            <a:r>
              <a:rPr lang="en-US" sz="1400" dirty="0" err="1" smtClean="0"/>
              <a:t>TiN</a:t>
            </a:r>
            <a:r>
              <a:rPr lang="en-US" sz="1400" dirty="0" smtClean="0"/>
              <a:t> shows lowest signal in this case</a:t>
            </a:r>
          </a:p>
          <a:p>
            <a:pPr lvl="1"/>
            <a:r>
              <a:rPr lang="en-US" sz="1600" dirty="0" smtClean="0"/>
              <a:t>Dipole: each chicane magnet has different mitigation</a:t>
            </a:r>
          </a:p>
          <a:p>
            <a:pPr lvl="2"/>
            <a:r>
              <a:rPr lang="en-US" sz="1400" dirty="0" smtClean="0"/>
              <a:t>Coating good, grooves + coating better</a:t>
            </a:r>
          </a:p>
          <a:p>
            <a:pPr lvl="1"/>
            <a:r>
              <a:rPr lang="en-US" sz="1600" dirty="0" smtClean="0"/>
              <a:t>Quadrupole: </a:t>
            </a:r>
            <a:r>
              <a:rPr lang="en-US" sz="1600" dirty="0" err="1" smtClean="0"/>
              <a:t>TiN</a:t>
            </a:r>
            <a:r>
              <a:rPr lang="en-US" sz="1600" dirty="0" smtClean="0"/>
              <a:t> coating effective</a:t>
            </a:r>
          </a:p>
          <a:p>
            <a:pPr lvl="1"/>
            <a:r>
              <a:rPr lang="en-US" sz="1600" dirty="0" smtClean="0"/>
              <a:t>Wiggler: mitigations cycled through the same two locations in L0 straight</a:t>
            </a:r>
          </a:p>
          <a:p>
            <a:pPr lvl="2"/>
            <a:r>
              <a:rPr lang="en-US" sz="1400" dirty="0" err="1" smtClean="0"/>
              <a:t>TiN</a:t>
            </a:r>
            <a:r>
              <a:rPr lang="en-US" sz="1400" dirty="0" smtClean="0"/>
              <a:t> coating relatively ineffective, clearing electrode clear winner</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6"/>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2"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xmlns="" val="23589943"/>
              </p:ext>
            </p:extLst>
          </p:nvPr>
        </p:nvGraphicFramePr>
        <p:xfrm>
          <a:off x="228600" y="1752600"/>
          <a:ext cx="8534402" cy="1767840"/>
        </p:xfrm>
        <a:graphic>
          <a:graphicData uri="http://schemas.openxmlformats.org/drawingml/2006/table">
            <a:tbl>
              <a:tblPr firstRow="1" bandRow="1">
                <a:tableStyleId>{284E427A-3D55-4303-BF80-6455036E1DE7}</a:tableStyleId>
              </a:tblPr>
              <a:tblGrid>
                <a:gridCol w="1661565"/>
                <a:gridCol w="1434988"/>
                <a:gridCol w="1510513"/>
                <a:gridCol w="1963667"/>
                <a:gridCol w="1963669"/>
              </a:tblGrid>
              <a:tr h="329052">
                <a:tc gridSpan="5">
                  <a:txBody>
                    <a:bodyPr/>
                    <a:lstStyle/>
                    <a:p>
                      <a:pPr algn="ctr"/>
                      <a:r>
                        <a:rPr lang="en-US" sz="1800" i="1" dirty="0" smtClean="0">
                          <a:solidFill>
                            <a:schemeClr val="bg1"/>
                          </a:solidFill>
                        </a:rPr>
                        <a:t>EC Working Group Baseline Mitigation Recommendation</a:t>
                      </a:r>
                      <a:endParaRPr lang="en-US" sz="1800" i="1" dirty="0">
                        <a:solidFill>
                          <a:schemeClr val="bg1"/>
                        </a:solidFill>
                      </a:endParaRPr>
                    </a:p>
                  </a:txBody>
                  <a:tcPr anchor="ctr">
                    <a:solidFill>
                      <a:srgbClr val="3333CC"/>
                    </a:solidFill>
                  </a:tcPr>
                </a:tc>
                <a:tc hMerge="1">
                  <a:txBody>
                    <a:bodyPr/>
                    <a:lstStyle/>
                    <a:p>
                      <a:pPr algn="ctr"/>
                      <a:endParaRPr lang="en-US" sz="1800" dirty="0"/>
                    </a:p>
                  </a:txBody>
                  <a:tcPr anchor="ctr">
                    <a:solidFill>
                      <a:srgbClr val="3333CC"/>
                    </a:solidFill>
                  </a:tcPr>
                </a:tc>
                <a:tc hMerge="1">
                  <a:txBody>
                    <a:bodyPr/>
                    <a:lstStyle/>
                    <a:p>
                      <a:pPr algn="ctr"/>
                      <a:endParaRPr lang="en-US" sz="1800" dirty="0"/>
                    </a:p>
                  </a:txBody>
                  <a:tcPr anchor="ctr">
                    <a:solidFill>
                      <a:srgbClr val="3333CC"/>
                    </a:solidFill>
                  </a:tcPr>
                </a:tc>
                <a:tc hMerge="1">
                  <a:txBody>
                    <a:bodyPr/>
                    <a:lstStyle/>
                    <a:p>
                      <a:pPr algn="ctr"/>
                      <a:endParaRPr lang="en-US" sz="1800" dirty="0"/>
                    </a:p>
                  </a:txBody>
                  <a:tcPr anchor="ctr">
                    <a:solidFill>
                      <a:srgbClr val="3333CC"/>
                    </a:solidFill>
                  </a:tcPr>
                </a:tc>
                <a:tc hMerge="1">
                  <a:txBody>
                    <a:bodyPr/>
                    <a:lstStyle/>
                    <a:p>
                      <a:pPr algn="ctr"/>
                      <a:endParaRPr lang="en-US" sz="1800" dirty="0"/>
                    </a:p>
                  </a:txBody>
                  <a:tcPr anchor="ctr">
                    <a:solidFill>
                      <a:srgbClr val="3333CC"/>
                    </a:solidFill>
                  </a:tcPr>
                </a:tc>
              </a:tr>
              <a:tr h="329052">
                <a:tc>
                  <a:txBody>
                    <a:bodyPr/>
                    <a:lstStyle/>
                    <a:p>
                      <a:endParaRPr lang="en-US" sz="1400" dirty="0"/>
                    </a:p>
                  </a:txBody>
                  <a:tcPr>
                    <a:solidFill>
                      <a:srgbClr val="3333CC"/>
                    </a:solidFill>
                  </a:tcPr>
                </a:tc>
                <a:tc>
                  <a:txBody>
                    <a:bodyPr/>
                    <a:lstStyle/>
                    <a:p>
                      <a:pPr algn="ctr"/>
                      <a:r>
                        <a:rPr lang="en-US" sz="1600" dirty="0" smtClean="0">
                          <a:solidFill>
                            <a:srgbClr val="FFFFFF"/>
                          </a:solidFill>
                        </a:rPr>
                        <a:t>Drift*</a:t>
                      </a:r>
                      <a:endParaRPr lang="en-US" sz="1600" dirty="0">
                        <a:solidFill>
                          <a:srgbClr val="FFFFFF"/>
                        </a:solidFill>
                      </a:endParaRPr>
                    </a:p>
                  </a:txBody>
                  <a:tcPr anchor="ctr">
                    <a:solidFill>
                      <a:srgbClr val="3333CC"/>
                    </a:solidFill>
                  </a:tcPr>
                </a:tc>
                <a:tc>
                  <a:txBody>
                    <a:bodyPr/>
                    <a:lstStyle/>
                    <a:p>
                      <a:pPr algn="ctr"/>
                      <a:r>
                        <a:rPr lang="en-US" sz="1600" dirty="0" smtClean="0">
                          <a:solidFill>
                            <a:srgbClr val="FFFFFF"/>
                          </a:solidFill>
                        </a:rPr>
                        <a:t>Dipole</a:t>
                      </a:r>
                      <a:endParaRPr lang="en-US" sz="1600" dirty="0">
                        <a:solidFill>
                          <a:srgbClr val="FFFFFF"/>
                        </a:solidFill>
                      </a:endParaRPr>
                    </a:p>
                  </a:txBody>
                  <a:tcPr anchor="ctr">
                    <a:solidFill>
                      <a:srgbClr val="3333CC"/>
                    </a:solidFill>
                  </a:tcPr>
                </a:tc>
                <a:tc>
                  <a:txBody>
                    <a:bodyPr/>
                    <a:lstStyle/>
                    <a:p>
                      <a:pPr algn="ctr"/>
                      <a:r>
                        <a:rPr lang="en-US" sz="1600" dirty="0" smtClean="0">
                          <a:solidFill>
                            <a:srgbClr val="FFFFFF"/>
                          </a:solidFill>
                        </a:rPr>
                        <a:t>Wiggler</a:t>
                      </a:r>
                      <a:endParaRPr lang="en-US" sz="1600" dirty="0">
                        <a:solidFill>
                          <a:srgbClr val="FFFFFF"/>
                        </a:solidFill>
                      </a:endParaRPr>
                    </a:p>
                  </a:txBody>
                  <a:tcPr anchor="ctr">
                    <a:solidFill>
                      <a:srgbClr val="3333CC"/>
                    </a:solidFill>
                  </a:tcPr>
                </a:tc>
                <a:tc>
                  <a:txBody>
                    <a:bodyPr/>
                    <a:lstStyle/>
                    <a:p>
                      <a:pPr algn="ctr"/>
                      <a:r>
                        <a:rPr lang="en-US" sz="1600" dirty="0" err="1" smtClean="0">
                          <a:solidFill>
                            <a:srgbClr val="FFFFFF"/>
                          </a:solidFill>
                        </a:rPr>
                        <a:t>Quadrupole</a:t>
                      </a:r>
                      <a:r>
                        <a:rPr lang="en-US" sz="1600" dirty="0" smtClean="0">
                          <a:solidFill>
                            <a:srgbClr val="FFFFFF"/>
                          </a:solidFill>
                        </a:rPr>
                        <a:t>*</a:t>
                      </a:r>
                      <a:endParaRPr lang="en-US" sz="1600" dirty="0">
                        <a:solidFill>
                          <a:srgbClr val="FFFFFF"/>
                        </a:solidFill>
                      </a:endParaRPr>
                    </a:p>
                  </a:txBody>
                  <a:tcPr anchor="ctr">
                    <a:solidFill>
                      <a:srgbClr val="3333CC"/>
                    </a:solidFill>
                  </a:tcPr>
                </a:tc>
              </a:tr>
              <a:tr h="517232">
                <a:tc>
                  <a:txBody>
                    <a:bodyPr/>
                    <a:lstStyle/>
                    <a:p>
                      <a:pPr algn="ctr"/>
                      <a:r>
                        <a:rPr lang="en-US" sz="1600" b="1" dirty="0" smtClean="0"/>
                        <a:t>Baseline Mitigation</a:t>
                      </a:r>
                      <a:endParaRPr lang="en-US" sz="1600" b="1"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err="1" smtClean="0">
                          <a:solidFill>
                            <a:srgbClr val="FF0000"/>
                          </a:solidFill>
                        </a:rPr>
                        <a:t>TiN</a:t>
                      </a:r>
                      <a:r>
                        <a:rPr lang="en-US" sz="1600" baseline="0" dirty="0" smtClean="0">
                          <a:solidFill>
                            <a:srgbClr val="FF0000"/>
                          </a:solidFill>
                        </a:rPr>
                        <a:t> Coating+</a:t>
                      </a:r>
                    </a:p>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smtClean="0">
                          <a:solidFill>
                            <a:srgbClr val="FF0000"/>
                          </a:solidFill>
                        </a:rPr>
                        <a:t>Solenoid Windings</a:t>
                      </a:r>
                    </a:p>
                    <a:p>
                      <a:pPr algn="ctr"/>
                      <a:endParaRPr lang="en-US" sz="1600" dirty="0">
                        <a:solidFill>
                          <a:srgbClr val="FF0000"/>
                        </a:solidFill>
                      </a:endParaRPr>
                    </a:p>
                  </a:txBody>
                  <a:tcPr anchor="ctr"/>
                </a:tc>
                <a:tc>
                  <a:txBody>
                    <a:bodyPr/>
                    <a:lstStyle/>
                    <a:p>
                      <a:pPr algn="ctr"/>
                      <a:r>
                        <a:rPr lang="en-US" sz="1600" dirty="0" smtClean="0">
                          <a:solidFill>
                            <a:srgbClr val="FF0000"/>
                          </a:solidFill>
                        </a:rPr>
                        <a:t>Grooves with </a:t>
                      </a:r>
                      <a:br>
                        <a:rPr lang="en-US" sz="1600" dirty="0" smtClean="0">
                          <a:solidFill>
                            <a:srgbClr val="FF0000"/>
                          </a:solidFill>
                        </a:rPr>
                      </a:br>
                      <a:r>
                        <a:rPr lang="en-US" sz="1600" dirty="0" err="1" smtClean="0">
                          <a:solidFill>
                            <a:srgbClr val="FF0000"/>
                          </a:solidFill>
                        </a:rPr>
                        <a:t>TiN</a:t>
                      </a:r>
                      <a:r>
                        <a:rPr lang="en-US" sz="1600" dirty="0" smtClean="0">
                          <a:solidFill>
                            <a:srgbClr val="FF0000"/>
                          </a:solidFill>
                        </a:rPr>
                        <a:t> coating</a:t>
                      </a:r>
                      <a:endParaRPr lang="en-US" sz="1600" dirty="0">
                        <a:solidFill>
                          <a:srgbClr val="FF0000"/>
                        </a:solidFill>
                      </a:endParaRPr>
                    </a:p>
                  </a:txBody>
                  <a:tcPr anchor="ctr"/>
                </a:tc>
                <a:tc>
                  <a:txBody>
                    <a:bodyPr/>
                    <a:lstStyle/>
                    <a:p>
                      <a:pPr algn="ctr"/>
                      <a:r>
                        <a:rPr lang="en-US" sz="1600" dirty="0" smtClean="0">
                          <a:solidFill>
                            <a:srgbClr val="FF0000"/>
                          </a:solidFill>
                        </a:rPr>
                        <a:t>Clearing Electrodes</a:t>
                      </a:r>
                      <a:endParaRPr lang="en-US" sz="1600" dirty="0">
                        <a:solidFill>
                          <a:srgbClr val="FF0000"/>
                        </a:solidFill>
                      </a:endParaRPr>
                    </a:p>
                  </a:txBody>
                  <a:tcPr anchor="ctr"/>
                </a:tc>
                <a:tc>
                  <a:txBody>
                    <a:bodyPr/>
                    <a:lstStyle/>
                    <a:p>
                      <a:pPr algn="ctr"/>
                      <a:r>
                        <a:rPr lang="en-US" sz="1600" dirty="0" err="1" smtClean="0">
                          <a:solidFill>
                            <a:srgbClr val="FF0000"/>
                          </a:solidFill>
                        </a:rPr>
                        <a:t>TiN</a:t>
                      </a:r>
                      <a:r>
                        <a:rPr lang="en-US" sz="1600" dirty="0" smtClean="0">
                          <a:solidFill>
                            <a:srgbClr val="FF0000"/>
                          </a:solidFill>
                        </a:rPr>
                        <a:t> Coating</a:t>
                      </a:r>
                      <a:endParaRPr lang="en-US" sz="1600" dirty="0">
                        <a:solidFill>
                          <a:srgbClr val="FF0000"/>
                        </a:solidFill>
                      </a:endParaRPr>
                    </a:p>
                  </a:txBody>
                  <a:tcPr anchor="ctr"/>
                </a:tc>
              </a:tr>
            </a:tbl>
          </a:graphicData>
        </a:graphic>
      </p:graphicFrame>
      <p:sp>
        <p:nvSpPr>
          <p:cNvPr id="29700" name="Title 1"/>
          <p:cNvSpPr>
            <a:spLocks noGrp="1"/>
          </p:cNvSpPr>
          <p:nvPr>
            <p:ph type="title"/>
          </p:nvPr>
        </p:nvSpPr>
        <p:spPr>
          <a:xfrm>
            <a:off x="1066800" y="0"/>
            <a:ext cx="8077200" cy="533400"/>
          </a:xfrm>
        </p:spPr>
        <p:txBody>
          <a:bodyPr/>
          <a:lstStyle/>
          <a:p>
            <a:r>
              <a:rPr lang="en-US" dirty="0" smtClean="0"/>
              <a:t>ILC Baseline Mitigation Plan (G. Dugan)</a:t>
            </a:r>
          </a:p>
        </p:txBody>
      </p:sp>
      <p:sp>
        <p:nvSpPr>
          <p:cNvPr id="5" name="TextBox 4"/>
          <p:cNvSpPr txBox="1"/>
          <p:nvPr/>
        </p:nvSpPr>
        <p:spPr>
          <a:xfrm>
            <a:off x="228600" y="914400"/>
            <a:ext cx="8534400" cy="646113"/>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defTabSz="457200" fontAlgn="auto">
              <a:spcBef>
                <a:spcPts val="0"/>
              </a:spcBef>
              <a:spcAft>
                <a:spcPts val="0"/>
              </a:spcAft>
              <a:defRPr/>
            </a:pPr>
            <a:r>
              <a:rPr lang="en-US" sz="1800" dirty="0">
                <a:solidFill>
                  <a:srgbClr val="FFFFFF"/>
                </a:solidFill>
                <a:ea typeface="Arial Unicode MS"/>
                <a:cs typeface="Arial Unicode MS"/>
              </a:rPr>
              <a:t>Mitigation Evaluation conducted at satellite meeting of ECLOUD`10</a:t>
            </a:r>
            <a:br>
              <a:rPr lang="en-US" sz="1800" dirty="0">
                <a:solidFill>
                  <a:srgbClr val="FFFFFF"/>
                </a:solidFill>
                <a:ea typeface="Arial Unicode MS"/>
                <a:cs typeface="Arial Unicode MS"/>
              </a:rPr>
            </a:br>
            <a:r>
              <a:rPr lang="en-US" sz="1800" dirty="0">
                <a:solidFill>
                  <a:srgbClr val="FFFFFF"/>
                </a:solidFill>
                <a:ea typeface="Arial Unicode MS"/>
                <a:cs typeface="Arial Unicode MS"/>
              </a:rPr>
              <a:t>(October 13, 2010, Cornell University)</a:t>
            </a:r>
          </a:p>
        </p:txBody>
      </p:sp>
      <p:sp>
        <p:nvSpPr>
          <p:cNvPr id="29704" name="Date Placeholder 1"/>
          <p:cNvSpPr>
            <a:spLocks noGrp="1"/>
          </p:cNvSpPr>
          <p:nvPr>
            <p:ph type="dt" sz="quarter" idx="10"/>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400" smtClean="0"/>
              <a:t>June 6, 2012</a:t>
            </a:r>
            <a:endParaRPr lang="en-US" sz="1400" dirty="0" smtClean="0"/>
          </a:p>
        </p:txBody>
      </p:sp>
      <p:sp>
        <p:nvSpPr>
          <p:cNvPr id="29705" name="Footer Placeholder 2"/>
          <p:cNvSpPr>
            <a:spLocks noGrp="1"/>
          </p:cNvSpPr>
          <p:nvPr>
            <p:ph type="ftr" sz="quarter" idx="1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400" smtClean="0"/>
              <a:t>ECLOUD'12</a:t>
            </a:r>
          </a:p>
        </p:txBody>
      </p:sp>
      <p:sp>
        <p:nvSpPr>
          <p:cNvPr id="29706" name="Slide Number Placeholder 3"/>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1821E94-4001-453D-B775-041216B48BC6}" type="slidenum">
              <a:rPr lang="en-US" sz="1400" smtClean="0"/>
              <a:pPr/>
              <a:t>11</a:t>
            </a:fld>
            <a:endParaRPr lang="en-US" sz="1400" smtClean="0"/>
          </a:p>
        </p:txBody>
      </p:sp>
      <p:sp>
        <p:nvSpPr>
          <p:cNvPr id="11" name="TextBox 3"/>
          <p:cNvSpPr txBox="1">
            <a:spLocks noChangeArrowheads="1"/>
          </p:cNvSpPr>
          <p:nvPr/>
        </p:nvSpPr>
        <p:spPr bwMode="auto">
          <a:xfrm>
            <a:off x="152400" y="3657600"/>
            <a:ext cx="46482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2000" dirty="0" err="1">
                <a:solidFill>
                  <a:srgbClr val="0000FF"/>
                </a:solidFill>
              </a:rPr>
              <a:t>SuperKEKB</a:t>
            </a:r>
            <a:r>
              <a:rPr lang="en-US" sz="2000" dirty="0">
                <a:solidFill>
                  <a:srgbClr val="0000FF"/>
                </a:solidFill>
              </a:rPr>
              <a:t> Dipole Chamber Extrusion</a:t>
            </a:r>
          </a:p>
        </p:txBody>
      </p:sp>
      <p:pic>
        <p:nvPicPr>
          <p:cNvPr id="12" name="Picture 16"/>
          <p:cNvPicPr>
            <a:picLocks noChangeAspect="1"/>
          </p:cNvPicPr>
          <p:nvPr/>
        </p:nvPicPr>
        <p:blipFill>
          <a:blip r:embed="rId3">
            <a:extLst>
              <a:ext uri="{28A0092B-C50C-407E-A947-70E740481C1C}">
                <a14:useLocalDpi xmlns:a14="http://schemas.microsoft.com/office/drawing/2010/main" xmlns="" val="0"/>
              </a:ext>
            </a:extLst>
          </a:blip>
          <a:srcRect l="12605"/>
          <a:stretch>
            <a:fillRect/>
          </a:stretch>
        </p:blipFill>
        <p:spPr bwMode="auto">
          <a:xfrm>
            <a:off x="304800" y="4114800"/>
            <a:ext cx="4648200" cy="1925637"/>
          </a:xfrm>
          <a:prstGeom prst="rect">
            <a:avLst/>
          </a:prstGeom>
          <a:noFill/>
          <a:ln w="25400">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sp>
        <p:nvSpPr>
          <p:cNvPr id="13" name="TextBox 11"/>
          <p:cNvSpPr txBox="1">
            <a:spLocks noChangeArrowheads="1"/>
          </p:cNvSpPr>
          <p:nvPr/>
        </p:nvSpPr>
        <p:spPr bwMode="auto">
          <a:xfrm>
            <a:off x="5029200" y="3743325"/>
            <a:ext cx="41148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400" dirty="0">
                <a:solidFill>
                  <a:srgbClr val="FF0000"/>
                </a:solidFill>
              </a:rPr>
              <a:t>DR Wiggler chamber concept with thermal spray clearing electrode – 1 VC for each wiggler pair.</a:t>
            </a:r>
          </a:p>
        </p:txBody>
      </p:sp>
      <p:pic>
        <p:nvPicPr>
          <p:cNvPr id="14" name="Picture 10"/>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5410200" y="4314825"/>
            <a:ext cx="3276600" cy="1704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TextBox 26"/>
          <p:cNvSpPr txBox="1">
            <a:spLocks noChangeArrowheads="1"/>
          </p:cNvSpPr>
          <p:nvPr/>
        </p:nvSpPr>
        <p:spPr bwMode="auto">
          <a:xfrm>
            <a:off x="2514600" y="6096000"/>
            <a:ext cx="11430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400" dirty="0">
                <a:solidFill>
                  <a:srgbClr val="FF0000"/>
                </a:solidFill>
              </a:rPr>
              <a:t>Y. </a:t>
            </a:r>
            <a:r>
              <a:rPr lang="en-US" sz="1400" dirty="0" err="1">
                <a:solidFill>
                  <a:srgbClr val="FF0000"/>
                </a:solidFill>
              </a:rPr>
              <a:t>Suetsugu</a:t>
            </a:r>
            <a:endParaRPr lang="en-US" sz="1400" dirty="0">
              <a:solidFill>
                <a:srgbClr val="FF0000"/>
              </a:solidFill>
            </a:endParaRPr>
          </a:p>
        </p:txBody>
      </p:sp>
      <p:sp>
        <p:nvSpPr>
          <p:cNvPr id="16" name="TextBox 22"/>
          <p:cNvSpPr txBox="1">
            <a:spLocks noChangeArrowheads="1"/>
          </p:cNvSpPr>
          <p:nvPr/>
        </p:nvSpPr>
        <p:spPr bwMode="auto">
          <a:xfrm>
            <a:off x="5486400" y="5943600"/>
            <a:ext cx="11430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400" dirty="0">
                <a:solidFill>
                  <a:srgbClr val="FF0000"/>
                </a:solidFill>
              </a:rPr>
              <a:t>Conway/Li</a:t>
            </a: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533400"/>
            <a:ext cx="9144000" cy="6019800"/>
          </a:xfrm>
        </p:spPr>
        <p:txBody>
          <a:bodyPr/>
          <a:lstStyle/>
          <a:p>
            <a:r>
              <a:rPr lang="en-US" sz="1800" dirty="0" smtClean="0"/>
              <a:t>Most </a:t>
            </a:r>
            <a:r>
              <a:rPr lang="en-US" sz="1800" dirty="0" smtClean="0"/>
              <a:t>simulations </a:t>
            </a:r>
            <a:r>
              <a:rPr lang="en-US" sz="1800" dirty="0" smtClean="0"/>
              <a:t>in </a:t>
            </a:r>
            <a:r>
              <a:rPr lang="en-US" sz="1800" dirty="0" smtClean="0"/>
              <a:t>this talk were done with </a:t>
            </a:r>
            <a:r>
              <a:rPr lang="en-US" sz="1800" dirty="0" smtClean="0"/>
              <a:t>POSINST (M</a:t>
            </a:r>
            <a:r>
              <a:rPr lang="en-US" sz="1800" dirty="0" smtClean="0"/>
              <a:t>. Furman &amp; M</a:t>
            </a:r>
            <a:r>
              <a:rPr lang="en-US" sz="1800" dirty="0" smtClean="0"/>
              <a:t>. </a:t>
            </a:r>
            <a:r>
              <a:rPr lang="en-US" sz="1800" dirty="0" err="1" smtClean="0"/>
              <a:t>Pivi</a:t>
            </a:r>
            <a:r>
              <a:rPr lang="en-US" sz="1800" dirty="0" smtClean="0"/>
              <a:t>) </a:t>
            </a:r>
            <a:endParaRPr lang="en-US" sz="1800" dirty="0" smtClean="0"/>
          </a:p>
          <a:p>
            <a:pPr lvl="1"/>
            <a:r>
              <a:rPr lang="en-US" sz="1600" dirty="0" smtClean="0"/>
              <a:t>Electrons represented </a:t>
            </a:r>
            <a:r>
              <a:rPr lang="en-US" sz="1600" dirty="0" smtClean="0"/>
              <a:t>by </a:t>
            </a:r>
            <a:r>
              <a:rPr lang="en-US" sz="1600" dirty="0" err="1" smtClean="0"/>
              <a:t>macroparticles</a:t>
            </a:r>
            <a:r>
              <a:rPr lang="en-US" sz="1600" dirty="0" smtClean="0"/>
              <a:t>, tracked under action of beam and space charge</a:t>
            </a:r>
            <a:endParaRPr lang="en-US" sz="1600" dirty="0" smtClean="0"/>
          </a:p>
          <a:p>
            <a:pPr lvl="1"/>
            <a:r>
              <a:rPr lang="en-US" sz="1600" dirty="0" smtClean="0"/>
              <a:t>Primary </a:t>
            </a:r>
            <a:r>
              <a:rPr lang="en-US" sz="1600" dirty="0" smtClean="0"/>
              <a:t>and secondary electrons generated via probabilistic </a:t>
            </a:r>
            <a:r>
              <a:rPr lang="en-US" sz="1600" dirty="0" smtClean="0"/>
              <a:t>process</a:t>
            </a:r>
          </a:p>
          <a:p>
            <a:pPr lvl="2"/>
            <a:r>
              <a:rPr lang="en-US" sz="1400" dirty="0" smtClean="0"/>
              <a:t>Photoemission </a:t>
            </a:r>
            <a:r>
              <a:rPr lang="en-US" sz="1400" dirty="0" smtClean="0"/>
              <a:t>parameters: photon flux and azimuthal distribution, quantum </a:t>
            </a:r>
            <a:r>
              <a:rPr lang="en-US" sz="1400" dirty="0" smtClean="0"/>
              <a:t>efficiency, photoelectron energy and angular </a:t>
            </a:r>
            <a:r>
              <a:rPr lang="en-US" sz="1400" dirty="0" smtClean="0"/>
              <a:t>distribution</a:t>
            </a:r>
            <a:endParaRPr lang="en-US" sz="1400" dirty="0" smtClean="0"/>
          </a:p>
          <a:p>
            <a:pPr lvl="2"/>
            <a:r>
              <a:rPr lang="en-US" sz="1400" dirty="0" smtClean="0"/>
              <a:t>Secondary emission </a:t>
            </a:r>
            <a:r>
              <a:rPr lang="en-US" sz="1400" dirty="0" smtClean="0"/>
              <a:t>parameters: SEY </a:t>
            </a:r>
            <a:r>
              <a:rPr lang="en-US" sz="1400" dirty="0" err="1" smtClean="0"/>
              <a:t>vs</a:t>
            </a:r>
            <a:r>
              <a:rPr lang="en-US" sz="1400" dirty="0" smtClean="0"/>
              <a:t> incident energy and angle </a:t>
            </a:r>
            <a:r>
              <a:rPr lang="el-GR" sz="1400" dirty="0" smtClean="0">
                <a:cs typeface="Arial"/>
              </a:rPr>
              <a:t>δ</a:t>
            </a:r>
            <a:r>
              <a:rPr lang="en-US" sz="1400" dirty="0" smtClean="0">
                <a:cs typeface="Arial"/>
              </a:rPr>
              <a:t>(E,</a:t>
            </a:r>
            <a:r>
              <a:rPr lang="el-GR" sz="1400" dirty="0" smtClean="0">
                <a:cs typeface="Arial"/>
              </a:rPr>
              <a:t>θ</a:t>
            </a:r>
            <a:r>
              <a:rPr lang="en-US" sz="1400" dirty="0" smtClean="0">
                <a:cs typeface="Arial"/>
              </a:rPr>
              <a:t>), </a:t>
            </a:r>
            <a:r>
              <a:rPr lang="en-US" sz="1400" dirty="0" smtClean="0"/>
              <a:t>secondary electron </a:t>
            </a:r>
            <a:r>
              <a:rPr lang="en-US" sz="1400" dirty="0" smtClean="0"/>
              <a:t>energy and angular </a:t>
            </a:r>
            <a:r>
              <a:rPr lang="en-US" sz="1400" dirty="0" smtClean="0"/>
              <a:t>distribution</a:t>
            </a:r>
            <a:endParaRPr lang="en-US" sz="1400" dirty="0" smtClean="0"/>
          </a:p>
          <a:p>
            <a:pPr lvl="1"/>
            <a:r>
              <a:rPr lang="en-US" sz="1600" dirty="0" smtClean="0"/>
              <a:t>Dipole</a:t>
            </a:r>
            <a:r>
              <a:rPr lang="en-US" sz="1600" dirty="0" smtClean="0"/>
              <a:t>, solenoid, </a:t>
            </a:r>
            <a:r>
              <a:rPr lang="en-US" sz="1600" dirty="0" smtClean="0"/>
              <a:t>or quadrupole fields</a:t>
            </a:r>
            <a:endParaRPr lang="en-US" sz="1600" dirty="0" smtClean="0"/>
          </a:p>
          <a:p>
            <a:pPr lvl="1"/>
            <a:r>
              <a:rPr lang="en-US" sz="1600" dirty="0" smtClean="0"/>
              <a:t>Well </a:t>
            </a:r>
            <a:r>
              <a:rPr lang="en-US" sz="1600" dirty="0" smtClean="0"/>
              <a:t>travelled (LBL, ANL, SLAC, LANL, Cornell…)</a:t>
            </a:r>
          </a:p>
          <a:p>
            <a:pPr lvl="1"/>
            <a:r>
              <a:rPr lang="en-US" sz="1600" dirty="0" smtClean="0"/>
              <a:t>Example movie: field free, 10 bunches, positrons, 14 ns spacing</a:t>
            </a:r>
            <a:endParaRPr lang="en-US" sz="1600" dirty="0"/>
          </a:p>
        </p:txBody>
      </p:sp>
      <p:sp>
        <p:nvSpPr>
          <p:cNvPr id="3" name="Title 2"/>
          <p:cNvSpPr>
            <a:spLocks noGrp="1"/>
          </p:cNvSpPr>
          <p:nvPr>
            <p:ph type="title"/>
          </p:nvPr>
        </p:nvSpPr>
        <p:spPr/>
        <p:txBody>
          <a:bodyPr/>
          <a:lstStyle/>
          <a:p>
            <a:r>
              <a:rPr lang="en-US" dirty="0" smtClean="0"/>
              <a:t>EC Simulations</a:t>
            </a:r>
            <a:endParaRPr lang="en-US" dirty="0"/>
          </a:p>
        </p:txBody>
      </p:sp>
      <p:sp>
        <p:nvSpPr>
          <p:cNvPr id="4" name="Date Placeholder 3"/>
          <p:cNvSpPr>
            <a:spLocks noGrp="1"/>
          </p:cNvSpPr>
          <p:nvPr>
            <p:ph type="dt" sz="half" idx="10"/>
          </p:nvPr>
        </p:nvSpPr>
        <p:spPr/>
        <p:txBody>
          <a:bodyPr/>
          <a:lstStyle/>
          <a:p>
            <a:pPr>
              <a:defRPr/>
            </a:pPr>
            <a:fld id="{38AE45E4-BCFD-4D07-A5A0-40CE1DED3168}" type="datetime1">
              <a:rPr lang="en-US" smtClean="0">
                <a:solidFill>
                  <a:srgbClr val="000000"/>
                </a:solidFill>
              </a:rPr>
              <a:pPr>
                <a:defRPr/>
              </a:pPr>
              <a:t>4/9/2013</a:t>
            </a:fld>
            <a:endParaRPr lang="en-US" dirty="0">
              <a:solidFill>
                <a:srgbClr val="000000"/>
              </a:solidFill>
            </a:endParaRPr>
          </a:p>
        </p:txBody>
      </p:sp>
      <p:sp>
        <p:nvSpPr>
          <p:cNvPr id="5" name="Slide Number Placeholder 4"/>
          <p:cNvSpPr>
            <a:spLocks noGrp="1"/>
          </p:cNvSpPr>
          <p:nvPr>
            <p:ph type="sldNum" sz="quarter" idx="12"/>
          </p:nvPr>
        </p:nvSpPr>
        <p:spPr/>
        <p:txBody>
          <a:bodyPr/>
          <a:lstStyle/>
          <a:p>
            <a:pPr>
              <a:defRPr/>
            </a:pPr>
            <a:fld id="{66EBCDD8-490A-4340-8AFB-91AE61DAC24C}" type="slidenum">
              <a:rPr lang="en-US" smtClean="0">
                <a:solidFill>
                  <a:srgbClr val="000000"/>
                </a:solidFill>
              </a:rPr>
              <a:pPr>
                <a:defRPr/>
              </a:pPr>
              <a:t>12</a:t>
            </a:fld>
            <a:endParaRPr lang="en-US">
              <a:solidFill>
                <a:srgbClr val="000000"/>
              </a:solidFill>
            </a:endParaRPr>
          </a:p>
        </p:txBody>
      </p:sp>
      <p:pic>
        <p:nvPicPr>
          <p:cNvPr id="6" name="Picture 5" descr="avden_15e_c2_example.png"/>
          <p:cNvPicPr>
            <a:picLocks noChangeAspect="1"/>
          </p:cNvPicPr>
          <p:nvPr/>
        </p:nvPicPr>
        <p:blipFill>
          <a:blip r:embed="rId3"/>
          <a:stretch>
            <a:fillRect/>
          </a:stretch>
        </p:blipFill>
        <p:spPr>
          <a:xfrm>
            <a:off x="0" y="3448977"/>
            <a:ext cx="4495800" cy="3409023"/>
          </a:xfrm>
          <a:prstGeom prst="rect">
            <a:avLst/>
          </a:prstGeom>
        </p:spPr>
      </p:pic>
      <p:sp>
        <p:nvSpPr>
          <p:cNvPr id="8" name="TextBox 7"/>
          <p:cNvSpPr txBox="1"/>
          <p:nvPr/>
        </p:nvSpPr>
        <p:spPr>
          <a:xfrm>
            <a:off x="1371600" y="3810000"/>
            <a:ext cx="2586157" cy="400110"/>
          </a:xfrm>
          <a:prstGeom prst="rect">
            <a:avLst/>
          </a:prstGeom>
          <a:noFill/>
        </p:spPr>
        <p:txBody>
          <a:bodyPr wrap="none" rtlCol="0">
            <a:spAutoFit/>
          </a:bodyPr>
          <a:lstStyle/>
          <a:p>
            <a:r>
              <a:rPr lang="en-US" sz="2000" b="1" dirty="0" smtClean="0"/>
              <a:t>Average cloud density</a:t>
            </a:r>
            <a:endParaRPr lang="en-US" sz="2000" b="1" dirty="0"/>
          </a:p>
        </p:txBody>
      </p:sp>
      <p:pic>
        <p:nvPicPr>
          <p:cNvPr id="9" name="ec_buildup_movie.wmv">
            <a:hlinkClick r:id="" action="ppaction://media"/>
          </p:cNvPr>
          <p:cNvPicPr>
            <a:picLocks noRot="1" noChangeAspect="1"/>
          </p:cNvPicPr>
          <p:nvPr>
            <a:videoFile r:link="rId1"/>
          </p:nvPr>
        </p:nvPicPr>
        <p:blipFill>
          <a:blip r:embed="rId4"/>
          <a:stretch>
            <a:fillRect/>
          </a:stretch>
        </p:blipFill>
        <p:spPr>
          <a:xfrm>
            <a:off x="4368800" y="3276600"/>
            <a:ext cx="4775200" cy="35814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p:cTn id="7" fill="hold" display="0">
                  <p:stCondLst>
                    <p:cond delay="indefinite"/>
                  </p:stCondLst>
                  <p:endCondLst>
                    <p:cond evt="onNext" delay="0">
                      <p:tgtEl>
                        <p:sldTgt/>
                      </p:tgtEl>
                    </p:cond>
                    <p:cond evt="onPrev" delay="0">
                      <p:tgtEl>
                        <p:sldTgt/>
                      </p:tgtEl>
                    </p:cond>
                  </p:endCondLst>
                </p:cTn>
                <p:tgtEl>
                  <p:spTgt spid="9"/>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smtClean="0"/>
              <a:t>Goal:  obtain simulated RFA signals via specially modified cloud buildup code, adjust simulations to match data</a:t>
            </a:r>
          </a:p>
          <a:p>
            <a:pPr lvl="1"/>
            <a:r>
              <a:rPr lang="en-US" sz="1800" dirty="0" smtClean="0"/>
              <a:t>Provide constraints on the surface parameters of the instrumented chambers</a:t>
            </a:r>
          </a:p>
          <a:p>
            <a:pPr lvl="1"/>
            <a:r>
              <a:rPr lang="en-US" sz="1800" dirty="0" smtClean="0"/>
              <a:t>Understand cloud dynamics on a more fundamental level</a:t>
            </a:r>
          </a:p>
          <a:p>
            <a:pPr lvl="1"/>
            <a:r>
              <a:rPr lang="en-US" sz="1800" dirty="0" smtClean="0"/>
              <a:t>Validate primary and secondary emission models</a:t>
            </a:r>
          </a:p>
          <a:p>
            <a:r>
              <a:rPr lang="en-US" sz="2000" dirty="0" smtClean="0"/>
              <a:t>Requires cloud simulation program (e.g. POSINST)</a:t>
            </a:r>
          </a:p>
          <a:p>
            <a:pPr lvl="1"/>
            <a:r>
              <a:rPr lang="en-US" sz="1800" dirty="0" smtClean="0"/>
              <a:t>Photon flux and azimuthal distribution determined by a 3 dimensional simulation of photon production and reflection (SYNRAD3D)</a:t>
            </a:r>
          </a:p>
          <a:p>
            <a:pPr lvl="1"/>
            <a:r>
              <a:rPr lang="en-US" sz="1800" dirty="0" smtClean="0"/>
              <a:t>SEY parameters taken from in-situ  measurements done at CESR</a:t>
            </a:r>
          </a:p>
          <a:p>
            <a:r>
              <a:rPr lang="en-US" sz="2000" dirty="0" smtClean="0"/>
              <a:t>Also need a model of the RFA itself</a:t>
            </a:r>
          </a:p>
          <a:p>
            <a:pPr lvl="1"/>
            <a:r>
              <a:rPr lang="en-US" sz="1800" dirty="0" smtClean="0"/>
              <a:t>Method 1: Analytical model</a:t>
            </a:r>
          </a:p>
          <a:p>
            <a:pPr lvl="2"/>
            <a:r>
              <a:rPr lang="en-US" sz="1600" dirty="0" smtClean="0"/>
              <a:t>Special function in POSINST, called when particle collides in RFA region</a:t>
            </a:r>
          </a:p>
          <a:p>
            <a:pPr lvl="2"/>
            <a:r>
              <a:rPr lang="en-US" sz="1600" dirty="0" smtClean="0"/>
              <a:t>Maps incident particle position, energy, and angle into collector signals</a:t>
            </a:r>
          </a:p>
          <a:p>
            <a:pPr lvl="2"/>
            <a:r>
              <a:rPr lang="en-US" sz="1600" dirty="0" smtClean="0"/>
              <a:t>Binned by energy and transverse position to simulate a “voltage scan”</a:t>
            </a:r>
          </a:p>
          <a:p>
            <a:pPr lvl="1"/>
            <a:r>
              <a:rPr lang="en-US" sz="1800" dirty="0" smtClean="0"/>
              <a:t>Method 2: full particle tracking model</a:t>
            </a:r>
          </a:p>
          <a:p>
            <a:pPr lvl="2"/>
            <a:r>
              <a:rPr lang="en-US" sz="1600" dirty="0" smtClean="0"/>
              <a:t>Track electron in RFA, using native POSINST routines</a:t>
            </a:r>
          </a:p>
          <a:p>
            <a:pPr lvl="2"/>
            <a:r>
              <a:rPr lang="en-US" sz="1600" dirty="0" smtClean="0"/>
              <a:t>More self-consistent, can model effects of the RFA on the development of the cloud</a:t>
            </a:r>
          </a:p>
          <a:p>
            <a:pPr lvl="2"/>
            <a:r>
              <a:rPr lang="en-US" sz="1600" dirty="0" smtClean="0"/>
              <a:t>Need to do a separate simulation for each retarding voltage</a:t>
            </a:r>
          </a:p>
          <a:p>
            <a:endParaRPr lang="en-US" dirty="0"/>
          </a:p>
        </p:txBody>
      </p:sp>
      <p:sp>
        <p:nvSpPr>
          <p:cNvPr id="3" name="Title 2"/>
          <p:cNvSpPr>
            <a:spLocks noGrp="1"/>
          </p:cNvSpPr>
          <p:nvPr>
            <p:ph type="title"/>
          </p:nvPr>
        </p:nvSpPr>
        <p:spPr/>
        <p:txBody>
          <a:bodyPr/>
          <a:lstStyle/>
          <a:p>
            <a:r>
              <a:rPr lang="en-US" dirty="0" smtClean="0"/>
              <a:t>RFA Simulations</a:t>
            </a:r>
            <a:endParaRPr lang="en-US" dirty="0"/>
          </a:p>
        </p:txBody>
      </p:sp>
      <p:sp>
        <p:nvSpPr>
          <p:cNvPr id="4" name="Date Placeholder 3"/>
          <p:cNvSpPr>
            <a:spLocks noGrp="1"/>
          </p:cNvSpPr>
          <p:nvPr>
            <p:ph type="dt" sz="half" idx="10"/>
          </p:nvPr>
        </p:nvSpPr>
        <p:spPr/>
        <p:txBody>
          <a:bodyPr/>
          <a:lstStyle/>
          <a:p>
            <a:pPr>
              <a:defRPr/>
            </a:pPr>
            <a:fld id="{9191F9E8-C4EC-4E07-9186-70B895237E18}" type="datetime1">
              <a:rPr lang="en-US" smtClean="0"/>
              <a:pPr>
                <a:defRPr/>
              </a:pPr>
              <a:t>4/9/2013</a:t>
            </a:fld>
            <a:endParaRPr lang="en-US"/>
          </a:p>
        </p:txBody>
      </p:sp>
      <p:sp>
        <p:nvSpPr>
          <p:cNvPr id="5" name="Slide Number Placeholder 4"/>
          <p:cNvSpPr>
            <a:spLocks noGrp="1"/>
          </p:cNvSpPr>
          <p:nvPr>
            <p:ph type="sldNum" sz="quarter" idx="12"/>
          </p:nvPr>
        </p:nvSpPr>
        <p:spPr/>
        <p:txBody>
          <a:bodyPr/>
          <a:lstStyle/>
          <a:p>
            <a:pPr>
              <a:defRPr/>
            </a:pPr>
            <a:fld id="{66EBCDD8-490A-4340-8AFB-91AE61DAC24C}"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Field Free RFA Simulations</a:t>
            </a:r>
            <a:endParaRPr lang="en-US" dirty="0"/>
          </a:p>
        </p:txBody>
      </p:sp>
      <p:sp>
        <p:nvSpPr>
          <p:cNvPr id="4" name="Date Placeholder 3"/>
          <p:cNvSpPr>
            <a:spLocks noGrp="1"/>
          </p:cNvSpPr>
          <p:nvPr>
            <p:ph type="dt" sz="half" idx="10"/>
          </p:nvPr>
        </p:nvSpPr>
        <p:spPr/>
        <p:txBody>
          <a:bodyPr/>
          <a:lstStyle/>
          <a:p>
            <a:pPr>
              <a:defRPr/>
            </a:pPr>
            <a:fld id="{9191F9E8-C4EC-4E07-9186-70B895237E18}" type="datetime1">
              <a:rPr lang="en-US" smtClean="0"/>
              <a:pPr>
                <a:defRPr/>
              </a:pPr>
              <a:t>4/9/2013</a:t>
            </a:fld>
            <a:endParaRPr lang="en-US"/>
          </a:p>
        </p:txBody>
      </p:sp>
      <p:sp>
        <p:nvSpPr>
          <p:cNvPr id="5" name="Slide Number Placeholder 4"/>
          <p:cNvSpPr>
            <a:spLocks noGrp="1"/>
          </p:cNvSpPr>
          <p:nvPr>
            <p:ph type="sldNum" sz="quarter" idx="12"/>
          </p:nvPr>
        </p:nvSpPr>
        <p:spPr/>
        <p:txBody>
          <a:bodyPr/>
          <a:lstStyle/>
          <a:p>
            <a:pPr>
              <a:defRPr/>
            </a:pPr>
            <a:fld id="{66EBCDD8-490A-4340-8AFB-91AE61DAC24C}" type="slidenum">
              <a:rPr lang="en-US" smtClean="0"/>
              <a:pPr>
                <a:defRPr/>
              </a:pPr>
              <a:t>14</a:t>
            </a:fld>
            <a:endParaRPr lang="en-US"/>
          </a:p>
        </p:txBody>
      </p:sp>
      <p:pic>
        <p:nvPicPr>
          <p:cNvPr id="6" name="Picture 5"/>
          <p:cNvPicPr>
            <a:picLocks noChangeAspect="1"/>
          </p:cNvPicPr>
          <p:nvPr/>
        </p:nvPicPr>
        <p:blipFill>
          <a:blip r:embed="rId3"/>
          <a:stretch>
            <a:fillRect/>
          </a:stretch>
        </p:blipFill>
        <p:spPr>
          <a:xfrm>
            <a:off x="4876800" y="3693884"/>
            <a:ext cx="4267200" cy="3164115"/>
          </a:xfrm>
          <a:prstGeom prst="rect">
            <a:avLst/>
          </a:prstGeom>
        </p:spPr>
      </p:pic>
      <p:sp>
        <p:nvSpPr>
          <p:cNvPr id="2" name="Content Placeholder 1"/>
          <p:cNvSpPr>
            <a:spLocks noGrp="1"/>
          </p:cNvSpPr>
          <p:nvPr>
            <p:ph idx="1"/>
          </p:nvPr>
        </p:nvSpPr>
        <p:spPr/>
        <p:txBody>
          <a:bodyPr/>
          <a:lstStyle/>
          <a:p>
            <a:r>
              <a:rPr lang="en-US" sz="1800" dirty="0" smtClean="0"/>
              <a:t>Using the “analytical” method, a large quantity of data can be simultaneously fit, using a chi squared minimization procedure</a:t>
            </a:r>
            <a:endParaRPr lang="en-US" sz="1600" dirty="0" smtClean="0"/>
          </a:p>
          <a:p>
            <a:pPr lvl="1"/>
            <a:r>
              <a:rPr lang="en-US" sz="1600" dirty="0" smtClean="0"/>
              <a:t>Choose several different voltage scans, done under a wide variety of beam conditions</a:t>
            </a:r>
          </a:p>
          <a:p>
            <a:pPr lvl="1"/>
            <a:r>
              <a:rPr lang="en-US" sz="1600" dirty="0" smtClean="0"/>
              <a:t>Choose ~3, parameters which have significant /independent effects on the simulations </a:t>
            </a:r>
          </a:p>
          <a:p>
            <a:pPr lvl="2"/>
            <a:r>
              <a:rPr lang="en-US" sz="1400" dirty="0" smtClean="0"/>
              <a:t>Peak SEY determined by data with moderately high current, short spacing</a:t>
            </a:r>
          </a:p>
          <a:p>
            <a:pPr lvl="2"/>
            <a:r>
              <a:rPr lang="en-US" sz="1400" dirty="0" smtClean="0"/>
              <a:t>Low energy yield determined by high bunch spacing data</a:t>
            </a:r>
          </a:p>
          <a:p>
            <a:pPr lvl="2"/>
            <a:r>
              <a:rPr lang="en-US" sz="1400" dirty="0" smtClean="0"/>
              <a:t>Quantum efficiency determined by low current data</a:t>
            </a:r>
          </a:p>
          <a:p>
            <a:r>
              <a:rPr lang="en-US" sz="1800" dirty="0" smtClean="0"/>
              <a:t>RFA model features</a:t>
            </a:r>
            <a:r>
              <a:rPr lang="en-US" sz="1800" dirty="0" smtClean="0"/>
              <a:t>:</a:t>
            </a:r>
          </a:p>
          <a:p>
            <a:pPr lvl="1"/>
            <a:r>
              <a:rPr lang="en-US" sz="1600" dirty="0" smtClean="0"/>
              <a:t>Cross checked with bench measurements </a:t>
            </a:r>
            <a:r>
              <a:rPr lang="en-US" sz="1600" dirty="0" smtClean="0"/>
              <a:t>done </a:t>
            </a:r>
            <a:r>
              <a:rPr lang="en-US" sz="1600" dirty="0" smtClean="0"/>
              <a:t>with a test RFA and electron gun</a:t>
            </a:r>
          </a:p>
          <a:p>
            <a:pPr lvl="2"/>
            <a:r>
              <a:rPr lang="en-US" sz="1400" dirty="0" smtClean="0"/>
              <a:t>Measurement: blue, model: red</a:t>
            </a:r>
            <a:endParaRPr lang="en-US" sz="1800" dirty="0" smtClean="0"/>
          </a:p>
          <a:p>
            <a:pPr lvl="1"/>
            <a:r>
              <a:rPr lang="en-US" sz="1600" dirty="0" smtClean="0"/>
              <a:t>Model of secondary electron production in </a:t>
            </a:r>
            <a:r>
              <a:rPr lang="en-US" sz="1600" dirty="0" smtClean="0"/>
              <a:t>beam </a:t>
            </a:r>
            <a:r>
              <a:rPr lang="en-US" sz="1600" dirty="0" smtClean="0"/>
              <a:t>pipe holes, and grid</a:t>
            </a:r>
          </a:p>
          <a:p>
            <a:pPr lvl="2"/>
            <a:r>
              <a:rPr lang="en-US" sz="1400" dirty="0" smtClean="0"/>
              <a:t>Results in enhancement of signal at  </a:t>
            </a:r>
            <a:r>
              <a:rPr lang="en-US" sz="1400" dirty="0" smtClean="0"/>
              <a:t>low/positive </a:t>
            </a:r>
            <a:r>
              <a:rPr lang="en-US" sz="1400" dirty="0" smtClean="0"/>
              <a:t>voltage</a:t>
            </a:r>
          </a:p>
          <a:p>
            <a:pPr lvl="1"/>
            <a:r>
              <a:rPr lang="en-US" sz="1600" dirty="0" smtClean="0"/>
              <a:t>Realistic fields </a:t>
            </a:r>
          </a:p>
          <a:p>
            <a:pPr lvl="2"/>
            <a:r>
              <a:rPr lang="en-US" sz="1400" dirty="0" smtClean="0"/>
              <a:t>Results in non-ideal energy cutoff</a:t>
            </a:r>
          </a:p>
          <a:p>
            <a:pPr lvl="1"/>
            <a:endParaRPr lang="en-US" sz="1400" dirty="0" smtClean="0"/>
          </a:p>
          <a:p>
            <a:pPr lvl="1">
              <a:buNone/>
            </a:pPr>
            <a:r>
              <a:rPr lang="en-US" sz="1600" dirty="0" smtClean="0"/>
              <a:t>	</a:t>
            </a:r>
          </a:p>
          <a:p>
            <a:endParaRPr lang="en-US" sz="1800" dirty="0"/>
          </a:p>
        </p:txBody>
      </p:sp>
      <p:pic>
        <p:nvPicPr>
          <p:cNvPr id="7" name="Picture 3"/>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10800000">
            <a:off x="2514601" y="4724399"/>
            <a:ext cx="1482030" cy="1828800"/>
          </a:xfrm>
          <a:prstGeom prst="rect">
            <a:avLst/>
          </a:prstGeom>
          <a:noFill/>
          <a:ln>
            <a:noFill/>
          </a:ln>
          <a:scene3d>
            <a:camera prst="orthographicFront">
              <a:rot lat="0" lon="0" rev="10800000"/>
            </a:camera>
            <a:lightRig rig="threePt" dir="t"/>
          </a:scene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Box 7"/>
          <p:cNvSpPr txBox="1"/>
          <p:nvPr/>
        </p:nvSpPr>
        <p:spPr>
          <a:xfrm>
            <a:off x="685800" y="5410200"/>
            <a:ext cx="1879041" cy="1015663"/>
          </a:xfrm>
          <a:prstGeom prst="rect">
            <a:avLst/>
          </a:prstGeom>
          <a:noFill/>
        </p:spPr>
        <p:txBody>
          <a:bodyPr wrap="none" rtlCol="0">
            <a:spAutoFit/>
          </a:bodyPr>
          <a:lstStyle/>
          <a:p>
            <a:pPr algn="r"/>
            <a:r>
              <a:rPr lang="en-US" sz="2000" dirty="0" smtClean="0">
                <a:solidFill>
                  <a:schemeClr val="accent2"/>
                </a:solidFill>
                <a:latin typeface="+mn-lt"/>
              </a:rPr>
              <a:t>RFA used </a:t>
            </a:r>
          </a:p>
          <a:p>
            <a:pPr algn="r"/>
            <a:r>
              <a:rPr lang="en-US" sz="2000" dirty="0" smtClean="0">
                <a:solidFill>
                  <a:schemeClr val="accent2"/>
                </a:solidFill>
                <a:latin typeface="+mn-lt"/>
              </a:rPr>
              <a:t>for bench</a:t>
            </a:r>
            <a:br>
              <a:rPr lang="en-US" sz="2000" dirty="0" smtClean="0">
                <a:solidFill>
                  <a:schemeClr val="accent2"/>
                </a:solidFill>
                <a:latin typeface="+mn-lt"/>
              </a:rPr>
            </a:br>
            <a:r>
              <a:rPr lang="en-US" sz="2000" dirty="0" smtClean="0">
                <a:solidFill>
                  <a:schemeClr val="accent2"/>
                </a:solidFill>
                <a:latin typeface="+mn-lt"/>
              </a:rPr>
              <a:t>measurements</a:t>
            </a:r>
            <a:endParaRPr lang="en-US" sz="2000" dirty="0">
              <a:solidFill>
                <a:schemeClr val="accent2"/>
              </a:solidFill>
              <a:latin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Top plots show transverse distribution, bottom plots show retarding voltage </a:t>
            </a:r>
            <a:r>
              <a:rPr lang="en-US" sz="2400" dirty="0" smtClean="0"/>
              <a:t>scan (Aluminum chamber, field free)</a:t>
            </a:r>
            <a:endParaRPr lang="en-US" sz="2400" dirty="0" smtClean="0"/>
          </a:p>
          <a:p>
            <a:pPr lvl="1"/>
            <a:r>
              <a:rPr lang="en-US" sz="2000" dirty="0" smtClean="0"/>
              <a:t>Data in blue, simulation in red</a:t>
            </a:r>
            <a:endParaRPr lang="en-US" sz="2000" dirty="0"/>
          </a:p>
        </p:txBody>
      </p:sp>
      <p:sp>
        <p:nvSpPr>
          <p:cNvPr id="3" name="Title 2"/>
          <p:cNvSpPr>
            <a:spLocks noGrp="1"/>
          </p:cNvSpPr>
          <p:nvPr>
            <p:ph type="title"/>
          </p:nvPr>
        </p:nvSpPr>
        <p:spPr/>
        <p:txBody>
          <a:bodyPr/>
          <a:lstStyle/>
          <a:p>
            <a:r>
              <a:rPr lang="en-US" dirty="0" smtClean="0"/>
              <a:t>Fit Results I</a:t>
            </a:r>
            <a:endParaRPr lang="en-US" dirty="0"/>
          </a:p>
        </p:txBody>
      </p:sp>
      <p:sp>
        <p:nvSpPr>
          <p:cNvPr id="4" name="Date Placeholder 3"/>
          <p:cNvSpPr>
            <a:spLocks noGrp="1"/>
          </p:cNvSpPr>
          <p:nvPr>
            <p:ph type="dt" sz="half" idx="10"/>
          </p:nvPr>
        </p:nvSpPr>
        <p:spPr/>
        <p:txBody>
          <a:bodyPr/>
          <a:lstStyle/>
          <a:p>
            <a:pPr>
              <a:defRPr/>
            </a:pPr>
            <a:fld id="{9191F9E8-C4EC-4E07-9186-70B895237E18}" type="datetime1">
              <a:rPr lang="en-US" smtClean="0"/>
              <a:pPr>
                <a:defRPr/>
              </a:pPr>
              <a:t>4/9/2013</a:t>
            </a:fld>
            <a:endParaRPr lang="en-US"/>
          </a:p>
        </p:txBody>
      </p:sp>
      <p:sp>
        <p:nvSpPr>
          <p:cNvPr id="5" name="Slide Number Placeholder 4"/>
          <p:cNvSpPr>
            <a:spLocks noGrp="1"/>
          </p:cNvSpPr>
          <p:nvPr>
            <p:ph type="sldNum" sz="quarter" idx="12"/>
          </p:nvPr>
        </p:nvSpPr>
        <p:spPr/>
        <p:txBody>
          <a:bodyPr/>
          <a:lstStyle/>
          <a:p>
            <a:pPr>
              <a:defRPr/>
            </a:pPr>
            <a:fld id="{66EBCDD8-490A-4340-8AFB-91AE61DAC24C}" type="slidenum">
              <a:rPr lang="en-US" smtClean="0"/>
              <a:pPr>
                <a:defRPr/>
              </a:pPr>
              <a:t>15</a:t>
            </a:fld>
            <a:endParaRPr lang="en-US"/>
          </a:p>
        </p:txBody>
      </p:sp>
      <p:pic>
        <p:nvPicPr>
          <p:cNvPr id="7" name="Picture 6" descr="fit_examples.png"/>
          <p:cNvPicPr>
            <a:picLocks noChangeAspect="1"/>
          </p:cNvPicPr>
          <p:nvPr/>
        </p:nvPicPr>
        <p:blipFill>
          <a:blip r:embed="rId2"/>
          <a:stretch>
            <a:fillRect/>
          </a:stretch>
        </p:blipFill>
        <p:spPr>
          <a:xfrm>
            <a:off x="0" y="1905000"/>
            <a:ext cx="9144000" cy="4701261"/>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Top plots show transverse distribution, bottom plots show retarding voltage </a:t>
            </a:r>
            <a:r>
              <a:rPr lang="en-US" sz="2400" dirty="0" smtClean="0"/>
              <a:t>scan (Aluminum chamber, field free)</a:t>
            </a:r>
            <a:endParaRPr lang="en-US" sz="2400" dirty="0" smtClean="0"/>
          </a:p>
          <a:p>
            <a:pPr lvl="1"/>
            <a:r>
              <a:rPr lang="en-US" sz="2000" dirty="0" smtClean="0"/>
              <a:t>Data in blue, simulation in red</a:t>
            </a:r>
          </a:p>
          <a:p>
            <a:pPr lvl="1"/>
            <a:endParaRPr lang="en-US" sz="2000" dirty="0"/>
          </a:p>
        </p:txBody>
      </p:sp>
      <p:sp>
        <p:nvSpPr>
          <p:cNvPr id="3" name="Title 2"/>
          <p:cNvSpPr>
            <a:spLocks noGrp="1"/>
          </p:cNvSpPr>
          <p:nvPr>
            <p:ph type="title"/>
          </p:nvPr>
        </p:nvSpPr>
        <p:spPr/>
        <p:txBody>
          <a:bodyPr/>
          <a:lstStyle/>
          <a:p>
            <a:r>
              <a:rPr lang="en-US" dirty="0" smtClean="0"/>
              <a:t>Fit Results II</a:t>
            </a:r>
            <a:endParaRPr lang="en-US" dirty="0"/>
          </a:p>
        </p:txBody>
      </p:sp>
      <p:sp>
        <p:nvSpPr>
          <p:cNvPr id="4" name="Date Placeholder 3"/>
          <p:cNvSpPr>
            <a:spLocks noGrp="1"/>
          </p:cNvSpPr>
          <p:nvPr>
            <p:ph type="dt" sz="half" idx="10"/>
          </p:nvPr>
        </p:nvSpPr>
        <p:spPr/>
        <p:txBody>
          <a:bodyPr/>
          <a:lstStyle/>
          <a:p>
            <a:pPr>
              <a:defRPr/>
            </a:pPr>
            <a:fld id="{9191F9E8-C4EC-4E07-9186-70B895237E18}" type="datetime1">
              <a:rPr lang="en-US" smtClean="0"/>
              <a:pPr>
                <a:defRPr/>
              </a:pPr>
              <a:t>4/9/2013</a:t>
            </a:fld>
            <a:endParaRPr lang="en-US"/>
          </a:p>
        </p:txBody>
      </p:sp>
      <p:sp>
        <p:nvSpPr>
          <p:cNvPr id="5" name="Slide Number Placeholder 4"/>
          <p:cNvSpPr>
            <a:spLocks noGrp="1"/>
          </p:cNvSpPr>
          <p:nvPr>
            <p:ph type="sldNum" sz="quarter" idx="12"/>
          </p:nvPr>
        </p:nvSpPr>
        <p:spPr/>
        <p:txBody>
          <a:bodyPr/>
          <a:lstStyle/>
          <a:p>
            <a:pPr>
              <a:defRPr/>
            </a:pPr>
            <a:fld id="{66EBCDD8-490A-4340-8AFB-91AE61DAC24C}" type="slidenum">
              <a:rPr lang="en-US" smtClean="0"/>
              <a:pPr>
                <a:defRPr/>
              </a:pPr>
              <a:t>16</a:t>
            </a:fld>
            <a:endParaRPr lang="en-US"/>
          </a:p>
        </p:txBody>
      </p:sp>
      <p:pic>
        <p:nvPicPr>
          <p:cNvPr id="7" name="Picture 6" descr="fit_examples.png"/>
          <p:cNvPicPr>
            <a:picLocks noChangeAspect="1"/>
          </p:cNvPicPr>
          <p:nvPr/>
        </p:nvPicPr>
        <p:blipFill>
          <a:blip r:embed="rId2"/>
          <a:stretch>
            <a:fillRect/>
          </a:stretch>
        </p:blipFill>
        <p:spPr>
          <a:xfrm>
            <a:off x="0" y="1905000"/>
            <a:ext cx="9144000" cy="470126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Best Fit Parameters</a:t>
            </a:r>
            <a:endParaRPr lang="en-US" dirty="0"/>
          </a:p>
        </p:txBody>
      </p:sp>
      <p:sp>
        <p:nvSpPr>
          <p:cNvPr id="4" name="Date Placeholder 3"/>
          <p:cNvSpPr>
            <a:spLocks noGrp="1"/>
          </p:cNvSpPr>
          <p:nvPr>
            <p:ph type="dt" sz="half" idx="10"/>
          </p:nvPr>
        </p:nvSpPr>
        <p:spPr/>
        <p:txBody>
          <a:bodyPr/>
          <a:lstStyle/>
          <a:p>
            <a:pPr>
              <a:defRPr/>
            </a:pPr>
            <a:fld id="{9191F9E8-C4EC-4E07-9186-70B895237E18}" type="datetime1">
              <a:rPr lang="en-US" smtClean="0"/>
              <a:pPr>
                <a:defRPr/>
              </a:pPr>
              <a:t>4/9/2013</a:t>
            </a:fld>
            <a:endParaRPr lang="en-US"/>
          </a:p>
        </p:txBody>
      </p:sp>
      <p:sp>
        <p:nvSpPr>
          <p:cNvPr id="5" name="Slide Number Placeholder 4"/>
          <p:cNvSpPr>
            <a:spLocks noGrp="1"/>
          </p:cNvSpPr>
          <p:nvPr>
            <p:ph type="sldNum" sz="quarter" idx="12"/>
          </p:nvPr>
        </p:nvSpPr>
        <p:spPr/>
        <p:txBody>
          <a:bodyPr/>
          <a:lstStyle/>
          <a:p>
            <a:pPr>
              <a:defRPr/>
            </a:pPr>
            <a:fld id="{66EBCDD8-490A-4340-8AFB-91AE61DAC24C}" type="slidenum">
              <a:rPr lang="en-US" smtClean="0"/>
              <a:pPr>
                <a:defRPr/>
              </a:pPr>
              <a:t>17</a:t>
            </a:fld>
            <a:endParaRPr lang="en-US"/>
          </a:p>
        </p:txBody>
      </p:sp>
      <p:pic>
        <p:nvPicPr>
          <p:cNvPr id="7" name="Picture 6" descr="sey_best_fit_rfa_drift_pub_bar2.png"/>
          <p:cNvPicPr>
            <a:picLocks noChangeAspect="1"/>
          </p:cNvPicPr>
          <p:nvPr/>
        </p:nvPicPr>
        <p:blipFill>
          <a:blip r:embed="rId2"/>
          <a:stretch>
            <a:fillRect/>
          </a:stretch>
        </p:blipFill>
        <p:spPr>
          <a:xfrm>
            <a:off x="4343400" y="533399"/>
            <a:ext cx="4800601" cy="3820887"/>
          </a:xfrm>
          <a:prstGeom prst="rect">
            <a:avLst/>
          </a:prstGeom>
        </p:spPr>
      </p:pic>
      <p:sp>
        <p:nvSpPr>
          <p:cNvPr id="2" name="Content Placeholder 1"/>
          <p:cNvSpPr>
            <a:spLocks noGrp="1"/>
          </p:cNvSpPr>
          <p:nvPr>
            <p:ph idx="1"/>
          </p:nvPr>
        </p:nvSpPr>
        <p:spPr>
          <a:xfrm>
            <a:off x="0" y="609600"/>
            <a:ext cx="4572000" cy="5943600"/>
          </a:xfrm>
        </p:spPr>
        <p:txBody>
          <a:bodyPr/>
          <a:lstStyle/>
          <a:p>
            <a:r>
              <a:rPr lang="en-US" sz="2400" dirty="0" smtClean="0"/>
              <a:t>Have obtained best fit primary and secondary emission parameters for all instrumented surfaces</a:t>
            </a:r>
          </a:p>
          <a:p>
            <a:pPr lvl="1"/>
            <a:r>
              <a:rPr lang="en-US" sz="2000" dirty="0" smtClean="0"/>
              <a:t>Table shows results for Al chamber</a:t>
            </a:r>
          </a:p>
          <a:p>
            <a:pPr lvl="1"/>
            <a:r>
              <a:rPr lang="en-US" sz="2000" dirty="0" smtClean="0"/>
              <a:t>Plot shows best fit SEY curves</a:t>
            </a:r>
          </a:p>
          <a:p>
            <a:pPr lvl="1"/>
            <a:r>
              <a:rPr lang="en-US" sz="2000" dirty="0" err="1" smtClean="0"/>
              <a:t>TiN</a:t>
            </a:r>
            <a:r>
              <a:rPr lang="en-US" sz="2000" dirty="0" smtClean="0"/>
              <a:t> and DLC have lowest SEY</a:t>
            </a:r>
          </a:p>
          <a:p>
            <a:pPr lvl="2"/>
            <a:r>
              <a:rPr lang="en-US" sz="1800" dirty="0" smtClean="0"/>
              <a:t>Some question about effect of charging in DLC</a:t>
            </a:r>
          </a:p>
          <a:p>
            <a:pPr lvl="1"/>
            <a:r>
              <a:rPr lang="en-US" sz="2000" dirty="0" err="1" smtClean="0"/>
              <a:t>aC</a:t>
            </a:r>
            <a:r>
              <a:rPr lang="en-US" sz="2000" dirty="0" smtClean="0"/>
              <a:t> has lowest quantum</a:t>
            </a:r>
          </a:p>
          <a:p>
            <a:pPr lvl="1">
              <a:buNone/>
            </a:pPr>
            <a:r>
              <a:rPr lang="en-US" sz="2000" dirty="0" smtClean="0"/>
              <a:t>	efficiency</a:t>
            </a:r>
          </a:p>
          <a:p>
            <a:pPr lvl="1"/>
            <a:r>
              <a:rPr lang="en-US" sz="2000" dirty="0" smtClean="0"/>
              <a:t>Errors on parameters </a:t>
            </a:r>
          </a:p>
          <a:p>
            <a:pPr lvl="1">
              <a:buNone/>
            </a:pPr>
            <a:r>
              <a:rPr lang="en-US" sz="2000" dirty="0" smtClean="0"/>
              <a:t>derived from covariance </a:t>
            </a:r>
          </a:p>
          <a:p>
            <a:pPr lvl="1">
              <a:buNone/>
            </a:pPr>
            <a:r>
              <a:rPr lang="en-US" sz="2000" dirty="0" smtClean="0"/>
              <a:t>matrix of fits</a:t>
            </a:r>
          </a:p>
          <a:p>
            <a:pPr lvl="1">
              <a:buNone/>
            </a:pPr>
            <a:endParaRPr lang="en-US" sz="2000" dirty="0"/>
          </a:p>
        </p:txBody>
      </p:sp>
      <p:graphicFrame>
        <p:nvGraphicFramePr>
          <p:cNvPr id="9" name="Table 8"/>
          <p:cNvGraphicFramePr>
            <a:graphicFrameLocks noGrp="1"/>
          </p:cNvGraphicFramePr>
          <p:nvPr/>
        </p:nvGraphicFramePr>
        <p:xfrm>
          <a:off x="3962400" y="4262120"/>
          <a:ext cx="5181600" cy="2595880"/>
        </p:xfrm>
        <a:graphic>
          <a:graphicData uri="http://schemas.openxmlformats.org/drawingml/2006/table">
            <a:tbl>
              <a:tblPr firstRow="1" bandRow="1">
                <a:tableStyleId>{5C22544A-7EE6-4342-B048-85BDC9FD1C3A}</a:tableStyleId>
              </a:tblPr>
              <a:tblGrid>
                <a:gridCol w="2984122"/>
                <a:gridCol w="998854"/>
                <a:gridCol w="1198624"/>
              </a:tblGrid>
              <a:tr h="370840">
                <a:tc>
                  <a:txBody>
                    <a:bodyPr/>
                    <a:lstStyle/>
                    <a:p>
                      <a:r>
                        <a:rPr lang="en-US" sz="1600" b="1" dirty="0" smtClean="0"/>
                        <a:t>Parameter</a:t>
                      </a:r>
                      <a:endParaRPr lang="en-US" sz="1600" b="1" dirty="0"/>
                    </a:p>
                  </a:txBody>
                  <a:tcPr/>
                </a:tc>
                <a:tc>
                  <a:txBody>
                    <a:bodyPr/>
                    <a:lstStyle/>
                    <a:p>
                      <a:r>
                        <a:rPr lang="en-US" sz="1600" b="1" dirty="0" smtClean="0"/>
                        <a:t>Base</a:t>
                      </a:r>
                      <a:endParaRPr lang="en-US" sz="1600" b="1" dirty="0"/>
                    </a:p>
                  </a:txBody>
                  <a:tcPr/>
                </a:tc>
                <a:tc>
                  <a:txBody>
                    <a:bodyPr/>
                    <a:lstStyle/>
                    <a:p>
                      <a:r>
                        <a:rPr lang="en-US" sz="1600" b="1" dirty="0" smtClean="0"/>
                        <a:t>Best Fit</a:t>
                      </a:r>
                      <a:endParaRPr lang="en-US" sz="1600" b="1"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True secondary yield (</a:t>
                      </a:r>
                      <a:r>
                        <a:rPr lang="el-GR" sz="1600" b="1" dirty="0" smtClean="0"/>
                        <a:t>δ</a:t>
                      </a:r>
                      <a:r>
                        <a:rPr lang="en-US" sz="1600" b="1" i="1" baseline="-25000" dirty="0" err="1" smtClean="0"/>
                        <a:t>ts</a:t>
                      </a:r>
                      <a:r>
                        <a:rPr lang="en-US" sz="1600" b="1" dirty="0" smtClean="0"/>
                        <a:t>)</a:t>
                      </a:r>
                      <a:endParaRPr lang="en-US" sz="1600" b="1" dirty="0"/>
                    </a:p>
                  </a:txBody>
                  <a:tcPr/>
                </a:tc>
                <a:tc>
                  <a:txBody>
                    <a:bodyPr/>
                    <a:lstStyle/>
                    <a:p>
                      <a:r>
                        <a:rPr lang="en-US" sz="1600" b="1" dirty="0" smtClean="0"/>
                        <a:t>1.37</a:t>
                      </a:r>
                      <a:endParaRPr lang="en-US" sz="1600" b="1" dirty="0"/>
                    </a:p>
                  </a:txBody>
                  <a:tcPr/>
                </a:tc>
                <a:tc>
                  <a:txBody>
                    <a:bodyPr/>
                    <a:lstStyle/>
                    <a:p>
                      <a:r>
                        <a:rPr lang="en-US" sz="1600" b="1" dirty="0" smtClean="0"/>
                        <a:t>2.08 ± .09</a:t>
                      </a:r>
                      <a:endParaRPr lang="en-US" sz="1600" b="1"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Elastic yield (</a:t>
                      </a:r>
                      <a:r>
                        <a:rPr lang="el-GR" sz="1600" b="1" dirty="0" smtClean="0"/>
                        <a:t>δ</a:t>
                      </a:r>
                      <a:r>
                        <a:rPr lang="en-US" sz="1600" b="1" baseline="-25000" dirty="0" smtClean="0"/>
                        <a:t>0</a:t>
                      </a:r>
                      <a:r>
                        <a:rPr lang="en-US" sz="1600" b="1" dirty="0" smtClean="0"/>
                        <a:t>)</a:t>
                      </a:r>
                      <a:endParaRPr lang="en-US" sz="1600" b="1" dirty="0"/>
                    </a:p>
                  </a:txBody>
                  <a:tcPr/>
                </a:tc>
                <a:tc>
                  <a:txBody>
                    <a:bodyPr/>
                    <a:lstStyle/>
                    <a:p>
                      <a:r>
                        <a:rPr lang="en-US" sz="1600" b="1" dirty="0" smtClean="0"/>
                        <a:t>.5</a:t>
                      </a:r>
                      <a:endParaRPr lang="en-US" sz="1600" b="1" dirty="0"/>
                    </a:p>
                  </a:txBody>
                  <a:tcPr/>
                </a:tc>
                <a:tc>
                  <a:txBody>
                    <a:bodyPr/>
                    <a:lstStyle/>
                    <a:p>
                      <a:r>
                        <a:rPr lang="en-US" sz="1600" b="1" dirty="0" smtClean="0"/>
                        <a:t>.36 ± .03</a:t>
                      </a:r>
                      <a:endParaRPr lang="en-US" sz="1600" b="1"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err="1" smtClean="0"/>
                        <a:t>Rediffused</a:t>
                      </a:r>
                      <a:r>
                        <a:rPr lang="en-US" sz="1600" b="1" baseline="0" dirty="0" smtClean="0"/>
                        <a:t> yield (</a:t>
                      </a:r>
                      <a:r>
                        <a:rPr lang="el-GR" sz="1600" b="1" dirty="0" smtClean="0"/>
                        <a:t>δ</a:t>
                      </a:r>
                      <a:r>
                        <a:rPr lang="en-US" sz="1600" b="1" i="1" baseline="-25000" dirty="0" smtClean="0"/>
                        <a:t>red</a:t>
                      </a:r>
                      <a:r>
                        <a:rPr lang="en-US" sz="1600" b="1" dirty="0" smtClean="0"/>
                        <a:t>)</a:t>
                      </a:r>
                      <a:endParaRPr lang="en-US" sz="1600" b="1" dirty="0"/>
                    </a:p>
                  </a:txBody>
                  <a:tcPr/>
                </a:tc>
                <a:tc>
                  <a:txBody>
                    <a:bodyPr/>
                    <a:lstStyle/>
                    <a:p>
                      <a:r>
                        <a:rPr lang="en-US" sz="1600" b="1" dirty="0" smtClean="0"/>
                        <a:t>.2</a:t>
                      </a:r>
                      <a:endParaRPr lang="en-US" sz="1600" b="1" dirty="0"/>
                    </a:p>
                  </a:txBody>
                  <a:tcPr/>
                </a:tc>
                <a:tc>
                  <a:txBody>
                    <a:bodyPr/>
                    <a:lstStyle/>
                    <a:p>
                      <a:r>
                        <a:rPr lang="en-US" sz="1600" b="1" dirty="0" smtClean="0"/>
                        <a:t>.2</a:t>
                      </a:r>
                      <a:endParaRPr lang="en-US" sz="1600" b="1"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Peak yield energy (</a:t>
                      </a:r>
                      <a:r>
                        <a:rPr lang="en-US" sz="1600" b="1" i="1" dirty="0" err="1" smtClean="0"/>
                        <a:t>E</a:t>
                      </a:r>
                      <a:r>
                        <a:rPr lang="en-US" sz="1600" b="1" i="1" baseline="-25000" dirty="0" err="1" smtClean="0"/>
                        <a:t>ts</a:t>
                      </a:r>
                      <a:r>
                        <a:rPr lang="en-US" sz="1600" b="1" dirty="0" smtClean="0"/>
                        <a:t>)</a:t>
                      </a:r>
                      <a:endParaRPr lang="en-US" sz="1600" b="1" dirty="0"/>
                    </a:p>
                  </a:txBody>
                  <a:tcPr/>
                </a:tc>
                <a:tc>
                  <a:txBody>
                    <a:bodyPr/>
                    <a:lstStyle/>
                    <a:p>
                      <a:r>
                        <a:rPr lang="en-US" sz="1600" b="1" dirty="0" smtClean="0"/>
                        <a:t>280 </a:t>
                      </a:r>
                      <a:r>
                        <a:rPr lang="en-US" sz="1600" b="1" dirty="0" err="1" smtClean="0"/>
                        <a:t>eV</a:t>
                      </a:r>
                      <a:endParaRPr lang="en-US" sz="1600" b="1" dirty="0"/>
                    </a:p>
                  </a:txBody>
                  <a:tcPr/>
                </a:tc>
                <a:tc>
                  <a:txBody>
                    <a:bodyPr/>
                    <a:lstStyle/>
                    <a:p>
                      <a:r>
                        <a:rPr lang="en-US" sz="1600" b="1" dirty="0" smtClean="0"/>
                        <a:t>280 </a:t>
                      </a:r>
                      <a:r>
                        <a:rPr lang="en-US" sz="1600" b="1" dirty="0" err="1" smtClean="0"/>
                        <a:t>eV</a:t>
                      </a:r>
                      <a:endParaRPr lang="en-US" sz="1600" b="1" dirty="0"/>
                    </a:p>
                  </a:txBody>
                  <a:tcPr/>
                </a:tc>
              </a:tr>
              <a:tr h="370840">
                <a:tc>
                  <a:txBody>
                    <a:bodyPr/>
                    <a:lstStyle/>
                    <a:p>
                      <a:r>
                        <a:rPr lang="en-US" sz="1600" b="1" i="0" dirty="0" smtClean="0"/>
                        <a:t>Quantum</a:t>
                      </a:r>
                      <a:r>
                        <a:rPr lang="en-US" sz="1600" b="1" i="0" baseline="0" dirty="0" smtClean="0"/>
                        <a:t> efficiency, 5.3 </a:t>
                      </a:r>
                      <a:r>
                        <a:rPr lang="en-US" sz="1600" b="1" i="0" baseline="0" dirty="0" err="1" smtClean="0"/>
                        <a:t>GeV</a:t>
                      </a:r>
                      <a:endParaRPr lang="en-US" sz="1600" b="1" i="0" dirty="0"/>
                    </a:p>
                  </a:txBody>
                  <a:tcPr/>
                </a:tc>
                <a:tc>
                  <a:txBody>
                    <a:bodyPr/>
                    <a:lstStyle/>
                    <a:p>
                      <a:r>
                        <a:rPr lang="en-US" sz="1600" b="1" dirty="0" smtClean="0"/>
                        <a:t>.1</a:t>
                      </a:r>
                      <a:endParaRPr lang="en-US" sz="1600" b="1" dirty="0"/>
                    </a:p>
                  </a:txBody>
                  <a:tcPr/>
                </a:tc>
                <a:tc>
                  <a:txBody>
                    <a:bodyPr/>
                    <a:lstStyle/>
                    <a:p>
                      <a:r>
                        <a:rPr lang="en-US" sz="1600" b="1" dirty="0" smtClean="0"/>
                        <a:t>.11 ± .01</a:t>
                      </a:r>
                      <a:endParaRPr lang="en-US" sz="1600" b="1" dirty="0"/>
                    </a:p>
                  </a:txBody>
                  <a:tcPr/>
                </a:tc>
              </a:tr>
              <a:tr h="370840">
                <a:tc>
                  <a:txBody>
                    <a:bodyPr/>
                    <a:lstStyle/>
                    <a:p>
                      <a:r>
                        <a:rPr lang="en-US" sz="1600" b="1" i="0" dirty="0" smtClean="0"/>
                        <a:t>Quantum</a:t>
                      </a:r>
                      <a:r>
                        <a:rPr lang="en-US" sz="1600" b="1" i="0" baseline="0" dirty="0" smtClean="0"/>
                        <a:t> efficiency, 2.1 </a:t>
                      </a:r>
                      <a:r>
                        <a:rPr lang="en-US" sz="1600" b="1" i="0" baseline="0" dirty="0" err="1" smtClean="0"/>
                        <a:t>GeV</a:t>
                      </a:r>
                      <a:endParaRPr lang="en-US" sz="1600" b="1" i="0" dirty="0"/>
                    </a:p>
                  </a:txBody>
                  <a:tcPr/>
                </a:tc>
                <a:tc>
                  <a:txBody>
                    <a:bodyPr/>
                    <a:lstStyle/>
                    <a:p>
                      <a:r>
                        <a:rPr lang="en-US" sz="1600" b="1" dirty="0" smtClean="0"/>
                        <a:t>.1</a:t>
                      </a:r>
                      <a:endParaRPr lang="en-US" sz="1600" b="1" dirty="0"/>
                    </a:p>
                  </a:txBody>
                  <a:tcPr/>
                </a:tc>
                <a:tc>
                  <a:txBody>
                    <a:bodyPr/>
                    <a:lstStyle/>
                    <a:p>
                      <a:r>
                        <a:rPr lang="en-US" sz="1600" b="1" dirty="0" smtClean="0"/>
                        <a:t>.08 ± .01</a:t>
                      </a:r>
                      <a:endParaRPr lang="en-US" sz="1600" b="1" dirty="0"/>
                    </a:p>
                  </a:txBody>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histxy_image.eps                                               1745429FMacintosh HD                   BCDA6FC4:"/>
          <p:cNvPicPr>
            <a:picLocks noChangeAspect="1" noChangeArrowheads="1"/>
          </p:cNvPicPr>
          <p:nvPr/>
        </p:nvPicPr>
        <p:blipFill>
          <a:blip r:embed="rId2"/>
          <a:stretch>
            <a:fillRect/>
          </a:stretch>
        </p:blipFill>
        <p:spPr bwMode="auto">
          <a:xfrm>
            <a:off x="4648200" y="3352801"/>
            <a:ext cx="5690486" cy="3505200"/>
          </a:xfrm>
          <a:prstGeom prst="rect">
            <a:avLst/>
          </a:prstGeom>
          <a:noFill/>
        </p:spPr>
      </p:pic>
      <p:sp>
        <p:nvSpPr>
          <p:cNvPr id="3" name="Title 2"/>
          <p:cNvSpPr>
            <a:spLocks noGrp="1"/>
          </p:cNvSpPr>
          <p:nvPr>
            <p:ph type="title"/>
          </p:nvPr>
        </p:nvSpPr>
        <p:spPr/>
        <p:txBody>
          <a:bodyPr/>
          <a:lstStyle/>
          <a:p>
            <a:r>
              <a:rPr lang="en-US" dirty="0" smtClean="0"/>
              <a:t>Quadrupole Simulations</a:t>
            </a:r>
            <a:endParaRPr lang="en-US" dirty="0"/>
          </a:p>
        </p:txBody>
      </p:sp>
      <p:sp>
        <p:nvSpPr>
          <p:cNvPr id="4" name="Date Placeholder 3"/>
          <p:cNvSpPr>
            <a:spLocks noGrp="1"/>
          </p:cNvSpPr>
          <p:nvPr>
            <p:ph type="dt" sz="half" idx="10"/>
          </p:nvPr>
        </p:nvSpPr>
        <p:spPr/>
        <p:txBody>
          <a:bodyPr/>
          <a:lstStyle/>
          <a:p>
            <a:pPr>
              <a:defRPr/>
            </a:pPr>
            <a:fld id="{9191F9E8-C4EC-4E07-9186-70B895237E18}" type="datetime1">
              <a:rPr lang="en-US" smtClean="0"/>
              <a:pPr>
                <a:defRPr/>
              </a:pPr>
              <a:t>4/9/2013</a:t>
            </a:fld>
            <a:endParaRPr lang="en-US"/>
          </a:p>
        </p:txBody>
      </p:sp>
      <p:sp>
        <p:nvSpPr>
          <p:cNvPr id="5" name="Slide Number Placeholder 4"/>
          <p:cNvSpPr>
            <a:spLocks noGrp="1"/>
          </p:cNvSpPr>
          <p:nvPr>
            <p:ph type="sldNum" sz="quarter" idx="12"/>
          </p:nvPr>
        </p:nvSpPr>
        <p:spPr/>
        <p:txBody>
          <a:bodyPr/>
          <a:lstStyle/>
          <a:p>
            <a:pPr>
              <a:defRPr/>
            </a:pPr>
            <a:fld id="{66EBCDD8-490A-4340-8AFB-91AE61DAC24C}" type="slidenum">
              <a:rPr lang="en-US" smtClean="0"/>
              <a:pPr>
                <a:defRPr/>
              </a:pPr>
              <a:t>18</a:t>
            </a:fld>
            <a:endParaRPr lang="en-US"/>
          </a:p>
        </p:txBody>
      </p:sp>
      <p:pic>
        <p:nvPicPr>
          <p:cNvPr id="6" name="Picture 5" descr="quad_trapping_pub2-eps-converted-to.png"/>
          <p:cNvPicPr>
            <a:picLocks noChangeAspect="1"/>
          </p:cNvPicPr>
          <p:nvPr/>
        </p:nvPicPr>
        <p:blipFill>
          <a:blip r:embed="rId3"/>
          <a:stretch>
            <a:fillRect/>
          </a:stretch>
        </p:blipFill>
        <p:spPr>
          <a:xfrm>
            <a:off x="0" y="3411376"/>
            <a:ext cx="4648200" cy="3446624"/>
          </a:xfrm>
          <a:prstGeom prst="rect">
            <a:avLst/>
          </a:prstGeom>
        </p:spPr>
      </p:pic>
      <p:pic>
        <p:nvPicPr>
          <p:cNvPr id="7" name="Picture 6" descr="quad1905_11turns.png"/>
          <p:cNvPicPr>
            <a:picLocks noChangeAspect="1"/>
          </p:cNvPicPr>
          <p:nvPr/>
        </p:nvPicPr>
        <p:blipFill>
          <a:blip r:embed="rId4"/>
          <a:stretch>
            <a:fillRect/>
          </a:stretch>
        </p:blipFill>
        <p:spPr>
          <a:xfrm>
            <a:off x="0" y="0"/>
            <a:ext cx="4470401" cy="3352800"/>
          </a:xfrm>
          <a:prstGeom prst="rect">
            <a:avLst/>
          </a:prstGeom>
        </p:spPr>
      </p:pic>
      <p:sp>
        <p:nvSpPr>
          <p:cNvPr id="2" name="Content Placeholder 1"/>
          <p:cNvSpPr>
            <a:spLocks noGrp="1"/>
          </p:cNvSpPr>
          <p:nvPr>
            <p:ph idx="1"/>
          </p:nvPr>
        </p:nvSpPr>
        <p:spPr>
          <a:xfrm>
            <a:off x="4191000" y="533400"/>
            <a:ext cx="4876800" cy="5943600"/>
          </a:xfrm>
        </p:spPr>
        <p:txBody>
          <a:bodyPr/>
          <a:lstStyle/>
          <a:p>
            <a:r>
              <a:rPr lang="en-US" sz="2400" dirty="0" smtClean="0"/>
              <a:t>Cloud particles follow field lines</a:t>
            </a:r>
          </a:p>
          <a:p>
            <a:r>
              <a:rPr lang="en-US" sz="2400" dirty="0" smtClean="0"/>
              <a:t>Also predict most signal will be in collector 10</a:t>
            </a:r>
          </a:p>
          <a:p>
            <a:r>
              <a:rPr lang="en-US" sz="2400" dirty="0" smtClean="0"/>
              <a:t>Suggest long term trapping of cloud</a:t>
            </a:r>
          </a:p>
          <a:p>
            <a:pPr lvl="1"/>
            <a:r>
              <a:rPr lang="en-US" sz="2000" dirty="0" smtClean="0"/>
              <a:t>Multi-turn simulation needed to reach equilibrium</a:t>
            </a:r>
            <a:endParaRPr lang="en-US" sz="2000" dirty="0"/>
          </a:p>
        </p:txBody>
      </p:sp>
      <p:sp>
        <p:nvSpPr>
          <p:cNvPr id="9" name="TextBox 8"/>
          <p:cNvSpPr txBox="1"/>
          <p:nvPr/>
        </p:nvSpPr>
        <p:spPr>
          <a:xfrm>
            <a:off x="7664108" y="3124200"/>
            <a:ext cx="1479892" cy="400110"/>
          </a:xfrm>
          <a:prstGeom prst="rect">
            <a:avLst/>
          </a:prstGeom>
          <a:noFill/>
        </p:spPr>
        <p:txBody>
          <a:bodyPr wrap="none" rtlCol="0">
            <a:spAutoFit/>
          </a:bodyPr>
          <a:lstStyle/>
          <a:p>
            <a:r>
              <a:rPr lang="en-US" sz="2000" b="1" dirty="0" smtClean="0">
                <a:latin typeface="+mj-lt"/>
              </a:rPr>
              <a:t>M. Furman</a:t>
            </a:r>
            <a:endParaRPr lang="en-US" sz="2000" b="1" dirty="0">
              <a:latin typeface="+mj-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Analytical model assumes no </a:t>
            </a:r>
            <a:r>
              <a:rPr lang="en-US" sz="2400" dirty="0" smtClean="0"/>
              <a:t>significant </a:t>
            </a:r>
            <a:r>
              <a:rPr lang="en-US" sz="2400" dirty="0" smtClean="0"/>
              <a:t>interaction between RFA and cloud</a:t>
            </a:r>
          </a:p>
          <a:p>
            <a:pPr lvl="1"/>
            <a:r>
              <a:rPr lang="en-US" sz="2000" dirty="0" smtClean="0"/>
              <a:t>Misses some features of the data in high magnetic fields</a:t>
            </a:r>
          </a:p>
          <a:p>
            <a:pPr lvl="1"/>
            <a:r>
              <a:rPr lang="en-US" sz="2000" dirty="0" smtClean="0"/>
              <a:t>Ex: In the wiggler data, we observe an anomalous spike in current at low (but nonzero) retarding voltage</a:t>
            </a:r>
          </a:p>
          <a:p>
            <a:pPr lvl="2"/>
            <a:r>
              <a:rPr lang="en-US" sz="1600" dirty="0" smtClean="0"/>
              <a:t>Due to a resonance between the voltage and bunch spacing</a:t>
            </a:r>
          </a:p>
          <a:p>
            <a:pPr lvl="2"/>
            <a:r>
              <a:rPr lang="en-US" sz="1600" dirty="0" smtClean="0"/>
              <a:t>Extra signal comes from secondaries produced on the retarding grid</a:t>
            </a:r>
          </a:p>
          <a:p>
            <a:pPr lvl="1"/>
            <a:r>
              <a:rPr lang="en-US" sz="2000" dirty="0" smtClean="0"/>
              <a:t>Need full particle tracking model to observe this in simulation</a:t>
            </a:r>
            <a:endParaRPr lang="en-US" sz="1600" dirty="0"/>
          </a:p>
        </p:txBody>
      </p:sp>
      <p:sp>
        <p:nvSpPr>
          <p:cNvPr id="3" name="Title 2"/>
          <p:cNvSpPr>
            <a:spLocks noGrp="1"/>
          </p:cNvSpPr>
          <p:nvPr>
            <p:ph type="title"/>
          </p:nvPr>
        </p:nvSpPr>
        <p:spPr/>
        <p:txBody>
          <a:bodyPr/>
          <a:lstStyle/>
          <a:p>
            <a:r>
              <a:rPr lang="en-US" dirty="0" smtClean="0"/>
              <a:t>Full Particle Tracking Model</a:t>
            </a:r>
            <a:endParaRPr lang="en-US" dirty="0"/>
          </a:p>
        </p:txBody>
      </p:sp>
      <p:sp>
        <p:nvSpPr>
          <p:cNvPr id="4" name="Date Placeholder 3"/>
          <p:cNvSpPr>
            <a:spLocks noGrp="1"/>
          </p:cNvSpPr>
          <p:nvPr>
            <p:ph type="dt" sz="half" idx="10"/>
          </p:nvPr>
        </p:nvSpPr>
        <p:spPr/>
        <p:txBody>
          <a:bodyPr/>
          <a:lstStyle/>
          <a:p>
            <a:pPr>
              <a:defRPr/>
            </a:pPr>
            <a:fld id="{9191F9E8-C4EC-4E07-9186-70B895237E18}" type="datetime1">
              <a:rPr lang="en-US" smtClean="0"/>
              <a:pPr>
                <a:defRPr/>
              </a:pPr>
              <a:t>4/9/2013</a:t>
            </a:fld>
            <a:endParaRPr lang="en-US"/>
          </a:p>
        </p:txBody>
      </p:sp>
      <p:sp>
        <p:nvSpPr>
          <p:cNvPr id="5" name="Slide Number Placeholder 4"/>
          <p:cNvSpPr>
            <a:spLocks noGrp="1"/>
          </p:cNvSpPr>
          <p:nvPr>
            <p:ph type="sldNum" sz="quarter" idx="12"/>
          </p:nvPr>
        </p:nvSpPr>
        <p:spPr/>
        <p:txBody>
          <a:bodyPr/>
          <a:lstStyle/>
          <a:p>
            <a:pPr>
              <a:defRPr/>
            </a:pPr>
            <a:fld id="{66EBCDD8-490A-4340-8AFB-91AE61DAC24C}" type="slidenum">
              <a:rPr lang="en-US" smtClean="0"/>
              <a:pPr>
                <a:defRPr/>
              </a:pPr>
              <a:t>19</a:t>
            </a:fld>
            <a:endParaRPr lang="en-US"/>
          </a:p>
        </p:txBody>
      </p:sp>
      <p:pic>
        <p:nvPicPr>
          <p:cNvPr id="7" name="Picture 6" descr="trampoline_wig1w_2585-eps-converted-to.png"/>
          <p:cNvPicPr>
            <a:picLocks noChangeAspect="1"/>
          </p:cNvPicPr>
          <p:nvPr/>
        </p:nvPicPr>
        <p:blipFill>
          <a:blip r:embed="rId2"/>
          <a:stretch>
            <a:fillRect/>
          </a:stretch>
        </p:blipFill>
        <p:spPr>
          <a:xfrm>
            <a:off x="1" y="3644020"/>
            <a:ext cx="4572000" cy="3213979"/>
          </a:xfrm>
          <a:prstGeom prst="rect">
            <a:avLst/>
          </a:prstGeom>
        </p:spPr>
      </p:pic>
      <p:pic>
        <p:nvPicPr>
          <p:cNvPr id="6" name="Picture 5" descr="integrated_model_posinst.png"/>
          <p:cNvPicPr>
            <a:picLocks noChangeAspect="1"/>
          </p:cNvPicPr>
          <p:nvPr/>
        </p:nvPicPr>
        <p:blipFill>
          <a:blip r:embed="rId3"/>
          <a:stretch>
            <a:fillRect/>
          </a:stretch>
        </p:blipFill>
        <p:spPr>
          <a:xfrm>
            <a:off x="4572000" y="3657886"/>
            <a:ext cx="4391916" cy="3200114"/>
          </a:xfrm>
          <a:prstGeom prst="rect">
            <a:avLst/>
          </a:prstGeom>
        </p:spPr>
      </p:pic>
      <p:sp>
        <p:nvSpPr>
          <p:cNvPr id="8" name="TextBox 7"/>
          <p:cNvSpPr txBox="1"/>
          <p:nvPr/>
        </p:nvSpPr>
        <p:spPr>
          <a:xfrm>
            <a:off x="2895600" y="4343400"/>
            <a:ext cx="923651" cy="523220"/>
          </a:xfrm>
          <a:prstGeom prst="rect">
            <a:avLst/>
          </a:prstGeom>
          <a:noFill/>
        </p:spPr>
        <p:txBody>
          <a:bodyPr wrap="none" rtlCol="0">
            <a:spAutoFit/>
          </a:bodyPr>
          <a:lstStyle/>
          <a:p>
            <a:r>
              <a:rPr lang="en-US" sz="2800" b="1" dirty="0" smtClean="0">
                <a:solidFill>
                  <a:srgbClr val="C00000"/>
                </a:solidFill>
              </a:rPr>
              <a:t>Data</a:t>
            </a:r>
            <a:endParaRPr lang="en-US" sz="2800" b="1" dirty="0">
              <a:solidFill>
                <a:srgbClr val="C00000"/>
              </a:solidFill>
            </a:endParaRPr>
          </a:p>
        </p:txBody>
      </p:sp>
      <p:sp>
        <p:nvSpPr>
          <p:cNvPr id="9" name="TextBox 8"/>
          <p:cNvSpPr txBox="1"/>
          <p:nvPr/>
        </p:nvSpPr>
        <p:spPr>
          <a:xfrm>
            <a:off x="6477000" y="4267200"/>
            <a:ext cx="1863011" cy="523220"/>
          </a:xfrm>
          <a:prstGeom prst="rect">
            <a:avLst/>
          </a:prstGeom>
          <a:noFill/>
        </p:spPr>
        <p:txBody>
          <a:bodyPr wrap="none" rtlCol="0">
            <a:spAutoFit/>
          </a:bodyPr>
          <a:lstStyle/>
          <a:p>
            <a:r>
              <a:rPr lang="en-US" sz="2800" b="1" dirty="0" smtClean="0">
                <a:solidFill>
                  <a:srgbClr val="C00000"/>
                </a:solidFill>
              </a:rPr>
              <a:t>Simulation</a:t>
            </a:r>
            <a:endParaRPr lang="en-US" sz="2800" b="1" dirty="0">
              <a:solidFill>
                <a:srgbClr val="C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Overview electron cloud</a:t>
            </a:r>
          </a:p>
          <a:p>
            <a:r>
              <a:rPr lang="en-US" dirty="0" smtClean="0"/>
              <a:t>The </a:t>
            </a:r>
            <a:r>
              <a:rPr lang="en-US" dirty="0" smtClean="0"/>
              <a:t>CESR-TA program</a:t>
            </a:r>
          </a:p>
          <a:p>
            <a:pPr lvl="1"/>
            <a:r>
              <a:rPr lang="en-US" dirty="0" smtClean="0"/>
              <a:t>Overview</a:t>
            </a:r>
          </a:p>
          <a:p>
            <a:pPr lvl="1"/>
            <a:r>
              <a:rPr lang="en-US" dirty="0" smtClean="0"/>
              <a:t>EC buildup studies</a:t>
            </a:r>
          </a:p>
          <a:p>
            <a:pPr lvl="1"/>
            <a:r>
              <a:rPr lang="en-US" dirty="0" smtClean="0"/>
              <a:t>Retarding Field Analyzers</a:t>
            </a:r>
          </a:p>
          <a:p>
            <a:r>
              <a:rPr lang="en-US" dirty="0" smtClean="0"/>
              <a:t>Cloud </a:t>
            </a:r>
            <a:r>
              <a:rPr lang="en-US" dirty="0" smtClean="0"/>
              <a:t>measurements and mitigation tests at </a:t>
            </a:r>
          </a:p>
          <a:p>
            <a:pPr>
              <a:buNone/>
            </a:pPr>
            <a:r>
              <a:rPr lang="en-US" dirty="0" smtClean="0"/>
              <a:t>	</a:t>
            </a:r>
            <a:r>
              <a:rPr lang="en-US" dirty="0" smtClean="0"/>
              <a:t>CESR-TA</a:t>
            </a:r>
            <a:endParaRPr lang="en-US" dirty="0" smtClean="0"/>
          </a:p>
          <a:p>
            <a:r>
              <a:rPr lang="en-US" dirty="0" smtClean="0"/>
              <a:t>Simulations</a:t>
            </a:r>
          </a:p>
          <a:p>
            <a:pPr lvl="1"/>
            <a:r>
              <a:rPr lang="en-US" dirty="0" smtClean="0"/>
              <a:t>Detector modeling</a:t>
            </a:r>
          </a:p>
          <a:p>
            <a:pPr lvl="1"/>
            <a:r>
              <a:rPr lang="en-US" dirty="0" smtClean="0"/>
              <a:t>Fitting data</a:t>
            </a:r>
          </a:p>
          <a:p>
            <a:endParaRPr lang="en-US" sz="2800" dirty="0"/>
          </a:p>
        </p:txBody>
      </p:sp>
      <p:sp>
        <p:nvSpPr>
          <p:cNvPr id="3" name="Title 2"/>
          <p:cNvSpPr>
            <a:spLocks noGrp="1"/>
          </p:cNvSpPr>
          <p:nvPr>
            <p:ph type="title"/>
          </p:nvPr>
        </p:nvSpPr>
        <p:spPr/>
        <p:txBody>
          <a:bodyPr/>
          <a:lstStyle/>
          <a:p>
            <a:r>
              <a:rPr lang="en-US" dirty="0" smtClean="0"/>
              <a:t>Outline</a:t>
            </a:r>
            <a:endParaRPr lang="en-US" dirty="0"/>
          </a:p>
        </p:txBody>
      </p:sp>
      <p:sp>
        <p:nvSpPr>
          <p:cNvPr id="4" name="Date Placeholder 3"/>
          <p:cNvSpPr>
            <a:spLocks noGrp="1"/>
          </p:cNvSpPr>
          <p:nvPr>
            <p:ph type="dt" sz="half" idx="10"/>
          </p:nvPr>
        </p:nvSpPr>
        <p:spPr/>
        <p:txBody>
          <a:bodyPr/>
          <a:lstStyle/>
          <a:p>
            <a:pPr>
              <a:defRPr/>
            </a:pPr>
            <a:fld id="{38AE45E4-BCFD-4D07-A5A0-40CE1DED3168}" type="datetime1">
              <a:rPr lang="en-US" smtClean="0">
                <a:solidFill>
                  <a:srgbClr val="000000"/>
                </a:solidFill>
              </a:rPr>
              <a:pPr>
                <a:defRPr/>
              </a:pPr>
              <a:t>4/9/2013</a:t>
            </a:fld>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66EBCDD8-490A-4340-8AFB-91AE61DAC24C}" type="slidenum">
              <a:rPr lang="en-US" smtClean="0">
                <a:solidFill>
                  <a:srgbClr val="000000"/>
                </a:solidFill>
              </a:rPr>
              <a:pPr>
                <a:defRPr/>
              </a:pPr>
              <a:t>2</a:t>
            </a:fld>
            <a:endParaRPr lang="en-US">
              <a:solidFill>
                <a:srgbClr val="00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Conclusions</a:t>
            </a:r>
            <a:endParaRPr lang="en-US" dirty="0"/>
          </a:p>
        </p:txBody>
      </p:sp>
      <p:sp>
        <p:nvSpPr>
          <p:cNvPr id="4" name="Date Placeholder 3"/>
          <p:cNvSpPr>
            <a:spLocks noGrp="1"/>
          </p:cNvSpPr>
          <p:nvPr>
            <p:ph type="dt" sz="half" idx="10"/>
          </p:nvPr>
        </p:nvSpPr>
        <p:spPr/>
        <p:txBody>
          <a:bodyPr/>
          <a:lstStyle/>
          <a:p>
            <a:pPr>
              <a:defRPr/>
            </a:pPr>
            <a:fld id="{F18FAD64-BD42-4968-8279-ED4711753392}" type="datetime1">
              <a:rPr lang="en-US" smtClean="0"/>
              <a:pPr>
                <a:defRPr/>
              </a:pPr>
              <a:t>4/9/2013</a:t>
            </a:fld>
            <a:endParaRPr lang="en-US"/>
          </a:p>
        </p:txBody>
      </p:sp>
      <p:sp>
        <p:nvSpPr>
          <p:cNvPr id="6" name="Slide Number Placeholder 5"/>
          <p:cNvSpPr>
            <a:spLocks noGrp="1"/>
          </p:cNvSpPr>
          <p:nvPr>
            <p:ph type="sldNum" sz="quarter" idx="12"/>
          </p:nvPr>
        </p:nvSpPr>
        <p:spPr/>
        <p:txBody>
          <a:bodyPr/>
          <a:lstStyle/>
          <a:p>
            <a:pPr>
              <a:defRPr/>
            </a:pPr>
            <a:fld id="{66EBCDD8-490A-4340-8AFB-91AE61DAC24C}" type="slidenum">
              <a:rPr lang="en-US" smtClean="0"/>
              <a:pPr>
                <a:defRPr/>
              </a:pPr>
              <a:t>20</a:t>
            </a:fld>
            <a:endParaRPr lang="en-US"/>
          </a:p>
        </p:txBody>
      </p:sp>
      <p:sp>
        <p:nvSpPr>
          <p:cNvPr id="7" name="Content Placeholder 1"/>
          <p:cNvSpPr>
            <a:spLocks noGrp="1"/>
          </p:cNvSpPr>
          <p:nvPr>
            <p:ph idx="1"/>
          </p:nvPr>
        </p:nvSpPr>
        <p:spPr>
          <a:xfrm>
            <a:off x="0" y="609600"/>
            <a:ext cx="9144000" cy="5943600"/>
          </a:xfrm>
        </p:spPr>
        <p:txBody>
          <a:bodyPr/>
          <a:lstStyle/>
          <a:p>
            <a:r>
              <a:rPr lang="en-US" sz="1800" dirty="0" smtClean="0"/>
              <a:t>Electron cloud is ubiquitous in accelerators (especially for positively charged beams)</a:t>
            </a:r>
          </a:p>
          <a:p>
            <a:pPr lvl="1"/>
            <a:r>
              <a:rPr lang="en-US" sz="1600" dirty="0" smtClean="0"/>
              <a:t>Always bad, often a limiting factor</a:t>
            </a:r>
          </a:p>
          <a:p>
            <a:pPr lvl="1"/>
            <a:r>
              <a:rPr lang="en-US" sz="1600" dirty="0" smtClean="0"/>
              <a:t>Major issue for next generation machines</a:t>
            </a:r>
          </a:p>
          <a:p>
            <a:r>
              <a:rPr lang="en-US" sz="1800" dirty="0" smtClean="0"/>
              <a:t>CESR-TA is (among other things) the most extensive investigation of electron cloud in a single machine to date</a:t>
            </a:r>
          </a:p>
          <a:p>
            <a:r>
              <a:rPr lang="en-US" sz="1800" dirty="0" smtClean="0"/>
              <a:t>Many RFAs have been installed in CESR </a:t>
            </a:r>
          </a:p>
          <a:p>
            <a:pPr lvl="1"/>
            <a:r>
              <a:rPr lang="en-US" sz="1600" dirty="0" smtClean="0"/>
              <a:t>Drifts, dipoles, quadrupole, wigglers</a:t>
            </a:r>
          </a:p>
          <a:p>
            <a:pPr lvl="1"/>
            <a:r>
              <a:rPr lang="en-US" sz="1600" dirty="0" smtClean="0"/>
              <a:t>Different mitigations: coatings, grooves, clearing electrode…</a:t>
            </a:r>
          </a:p>
          <a:p>
            <a:pPr lvl="1"/>
            <a:r>
              <a:rPr lang="en-US" sz="1600" dirty="0" smtClean="0"/>
              <a:t>Measurements taken under a wide variety of beam conditions</a:t>
            </a:r>
          </a:p>
          <a:p>
            <a:pPr lvl="2"/>
            <a:r>
              <a:rPr lang="en-US" sz="1400" dirty="0" smtClean="0"/>
              <a:t>Helps for pinning down different SEY and PEY parameters</a:t>
            </a:r>
          </a:p>
          <a:p>
            <a:r>
              <a:rPr lang="en-US" sz="1800" dirty="0" smtClean="0"/>
              <a:t>Quantitative analysis is challenging, requires detailed model of the RFA</a:t>
            </a:r>
          </a:p>
          <a:p>
            <a:pPr lvl="1"/>
            <a:r>
              <a:rPr lang="en-US" sz="1600" dirty="0" smtClean="0"/>
              <a:t>For drift data, fits generally successful across wide variety of beam conditions</a:t>
            </a:r>
          </a:p>
          <a:p>
            <a:pPr lvl="2"/>
            <a:r>
              <a:rPr lang="en-US" sz="1400" dirty="0" smtClean="0"/>
              <a:t>Result: best fit parameters for different materials</a:t>
            </a:r>
            <a:endParaRPr lang="en-US" sz="2000" dirty="0" smtClean="0"/>
          </a:p>
          <a:p>
            <a:pPr lvl="1"/>
            <a:r>
              <a:rPr lang="en-US" sz="1600" dirty="0" smtClean="0"/>
              <a:t>In field regions, qualitative phenomena reproduced</a:t>
            </a:r>
          </a:p>
          <a:p>
            <a:pPr lvl="2"/>
            <a:r>
              <a:rPr lang="en-US" sz="1400" dirty="0" smtClean="0"/>
              <a:t>Interaction between cloud and RFA significant</a:t>
            </a:r>
          </a:p>
          <a:p>
            <a:r>
              <a:rPr lang="en-US" sz="1800" dirty="0" smtClean="0"/>
              <a:t>Main accomplishments</a:t>
            </a:r>
          </a:p>
          <a:p>
            <a:pPr lvl="1"/>
            <a:r>
              <a:rPr lang="en-US" sz="1600" dirty="0" smtClean="0"/>
              <a:t>Deeper understanding of the electron cloud</a:t>
            </a:r>
          </a:p>
          <a:p>
            <a:pPr lvl="1"/>
            <a:r>
              <a:rPr lang="en-US" sz="1600" dirty="0" smtClean="0"/>
              <a:t>Detailed evaluation of different materials/mitigations</a:t>
            </a:r>
          </a:p>
          <a:p>
            <a:pPr lvl="1"/>
            <a:r>
              <a:rPr lang="en-US" sz="1600" dirty="0" smtClean="0"/>
              <a:t>Validation of buildup codes</a:t>
            </a:r>
          </a:p>
          <a:p>
            <a:pPr lvl="1"/>
            <a:r>
              <a:rPr lang="en-US" sz="1600" dirty="0" smtClean="0"/>
              <a:t>Input for future machines</a:t>
            </a:r>
          </a:p>
          <a:p>
            <a:endParaRPr lang="en-US" sz="1800" dirty="0" smtClean="0"/>
          </a:p>
        </p:txBody>
      </p:sp>
    </p:spTree>
    <p:extLst>
      <p:ext uri="{BB962C8B-B14F-4D97-AF65-F5344CB8AC3E}">
        <p14:creationId xmlns="" xmlns:p14="http://schemas.microsoft.com/office/powerpoint/2010/main" val="24986908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smtClean="0"/>
              <a:t>Undergrad: University of Illinois Champaign-Urbana</a:t>
            </a:r>
          </a:p>
          <a:p>
            <a:pPr lvl="1"/>
            <a:r>
              <a:rPr lang="en-US" sz="1800" dirty="0" smtClean="0"/>
              <a:t>Studied </a:t>
            </a:r>
            <a:r>
              <a:rPr lang="en-US" sz="1800" dirty="0" smtClean="0"/>
              <a:t>acoustic detection of </a:t>
            </a:r>
            <a:r>
              <a:rPr lang="en-US" sz="1800" dirty="0" smtClean="0"/>
              <a:t>breakdown </a:t>
            </a:r>
            <a:r>
              <a:rPr lang="en-US" sz="1800" dirty="0" smtClean="0"/>
              <a:t>of NC accelerating structures</a:t>
            </a:r>
          </a:p>
          <a:p>
            <a:pPr lvl="1"/>
            <a:r>
              <a:rPr lang="en-US" sz="1800" dirty="0" smtClean="0"/>
              <a:t>Worked on fast kicker design for ILC at A0 </a:t>
            </a:r>
            <a:r>
              <a:rPr lang="en-US" sz="1800" dirty="0" err="1" smtClean="0"/>
              <a:t>photoinjector</a:t>
            </a:r>
            <a:r>
              <a:rPr lang="en-US" sz="1800" dirty="0" smtClean="0"/>
              <a:t> at FNAL</a:t>
            </a:r>
          </a:p>
          <a:p>
            <a:r>
              <a:rPr lang="en-US" sz="2000" dirty="0" smtClean="0"/>
              <a:t>Graduate: Cornell University</a:t>
            </a:r>
          </a:p>
          <a:p>
            <a:pPr lvl="1"/>
            <a:r>
              <a:rPr lang="en-US" sz="1800" dirty="0" smtClean="0"/>
              <a:t>CESR-TA </a:t>
            </a:r>
            <a:endParaRPr lang="en-US" sz="1800" dirty="0" smtClean="0"/>
          </a:p>
          <a:p>
            <a:pPr lvl="2"/>
            <a:r>
              <a:rPr lang="en-US" sz="1600" dirty="0" smtClean="0"/>
              <a:t>Hands on experience with an accelerator</a:t>
            </a:r>
          </a:p>
          <a:p>
            <a:pPr lvl="2"/>
            <a:r>
              <a:rPr lang="en-US" sz="1600" dirty="0" smtClean="0"/>
              <a:t>International collaboration</a:t>
            </a:r>
          </a:p>
          <a:p>
            <a:pPr lvl="2"/>
            <a:r>
              <a:rPr lang="en-US" sz="1600" dirty="0" smtClean="0"/>
              <a:t>RFA studies: input </a:t>
            </a:r>
            <a:r>
              <a:rPr lang="en-US" sz="1600" dirty="0" smtClean="0"/>
              <a:t>to </a:t>
            </a:r>
            <a:r>
              <a:rPr lang="en-US" sz="1600" dirty="0" smtClean="0"/>
              <a:t>design</a:t>
            </a:r>
            <a:r>
              <a:rPr lang="en-US" sz="1600" dirty="0" smtClean="0"/>
              <a:t>, </a:t>
            </a:r>
            <a:r>
              <a:rPr lang="en-US" sz="1600" dirty="0" smtClean="0"/>
              <a:t>data </a:t>
            </a:r>
            <a:r>
              <a:rPr lang="en-US" sz="1600" dirty="0" smtClean="0"/>
              <a:t>acquisition system, running bench </a:t>
            </a:r>
            <a:r>
              <a:rPr lang="en-US" sz="1600" dirty="0" smtClean="0"/>
              <a:t>tests, </a:t>
            </a:r>
            <a:r>
              <a:rPr lang="en-US" sz="1600" dirty="0" smtClean="0"/>
              <a:t>planning and running beam </a:t>
            </a:r>
            <a:r>
              <a:rPr lang="en-US" sz="1600" dirty="0" smtClean="0"/>
              <a:t>experiments, data analysis, simulations, data fitting…</a:t>
            </a:r>
          </a:p>
          <a:p>
            <a:pPr lvl="1"/>
            <a:r>
              <a:rPr lang="en-US" sz="1800" dirty="0" smtClean="0"/>
              <a:t>Current </a:t>
            </a:r>
            <a:r>
              <a:rPr lang="en-US" sz="1800" dirty="0" smtClean="0"/>
              <a:t>affiliate at LBNL</a:t>
            </a:r>
          </a:p>
          <a:p>
            <a:r>
              <a:rPr lang="en-US" sz="2000" dirty="0" smtClean="0"/>
              <a:t>Future: </a:t>
            </a:r>
            <a:r>
              <a:rPr lang="en-US" sz="2000" dirty="0" smtClean="0"/>
              <a:t>LARP?</a:t>
            </a:r>
          </a:p>
          <a:p>
            <a:pPr lvl="1"/>
            <a:r>
              <a:rPr lang="en-US" sz="1800" dirty="0" smtClean="0"/>
              <a:t>Work on the world’s most powerful accelerator </a:t>
            </a:r>
          </a:p>
          <a:p>
            <a:pPr lvl="2"/>
            <a:r>
              <a:rPr lang="en-US" sz="1600" dirty="0" smtClean="0"/>
              <a:t>~1000 </a:t>
            </a:r>
            <a:r>
              <a:rPr lang="en-US" sz="1600" dirty="0" smtClean="0"/>
              <a:t>times energy of CESR!</a:t>
            </a:r>
            <a:endParaRPr lang="en-US" sz="1600" dirty="0" smtClean="0"/>
          </a:p>
          <a:p>
            <a:pPr lvl="1"/>
            <a:r>
              <a:rPr lang="en-US" sz="1800" dirty="0" smtClean="0"/>
              <a:t>EC at </a:t>
            </a:r>
            <a:r>
              <a:rPr lang="en-US" sz="1800" dirty="0" smtClean="0"/>
              <a:t>LHC (25 ns operation)</a:t>
            </a:r>
          </a:p>
          <a:p>
            <a:pPr lvl="1"/>
            <a:r>
              <a:rPr lang="en-US" sz="1800" dirty="0" smtClean="0"/>
              <a:t>Beam dynamics studies</a:t>
            </a:r>
            <a:endParaRPr lang="en-US" sz="1800" dirty="0" smtClean="0"/>
          </a:p>
          <a:p>
            <a:pPr lvl="2"/>
            <a:r>
              <a:rPr lang="en-US" sz="1600" dirty="0" smtClean="0"/>
              <a:t>Beam-beam effect at IP</a:t>
            </a:r>
          </a:p>
          <a:p>
            <a:pPr lvl="2"/>
            <a:r>
              <a:rPr lang="en-US" sz="1600" dirty="0" smtClean="0"/>
              <a:t>Space charge in injector </a:t>
            </a:r>
            <a:r>
              <a:rPr lang="en-US" sz="1600" dirty="0" smtClean="0"/>
              <a:t>chain</a:t>
            </a:r>
          </a:p>
          <a:p>
            <a:pPr lvl="1"/>
            <a:r>
              <a:rPr lang="en-US" sz="1800" dirty="0" smtClean="0"/>
              <a:t>Fast feedback system</a:t>
            </a:r>
            <a:endParaRPr lang="en-US" sz="1800" dirty="0"/>
          </a:p>
        </p:txBody>
      </p:sp>
      <p:sp>
        <p:nvSpPr>
          <p:cNvPr id="3" name="Title 2"/>
          <p:cNvSpPr>
            <a:spLocks noGrp="1"/>
          </p:cNvSpPr>
          <p:nvPr>
            <p:ph type="title"/>
          </p:nvPr>
        </p:nvSpPr>
        <p:spPr/>
        <p:txBody>
          <a:bodyPr/>
          <a:lstStyle/>
          <a:p>
            <a:r>
              <a:rPr lang="en-US" dirty="0" smtClean="0"/>
              <a:t>About Me</a:t>
            </a:r>
            <a:endParaRPr lang="en-US" dirty="0"/>
          </a:p>
        </p:txBody>
      </p:sp>
      <p:sp>
        <p:nvSpPr>
          <p:cNvPr id="4" name="Date Placeholder 3"/>
          <p:cNvSpPr>
            <a:spLocks noGrp="1"/>
          </p:cNvSpPr>
          <p:nvPr>
            <p:ph type="dt" sz="half" idx="10"/>
          </p:nvPr>
        </p:nvSpPr>
        <p:spPr/>
        <p:txBody>
          <a:bodyPr/>
          <a:lstStyle/>
          <a:p>
            <a:pPr>
              <a:defRPr/>
            </a:pPr>
            <a:fld id="{9191F9E8-C4EC-4E07-9186-70B895237E18}" type="datetime1">
              <a:rPr lang="en-US" smtClean="0"/>
              <a:pPr>
                <a:defRPr/>
              </a:pPr>
              <a:t>4/9/2013</a:t>
            </a:fld>
            <a:endParaRPr lang="en-US"/>
          </a:p>
        </p:txBody>
      </p:sp>
      <p:sp>
        <p:nvSpPr>
          <p:cNvPr id="5" name="Slide Number Placeholder 4"/>
          <p:cNvSpPr>
            <a:spLocks noGrp="1"/>
          </p:cNvSpPr>
          <p:nvPr>
            <p:ph type="sldNum" sz="quarter" idx="12"/>
          </p:nvPr>
        </p:nvSpPr>
        <p:spPr/>
        <p:txBody>
          <a:bodyPr/>
          <a:lstStyle/>
          <a:p>
            <a:pPr>
              <a:defRPr/>
            </a:pPr>
            <a:fld id="{66EBCDD8-490A-4340-8AFB-91AE61DAC24C}" type="slidenum">
              <a:rPr lang="en-US" smtClean="0"/>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M. Furman</a:t>
            </a:r>
          </a:p>
          <a:p>
            <a:r>
              <a:rPr lang="en-US" sz="2400" dirty="0" smtClean="0"/>
              <a:t>G. Dugan, M. Palmer, D. Rubin</a:t>
            </a:r>
          </a:p>
          <a:p>
            <a:r>
              <a:rPr lang="en-US" sz="2400" dirty="0" smtClean="0"/>
              <a:t>CESR-TA group: L. </a:t>
            </a:r>
            <a:r>
              <a:rPr lang="en-US" sz="2400" dirty="0" err="1" smtClean="0"/>
              <a:t>Bartnik</a:t>
            </a:r>
            <a:r>
              <a:rPr lang="en-US" sz="2400" dirty="0" smtClean="0"/>
              <a:t>, M.G. Billing, J.V. Conway, J.A. Crittenden, M. Forster, S. Greenwald, W. </a:t>
            </a:r>
            <a:r>
              <a:rPr lang="en-US" sz="2400" dirty="0" err="1" smtClean="0"/>
              <a:t>Hartung</a:t>
            </a:r>
            <a:r>
              <a:rPr lang="en-US" sz="2400" dirty="0" smtClean="0"/>
              <a:t>, Y. Li, X. Liu,   J. </a:t>
            </a:r>
            <a:r>
              <a:rPr lang="en-US" sz="2400" dirty="0" err="1" smtClean="0"/>
              <a:t>Livezey</a:t>
            </a:r>
            <a:r>
              <a:rPr lang="en-US" sz="2400" dirty="0" smtClean="0"/>
              <a:t>, J. Makita, R.E. </a:t>
            </a:r>
            <a:r>
              <a:rPr lang="en-US" sz="2400" dirty="0" err="1" smtClean="0"/>
              <a:t>Meller</a:t>
            </a:r>
            <a:r>
              <a:rPr lang="en-US" sz="2400" dirty="0" smtClean="0"/>
              <a:t>, S. Roy, S. Santos, R.M. Schwartz, J. </a:t>
            </a:r>
            <a:r>
              <a:rPr lang="en-US" sz="2400" dirty="0" err="1" smtClean="0"/>
              <a:t>Sikora</a:t>
            </a:r>
            <a:r>
              <a:rPr lang="en-US" sz="2400" dirty="0" smtClean="0"/>
              <a:t>, and C.R. </a:t>
            </a:r>
            <a:r>
              <a:rPr lang="en-US" sz="2400" dirty="0" err="1" smtClean="0"/>
              <a:t>Strohman</a:t>
            </a:r>
            <a:endParaRPr lang="en-US" sz="2400" dirty="0" smtClean="0"/>
          </a:p>
          <a:p>
            <a:r>
              <a:rPr lang="en-US" sz="2400" dirty="0" smtClean="0"/>
              <a:t>Collaborators:</a:t>
            </a:r>
          </a:p>
          <a:p>
            <a:pPr lvl="1"/>
            <a:r>
              <a:rPr lang="en-US" sz="2000" dirty="0" smtClean="0"/>
              <a:t>LBL: C.M. </a:t>
            </a:r>
            <a:r>
              <a:rPr lang="en-US" sz="2000" dirty="0" err="1" smtClean="0"/>
              <a:t>Celata</a:t>
            </a:r>
            <a:r>
              <a:rPr lang="en-US" sz="2000" dirty="0" smtClean="0"/>
              <a:t>, M. </a:t>
            </a:r>
            <a:r>
              <a:rPr lang="en-US" sz="2000" dirty="0" err="1" smtClean="0"/>
              <a:t>Venturini</a:t>
            </a:r>
            <a:endParaRPr lang="en-US" sz="2000" dirty="0" smtClean="0"/>
          </a:p>
          <a:p>
            <a:pPr lvl="1"/>
            <a:r>
              <a:rPr lang="en-US" sz="2000" dirty="0" smtClean="0"/>
              <a:t>SLAC: M. </a:t>
            </a:r>
            <a:r>
              <a:rPr lang="en-US" sz="2000" dirty="0" err="1" smtClean="0"/>
              <a:t>Pivi</a:t>
            </a:r>
            <a:r>
              <a:rPr lang="en-US" sz="2000" dirty="0" smtClean="0"/>
              <a:t>, L. Wang</a:t>
            </a:r>
          </a:p>
          <a:p>
            <a:pPr lvl="1"/>
            <a:r>
              <a:rPr lang="en-US" sz="2000" dirty="0" smtClean="0"/>
              <a:t>APS: K. </a:t>
            </a:r>
            <a:r>
              <a:rPr lang="en-US" sz="2000" dirty="0" err="1" smtClean="0"/>
              <a:t>Harkay</a:t>
            </a:r>
            <a:endParaRPr lang="en-US" sz="2000" dirty="0" smtClean="0"/>
          </a:p>
          <a:p>
            <a:pPr lvl="1"/>
            <a:r>
              <a:rPr lang="en-US" sz="2000" dirty="0" smtClean="0"/>
              <a:t>CERN: S. </a:t>
            </a:r>
            <a:r>
              <a:rPr lang="en-US" sz="2000" dirty="0" err="1" smtClean="0"/>
              <a:t>Calatroni</a:t>
            </a:r>
            <a:r>
              <a:rPr lang="en-US" sz="2000" dirty="0" smtClean="0"/>
              <a:t>, G. </a:t>
            </a:r>
            <a:r>
              <a:rPr lang="en-US" sz="2000" dirty="0" err="1" smtClean="0"/>
              <a:t>Rumolo</a:t>
            </a:r>
            <a:endParaRPr lang="en-US" sz="2000" dirty="0" smtClean="0"/>
          </a:p>
          <a:p>
            <a:pPr lvl="1"/>
            <a:r>
              <a:rPr lang="en-US" sz="2000" dirty="0" smtClean="0"/>
              <a:t>KEK: K. Kanazawa, S. Kato, Y. </a:t>
            </a:r>
            <a:r>
              <a:rPr lang="en-US" sz="2000" dirty="0" err="1" smtClean="0"/>
              <a:t>Suetsugu</a:t>
            </a:r>
            <a:endParaRPr lang="en-US" sz="2000" dirty="0" smtClean="0"/>
          </a:p>
          <a:p>
            <a:r>
              <a:rPr lang="en-US" sz="3600" b="1" dirty="0" smtClean="0"/>
              <a:t>You, for your attention</a:t>
            </a:r>
            <a:endParaRPr lang="en-US" sz="3600" b="1" dirty="0"/>
          </a:p>
        </p:txBody>
      </p:sp>
      <p:sp>
        <p:nvSpPr>
          <p:cNvPr id="3" name="Title 2"/>
          <p:cNvSpPr>
            <a:spLocks noGrp="1"/>
          </p:cNvSpPr>
          <p:nvPr>
            <p:ph type="title"/>
          </p:nvPr>
        </p:nvSpPr>
        <p:spPr/>
        <p:txBody>
          <a:bodyPr/>
          <a:lstStyle/>
          <a:p>
            <a:r>
              <a:rPr lang="en-US" dirty="0" smtClean="0"/>
              <a:t>Thanks!</a:t>
            </a:r>
            <a:endParaRPr lang="en-US" dirty="0"/>
          </a:p>
        </p:txBody>
      </p:sp>
      <p:sp>
        <p:nvSpPr>
          <p:cNvPr id="4" name="Date Placeholder 3"/>
          <p:cNvSpPr>
            <a:spLocks noGrp="1"/>
          </p:cNvSpPr>
          <p:nvPr>
            <p:ph type="dt" sz="half" idx="10"/>
          </p:nvPr>
        </p:nvSpPr>
        <p:spPr/>
        <p:txBody>
          <a:bodyPr/>
          <a:lstStyle/>
          <a:p>
            <a:pPr>
              <a:defRPr/>
            </a:pPr>
            <a:fld id="{9191F9E8-C4EC-4E07-9186-70B895237E18}" type="datetime1">
              <a:rPr lang="en-US" smtClean="0"/>
              <a:pPr>
                <a:defRPr/>
              </a:pPr>
              <a:t>4/9/2013</a:t>
            </a:fld>
            <a:endParaRPr lang="en-US"/>
          </a:p>
        </p:txBody>
      </p:sp>
      <p:sp>
        <p:nvSpPr>
          <p:cNvPr id="5" name="Slide Number Placeholder 4"/>
          <p:cNvSpPr>
            <a:spLocks noGrp="1"/>
          </p:cNvSpPr>
          <p:nvPr>
            <p:ph type="sldNum" sz="quarter" idx="12"/>
          </p:nvPr>
        </p:nvSpPr>
        <p:spPr/>
        <p:txBody>
          <a:bodyPr/>
          <a:lstStyle/>
          <a:p>
            <a:pPr>
              <a:defRPr/>
            </a:pPr>
            <a:fld id="{66EBCDD8-490A-4340-8AFB-91AE61DAC24C}" type="slidenum">
              <a:rPr lang="en-US"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Backup Slides</a:t>
            </a:r>
            <a:endParaRPr lang="en-US" dirty="0"/>
          </a:p>
        </p:txBody>
      </p:sp>
      <p:sp>
        <p:nvSpPr>
          <p:cNvPr id="4" name="Date Placeholder 3"/>
          <p:cNvSpPr>
            <a:spLocks noGrp="1"/>
          </p:cNvSpPr>
          <p:nvPr>
            <p:ph type="dt" sz="half" idx="10"/>
          </p:nvPr>
        </p:nvSpPr>
        <p:spPr/>
        <p:txBody>
          <a:bodyPr/>
          <a:lstStyle/>
          <a:p>
            <a:pPr>
              <a:defRPr/>
            </a:pPr>
            <a:fld id="{9191F9E8-C4EC-4E07-9186-70B895237E18}" type="datetime1">
              <a:rPr lang="en-US" smtClean="0"/>
              <a:pPr>
                <a:defRPr/>
              </a:pPr>
              <a:t>4/9/2013</a:t>
            </a:fld>
            <a:endParaRPr lang="en-US"/>
          </a:p>
        </p:txBody>
      </p:sp>
      <p:sp>
        <p:nvSpPr>
          <p:cNvPr id="5" name="Slide Number Placeholder 4"/>
          <p:cNvSpPr>
            <a:spLocks noGrp="1"/>
          </p:cNvSpPr>
          <p:nvPr>
            <p:ph type="sldNum" sz="quarter" idx="12"/>
          </p:nvPr>
        </p:nvSpPr>
        <p:spPr/>
        <p:txBody>
          <a:bodyPr/>
          <a:lstStyle/>
          <a:p>
            <a:pPr>
              <a:defRPr/>
            </a:pPr>
            <a:fld id="{66EBCDD8-490A-4340-8AFB-91AE61DAC24C}"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2286000" y="0"/>
            <a:ext cx="6858000" cy="609600"/>
          </a:xfrm>
          <a:prstGeom prst="rect">
            <a:avLst/>
          </a:prstGeom>
          <a:noFill/>
          <a:ln w="9525">
            <a:noFill/>
            <a:miter lim="800000"/>
            <a:headEnd/>
            <a:tailEnd/>
          </a:ln>
        </p:spPr>
        <p:txBody>
          <a:bodyPr anchor="ctr"/>
          <a:lstStyle/>
          <a:p>
            <a:pPr algn="r">
              <a:lnSpc>
                <a:spcPct val="85000"/>
              </a:lnSpc>
            </a:pPr>
            <a:r>
              <a:rPr lang="en-US" sz="2800" dirty="0" smtClean="0">
                <a:solidFill>
                  <a:schemeClr val="bg1"/>
                </a:solidFill>
                <a:latin typeface="Arial" charset="0"/>
              </a:rPr>
              <a:t>Beam-induced </a:t>
            </a:r>
            <a:r>
              <a:rPr lang="en-US" sz="2800" dirty="0">
                <a:solidFill>
                  <a:schemeClr val="bg1"/>
                </a:solidFill>
                <a:latin typeface="Arial" charset="0"/>
              </a:rPr>
              <a:t>multipacting (BIM)</a:t>
            </a:r>
            <a:endParaRPr lang="en-US" sz="3600" dirty="0">
              <a:solidFill>
                <a:schemeClr val="bg1"/>
              </a:solidFill>
              <a:latin typeface="Arial" charset="0"/>
            </a:endParaRPr>
          </a:p>
        </p:txBody>
      </p:sp>
      <p:sp>
        <p:nvSpPr>
          <p:cNvPr id="19459" name="Rectangle 5"/>
          <p:cNvSpPr>
            <a:spLocks noChangeArrowheads="1"/>
          </p:cNvSpPr>
          <p:nvPr/>
        </p:nvSpPr>
        <p:spPr bwMode="auto">
          <a:xfrm>
            <a:off x="0" y="1217613"/>
            <a:ext cx="9144000" cy="5156200"/>
          </a:xfrm>
          <a:prstGeom prst="rect">
            <a:avLst/>
          </a:prstGeom>
          <a:noFill/>
          <a:ln w="9525">
            <a:noFill/>
            <a:miter lim="800000"/>
            <a:headEnd/>
            <a:tailEnd/>
          </a:ln>
        </p:spPr>
        <p:txBody>
          <a:bodyPr/>
          <a:lstStyle/>
          <a:p>
            <a:pPr marL="342900" indent="-342900">
              <a:spcBef>
                <a:spcPct val="20000"/>
              </a:spcBef>
              <a:buSzPct val="100000"/>
              <a:buFontTx/>
              <a:buChar char="•"/>
            </a:pPr>
            <a:endParaRPr lang="en-US" sz="2000">
              <a:latin typeface="Arial" charset="0"/>
            </a:endParaRPr>
          </a:p>
          <a:p>
            <a:pPr marL="742950" lvl="1" indent="-285750">
              <a:spcBef>
                <a:spcPct val="20000"/>
              </a:spcBef>
              <a:buSzPct val="100000"/>
              <a:buFontTx/>
              <a:buChar char="—"/>
            </a:pPr>
            <a:endParaRPr lang="en-US" sz="2000">
              <a:latin typeface="Arial" charset="0"/>
            </a:endParaRPr>
          </a:p>
        </p:txBody>
      </p:sp>
      <p:pic>
        <p:nvPicPr>
          <p:cNvPr id="19465" name="Picture 17"/>
          <p:cNvPicPr>
            <a:picLocks noChangeAspect="1" noChangeArrowheads="1"/>
          </p:cNvPicPr>
          <p:nvPr/>
        </p:nvPicPr>
        <p:blipFill>
          <a:blip r:embed="rId2"/>
          <a:srcRect/>
          <a:stretch>
            <a:fillRect/>
          </a:stretch>
        </p:blipFill>
        <p:spPr bwMode="auto">
          <a:xfrm>
            <a:off x="1721001" y="838200"/>
            <a:ext cx="6127599" cy="1741488"/>
          </a:xfrm>
          <a:prstGeom prst="rect">
            <a:avLst/>
          </a:prstGeom>
          <a:noFill/>
          <a:ln w="9525">
            <a:noFill/>
            <a:miter lim="800000"/>
            <a:headEnd/>
            <a:tailEnd/>
          </a:ln>
        </p:spPr>
      </p:pic>
      <p:pic>
        <p:nvPicPr>
          <p:cNvPr id="9" name="Picture 8" descr="spacing_15w_6_11.png"/>
          <p:cNvPicPr>
            <a:picLocks noChangeAspect="1"/>
          </p:cNvPicPr>
          <p:nvPr/>
        </p:nvPicPr>
        <p:blipFill>
          <a:blip r:embed="rId3"/>
          <a:stretch>
            <a:fillRect/>
          </a:stretch>
        </p:blipFill>
        <p:spPr>
          <a:xfrm>
            <a:off x="4572000" y="2830672"/>
            <a:ext cx="4572000" cy="3417728"/>
          </a:xfrm>
          <a:prstGeom prst="rect">
            <a:avLst/>
          </a:prstGeom>
        </p:spPr>
      </p:pic>
      <p:sp>
        <p:nvSpPr>
          <p:cNvPr id="8" name="Content Placeholder 7"/>
          <p:cNvSpPr>
            <a:spLocks noGrp="1"/>
          </p:cNvSpPr>
          <p:nvPr>
            <p:ph idx="1"/>
          </p:nvPr>
        </p:nvSpPr>
        <p:spPr>
          <a:xfrm>
            <a:off x="0" y="2824162"/>
            <a:ext cx="4876800" cy="3957638"/>
          </a:xfrm>
        </p:spPr>
        <p:txBody>
          <a:bodyPr/>
          <a:lstStyle/>
          <a:p>
            <a:r>
              <a:rPr lang="en-US" sz="2400" dirty="0" smtClean="0"/>
              <a:t>Low energy electrons near chamber wall kicked by positron beam, given energy E</a:t>
            </a:r>
          </a:p>
          <a:p>
            <a:r>
              <a:rPr lang="en-US" sz="2400" dirty="0" smtClean="0"/>
              <a:t>Reach opposite wall in time </a:t>
            </a:r>
            <a:r>
              <a:rPr lang="el-GR" sz="2400" dirty="0" smtClean="0"/>
              <a:t>Δ</a:t>
            </a:r>
            <a:r>
              <a:rPr lang="en-US" sz="2400" dirty="0" smtClean="0"/>
              <a:t>t, generate secondaries determined by </a:t>
            </a:r>
            <a:r>
              <a:rPr lang="el-GR" sz="2400" dirty="0" smtClean="0">
                <a:latin typeface="Arial"/>
                <a:cs typeface="Arial"/>
              </a:rPr>
              <a:t>δ</a:t>
            </a:r>
            <a:r>
              <a:rPr lang="en-US" sz="2400" dirty="0" smtClean="0">
                <a:latin typeface="Arial"/>
                <a:cs typeface="Arial"/>
              </a:rPr>
              <a:t>(E)</a:t>
            </a:r>
          </a:p>
          <a:p>
            <a:r>
              <a:rPr lang="en-US" sz="2400" dirty="0" smtClean="0">
                <a:latin typeface="Arial"/>
                <a:cs typeface="Arial"/>
              </a:rPr>
              <a:t>Resonant buildup if </a:t>
            </a:r>
            <a:r>
              <a:rPr lang="el-GR" sz="2400" dirty="0" smtClean="0"/>
              <a:t>Δ</a:t>
            </a:r>
            <a:r>
              <a:rPr lang="en-US" sz="2400" dirty="0" smtClean="0"/>
              <a:t>t = bunch spacing and </a:t>
            </a:r>
            <a:r>
              <a:rPr lang="el-GR" sz="2400" dirty="0" smtClean="0">
                <a:cs typeface="Arial"/>
              </a:rPr>
              <a:t>δ</a:t>
            </a:r>
            <a:r>
              <a:rPr lang="en-US" sz="2400" dirty="0" smtClean="0">
                <a:cs typeface="Arial"/>
              </a:rPr>
              <a:t>(E) &gt; 1</a:t>
            </a:r>
            <a:endParaRPr lang="en-US" sz="2400" dirty="0" smtClean="0"/>
          </a:p>
          <a:p>
            <a:r>
              <a:rPr lang="en-US" sz="2400" dirty="0" smtClean="0"/>
              <a:t>Has been observed in RFA data</a:t>
            </a:r>
            <a:endParaRPr lang="en-US"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867275" y="914400"/>
            <a:ext cx="4354513" cy="2611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123" name="Title 1"/>
          <p:cNvSpPr>
            <a:spLocks noGrp="1"/>
          </p:cNvSpPr>
          <p:nvPr>
            <p:ph type="title"/>
          </p:nvPr>
        </p:nvSpPr>
        <p:spPr>
          <a:xfrm>
            <a:off x="2103438" y="-3175"/>
            <a:ext cx="7040562" cy="587375"/>
          </a:xfrm>
        </p:spPr>
        <p:txBody>
          <a:bodyPr/>
          <a:lstStyle/>
          <a:p>
            <a:r>
              <a:rPr lang="en-US" sz="2400" dirty="0" smtClean="0">
                <a:solidFill>
                  <a:srgbClr val="FFFF00"/>
                </a:solidFill>
                <a:cs typeface="Arial" pitchFamily="34" charset="0"/>
              </a:rPr>
              <a:t>Coherent tune measurements (G. Dugan)</a:t>
            </a:r>
          </a:p>
        </p:txBody>
      </p:sp>
      <p:sp>
        <p:nvSpPr>
          <p:cNvPr id="3" name="Content Placeholder 2"/>
          <p:cNvSpPr>
            <a:spLocks noGrp="1"/>
          </p:cNvSpPr>
          <p:nvPr>
            <p:ph idx="1"/>
          </p:nvPr>
        </p:nvSpPr>
        <p:spPr>
          <a:xfrm>
            <a:off x="152400" y="838200"/>
            <a:ext cx="5043488" cy="5568950"/>
          </a:xfrm>
        </p:spPr>
        <p:txBody>
          <a:bodyPr/>
          <a:lstStyle/>
          <a:p>
            <a:pPr>
              <a:buFont typeface="Wingdings" charset="2"/>
              <a:buChar char="§"/>
              <a:defRPr/>
            </a:pPr>
            <a:r>
              <a:rPr lang="en-US" sz="1600" dirty="0">
                <a:cs typeface="Arial"/>
              </a:rPr>
              <a:t> A large variety </a:t>
            </a:r>
            <a:r>
              <a:rPr lang="en-US" sz="1600" dirty="0" smtClean="0">
                <a:cs typeface="Arial"/>
              </a:rPr>
              <a:t>of bunch-by-bunch coherent </a:t>
            </a:r>
            <a:r>
              <a:rPr lang="en-US" sz="1600" dirty="0">
                <a:cs typeface="Arial"/>
              </a:rPr>
              <a:t>tune </a:t>
            </a:r>
            <a:r>
              <a:rPr lang="en-US" sz="1600" dirty="0" smtClean="0">
                <a:cs typeface="Arial"/>
              </a:rPr>
              <a:t>measurements have been made, </a:t>
            </a:r>
            <a:r>
              <a:rPr lang="en-US" sz="1600" dirty="0">
                <a:cs typeface="Arial"/>
              </a:rPr>
              <a:t>using one or more gated BPM’s, in which a whole train of bunches is coherently excited, or in which individual bunches are excited</a:t>
            </a:r>
            <a:r>
              <a:rPr lang="en-US" sz="1600" dirty="0" smtClean="0">
                <a:cs typeface="Arial"/>
              </a:rPr>
              <a:t>.</a:t>
            </a:r>
          </a:p>
          <a:p>
            <a:pPr>
              <a:buFont typeface="Wingdings" charset="2"/>
              <a:buChar char="§"/>
              <a:defRPr/>
            </a:pPr>
            <a:r>
              <a:rPr lang="en-US" sz="1600" dirty="0" smtClean="0">
                <a:cs typeface="Arial"/>
              </a:rPr>
              <a:t>These data cover </a:t>
            </a:r>
            <a:r>
              <a:rPr lang="en-US" sz="1600" dirty="0">
                <a:cs typeface="Arial"/>
              </a:rPr>
              <a:t>a wide range of beam and machine </a:t>
            </a:r>
            <a:r>
              <a:rPr lang="en-US" sz="1600" dirty="0" smtClean="0">
                <a:cs typeface="Arial"/>
              </a:rPr>
              <a:t>conditions.</a:t>
            </a:r>
          </a:p>
          <a:p>
            <a:pPr>
              <a:buFont typeface="Wingdings" charset="2"/>
              <a:buChar char="§"/>
              <a:defRPr/>
            </a:pPr>
            <a:r>
              <a:rPr lang="en-US" sz="1600" dirty="0" smtClean="0">
                <a:cs typeface="Arial"/>
              </a:rPr>
              <a:t>The change in tune along the train due to the buildup of the electron cloud has been compared with predictions based on the </a:t>
            </a:r>
            <a:r>
              <a:rPr lang="en-US" sz="1600" dirty="0">
                <a:cs typeface="Arial"/>
              </a:rPr>
              <a:t>electron cloud simulation </a:t>
            </a:r>
            <a:r>
              <a:rPr lang="en-US" sz="1600" dirty="0" smtClean="0">
                <a:cs typeface="Arial"/>
              </a:rPr>
              <a:t>codes (POSINST and ECLOUD).</a:t>
            </a:r>
            <a:endParaRPr lang="en-US" sz="1600" dirty="0">
              <a:cs typeface="Arial"/>
            </a:endParaRPr>
          </a:p>
          <a:p>
            <a:pPr>
              <a:buFont typeface="Wingdings" charset="2"/>
              <a:buChar char="§"/>
              <a:defRPr/>
            </a:pPr>
            <a:r>
              <a:rPr lang="en-US" sz="1600" dirty="0" smtClean="0">
                <a:cs typeface="Arial"/>
              </a:rPr>
              <a:t>Quite </a:t>
            </a:r>
            <a:r>
              <a:rPr lang="en-US" sz="1600" dirty="0">
                <a:cs typeface="Arial"/>
              </a:rPr>
              <a:t>good agreement </a:t>
            </a:r>
            <a:r>
              <a:rPr lang="en-US" sz="1600" dirty="0" smtClean="0">
                <a:cs typeface="Arial"/>
              </a:rPr>
              <a:t>has </a:t>
            </a:r>
            <a:r>
              <a:rPr lang="en-US" sz="1600" dirty="0">
                <a:cs typeface="Arial"/>
              </a:rPr>
              <a:t>been found </a:t>
            </a:r>
            <a:r>
              <a:rPr lang="en-US" sz="1600" dirty="0" smtClean="0">
                <a:cs typeface="Arial"/>
              </a:rPr>
              <a:t>between the </a:t>
            </a:r>
            <a:r>
              <a:rPr lang="en-US" sz="1600" dirty="0">
                <a:cs typeface="Arial"/>
              </a:rPr>
              <a:t>measurements and the computed tune </a:t>
            </a:r>
            <a:r>
              <a:rPr lang="en-US" sz="1600" dirty="0" smtClean="0">
                <a:cs typeface="Arial"/>
              </a:rPr>
              <a:t>shifts. The details have been reported in previous papers and conferences. </a:t>
            </a:r>
          </a:p>
          <a:p>
            <a:pPr>
              <a:buFont typeface="Wingdings" charset="2"/>
              <a:buChar char="§"/>
              <a:defRPr/>
            </a:pPr>
            <a:r>
              <a:rPr lang="en-US" sz="1600" dirty="0" smtClean="0">
                <a:cs typeface="Arial"/>
              </a:rPr>
              <a:t>The agreement constrains </a:t>
            </a:r>
            <a:r>
              <a:rPr lang="en-US" sz="1600" dirty="0">
                <a:cs typeface="Arial"/>
              </a:rPr>
              <a:t>many of </a:t>
            </a:r>
            <a:r>
              <a:rPr lang="en-US" sz="1600" dirty="0" smtClean="0">
                <a:cs typeface="Arial"/>
              </a:rPr>
              <a:t>the model </a:t>
            </a:r>
            <a:r>
              <a:rPr lang="en-US" sz="1600" dirty="0">
                <a:cs typeface="Arial"/>
              </a:rPr>
              <a:t>parameters </a:t>
            </a:r>
            <a:r>
              <a:rPr lang="en-US" sz="1600" dirty="0" smtClean="0">
                <a:cs typeface="Arial"/>
              </a:rPr>
              <a:t>used in the buildup codes and </a:t>
            </a:r>
            <a:r>
              <a:rPr lang="en-US" sz="1600" dirty="0">
                <a:cs typeface="Arial"/>
              </a:rPr>
              <a:t>gives confidence that the </a:t>
            </a:r>
            <a:r>
              <a:rPr lang="en-US" sz="1600" dirty="0" smtClean="0">
                <a:cs typeface="Arial"/>
              </a:rPr>
              <a:t>codes do in </a:t>
            </a:r>
            <a:r>
              <a:rPr lang="en-US" sz="1600" dirty="0">
                <a:cs typeface="Arial"/>
              </a:rPr>
              <a:t>fact predict accurately the average density of the </a:t>
            </a:r>
            <a:r>
              <a:rPr lang="en-US" sz="1600" dirty="0" smtClean="0">
                <a:cs typeface="Arial"/>
              </a:rPr>
              <a:t>electron cloud </a:t>
            </a:r>
            <a:r>
              <a:rPr lang="en-US" sz="1600" dirty="0">
                <a:cs typeface="Arial"/>
              </a:rPr>
              <a:t>measured in </a:t>
            </a:r>
            <a:r>
              <a:rPr lang="en-US" sz="1600" dirty="0" err="1">
                <a:cs typeface="Arial"/>
              </a:rPr>
              <a:t>CesrTA</a:t>
            </a:r>
            <a:r>
              <a:rPr lang="en-US" sz="1600" dirty="0" smtClean="0">
                <a:cs typeface="Arial"/>
              </a:rPr>
              <a:t>.</a:t>
            </a:r>
          </a:p>
          <a:p>
            <a:pPr marL="0" indent="0">
              <a:buFontTx/>
              <a:buNone/>
              <a:defRPr/>
            </a:pPr>
            <a:endParaRPr lang="en-US" sz="1600" dirty="0">
              <a:cs typeface="Arial"/>
            </a:endParaRPr>
          </a:p>
        </p:txBody>
      </p:sp>
      <p:sp>
        <p:nvSpPr>
          <p:cNvPr id="5125" name="TextBox 6"/>
          <p:cNvSpPr txBox="1">
            <a:spLocks noChangeArrowheads="1"/>
          </p:cNvSpPr>
          <p:nvPr/>
        </p:nvSpPr>
        <p:spPr bwMode="auto">
          <a:xfrm>
            <a:off x="5491163" y="3810000"/>
            <a:ext cx="3652837"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400"/>
              <a:t>2.1 GeV positrons, 0.5 mA/bunch</a:t>
            </a:r>
          </a:p>
          <a:p>
            <a:r>
              <a:rPr lang="en-US" sz="1400"/>
              <a:t>Black: data</a:t>
            </a:r>
          </a:p>
          <a:p>
            <a:r>
              <a:rPr lang="en-US" sz="1400"/>
              <a:t>Blue, red, green: from POSINST simulations, varying total SEY by +/-10%</a:t>
            </a:r>
          </a:p>
        </p:txBody>
      </p:sp>
      <p:sp>
        <p:nvSpPr>
          <p:cNvPr id="5126" name="Date Placeholder 7"/>
          <p:cNvSpPr>
            <a:spLocks noGrp="1"/>
          </p:cNvSpPr>
          <p:nvPr>
            <p:ph type="dt" sz="quarter" idx="10"/>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400" smtClean="0"/>
              <a:t>June 6, 2012</a:t>
            </a:r>
          </a:p>
        </p:txBody>
      </p:sp>
      <p:sp>
        <p:nvSpPr>
          <p:cNvPr id="5127" name="Footer Placeholder 8"/>
          <p:cNvSpPr>
            <a:spLocks noGrp="1"/>
          </p:cNvSpPr>
          <p:nvPr>
            <p:ph type="ftr" sz="quarter" idx="1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400" smtClean="0"/>
              <a:t>ECLOUD'12</a:t>
            </a:r>
          </a:p>
        </p:txBody>
      </p:sp>
      <p:sp>
        <p:nvSpPr>
          <p:cNvPr id="5128" name="Slide Number Placeholder 9"/>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BD3B1005-5ECD-45AE-9614-BE426D3814DB}" type="slidenum">
              <a:rPr lang="en-US" sz="1400" smtClean="0"/>
              <a:pPr/>
              <a:t>25</a:t>
            </a:fld>
            <a:endParaRPr lang="en-US" sz="1400" smtClean="0"/>
          </a:p>
        </p:txBody>
      </p:sp>
      <p:sp>
        <p:nvSpPr>
          <p:cNvPr id="5129" name="TextBox 3"/>
          <p:cNvSpPr txBox="1">
            <a:spLocks noChangeArrowheads="1"/>
          </p:cNvSpPr>
          <p:nvPr/>
        </p:nvSpPr>
        <p:spPr bwMode="auto">
          <a:xfrm>
            <a:off x="7224713" y="1270000"/>
            <a:ext cx="6889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200"/>
              <a:t>Vertical</a:t>
            </a:r>
          </a:p>
        </p:txBody>
      </p:sp>
      <p:sp>
        <p:nvSpPr>
          <p:cNvPr id="5130" name="TextBox 10"/>
          <p:cNvSpPr txBox="1">
            <a:spLocks noChangeArrowheads="1"/>
          </p:cNvSpPr>
          <p:nvPr/>
        </p:nvSpPr>
        <p:spPr bwMode="auto">
          <a:xfrm>
            <a:off x="6451600" y="2312988"/>
            <a:ext cx="87312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200"/>
              <a:t>Horizontal</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27"/>
          <p:cNvSpPr txBox="1">
            <a:spLocks noChangeArrowheads="1"/>
          </p:cNvSpPr>
          <p:nvPr/>
        </p:nvSpPr>
        <p:spPr bwMode="auto">
          <a:xfrm>
            <a:off x="8542338" y="895350"/>
            <a:ext cx="495300" cy="40005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000"/>
              <a:t>polar angle</a:t>
            </a:r>
          </a:p>
        </p:txBody>
      </p:sp>
      <p:sp>
        <p:nvSpPr>
          <p:cNvPr id="6147" name="Content Placeholder 2"/>
          <p:cNvSpPr>
            <a:spLocks noGrp="1"/>
          </p:cNvSpPr>
          <p:nvPr>
            <p:ph idx="1"/>
          </p:nvPr>
        </p:nvSpPr>
        <p:spPr>
          <a:xfrm>
            <a:off x="238125" y="966788"/>
            <a:ext cx="4283075" cy="4951412"/>
          </a:xfrm>
        </p:spPr>
        <p:txBody>
          <a:bodyPr/>
          <a:lstStyle/>
          <a:p>
            <a:r>
              <a:rPr lang="en-US" sz="1600" smtClean="0">
                <a:cs typeface="Arial" pitchFamily="34" charset="0"/>
              </a:rPr>
              <a:t>Since synchrotron radiation photons generate the photoelectrons which seed the cloud, the model predictions depend sensitively on the details of the radiation environment in the vacuum chamber. To better characterize this environment, a new simulation program, SYNRAD3D, has been developed.</a:t>
            </a:r>
          </a:p>
          <a:p>
            <a:r>
              <a:rPr lang="en-US" sz="1600" smtClean="0">
                <a:solidFill>
                  <a:srgbClr val="FF0000"/>
                </a:solidFill>
                <a:cs typeface="Arial" pitchFamily="34" charset="0"/>
              </a:rPr>
              <a:t>This program predicts the distribution and energy of absorbed synchrotron radiation photons around the ring, including specular and diffuse scattering in three dimensions, for a realistic vacuum chamber geometry.</a:t>
            </a:r>
          </a:p>
          <a:p>
            <a:r>
              <a:rPr lang="en-US" sz="1600" smtClean="0">
                <a:cs typeface="Arial" pitchFamily="34" charset="0"/>
              </a:rPr>
              <a:t>The output from this program can be used as input to the cloud buildup codes, thereby eliminating the need for any additional free parameters to model the scattered photons.</a:t>
            </a:r>
          </a:p>
        </p:txBody>
      </p:sp>
      <p:sp>
        <p:nvSpPr>
          <p:cNvPr id="6148" name="Title 1"/>
          <p:cNvSpPr>
            <a:spLocks noGrp="1"/>
          </p:cNvSpPr>
          <p:nvPr>
            <p:ph type="title"/>
          </p:nvPr>
        </p:nvSpPr>
        <p:spPr>
          <a:xfrm>
            <a:off x="2146300" y="20638"/>
            <a:ext cx="6997700" cy="528637"/>
          </a:xfrm>
        </p:spPr>
        <p:txBody>
          <a:bodyPr/>
          <a:lstStyle/>
          <a:p>
            <a:r>
              <a:rPr lang="en-US" sz="2000" dirty="0" smtClean="0">
                <a:solidFill>
                  <a:srgbClr val="FFFF00"/>
                </a:solidFill>
                <a:cs typeface="Arial" pitchFamily="34" charset="0"/>
              </a:rPr>
              <a:t>Photon reflectivity simulations (G. Dugan)</a:t>
            </a:r>
          </a:p>
        </p:txBody>
      </p:sp>
      <p:sp>
        <p:nvSpPr>
          <p:cNvPr id="6149" name="Rectangle 10"/>
          <p:cNvSpPr>
            <a:spLocks noChangeArrowheads="1"/>
          </p:cNvSpPr>
          <p:nvPr/>
        </p:nvSpPr>
        <p:spPr bwMode="auto">
          <a:xfrm>
            <a:off x="4525040" y="838200"/>
            <a:ext cx="2932113"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1200" dirty="0"/>
              <a:t> SYNRAD3D predictions for distributions of absorbed photons on the </a:t>
            </a:r>
            <a:r>
              <a:rPr lang="en-US" sz="1200" dirty="0" err="1"/>
              <a:t>CesrTA</a:t>
            </a:r>
            <a:r>
              <a:rPr lang="en-US" sz="1200" dirty="0"/>
              <a:t> vacuum chamber wall for drift and dipole regions, at 5.3 </a:t>
            </a:r>
            <a:r>
              <a:rPr lang="en-US" sz="1200" dirty="0" err="1"/>
              <a:t>GeV</a:t>
            </a:r>
            <a:r>
              <a:rPr lang="en-US" sz="1200" dirty="0"/>
              <a:t>.</a:t>
            </a:r>
          </a:p>
        </p:txBody>
      </p:sp>
      <p:pic>
        <p:nvPicPr>
          <p:cNvPr id="61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45038" y="1600200"/>
            <a:ext cx="3721100" cy="4797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151" name="Date Placeholder 1"/>
          <p:cNvSpPr>
            <a:spLocks noGrp="1"/>
          </p:cNvSpPr>
          <p:nvPr>
            <p:ph type="dt" sz="quarter" idx="10"/>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400" smtClean="0"/>
              <a:t>June 6, 2012</a:t>
            </a:r>
          </a:p>
        </p:txBody>
      </p:sp>
      <p:sp>
        <p:nvSpPr>
          <p:cNvPr id="6152" name="Footer Placeholder 6"/>
          <p:cNvSpPr>
            <a:spLocks noGrp="1"/>
          </p:cNvSpPr>
          <p:nvPr>
            <p:ph type="ftr" sz="quarter" idx="1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400" smtClean="0"/>
              <a:t>ECLOUD'12</a:t>
            </a:r>
          </a:p>
        </p:txBody>
      </p:sp>
      <p:sp>
        <p:nvSpPr>
          <p:cNvPr id="6153" name="Slide Number Placeholder 8"/>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472A4A9F-BAB3-4CF4-9BFA-EE2C80B9CF3C}" type="slidenum">
              <a:rPr lang="en-US" sz="1400" smtClean="0"/>
              <a:pPr/>
              <a:t>26</a:t>
            </a:fld>
            <a:endParaRPr lang="en-US" sz="1400" smtClean="0"/>
          </a:p>
        </p:txBody>
      </p:sp>
      <p:sp>
        <p:nvSpPr>
          <p:cNvPr id="6154" name="TextBox 3"/>
          <p:cNvSpPr txBox="1">
            <a:spLocks noChangeArrowheads="1"/>
          </p:cNvSpPr>
          <p:nvPr/>
        </p:nvSpPr>
        <p:spPr bwMode="auto">
          <a:xfrm>
            <a:off x="6219825" y="2051050"/>
            <a:ext cx="12144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200"/>
              <a:t>Direct radiation</a:t>
            </a:r>
          </a:p>
        </p:txBody>
      </p:sp>
      <p:cxnSp>
        <p:nvCxnSpPr>
          <p:cNvPr id="6" name="Straight Arrow Connector 5"/>
          <p:cNvCxnSpPr/>
          <p:nvPr/>
        </p:nvCxnSpPr>
        <p:spPr>
          <a:xfrm flipH="1" flipV="1">
            <a:off x="5451475" y="1997075"/>
            <a:ext cx="822325" cy="136525"/>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7404100" y="2119313"/>
            <a:ext cx="806450" cy="69850"/>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157" name="TextBox 15"/>
          <p:cNvSpPr txBox="1">
            <a:spLocks noChangeArrowheads="1"/>
          </p:cNvSpPr>
          <p:nvPr/>
        </p:nvSpPr>
        <p:spPr bwMode="auto">
          <a:xfrm>
            <a:off x="6278563" y="4629150"/>
            <a:ext cx="1216025"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200"/>
              <a:t>Direct radiation</a:t>
            </a:r>
          </a:p>
        </p:txBody>
      </p:sp>
      <p:cxnSp>
        <p:nvCxnSpPr>
          <p:cNvPr id="17" name="Straight Arrow Connector 16"/>
          <p:cNvCxnSpPr>
            <a:stCxn id="6157" idx="1"/>
          </p:cNvCxnSpPr>
          <p:nvPr/>
        </p:nvCxnSpPr>
        <p:spPr>
          <a:xfrm flipH="1" flipV="1">
            <a:off x="5451475" y="4629150"/>
            <a:ext cx="827088" cy="138113"/>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7446963" y="4767263"/>
            <a:ext cx="806450" cy="0"/>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3" name="Oval 22"/>
          <p:cNvSpPr/>
          <p:nvPr/>
        </p:nvSpPr>
        <p:spPr>
          <a:xfrm>
            <a:off x="7554913" y="1012825"/>
            <a:ext cx="1057275" cy="504825"/>
          </a:xfrm>
          <a:prstGeom prst="ellipse">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25" name="Straight Connector 24"/>
          <p:cNvCxnSpPr/>
          <p:nvPr/>
        </p:nvCxnSpPr>
        <p:spPr>
          <a:xfrm>
            <a:off x="8023225" y="1281113"/>
            <a:ext cx="931863" cy="0"/>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V="1">
            <a:off x="8023225" y="928688"/>
            <a:ext cx="627063" cy="336550"/>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sp>
        <p:nvSpPr>
          <p:cNvPr id="6163" name="TextBox 28"/>
          <p:cNvSpPr txBox="1">
            <a:spLocks noChangeArrowheads="1"/>
          </p:cNvSpPr>
          <p:nvPr/>
        </p:nvSpPr>
        <p:spPr bwMode="auto">
          <a:xfrm>
            <a:off x="7551738" y="1516063"/>
            <a:ext cx="936625"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000"/>
              <a:t>chamber wall</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Multipacting Simulations</a:t>
            </a:r>
            <a:endParaRPr lang="en-US" dirty="0"/>
          </a:p>
        </p:txBody>
      </p:sp>
      <p:pic>
        <p:nvPicPr>
          <p:cNvPr id="4" name="Picture 3" descr="bunchspacing_slac4_pub.png"/>
          <p:cNvPicPr>
            <a:picLocks noChangeAspect="1"/>
          </p:cNvPicPr>
          <p:nvPr/>
        </p:nvPicPr>
        <p:blipFill>
          <a:blip r:embed="rId2"/>
          <a:stretch>
            <a:fillRect/>
          </a:stretch>
        </p:blipFill>
        <p:spPr>
          <a:xfrm>
            <a:off x="0" y="3481507"/>
            <a:ext cx="4572000" cy="3376494"/>
          </a:xfrm>
          <a:prstGeom prst="rect">
            <a:avLst/>
          </a:prstGeom>
        </p:spPr>
      </p:pic>
      <p:pic>
        <p:nvPicPr>
          <p:cNvPr id="5" name="Picture 4" descr="spacing_slac4_both.png"/>
          <p:cNvPicPr>
            <a:picLocks noChangeAspect="1"/>
          </p:cNvPicPr>
          <p:nvPr/>
        </p:nvPicPr>
        <p:blipFill>
          <a:blip r:embed="rId3"/>
          <a:stretch>
            <a:fillRect/>
          </a:stretch>
        </p:blipFill>
        <p:spPr>
          <a:xfrm>
            <a:off x="4556920" y="3429000"/>
            <a:ext cx="4587079" cy="3429000"/>
          </a:xfrm>
          <a:prstGeom prst="rect">
            <a:avLst/>
          </a:prstGeom>
        </p:spPr>
      </p:pic>
      <p:sp>
        <p:nvSpPr>
          <p:cNvPr id="6" name="TextBox 5"/>
          <p:cNvSpPr txBox="1"/>
          <p:nvPr/>
        </p:nvSpPr>
        <p:spPr>
          <a:xfrm>
            <a:off x="1524000" y="4038600"/>
            <a:ext cx="923651" cy="523220"/>
          </a:xfrm>
          <a:prstGeom prst="rect">
            <a:avLst/>
          </a:prstGeom>
          <a:noFill/>
        </p:spPr>
        <p:txBody>
          <a:bodyPr wrap="none" rtlCol="0">
            <a:spAutoFit/>
          </a:bodyPr>
          <a:lstStyle/>
          <a:p>
            <a:r>
              <a:rPr lang="en-US" sz="2800" b="1" dirty="0" smtClean="0">
                <a:solidFill>
                  <a:srgbClr val="C00000"/>
                </a:solidFill>
              </a:rPr>
              <a:t>Data</a:t>
            </a:r>
            <a:endParaRPr lang="en-US" sz="2800" b="1" dirty="0">
              <a:solidFill>
                <a:srgbClr val="C00000"/>
              </a:solidFill>
            </a:endParaRPr>
          </a:p>
        </p:txBody>
      </p:sp>
      <p:sp>
        <p:nvSpPr>
          <p:cNvPr id="7" name="TextBox 6"/>
          <p:cNvSpPr txBox="1"/>
          <p:nvPr/>
        </p:nvSpPr>
        <p:spPr>
          <a:xfrm>
            <a:off x="6096000" y="3886200"/>
            <a:ext cx="1863011" cy="523220"/>
          </a:xfrm>
          <a:prstGeom prst="rect">
            <a:avLst/>
          </a:prstGeom>
          <a:noFill/>
        </p:spPr>
        <p:txBody>
          <a:bodyPr wrap="none" rtlCol="0">
            <a:spAutoFit/>
          </a:bodyPr>
          <a:lstStyle/>
          <a:p>
            <a:r>
              <a:rPr lang="en-US" sz="2800" b="1" dirty="0" smtClean="0">
                <a:solidFill>
                  <a:srgbClr val="C00000"/>
                </a:solidFill>
              </a:rPr>
              <a:t>Simulation</a:t>
            </a:r>
            <a:endParaRPr lang="en-US" sz="2800" b="1" dirty="0">
              <a:solidFill>
                <a:srgbClr val="C00000"/>
              </a:solidFill>
            </a:endParaRPr>
          </a:p>
        </p:txBody>
      </p:sp>
      <p:sp>
        <p:nvSpPr>
          <p:cNvPr id="3" name="Content Placeholder 2"/>
          <p:cNvSpPr>
            <a:spLocks noGrp="1"/>
          </p:cNvSpPr>
          <p:nvPr>
            <p:ph idx="1"/>
          </p:nvPr>
        </p:nvSpPr>
        <p:spPr/>
        <p:txBody>
          <a:bodyPr/>
          <a:lstStyle/>
          <a:p>
            <a:r>
              <a:rPr lang="en-US" sz="2400" dirty="0" smtClean="0"/>
              <a:t>Looking at data taken </a:t>
            </a:r>
            <a:r>
              <a:rPr lang="en-US" sz="2400" dirty="0" err="1" smtClean="0"/>
              <a:t>vs</a:t>
            </a:r>
            <a:r>
              <a:rPr lang="en-US" sz="2400" dirty="0" smtClean="0"/>
              <a:t> bunch spacing, 1x20x3.5mA, 5.3GeV</a:t>
            </a:r>
          </a:p>
          <a:p>
            <a:pPr lvl="1"/>
            <a:r>
              <a:rPr lang="en-US" sz="2000" dirty="0" smtClean="0"/>
              <a:t>Aluminum SLAC chicane RFA</a:t>
            </a:r>
          </a:p>
          <a:p>
            <a:r>
              <a:rPr lang="en-US" sz="2400" dirty="0" smtClean="0"/>
              <a:t>Both data and simulation show:</a:t>
            </a:r>
          </a:p>
          <a:p>
            <a:pPr lvl="1"/>
            <a:r>
              <a:rPr lang="en-US" sz="2000" dirty="0" smtClean="0"/>
              <a:t>strong peak at ~12ns in positron data</a:t>
            </a:r>
          </a:p>
          <a:p>
            <a:pPr lvl="1"/>
            <a:r>
              <a:rPr lang="en-US" sz="2000" dirty="0" smtClean="0"/>
              <a:t>Broader peak at ~60ns in both electron and positron data</a:t>
            </a:r>
          </a:p>
          <a:p>
            <a:r>
              <a:rPr lang="en-US" sz="2400" dirty="0" smtClean="0"/>
              <a:t>Theory:</a:t>
            </a:r>
          </a:p>
          <a:p>
            <a:pPr lvl="1"/>
            <a:r>
              <a:rPr lang="en-US" sz="2000" dirty="0" smtClean="0"/>
              <a:t>60ns is time for secondary electron to drift into the center of the chamber</a:t>
            </a:r>
          </a:p>
          <a:p>
            <a:pPr lvl="1"/>
            <a:r>
              <a:rPr lang="en-US" sz="2000" dirty="0" smtClean="0"/>
              <a:t>12ns is an n=2 resonance</a:t>
            </a:r>
            <a:endParaRPr lang="en-US" sz="2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Analytical RFA Model</a:t>
            </a:r>
            <a:endParaRPr lang="en-US" dirty="0"/>
          </a:p>
        </p:txBody>
      </p:sp>
      <p:sp>
        <p:nvSpPr>
          <p:cNvPr id="4" name="Date Placeholder 3"/>
          <p:cNvSpPr>
            <a:spLocks noGrp="1"/>
          </p:cNvSpPr>
          <p:nvPr>
            <p:ph type="dt" sz="half" idx="10"/>
          </p:nvPr>
        </p:nvSpPr>
        <p:spPr/>
        <p:txBody>
          <a:bodyPr/>
          <a:lstStyle/>
          <a:p>
            <a:pPr>
              <a:defRPr/>
            </a:pPr>
            <a:fld id="{9191F9E8-C4EC-4E07-9186-70B895237E18}" type="datetime1">
              <a:rPr lang="en-US" smtClean="0"/>
              <a:pPr>
                <a:defRPr/>
              </a:pPr>
              <a:t>4/8/2013</a:t>
            </a:fld>
            <a:endParaRPr lang="en-US"/>
          </a:p>
        </p:txBody>
      </p:sp>
      <p:sp>
        <p:nvSpPr>
          <p:cNvPr id="5" name="Slide Number Placeholder 4"/>
          <p:cNvSpPr>
            <a:spLocks noGrp="1"/>
          </p:cNvSpPr>
          <p:nvPr>
            <p:ph type="sldNum" sz="quarter" idx="12"/>
          </p:nvPr>
        </p:nvSpPr>
        <p:spPr/>
        <p:txBody>
          <a:bodyPr/>
          <a:lstStyle/>
          <a:p>
            <a:pPr>
              <a:defRPr/>
            </a:pPr>
            <a:fld id="{66EBCDD8-490A-4340-8AFB-91AE61DAC24C}" type="slidenum">
              <a:rPr lang="en-US" smtClean="0"/>
              <a:pPr>
                <a:defRPr/>
              </a:pPr>
              <a:t>28</a:t>
            </a:fld>
            <a:endParaRPr lang="en-US"/>
          </a:p>
        </p:txBody>
      </p:sp>
      <p:pic>
        <p:nvPicPr>
          <p:cNvPr id="8" name="Content Placeholder 7" descr="analytical_rfa_flowchart_v2.png"/>
          <p:cNvPicPr>
            <a:picLocks noGrp="1" noChangeAspect="1"/>
          </p:cNvPicPr>
          <p:nvPr>
            <p:ph idx="1"/>
          </p:nvPr>
        </p:nvPicPr>
        <p:blipFill>
          <a:blip r:embed="rId2"/>
          <a:stretch>
            <a:fillRect/>
          </a:stretch>
        </p:blipFill>
        <p:spPr>
          <a:xfrm>
            <a:off x="608277" y="609600"/>
            <a:ext cx="7927445" cy="5943600"/>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Top plots show transverse distribution, bottom plots show retarding voltage scan</a:t>
            </a:r>
            <a:endParaRPr lang="en-US" dirty="0"/>
          </a:p>
        </p:txBody>
      </p:sp>
      <p:sp>
        <p:nvSpPr>
          <p:cNvPr id="3" name="Title 2"/>
          <p:cNvSpPr>
            <a:spLocks noGrp="1"/>
          </p:cNvSpPr>
          <p:nvPr>
            <p:ph type="title"/>
          </p:nvPr>
        </p:nvSpPr>
        <p:spPr/>
        <p:txBody>
          <a:bodyPr/>
          <a:lstStyle/>
          <a:p>
            <a:r>
              <a:rPr lang="en-US" dirty="0" smtClean="0"/>
              <a:t>Fit Results III</a:t>
            </a:r>
            <a:endParaRPr lang="en-US" dirty="0"/>
          </a:p>
        </p:txBody>
      </p:sp>
      <p:sp>
        <p:nvSpPr>
          <p:cNvPr id="4" name="Date Placeholder 3"/>
          <p:cNvSpPr>
            <a:spLocks noGrp="1"/>
          </p:cNvSpPr>
          <p:nvPr>
            <p:ph type="dt" sz="half" idx="10"/>
          </p:nvPr>
        </p:nvSpPr>
        <p:spPr/>
        <p:txBody>
          <a:bodyPr/>
          <a:lstStyle/>
          <a:p>
            <a:pPr>
              <a:defRPr/>
            </a:pPr>
            <a:fld id="{9191F9E8-C4EC-4E07-9186-70B895237E18}" type="datetime1">
              <a:rPr lang="en-US" smtClean="0"/>
              <a:pPr>
                <a:defRPr/>
              </a:pPr>
              <a:t>4/8/2013</a:t>
            </a:fld>
            <a:endParaRPr lang="en-US"/>
          </a:p>
        </p:txBody>
      </p:sp>
      <p:sp>
        <p:nvSpPr>
          <p:cNvPr id="5" name="Slide Number Placeholder 4"/>
          <p:cNvSpPr>
            <a:spLocks noGrp="1"/>
          </p:cNvSpPr>
          <p:nvPr>
            <p:ph type="sldNum" sz="quarter" idx="12"/>
          </p:nvPr>
        </p:nvSpPr>
        <p:spPr/>
        <p:txBody>
          <a:bodyPr/>
          <a:lstStyle/>
          <a:p>
            <a:pPr>
              <a:defRPr/>
            </a:pPr>
            <a:fld id="{66EBCDD8-490A-4340-8AFB-91AE61DAC24C}" type="slidenum">
              <a:rPr lang="en-US" smtClean="0"/>
              <a:pPr>
                <a:defRPr/>
              </a:pPr>
              <a:t>29</a:t>
            </a:fld>
            <a:endParaRPr lang="en-US"/>
          </a:p>
        </p:txBody>
      </p:sp>
      <p:pic>
        <p:nvPicPr>
          <p:cNvPr id="7" name="Picture 6" descr="fit_examples.png"/>
          <p:cNvPicPr>
            <a:picLocks noChangeAspect="1"/>
          </p:cNvPicPr>
          <p:nvPr/>
        </p:nvPicPr>
        <p:blipFill>
          <a:blip r:embed="rId2"/>
          <a:stretch>
            <a:fillRect/>
          </a:stretch>
        </p:blipFill>
        <p:spPr>
          <a:xfrm>
            <a:off x="0" y="1905000"/>
            <a:ext cx="9144000" cy="470126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ChangeArrowheads="1"/>
          </p:cNvSpPr>
          <p:nvPr/>
        </p:nvSpPr>
        <p:spPr bwMode="auto">
          <a:xfrm>
            <a:off x="2438400" y="0"/>
            <a:ext cx="6705600" cy="609600"/>
          </a:xfrm>
          <a:prstGeom prst="rect">
            <a:avLst/>
          </a:prstGeom>
          <a:noFill/>
          <a:ln w="12700">
            <a:noFill/>
            <a:miter lim="800000"/>
            <a:headEnd/>
            <a:tailEnd/>
          </a:ln>
        </p:spPr>
        <p:txBody>
          <a:bodyPr lIns="90488" tIns="44450" rIns="90488" bIns="44450" anchor="ctr"/>
          <a:lstStyle/>
          <a:p>
            <a:pPr algn="r">
              <a:lnSpc>
                <a:spcPct val="85000"/>
              </a:lnSpc>
            </a:pPr>
            <a:r>
              <a:rPr lang="en-US" sz="3200" dirty="0" smtClean="0">
                <a:solidFill>
                  <a:schemeClr val="bg1"/>
                </a:solidFill>
                <a:latin typeface="Arial" charset="0"/>
              </a:rPr>
              <a:t>What is electron cloud?</a:t>
            </a:r>
            <a:endParaRPr lang="en-US" sz="3200" dirty="0">
              <a:solidFill>
                <a:schemeClr val="bg1"/>
              </a:solidFill>
              <a:latin typeface="Arial" charset="0"/>
            </a:endParaRPr>
          </a:p>
        </p:txBody>
      </p:sp>
      <p:pic>
        <p:nvPicPr>
          <p:cNvPr id="18435" name="Picture 4"/>
          <p:cNvPicPr>
            <a:picLocks noChangeAspect="1" noChangeArrowheads="1"/>
          </p:cNvPicPr>
          <p:nvPr/>
        </p:nvPicPr>
        <p:blipFill>
          <a:blip r:embed="rId2"/>
          <a:srcRect/>
          <a:stretch>
            <a:fillRect/>
          </a:stretch>
        </p:blipFill>
        <p:spPr bwMode="auto">
          <a:xfrm>
            <a:off x="1066800" y="533400"/>
            <a:ext cx="7086600" cy="2365375"/>
          </a:xfrm>
          <a:prstGeom prst="rect">
            <a:avLst/>
          </a:prstGeom>
          <a:noFill/>
          <a:ln w="12700">
            <a:noFill/>
            <a:miter lim="800000"/>
            <a:headEnd/>
            <a:tailEnd/>
          </a:ln>
        </p:spPr>
      </p:pic>
      <p:sp>
        <p:nvSpPr>
          <p:cNvPr id="5" name="TextBox 4"/>
          <p:cNvSpPr txBox="1"/>
          <p:nvPr/>
        </p:nvSpPr>
        <p:spPr>
          <a:xfrm>
            <a:off x="6934200" y="2286000"/>
            <a:ext cx="1496372" cy="400110"/>
          </a:xfrm>
          <a:prstGeom prst="rect">
            <a:avLst/>
          </a:prstGeom>
          <a:noFill/>
        </p:spPr>
        <p:txBody>
          <a:bodyPr wrap="none" rtlCol="0">
            <a:spAutoFit/>
          </a:bodyPr>
          <a:lstStyle/>
          <a:p>
            <a:r>
              <a:rPr lang="en-US" sz="2000" dirty="0" smtClean="0">
                <a:solidFill>
                  <a:srgbClr val="00279F"/>
                </a:solidFill>
                <a:latin typeface="Arial" charset="0"/>
              </a:rPr>
              <a:t>F. Ruggiero</a:t>
            </a:r>
            <a:endParaRPr lang="en-US" sz="2000" dirty="0"/>
          </a:p>
        </p:txBody>
      </p:sp>
      <p:pic>
        <p:nvPicPr>
          <p:cNvPr id="6" name="Picture 2"/>
          <p:cNvPicPr>
            <a:picLocks noChangeAspect="1" noChangeArrowheads="1"/>
          </p:cNvPicPr>
          <p:nvPr/>
        </p:nvPicPr>
        <p:blipFill>
          <a:blip r:embed="rId3"/>
          <a:stretch>
            <a:fillRect/>
          </a:stretch>
        </p:blipFill>
        <p:spPr bwMode="auto">
          <a:xfrm>
            <a:off x="5898519" y="3352800"/>
            <a:ext cx="3245481" cy="25763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Content Placeholder 10"/>
          <p:cNvSpPr>
            <a:spLocks noGrp="1"/>
          </p:cNvSpPr>
          <p:nvPr>
            <p:ph idx="1"/>
          </p:nvPr>
        </p:nvSpPr>
        <p:spPr>
          <a:xfrm>
            <a:off x="0" y="2819400"/>
            <a:ext cx="9144000" cy="3733800"/>
          </a:xfrm>
        </p:spPr>
        <p:txBody>
          <a:bodyPr/>
          <a:lstStyle/>
          <a:p>
            <a:r>
              <a:rPr lang="en-US" sz="1800" dirty="0" smtClean="0">
                <a:solidFill>
                  <a:srgbClr val="C00000"/>
                </a:solidFill>
                <a:latin typeface="Arial" pitchFamily="34" charset="0"/>
              </a:rPr>
              <a:t> </a:t>
            </a:r>
            <a:r>
              <a:rPr lang="en-US" sz="1600" dirty="0" smtClean="0"/>
              <a:t>Buildup of low energy electrons inside vacuum chamber</a:t>
            </a:r>
          </a:p>
          <a:p>
            <a:pPr lvl="1"/>
            <a:r>
              <a:rPr lang="en-US" sz="1400" dirty="0" smtClean="0"/>
              <a:t>Typical density ~ 10</a:t>
            </a:r>
            <a:r>
              <a:rPr lang="en-US" sz="1400" baseline="30000" dirty="0" smtClean="0"/>
              <a:t>11 </a:t>
            </a:r>
            <a:r>
              <a:rPr lang="en-US" sz="1400" dirty="0" smtClean="0"/>
              <a:t>- 10</a:t>
            </a:r>
            <a:r>
              <a:rPr lang="en-US" sz="1400" baseline="30000" dirty="0" smtClean="0"/>
              <a:t>12</a:t>
            </a:r>
            <a:r>
              <a:rPr lang="en-US" sz="1400" dirty="0" smtClean="0"/>
              <a:t> e- / m</a:t>
            </a:r>
            <a:r>
              <a:rPr lang="en-US" sz="1400" baseline="30000" dirty="0" smtClean="0"/>
              <a:t>3</a:t>
            </a:r>
          </a:p>
          <a:p>
            <a:pPr lvl="1"/>
            <a:r>
              <a:rPr lang="en-US" sz="1400" dirty="0" smtClean="0"/>
              <a:t>Typical energy ~&lt; 200 </a:t>
            </a:r>
            <a:r>
              <a:rPr lang="en-US" sz="1400" dirty="0" err="1" smtClean="0"/>
              <a:t>eV</a:t>
            </a:r>
            <a:endParaRPr lang="en-US" sz="1400" dirty="0" smtClean="0"/>
          </a:p>
          <a:p>
            <a:r>
              <a:rPr lang="en-US" sz="1600" dirty="0" smtClean="0"/>
              <a:t>Generated by photoelectrons produced by synchrotron </a:t>
            </a:r>
            <a:r>
              <a:rPr lang="en-US" sz="1600" dirty="0" smtClean="0"/>
              <a:t>radiation</a:t>
            </a:r>
          </a:p>
          <a:p>
            <a:pPr lvl="1"/>
            <a:r>
              <a:rPr lang="en-US" sz="1400" dirty="0" smtClean="0"/>
              <a:t>Or </a:t>
            </a:r>
            <a:r>
              <a:rPr lang="en-US" sz="1400" dirty="0" smtClean="0"/>
              <a:t>ionization </a:t>
            </a:r>
            <a:r>
              <a:rPr lang="en-US" sz="1400" dirty="0" smtClean="0"/>
              <a:t>of residual gas, </a:t>
            </a:r>
            <a:r>
              <a:rPr lang="en-US" sz="1400" dirty="0" smtClean="0"/>
              <a:t>beam particle loss, etc</a:t>
            </a:r>
          </a:p>
          <a:p>
            <a:r>
              <a:rPr lang="en-US" sz="1600" dirty="0" smtClean="0">
                <a:solidFill>
                  <a:srgbClr val="A50021"/>
                </a:solidFill>
                <a:latin typeface="Arial" pitchFamily="34" charset="0"/>
              </a:rPr>
              <a:t>Electrons gain energy from beam kicks</a:t>
            </a:r>
            <a:endParaRPr lang="en-US" sz="1600" dirty="0" smtClean="0">
              <a:solidFill>
                <a:srgbClr val="A50021"/>
              </a:solidFill>
            </a:endParaRPr>
          </a:p>
          <a:p>
            <a:r>
              <a:rPr lang="en-US" sz="1600" dirty="0" smtClean="0"/>
              <a:t>Additional (low </a:t>
            </a:r>
            <a:r>
              <a:rPr lang="en-US" sz="1600" dirty="0" smtClean="0"/>
              <a:t>energy) electrons </a:t>
            </a:r>
            <a:r>
              <a:rPr lang="en-US" sz="1600" dirty="0" smtClean="0"/>
              <a:t>from </a:t>
            </a:r>
            <a:r>
              <a:rPr lang="en-US" sz="1600" dirty="0" smtClean="0"/>
              <a:t>secondary </a:t>
            </a:r>
            <a:r>
              <a:rPr lang="en-US" sz="1600" dirty="0" smtClean="0"/>
              <a:t>emission</a:t>
            </a:r>
          </a:p>
          <a:p>
            <a:pPr lvl="1"/>
            <a:r>
              <a:rPr lang="en-US" sz="1400" dirty="0" smtClean="0">
                <a:latin typeface="Arial" charset="0"/>
              </a:rPr>
              <a:t>Determined </a:t>
            </a:r>
            <a:r>
              <a:rPr lang="en-US" sz="1400" dirty="0" smtClean="0">
                <a:latin typeface="Arial" charset="0"/>
              </a:rPr>
              <a:t>by the secondary emission yield (SEY) function </a:t>
            </a:r>
            <a:r>
              <a:rPr lang="el-GR" sz="1400" dirty="0" smtClean="0">
                <a:cs typeface="Arial"/>
              </a:rPr>
              <a:t>δ</a:t>
            </a:r>
            <a:r>
              <a:rPr lang="en-US" sz="1400" dirty="0" smtClean="0">
                <a:latin typeface="Arial" charset="0"/>
              </a:rPr>
              <a:t>(E</a:t>
            </a:r>
            <a:r>
              <a:rPr lang="en-US" sz="1400" dirty="0" smtClean="0">
                <a:latin typeface="Arial" charset="0"/>
              </a:rPr>
              <a:t>)</a:t>
            </a:r>
          </a:p>
          <a:p>
            <a:pPr lvl="1"/>
            <a:r>
              <a:rPr lang="en-US" sz="1400" dirty="0" smtClean="0">
                <a:latin typeface="Arial" charset="0"/>
              </a:rPr>
              <a:t>If average SEY &gt; 1, exponential cloud growth</a:t>
            </a:r>
          </a:p>
          <a:p>
            <a:pPr lvl="1"/>
            <a:r>
              <a:rPr lang="en-US" sz="1400" dirty="0" smtClean="0">
                <a:latin typeface="Arial" charset="0"/>
              </a:rPr>
              <a:t>Low energy yield determines cloud lifetime during train gap (~100 ns)</a:t>
            </a:r>
            <a:endParaRPr lang="en-US" sz="1400" dirty="0" smtClean="0"/>
          </a:p>
          <a:p>
            <a:pPr>
              <a:buFont typeface="Times" charset="0"/>
              <a:buChar char="•"/>
            </a:pPr>
            <a:r>
              <a:rPr lang="en-US" sz="1600" dirty="0" smtClean="0">
                <a:solidFill>
                  <a:srgbClr val="C00000"/>
                </a:solidFill>
                <a:latin typeface="Arial" pitchFamily="34" charset="0"/>
              </a:rPr>
              <a:t>Cloud growth ultimately limited by space charge</a:t>
            </a:r>
            <a:endParaRPr lang="en-US" sz="1800" dirty="0" smtClean="0">
              <a:solidFill>
                <a:srgbClr val="C00000"/>
              </a:solidFill>
              <a:latin typeface="Arial" pitchFamily="34" charset="0"/>
            </a:endParaRPr>
          </a:p>
          <a:p>
            <a:r>
              <a:rPr lang="en-US" sz="1600" dirty="0" smtClean="0"/>
              <a:t>Causes </a:t>
            </a:r>
            <a:r>
              <a:rPr lang="en-US" sz="1600" dirty="0" err="1" smtClean="0"/>
              <a:t>emittance</a:t>
            </a:r>
            <a:r>
              <a:rPr lang="en-US" sz="1600" dirty="0" smtClean="0"/>
              <a:t> growth, instabilities, gas desorption…</a:t>
            </a:r>
          </a:p>
          <a:p>
            <a:pPr lvl="1"/>
            <a:r>
              <a:rPr lang="en-US" sz="1400" dirty="0" smtClean="0"/>
              <a:t>Especially </a:t>
            </a:r>
            <a:r>
              <a:rPr lang="en-US" sz="1400" dirty="0" smtClean="0"/>
              <a:t>from positively </a:t>
            </a:r>
            <a:r>
              <a:rPr lang="en-US" sz="1400" dirty="0" smtClean="0"/>
              <a:t>charged, high intensity, low </a:t>
            </a:r>
            <a:r>
              <a:rPr lang="en-US" sz="1400" dirty="0" err="1" smtClean="0"/>
              <a:t>emittance</a:t>
            </a:r>
            <a:r>
              <a:rPr lang="en-US" sz="1400" dirty="0" smtClean="0"/>
              <a:t> beams</a:t>
            </a:r>
            <a:endParaRPr lang="en-US" sz="1400" dirty="0" smtClean="0"/>
          </a:p>
          <a:p>
            <a:endParaRPr lang="en-US" sz="1600" dirty="0" smtClean="0"/>
          </a:p>
          <a:p>
            <a:endParaRPr lang="en-US" sz="1600" dirty="0"/>
          </a:p>
        </p:txBody>
      </p:sp>
      <p:sp>
        <p:nvSpPr>
          <p:cNvPr id="8" name="TextBox 7"/>
          <p:cNvSpPr txBox="1"/>
          <p:nvPr/>
        </p:nvSpPr>
        <p:spPr>
          <a:xfrm>
            <a:off x="6858000" y="4800600"/>
            <a:ext cx="1604927" cy="461665"/>
          </a:xfrm>
          <a:prstGeom prst="rect">
            <a:avLst/>
          </a:prstGeom>
          <a:noFill/>
        </p:spPr>
        <p:txBody>
          <a:bodyPr wrap="none" rtlCol="0">
            <a:spAutoFit/>
          </a:bodyPr>
          <a:lstStyle/>
          <a:p>
            <a:r>
              <a:rPr lang="en-US" sz="2400" b="1" dirty="0" smtClean="0"/>
              <a:t>Aluminum</a:t>
            </a:r>
            <a:endParaRPr lang="en-US" sz="24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Top plots show transverse distribution, bottom plots show retarding voltage scan</a:t>
            </a:r>
            <a:endParaRPr lang="en-US" dirty="0"/>
          </a:p>
        </p:txBody>
      </p:sp>
      <p:sp>
        <p:nvSpPr>
          <p:cNvPr id="3" name="Title 2"/>
          <p:cNvSpPr>
            <a:spLocks noGrp="1"/>
          </p:cNvSpPr>
          <p:nvPr>
            <p:ph type="title"/>
          </p:nvPr>
        </p:nvSpPr>
        <p:spPr/>
        <p:txBody>
          <a:bodyPr/>
          <a:lstStyle/>
          <a:p>
            <a:r>
              <a:rPr lang="en-US" dirty="0" smtClean="0"/>
              <a:t>Fit Results IV</a:t>
            </a:r>
            <a:endParaRPr lang="en-US" dirty="0"/>
          </a:p>
        </p:txBody>
      </p:sp>
      <p:sp>
        <p:nvSpPr>
          <p:cNvPr id="4" name="Date Placeholder 3"/>
          <p:cNvSpPr>
            <a:spLocks noGrp="1"/>
          </p:cNvSpPr>
          <p:nvPr>
            <p:ph type="dt" sz="half" idx="10"/>
          </p:nvPr>
        </p:nvSpPr>
        <p:spPr/>
        <p:txBody>
          <a:bodyPr/>
          <a:lstStyle/>
          <a:p>
            <a:pPr>
              <a:defRPr/>
            </a:pPr>
            <a:fld id="{9191F9E8-C4EC-4E07-9186-70B895237E18}" type="datetime1">
              <a:rPr lang="en-US" smtClean="0"/>
              <a:pPr>
                <a:defRPr/>
              </a:pPr>
              <a:t>4/8/2013</a:t>
            </a:fld>
            <a:endParaRPr lang="en-US"/>
          </a:p>
        </p:txBody>
      </p:sp>
      <p:sp>
        <p:nvSpPr>
          <p:cNvPr id="5" name="Slide Number Placeholder 4"/>
          <p:cNvSpPr>
            <a:spLocks noGrp="1"/>
          </p:cNvSpPr>
          <p:nvPr>
            <p:ph type="sldNum" sz="quarter" idx="12"/>
          </p:nvPr>
        </p:nvSpPr>
        <p:spPr/>
        <p:txBody>
          <a:bodyPr/>
          <a:lstStyle/>
          <a:p>
            <a:pPr>
              <a:defRPr/>
            </a:pPr>
            <a:fld id="{66EBCDD8-490A-4340-8AFB-91AE61DAC24C}" type="slidenum">
              <a:rPr lang="en-US" smtClean="0"/>
              <a:pPr>
                <a:defRPr/>
              </a:pPr>
              <a:t>30</a:t>
            </a:fld>
            <a:endParaRPr lang="en-US"/>
          </a:p>
        </p:txBody>
      </p:sp>
      <p:pic>
        <p:nvPicPr>
          <p:cNvPr id="7" name="Picture 6" descr="fit_examples.png"/>
          <p:cNvPicPr>
            <a:picLocks noChangeAspect="1"/>
          </p:cNvPicPr>
          <p:nvPr/>
        </p:nvPicPr>
        <p:blipFill>
          <a:blip r:embed="rId2"/>
          <a:stretch>
            <a:fillRect/>
          </a:stretch>
        </p:blipFill>
        <p:spPr>
          <a:xfrm>
            <a:off x="52663" y="1905000"/>
            <a:ext cx="9038674" cy="470126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3"/>
          <p:cNvSpPr>
            <a:spLocks noGrp="1"/>
          </p:cNvSpPr>
          <p:nvPr>
            <p:ph type="dt" sz="quarter" idx="4294967295"/>
          </p:nvPr>
        </p:nvSpPr>
        <p:spPr bwMode="auto">
          <a:xfrm>
            <a:off x="2759075" y="6626225"/>
            <a:ext cx="3468688" cy="420688"/>
          </a:xfrm>
          <a:prstGeom prst="rect">
            <a:avLst/>
          </a:prstGeom>
          <a:ln>
            <a:round/>
            <a:headEnd/>
            <a:tailEnd/>
          </a:ln>
        </p:spPr>
        <p:txBody>
          <a:bodyPr lIns="90000" tIns="46800" rIns="90000" bIns="46800"/>
          <a:lstStyle/>
          <a:p>
            <a:pPr algn="ctr">
              <a:lnSpc>
                <a:spcPct val="90000"/>
              </a:lnSpc>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200" i="1">
                <a:solidFill>
                  <a:srgbClr val="000000"/>
                </a:solidFill>
                <a:latin typeface="+mj-lt"/>
                <a:cs typeface="Arial" charset="0"/>
              </a:rPr>
              <a:t>8/21/09</a:t>
            </a:r>
          </a:p>
        </p:txBody>
      </p:sp>
      <p:sp>
        <p:nvSpPr>
          <p:cNvPr id="9219" name="Slide Number Placeholder 5"/>
          <p:cNvSpPr>
            <a:spLocks noGrp="1"/>
          </p:cNvSpPr>
          <p:nvPr>
            <p:ph type="sldNum" sz="quarter" idx="11"/>
          </p:nvPr>
        </p:nvSpPr>
        <p:spPr>
          <a:xfrm>
            <a:off x="8382000" y="6629400"/>
            <a:ext cx="684213" cy="306388"/>
          </a:xfrm>
        </p:spPr>
        <p:txBody>
          <a:bodyPr/>
          <a:lstStyle/>
          <a:p>
            <a:pPr>
              <a:defRPr/>
            </a:pPr>
            <a:fld id="{338BD3B2-8D30-4766-BE09-8CB789936DDE}" type="slidenum">
              <a:rPr lang="en-GB"/>
              <a:pPr>
                <a:defRPr/>
              </a:pPr>
              <a:t>31</a:t>
            </a:fld>
            <a:endParaRPr lang="en-GB"/>
          </a:p>
        </p:txBody>
      </p:sp>
      <p:sp>
        <p:nvSpPr>
          <p:cNvPr id="13316" name="Rectangle 1"/>
          <p:cNvSpPr>
            <a:spLocks noGrp="1" noChangeArrowheads="1"/>
          </p:cNvSpPr>
          <p:nvPr>
            <p:ph type="title" idx="4294967295"/>
          </p:nvPr>
        </p:nvSpPr>
        <p:spPr>
          <a:xfrm>
            <a:off x="3657600" y="-107950"/>
            <a:ext cx="5486400" cy="64135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t>Chicane Field Scan</a:t>
            </a:r>
          </a:p>
        </p:txBody>
      </p:sp>
      <p:sp>
        <p:nvSpPr>
          <p:cNvPr id="13317" name="Rectangle 2"/>
          <p:cNvSpPr>
            <a:spLocks noGrp="1" noChangeArrowheads="1"/>
          </p:cNvSpPr>
          <p:nvPr>
            <p:ph type="body" idx="4294967295"/>
          </p:nvPr>
        </p:nvSpPr>
        <p:spPr>
          <a:xfrm>
            <a:off x="0" y="533400"/>
            <a:ext cx="9144000" cy="3125788"/>
          </a:xfrm>
        </p:spPr>
        <p:txBody>
          <a:bodyPr/>
          <a:lstStyle/>
          <a:p>
            <a:pPr eaLnBrk="1" hangingPunct="1">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dirty="0" smtClean="0"/>
              <a:t>1x45x1 </a:t>
            </a:r>
            <a:r>
              <a:rPr lang="en-GB" sz="2000" dirty="0" err="1" smtClean="0"/>
              <a:t>mA</a:t>
            </a:r>
            <a:r>
              <a:rPr lang="en-GB" sz="2000" dirty="0" smtClean="0"/>
              <a:t>, 4ns, 5GeV, positrons</a:t>
            </a:r>
          </a:p>
          <a:p>
            <a:pPr eaLnBrk="1" hangingPunct="1">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dirty="0" smtClean="0"/>
              <a:t>Plots show sum of all collectors in each RFA</a:t>
            </a:r>
          </a:p>
          <a:p>
            <a:pPr lvl="1" eaLnBrk="1" hangingPunct="1">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800" dirty="0" smtClean="0"/>
              <a:t>Note that </a:t>
            </a:r>
            <a:r>
              <a:rPr lang="en-GB" sz="1800" dirty="0" err="1" smtClean="0"/>
              <a:t>Aluminum</a:t>
            </a:r>
            <a:r>
              <a:rPr lang="en-GB" sz="1800" dirty="0" smtClean="0"/>
              <a:t> RFA signal is divided by 20</a:t>
            </a:r>
          </a:p>
          <a:p>
            <a:pPr lvl="1" eaLnBrk="1" hangingPunct="1">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800" dirty="0" smtClean="0"/>
              <a:t>In terms of absolute current, Al &gt;&gt; </a:t>
            </a:r>
            <a:r>
              <a:rPr lang="en-GB" sz="1800" dirty="0" err="1" smtClean="0"/>
              <a:t>TiN</a:t>
            </a:r>
            <a:r>
              <a:rPr lang="en-GB" sz="1800" dirty="0" smtClean="0"/>
              <a:t> &gt; Grooved + </a:t>
            </a:r>
            <a:r>
              <a:rPr lang="en-GB" sz="1800" dirty="0" err="1" smtClean="0"/>
              <a:t>TiN</a:t>
            </a:r>
            <a:endParaRPr lang="en-GB" sz="1800" dirty="0" smtClean="0"/>
          </a:p>
          <a:p>
            <a:pPr eaLnBrk="1" hangingPunct="1">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dirty="0" smtClean="0"/>
              <a:t>On resonance, there are peaks in the Al chamber and dips in the </a:t>
            </a:r>
            <a:r>
              <a:rPr lang="en-GB" sz="2000" dirty="0" err="1" smtClean="0"/>
              <a:t>TiN</a:t>
            </a:r>
            <a:r>
              <a:rPr lang="en-GB" sz="2000" dirty="0" smtClean="0"/>
              <a:t> and grooved chambers</a:t>
            </a:r>
          </a:p>
          <a:p>
            <a:pPr lvl="1" eaLnBrk="1" hangingPunct="1">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800" dirty="0" smtClean="0"/>
              <a:t>Both dips and peaks are exactly on resonance</a:t>
            </a:r>
          </a:p>
        </p:txBody>
      </p:sp>
      <p:pic>
        <p:nvPicPr>
          <p:cNvPr id="13318" name="Picture 3"/>
          <p:cNvPicPr>
            <a:picLocks noChangeAspect="1" noChangeArrowheads="1"/>
          </p:cNvPicPr>
          <p:nvPr/>
        </p:nvPicPr>
        <p:blipFill>
          <a:blip r:embed="rId3"/>
          <a:srcRect/>
          <a:stretch>
            <a:fillRect/>
          </a:stretch>
        </p:blipFill>
        <p:spPr bwMode="auto">
          <a:xfrm>
            <a:off x="4510088" y="3105150"/>
            <a:ext cx="5003800" cy="3752850"/>
          </a:xfrm>
          <a:prstGeom prst="rect">
            <a:avLst/>
          </a:prstGeom>
          <a:noFill/>
          <a:ln w="9525">
            <a:noFill/>
            <a:round/>
            <a:headEnd/>
            <a:tailEnd/>
          </a:ln>
        </p:spPr>
      </p:pic>
      <p:pic>
        <p:nvPicPr>
          <p:cNvPr id="13319" name="Picture 4"/>
          <p:cNvPicPr>
            <a:picLocks noChangeAspect="1" noChangeArrowheads="1"/>
          </p:cNvPicPr>
          <p:nvPr/>
        </p:nvPicPr>
        <p:blipFill>
          <a:blip r:embed="rId4"/>
          <a:srcRect/>
          <a:stretch>
            <a:fillRect/>
          </a:stretch>
        </p:blipFill>
        <p:spPr bwMode="auto">
          <a:xfrm>
            <a:off x="-215900" y="3086100"/>
            <a:ext cx="5029200" cy="3771900"/>
          </a:xfrm>
          <a:prstGeom prst="rect">
            <a:avLst/>
          </a:prstGeom>
          <a:noFill/>
          <a:ln w="9525">
            <a:noFill/>
            <a:round/>
            <a:headEnd/>
            <a:tailEnd/>
          </a:ln>
        </p:spPr>
      </p:pic>
      <p:sp>
        <p:nvSpPr>
          <p:cNvPr id="13320" name="Rectangle 7"/>
          <p:cNvSpPr>
            <a:spLocks noChangeArrowheads="1"/>
          </p:cNvSpPr>
          <p:nvPr/>
        </p:nvSpPr>
        <p:spPr bwMode="auto">
          <a:xfrm>
            <a:off x="457200" y="4953000"/>
            <a:ext cx="1447800" cy="1524000"/>
          </a:xfrm>
          <a:prstGeom prst="rect">
            <a:avLst/>
          </a:prstGeom>
          <a:noFill/>
          <a:ln w="9525" algn="ctr">
            <a:solidFill>
              <a:schemeClr val="tx1"/>
            </a:solidFill>
            <a:round/>
            <a:headEnd/>
            <a:tailEnd/>
          </a:ln>
        </p:spPr>
        <p:txBody>
          <a:bodyPr/>
          <a:lstStyle/>
          <a:p>
            <a:endParaRPr lang="en-US"/>
          </a:p>
        </p:txBody>
      </p:sp>
      <p:cxnSp>
        <p:nvCxnSpPr>
          <p:cNvPr id="13321" name="Straight Arrow Connector 9"/>
          <p:cNvCxnSpPr>
            <a:cxnSpLocks noChangeShapeType="1"/>
            <a:stCxn id="13320" idx="3"/>
          </p:cNvCxnSpPr>
          <p:nvPr/>
        </p:nvCxnSpPr>
        <p:spPr bwMode="auto">
          <a:xfrm flipV="1">
            <a:off x="1905000" y="4972050"/>
            <a:ext cx="2908300" cy="742950"/>
          </a:xfrm>
          <a:prstGeom prst="straightConnector1">
            <a:avLst/>
          </a:prstGeom>
          <a:noFill/>
          <a:ln w="9525" algn="ctr">
            <a:solidFill>
              <a:schemeClr val="tx1"/>
            </a:solidFill>
            <a:round/>
            <a:headEnd/>
            <a:tailEnd type="arrow" w="med" len="med"/>
          </a:ln>
        </p:spPr>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Wiggler Ramp</a:t>
            </a:r>
            <a:endParaRPr lang="en-US" dirty="0"/>
          </a:p>
        </p:txBody>
      </p:sp>
      <p:sp>
        <p:nvSpPr>
          <p:cNvPr id="4" name="Content Placeholder 3"/>
          <p:cNvSpPr>
            <a:spLocks noGrp="1"/>
          </p:cNvSpPr>
          <p:nvPr>
            <p:ph idx="1"/>
          </p:nvPr>
        </p:nvSpPr>
        <p:spPr/>
        <p:txBody>
          <a:bodyPr/>
          <a:lstStyle/>
          <a:p>
            <a:r>
              <a:rPr lang="en-US" sz="2000" dirty="0" smtClean="0"/>
              <a:t>Data taken during wiggler ramp on 12/18/2010</a:t>
            </a:r>
          </a:p>
          <a:p>
            <a:pPr lvl="1"/>
            <a:r>
              <a:rPr lang="en-US" sz="1800" dirty="0" smtClean="0"/>
              <a:t>Plots show signal in RFA and TEW detectors as a function of wiggler field</a:t>
            </a:r>
          </a:p>
          <a:p>
            <a:pPr lvl="2"/>
            <a:r>
              <a:rPr lang="en-US" sz="1600" dirty="0" smtClean="0"/>
              <a:t>RFAs = solid lines, Resonant TEW = dotted lines, Transmission TEW = dashed lines</a:t>
            </a:r>
          </a:p>
          <a:p>
            <a:pPr lvl="2"/>
            <a:r>
              <a:rPr lang="en-US" sz="1600" dirty="0" smtClean="0"/>
              <a:t>Red = further downstream, violet = further upstream</a:t>
            </a:r>
          </a:p>
          <a:p>
            <a:pPr lvl="2"/>
            <a:r>
              <a:rPr lang="en-US" sz="1600" dirty="0" smtClean="0"/>
              <a:t>All signals normalized to 1 at peak wiggler field</a:t>
            </a:r>
          </a:p>
          <a:p>
            <a:pPr lvl="1"/>
            <a:r>
              <a:rPr lang="en-US" sz="1800" dirty="0" smtClean="0"/>
              <a:t>Further downstream detectors turn on first</a:t>
            </a:r>
          </a:p>
          <a:p>
            <a:pPr lvl="2"/>
            <a:r>
              <a:rPr lang="pl-PL" sz="1600" dirty="0" smtClean="0"/>
              <a:t>TEW 2W-2W ~= TEW 0W-2W ~= RFA 2WB &lt; RFA 2WA &lt; RFA 1W ~= TEW 0W-0W  &lt; TEW 0W-2E</a:t>
            </a:r>
            <a:endParaRPr lang="en-US" sz="1600" dirty="0" smtClean="0"/>
          </a:p>
          <a:p>
            <a:pPr lvl="2"/>
            <a:r>
              <a:rPr lang="en-US" sz="1600" dirty="0" smtClean="0"/>
              <a:t>RFA and TEW turn on points are </a:t>
            </a:r>
            <a:r>
              <a:rPr lang="en-US" sz="1600" smtClean="0"/>
              <a:t>roughly consistent</a:t>
            </a:r>
            <a:endParaRPr lang="en-US" sz="1600" dirty="0"/>
          </a:p>
        </p:txBody>
      </p:sp>
      <p:pic>
        <p:nvPicPr>
          <p:cNvPr id="5" name="Picture 4" descr="wigscan_combined_fixed.png"/>
          <p:cNvPicPr>
            <a:picLocks noChangeAspect="1"/>
          </p:cNvPicPr>
          <p:nvPr/>
        </p:nvPicPr>
        <p:blipFill>
          <a:blip r:embed="rId2"/>
          <a:stretch>
            <a:fillRect/>
          </a:stretch>
        </p:blipFill>
        <p:spPr>
          <a:xfrm>
            <a:off x="0" y="3311872"/>
            <a:ext cx="4572000" cy="3546128"/>
          </a:xfrm>
          <a:prstGeom prst="rect">
            <a:avLst/>
          </a:prstGeom>
        </p:spPr>
      </p:pic>
      <p:pic>
        <p:nvPicPr>
          <p:cNvPr id="6" name="Picture 5" descr="wigscan_combined_zoom.png"/>
          <p:cNvPicPr>
            <a:picLocks noChangeAspect="1"/>
          </p:cNvPicPr>
          <p:nvPr/>
        </p:nvPicPr>
        <p:blipFill>
          <a:blip r:embed="rId3"/>
          <a:stretch>
            <a:fillRect/>
          </a:stretch>
        </p:blipFill>
        <p:spPr>
          <a:xfrm>
            <a:off x="4536453" y="3429000"/>
            <a:ext cx="4643097" cy="3429000"/>
          </a:xfrm>
          <a:prstGeom prst="rect">
            <a:avLst/>
          </a:prstGeom>
        </p:spPr>
      </p:pic>
      <p:sp>
        <p:nvSpPr>
          <p:cNvPr id="7" name="Rectangle 6"/>
          <p:cNvSpPr/>
          <p:nvPr/>
        </p:nvSpPr>
        <p:spPr bwMode="auto">
          <a:xfrm>
            <a:off x="609600" y="5943600"/>
            <a:ext cx="1524000" cy="533400"/>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FFFFFF"/>
              </a:buClr>
              <a:buSzPct val="100000"/>
              <a:buFont typeface="Arial" charset="0"/>
              <a:buNone/>
              <a:tabLst/>
            </a:pPr>
            <a:endParaRPr kumimoji="0" lang="en-US" sz="1800" b="0" i="0" u="none" strike="noStrike" cap="none" normalizeH="0" baseline="0" smtClean="0">
              <a:ln>
                <a:noFill/>
              </a:ln>
              <a:solidFill>
                <a:schemeClr val="bg1"/>
              </a:solidFill>
              <a:effectLst/>
              <a:latin typeface="Arial" charset="0"/>
              <a:ea typeface="MS Gothic" pitchFamily="49" charset="-128"/>
            </a:endParaRPr>
          </a:p>
        </p:txBody>
      </p:sp>
      <p:cxnSp>
        <p:nvCxnSpPr>
          <p:cNvPr id="9" name="Straight Arrow Connector 8"/>
          <p:cNvCxnSpPr>
            <a:stCxn id="7" idx="3"/>
          </p:cNvCxnSpPr>
          <p:nvPr/>
        </p:nvCxnSpPr>
        <p:spPr bwMode="auto">
          <a:xfrm flipV="1">
            <a:off x="2133600" y="6172200"/>
            <a:ext cx="2819400" cy="38100"/>
          </a:xfrm>
          <a:prstGeom prst="straightConnector1">
            <a:avLst/>
          </a:prstGeom>
          <a:solidFill>
            <a:srgbClr val="00B8FF"/>
          </a:solidFill>
          <a:ln w="38100" cap="flat" cmpd="sng" algn="ctr">
            <a:solidFill>
              <a:srgbClr val="C0000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0" y="533400"/>
            <a:ext cx="9144000" cy="5943600"/>
          </a:xfrm>
        </p:spPr>
        <p:txBody>
          <a:bodyPr/>
          <a:lstStyle/>
          <a:p>
            <a:pPr>
              <a:lnSpc>
                <a:spcPct val="90000"/>
              </a:lnSpc>
              <a:buSzPct val="100000"/>
              <a:buFont typeface="Arial" pitchFamily="34" charset="0"/>
              <a:buChar char="•"/>
            </a:pPr>
            <a:r>
              <a:rPr lang="en-US" sz="2400" dirty="0" smtClean="0">
                <a:latin typeface="Arial" charset="0"/>
              </a:rPr>
              <a:t>Generation of secondaries is determined by the secondary emission yield (SEY) function </a:t>
            </a:r>
            <a:r>
              <a:rPr lang="el-GR" sz="2400" dirty="0" smtClean="0">
                <a:cs typeface="Arial"/>
              </a:rPr>
              <a:t>δ</a:t>
            </a:r>
            <a:r>
              <a:rPr lang="en-US" sz="2400" dirty="0" smtClean="0">
                <a:latin typeface="Arial" charset="0"/>
              </a:rPr>
              <a:t>(E): </a:t>
            </a:r>
          </a:p>
          <a:p>
            <a:pPr lvl="1"/>
            <a:r>
              <a:rPr lang="en-US" sz="2000" dirty="0" smtClean="0">
                <a:latin typeface="Arial" charset="0"/>
              </a:rPr>
              <a:t>Characterized by peak value </a:t>
            </a:r>
            <a:r>
              <a:rPr lang="el-GR" sz="2000" dirty="0" smtClean="0">
                <a:cs typeface="Arial"/>
              </a:rPr>
              <a:t>δ</a:t>
            </a:r>
            <a:r>
              <a:rPr lang="en-US" sz="2000" baseline="-25000" dirty="0" smtClean="0">
                <a:latin typeface="Arial" charset="0"/>
              </a:rPr>
              <a:t>max</a:t>
            </a:r>
            <a:r>
              <a:rPr lang="en-US" sz="2000" dirty="0" smtClean="0">
                <a:latin typeface="Arial" charset="0"/>
              </a:rPr>
              <a:t> at E = </a:t>
            </a:r>
            <a:r>
              <a:rPr lang="en-US" sz="2000" dirty="0" err="1" smtClean="0">
                <a:latin typeface="Arial" charset="0"/>
              </a:rPr>
              <a:t>E</a:t>
            </a:r>
            <a:r>
              <a:rPr lang="en-US" sz="2000" baseline="-25000" dirty="0" err="1" smtClean="0">
                <a:latin typeface="Arial" charset="0"/>
              </a:rPr>
              <a:t>max</a:t>
            </a:r>
            <a:endParaRPr lang="en-US" sz="2000" dirty="0" smtClean="0">
              <a:latin typeface="Arial" charset="0"/>
            </a:endParaRPr>
          </a:p>
          <a:p>
            <a:pPr lvl="1"/>
            <a:r>
              <a:rPr lang="en-US" sz="2000" dirty="0" smtClean="0">
                <a:latin typeface="Arial" charset="0"/>
              </a:rPr>
              <a:t>Low energy yield </a:t>
            </a:r>
            <a:r>
              <a:rPr lang="el-GR" sz="2000" dirty="0" smtClean="0">
                <a:cs typeface="Arial"/>
              </a:rPr>
              <a:t>δ</a:t>
            </a:r>
            <a:r>
              <a:rPr lang="en-US" sz="2000" dirty="0" smtClean="0">
                <a:latin typeface="Arial" charset="0"/>
              </a:rPr>
              <a:t>(0): determines survival time of cloud during train gap</a:t>
            </a:r>
          </a:p>
          <a:p>
            <a:pPr lvl="2"/>
            <a:r>
              <a:rPr lang="en-US" sz="1600" dirty="0" smtClean="0">
                <a:latin typeface="Arial" charset="0"/>
              </a:rPr>
              <a:t>Typical lifetime ~100 ns</a:t>
            </a:r>
          </a:p>
          <a:p>
            <a:pPr lvl="1"/>
            <a:r>
              <a:rPr lang="en-US" sz="2000" dirty="0" smtClean="0">
                <a:latin typeface="Arial" charset="0"/>
              </a:rPr>
              <a:t>Typically, </a:t>
            </a:r>
            <a:r>
              <a:rPr lang="el-GR" sz="2000" dirty="0" smtClean="0">
                <a:cs typeface="Arial"/>
              </a:rPr>
              <a:t>δ</a:t>
            </a:r>
            <a:r>
              <a:rPr lang="en-US" sz="2000" baseline="-25000" dirty="0" smtClean="0">
                <a:latin typeface="Arial" charset="0"/>
              </a:rPr>
              <a:t>max</a:t>
            </a:r>
            <a:r>
              <a:rPr lang="en-US" sz="2000" dirty="0" smtClean="0">
                <a:latin typeface="Arial" charset="0"/>
              </a:rPr>
              <a:t>~1–3, and E</a:t>
            </a:r>
            <a:r>
              <a:rPr lang="en-US" sz="2000" baseline="-25000" dirty="0" smtClean="0">
                <a:latin typeface="Arial" charset="0"/>
              </a:rPr>
              <a:t>max</a:t>
            </a:r>
            <a:r>
              <a:rPr lang="en-US" sz="2000" dirty="0" smtClean="0">
                <a:latin typeface="Arial" charset="0"/>
              </a:rPr>
              <a:t>~200-400 </a:t>
            </a:r>
            <a:r>
              <a:rPr lang="en-US" sz="2000" dirty="0" err="1" smtClean="0">
                <a:latin typeface="Arial" charset="0"/>
              </a:rPr>
              <a:t>eV</a:t>
            </a:r>
            <a:r>
              <a:rPr lang="en-US" sz="2000" dirty="0" smtClean="0">
                <a:latin typeface="Arial" charset="0"/>
              </a:rPr>
              <a:t>, </a:t>
            </a:r>
            <a:r>
              <a:rPr lang="el-GR" sz="2000" dirty="0" smtClean="0">
                <a:cs typeface="Arial"/>
              </a:rPr>
              <a:t>δ</a:t>
            </a:r>
            <a:r>
              <a:rPr lang="en-US" sz="2000" dirty="0" smtClean="0">
                <a:latin typeface="Arial" charset="0"/>
              </a:rPr>
              <a:t>(0) ~ .5</a:t>
            </a:r>
          </a:p>
          <a:p>
            <a:r>
              <a:rPr lang="en-US" sz="2400" dirty="0" smtClean="0">
                <a:latin typeface="Arial" charset="0"/>
              </a:rPr>
              <a:t>Many materials “condition</a:t>
            </a:r>
            <a:r>
              <a:rPr lang="en-US" sz="2400" dirty="0" smtClean="0">
                <a:latin typeface="Arial" charset="0"/>
              </a:rPr>
              <a:t>” with </a:t>
            </a:r>
            <a:r>
              <a:rPr lang="en-US" sz="2400" dirty="0" smtClean="0">
                <a:latin typeface="Arial" charset="0"/>
              </a:rPr>
              <a:t>electron </a:t>
            </a:r>
            <a:r>
              <a:rPr lang="en-US" sz="2400" dirty="0" smtClean="0">
                <a:latin typeface="Arial" charset="0"/>
              </a:rPr>
              <a:t>cloud </a:t>
            </a:r>
            <a:r>
              <a:rPr lang="en-US" sz="2400" dirty="0" smtClean="0">
                <a:latin typeface="Arial" charset="0"/>
              </a:rPr>
              <a:t>bombardment</a:t>
            </a:r>
            <a:endParaRPr lang="en-US" sz="2800" dirty="0" smtClean="0">
              <a:latin typeface="Arial" charset="0"/>
            </a:endParaRPr>
          </a:p>
          <a:p>
            <a:pPr lvl="1"/>
            <a:r>
              <a:rPr lang="en-US" sz="2000" dirty="0" smtClean="0">
                <a:latin typeface="Arial" charset="0"/>
              </a:rPr>
              <a:t>Results in lower </a:t>
            </a:r>
            <a:r>
              <a:rPr lang="el-GR" sz="2000" dirty="0" smtClean="0">
                <a:cs typeface="Arial"/>
              </a:rPr>
              <a:t>δ</a:t>
            </a:r>
            <a:r>
              <a:rPr lang="en-US" sz="2000" baseline="-25000" dirty="0" smtClean="0">
                <a:latin typeface="Arial" charset="0"/>
              </a:rPr>
              <a:t>max</a:t>
            </a:r>
            <a:r>
              <a:rPr lang="en-US" sz="2000" dirty="0" smtClean="0">
                <a:latin typeface="Arial" charset="0"/>
              </a:rPr>
              <a:t>, higher </a:t>
            </a:r>
            <a:r>
              <a:rPr lang="en-US" sz="2000" dirty="0" err="1" smtClean="0">
                <a:latin typeface="Arial" charset="0"/>
              </a:rPr>
              <a:t>E</a:t>
            </a:r>
            <a:r>
              <a:rPr lang="en-US" sz="2000" baseline="-25000" dirty="0" err="1" smtClean="0">
                <a:latin typeface="Arial" charset="0"/>
              </a:rPr>
              <a:t>max</a:t>
            </a:r>
            <a:endParaRPr lang="en-US" sz="2000" dirty="0">
              <a:latin typeface="Arial" charset="0"/>
            </a:endParaRPr>
          </a:p>
        </p:txBody>
      </p:sp>
      <p:sp>
        <p:nvSpPr>
          <p:cNvPr id="2" name="Title 1"/>
          <p:cNvSpPr>
            <a:spLocks noGrp="1"/>
          </p:cNvSpPr>
          <p:nvPr>
            <p:ph type="title"/>
          </p:nvPr>
        </p:nvSpPr>
        <p:spPr/>
        <p:txBody>
          <a:bodyPr/>
          <a:lstStyle/>
          <a:p>
            <a:r>
              <a:rPr lang="en-US" smtClean="0"/>
              <a:t>Secondary Electron Yield</a:t>
            </a:r>
            <a:endParaRPr lang="en-US" dirty="0"/>
          </a:p>
        </p:txBody>
      </p:sp>
      <p:sp>
        <p:nvSpPr>
          <p:cNvPr id="4" name="Slide Number Placeholder 3"/>
          <p:cNvSpPr>
            <a:spLocks noGrp="1"/>
          </p:cNvSpPr>
          <p:nvPr>
            <p:ph type="sldNum" sz="quarter" idx="12"/>
          </p:nvPr>
        </p:nvSpPr>
        <p:spPr/>
        <p:txBody>
          <a:bodyPr/>
          <a:lstStyle/>
          <a:p>
            <a:pPr>
              <a:defRPr/>
            </a:pPr>
            <a:fld id="{1F4F2262-E4F8-4BEF-859F-74458A2AA49C}" type="slidenum">
              <a:rPr lang="en-US" smtClean="0">
                <a:solidFill>
                  <a:srgbClr val="000000"/>
                </a:solidFill>
              </a:rPr>
              <a:pPr>
                <a:defRPr/>
              </a:pPr>
              <a:t>33</a:t>
            </a:fld>
            <a:endParaRPr lang="en-US">
              <a:solidFill>
                <a:srgbClr val="000000"/>
              </a:solidFill>
            </a:endParaRPr>
          </a:p>
        </p:txBody>
      </p:sp>
      <p:pic>
        <p:nvPicPr>
          <p:cNvPr id="5" name="Picture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733800" y="3677843"/>
            <a:ext cx="5380434" cy="3180157"/>
          </a:xfrm>
          <a:prstGeom prst="rect">
            <a:avLst/>
          </a:prstGeom>
        </p:spPr>
      </p:pic>
      <p:sp>
        <p:nvSpPr>
          <p:cNvPr id="6" name="TextBox 5"/>
          <p:cNvSpPr txBox="1"/>
          <p:nvPr/>
        </p:nvSpPr>
        <p:spPr>
          <a:xfrm>
            <a:off x="4724400" y="6248400"/>
            <a:ext cx="843501" cy="523220"/>
          </a:xfrm>
          <a:prstGeom prst="rect">
            <a:avLst/>
          </a:prstGeom>
          <a:noFill/>
        </p:spPr>
        <p:txBody>
          <a:bodyPr wrap="none" rtlCol="0">
            <a:spAutoFit/>
          </a:bodyPr>
          <a:lstStyle/>
          <a:p>
            <a:r>
              <a:rPr lang="en-US" sz="2800" b="1" dirty="0" err="1" smtClean="0">
                <a:solidFill>
                  <a:srgbClr val="C00000"/>
                </a:solidFill>
                <a:latin typeface="Symbol" pitchFamily="18" charset="2"/>
              </a:rPr>
              <a:t>E</a:t>
            </a:r>
            <a:r>
              <a:rPr lang="en-US" sz="2800" b="1" baseline="-25000" dirty="0" err="1" smtClean="0">
                <a:solidFill>
                  <a:srgbClr val="C00000"/>
                </a:solidFill>
              </a:rPr>
              <a:t>max</a:t>
            </a:r>
            <a:endParaRPr lang="en-GB" sz="2800" b="1" baseline="-25000" dirty="0">
              <a:solidFill>
                <a:srgbClr val="C00000"/>
              </a:solidFill>
            </a:endParaRPr>
          </a:p>
        </p:txBody>
      </p:sp>
      <p:sp>
        <p:nvSpPr>
          <p:cNvPr id="7" name="TextBox 6"/>
          <p:cNvSpPr txBox="1"/>
          <p:nvPr/>
        </p:nvSpPr>
        <p:spPr>
          <a:xfrm>
            <a:off x="4379777" y="3657600"/>
            <a:ext cx="801823" cy="523220"/>
          </a:xfrm>
          <a:prstGeom prst="rect">
            <a:avLst/>
          </a:prstGeom>
          <a:noFill/>
        </p:spPr>
        <p:txBody>
          <a:bodyPr wrap="none" rtlCol="0">
            <a:spAutoFit/>
          </a:bodyPr>
          <a:lstStyle/>
          <a:p>
            <a:r>
              <a:rPr lang="en-US" sz="2800" b="1" dirty="0" err="1" smtClean="0">
                <a:solidFill>
                  <a:srgbClr val="C00000"/>
                </a:solidFill>
                <a:latin typeface="Symbol" pitchFamily="18" charset="2"/>
              </a:rPr>
              <a:t>d</a:t>
            </a:r>
            <a:r>
              <a:rPr lang="en-US" sz="2800" b="1" baseline="-25000" dirty="0" err="1" smtClean="0">
                <a:solidFill>
                  <a:srgbClr val="C00000"/>
                </a:solidFill>
              </a:rPr>
              <a:t>max</a:t>
            </a:r>
            <a:endParaRPr lang="en-GB" sz="2800" b="1" baseline="-25000" dirty="0">
              <a:solidFill>
                <a:srgbClr val="C00000"/>
              </a:solidFill>
            </a:endParaRPr>
          </a:p>
        </p:txBody>
      </p:sp>
      <p:cxnSp>
        <p:nvCxnSpPr>
          <p:cNvPr id="8" name="Straight Arrow Connector 7"/>
          <p:cNvCxnSpPr/>
          <p:nvPr/>
        </p:nvCxnSpPr>
        <p:spPr>
          <a:xfrm rot="16200000" flipH="1">
            <a:off x="4457700" y="4762500"/>
            <a:ext cx="1371600" cy="228600"/>
          </a:xfrm>
          <a:prstGeom prst="straightConnector1">
            <a:avLst/>
          </a:prstGeom>
          <a:ln w="47625">
            <a:solidFill>
              <a:srgbClr val="00B05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4859353" y="5961047"/>
            <a:ext cx="796894" cy="1588"/>
          </a:xfrm>
          <a:prstGeom prst="line">
            <a:avLst/>
          </a:prstGeom>
          <a:ln w="3492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3959932" y="5260267"/>
            <a:ext cx="2138536" cy="1"/>
          </a:xfrm>
          <a:prstGeom prst="line">
            <a:avLst/>
          </a:prstGeom>
          <a:ln w="3492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646650" y="3505200"/>
            <a:ext cx="2497350" cy="369332"/>
          </a:xfrm>
          <a:prstGeom prst="rect">
            <a:avLst/>
          </a:prstGeom>
          <a:noFill/>
        </p:spPr>
        <p:txBody>
          <a:bodyPr wrap="none" rtlCol="0">
            <a:spAutoFit/>
          </a:bodyPr>
          <a:lstStyle/>
          <a:p>
            <a:r>
              <a:rPr lang="en-US" sz="1800" b="1" dirty="0" smtClean="0"/>
              <a:t>N. </a:t>
            </a:r>
            <a:r>
              <a:rPr lang="en-US" sz="1800" b="1" dirty="0" err="1" smtClean="0"/>
              <a:t>Hilleret</a:t>
            </a:r>
            <a:r>
              <a:rPr lang="en-US" sz="1800" b="1" dirty="0" smtClean="0"/>
              <a:t> et al, PAC99</a:t>
            </a:r>
            <a:endParaRPr lang="en-GB" sz="1800" b="1" dirty="0"/>
          </a:p>
        </p:txBody>
      </p:sp>
      <p:pic>
        <p:nvPicPr>
          <p:cNvPr id="12" name="Picture 11" descr="avden_15e_c20_example.png"/>
          <p:cNvPicPr>
            <a:picLocks noChangeAspect="1"/>
          </p:cNvPicPr>
          <p:nvPr/>
        </p:nvPicPr>
        <p:blipFill>
          <a:blip r:embed="rId3"/>
          <a:stretch>
            <a:fillRect/>
          </a:stretch>
        </p:blipFill>
        <p:spPr>
          <a:xfrm>
            <a:off x="1" y="3532313"/>
            <a:ext cx="3200399" cy="3331206"/>
          </a:xfrm>
          <a:prstGeom prst="rect">
            <a:avLst/>
          </a:prstGeom>
        </p:spPr>
      </p:pic>
      <p:sp>
        <p:nvSpPr>
          <p:cNvPr id="13" name="TextBox 12"/>
          <p:cNvSpPr txBox="1"/>
          <p:nvPr/>
        </p:nvSpPr>
        <p:spPr>
          <a:xfrm>
            <a:off x="838200" y="5769114"/>
            <a:ext cx="1524000" cy="707886"/>
          </a:xfrm>
          <a:prstGeom prst="rect">
            <a:avLst/>
          </a:prstGeom>
          <a:noFill/>
        </p:spPr>
        <p:txBody>
          <a:bodyPr wrap="square" rtlCol="0">
            <a:spAutoFit/>
          </a:bodyPr>
          <a:lstStyle/>
          <a:p>
            <a:r>
              <a:rPr lang="en-US" sz="2000" b="1" dirty="0" smtClean="0">
                <a:solidFill>
                  <a:schemeClr val="accent2"/>
                </a:solidFill>
                <a:latin typeface="+mn-lt"/>
              </a:rPr>
              <a:t>photo-</a:t>
            </a:r>
          </a:p>
          <a:p>
            <a:r>
              <a:rPr lang="en-US" sz="2000" b="1" dirty="0" smtClean="0">
                <a:solidFill>
                  <a:schemeClr val="accent2"/>
                </a:solidFill>
                <a:latin typeface="+mn-lt"/>
              </a:rPr>
              <a:t>electrons</a:t>
            </a:r>
            <a:endParaRPr lang="en-US" sz="2000" b="1" dirty="0">
              <a:solidFill>
                <a:schemeClr val="accent2"/>
              </a:solidFill>
              <a:latin typeface="+mn-lt"/>
            </a:endParaRPr>
          </a:p>
        </p:txBody>
      </p:sp>
      <p:sp>
        <p:nvSpPr>
          <p:cNvPr id="14" name="TextBox 13"/>
          <p:cNvSpPr txBox="1"/>
          <p:nvPr/>
        </p:nvSpPr>
        <p:spPr>
          <a:xfrm>
            <a:off x="1285088" y="4680198"/>
            <a:ext cx="1524620" cy="707886"/>
          </a:xfrm>
          <a:prstGeom prst="rect">
            <a:avLst/>
          </a:prstGeom>
          <a:noFill/>
        </p:spPr>
        <p:txBody>
          <a:bodyPr wrap="square" rtlCol="0">
            <a:spAutoFit/>
          </a:bodyPr>
          <a:lstStyle/>
          <a:p>
            <a:r>
              <a:rPr lang="en-US" sz="2000" b="1" dirty="0" smtClean="0">
                <a:solidFill>
                  <a:srgbClr val="FF0000"/>
                </a:solidFill>
                <a:latin typeface="+mn-lt"/>
              </a:rPr>
              <a:t>secondary </a:t>
            </a:r>
          </a:p>
          <a:p>
            <a:r>
              <a:rPr lang="en-US" sz="2000" b="1" dirty="0" smtClean="0">
                <a:solidFill>
                  <a:srgbClr val="FF0000"/>
                </a:solidFill>
                <a:latin typeface="+mn-lt"/>
              </a:rPr>
              <a:t>electrons</a:t>
            </a:r>
            <a:endParaRPr lang="en-US" sz="2000" b="1" dirty="0">
              <a:solidFill>
                <a:srgbClr val="FF0000"/>
              </a:solidFill>
              <a:latin typeface="+mn-lt"/>
            </a:endParaRPr>
          </a:p>
        </p:txBody>
      </p:sp>
      <p:sp>
        <p:nvSpPr>
          <p:cNvPr id="15" name="TextBox 14"/>
          <p:cNvSpPr txBox="1"/>
          <p:nvPr/>
        </p:nvSpPr>
        <p:spPr>
          <a:xfrm>
            <a:off x="2057400" y="3810000"/>
            <a:ext cx="924712" cy="400110"/>
          </a:xfrm>
          <a:prstGeom prst="rect">
            <a:avLst/>
          </a:prstGeom>
          <a:noFill/>
        </p:spPr>
        <p:txBody>
          <a:bodyPr wrap="square" rtlCol="0">
            <a:spAutoFit/>
          </a:bodyPr>
          <a:lstStyle/>
          <a:p>
            <a:r>
              <a:rPr lang="en-US" sz="2000" b="1" dirty="0" smtClean="0">
                <a:latin typeface="+mn-lt"/>
              </a:rPr>
              <a:t>total</a:t>
            </a:r>
            <a:endParaRPr lang="en-US" sz="2000" b="1" dirty="0">
              <a:latin typeface="+mn-l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0" y="609600"/>
            <a:ext cx="9144000" cy="5791200"/>
          </a:xfrm>
        </p:spPr>
        <p:txBody>
          <a:bodyPr/>
          <a:lstStyle/>
          <a:p>
            <a:pPr>
              <a:lnSpc>
                <a:spcPct val="90000"/>
              </a:lnSpc>
            </a:pPr>
            <a:r>
              <a:rPr lang="en-US" sz="1800" dirty="0" smtClean="0">
                <a:latin typeface="+mj-lt"/>
                <a:ea typeface="ＭＳ Ｐゴシック" pitchFamily="32" charset="-128"/>
              </a:rPr>
              <a:t>Coherent tune shifts</a:t>
            </a:r>
          </a:p>
          <a:p>
            <a:pPr>
              <a:lnSpc>
                <a:spcPct val="90000"/>
              </a:lnSpc>
            </a:pPr>
            <a:r>
              <a:rPr lang="en-US" sz="1800" dirty="0" smtClean="0">
                <a:latin typeface="+mj-lt"/>
                <a:ea typeface="ＭＳ Ｐゴシック" pitchFamily="32" charset="-128"/>
              </a:rPr>
              <a:t>Multi-bunch instability</a:t>
            </a:r>
          </a:p>
          <a:p>
            <a:pPr lvl="1">
              <a:lnSpc>
                <a:spcPct val="90000"/>
              </a:lnSpc>
            </a:pPr>
            <a:r>
              <a:rPr lang="en-US" sz="1600" dirty="0" smtClean="0">
                <a:latin typeface="+mj-lt"/>
                <a:ea typeface="ＭＳ Ｐゴシック" pitchFamily="32" charset="-128"/>
              </a:rPr>
              <a:t>Cloud couples motion of successive bunches</a:t>
            </a:r>
          </a:p>
          <a:p>
            <a:pPr>
              <a:lnSpc>
                <a:spcPct val="90000"/>
              </a:lnSpc>
            </a:pPr>
            <a:r>
              <a:rPr lang="en-US" sz="1800" dirty="0" smtClean="0">
                <a:latin typeface="+mj-lt"/>
                <a:ea typeface="ＭＳ Ｐゴシック" pitchFamily="32" charset="-128"/>
              </a:rPr>
              <a:t>Single bunch instability</a:t>
            </a:r>
          </a:p>
          <a:p>
            <a:pPr lvl="1">
              <a:lnSpc>
                <a:spcPct val="90000"/>
              </a:lnSpc>
            </a:pPr>
            <a:r>
              <a:rPr lang="en-US" sz="1600" dirty="0" smtClean="0">
                <a:latin typeface="+mj-lt"/>
                <a:ea typeface="ＭＳ Ｐゴシック" pitchFamily="32" charset="-128"/>
              </a:rPr>
              <a:t>e.g. Head-tail</a:t>
            </a:r>
          </a:p>
          <a:p>
            <a:pPr lvl="1">
              <a:lnSpc>
                <a:spcPct val="90000"/>
              </a:lnSpc>
            </a:pPr>
            <a:r>
              <a:rPr lang="en-US" sz="1600" dirty="0" smtClean="0">
                <a:latin typeface="+mj-lt"/>
                <a:ea typeface="ＭＳ Ｐゴシック" pitchFamily="32" charset="-128"/>
              </a:rPr>
              <a:t>Happens above “threshold” cloud density</a:t>
            </a:r>
            <a:endParaRPr lang="en-US" sz="1600" baseline="-25000" dirty="0" smtClean="0">
              <a:latin typeface="+mj-lt"/>
              <a:ea typeface="ＭＳ Ｐゴシック" pitchFamily="32" charset="-128"/>
            </a:endParaRPr>
          </a:p>
          <a:p>
            <a:pPr>
              <a:lnSpc>
                <a:spcPct val="90000"/>
              </a:lnSpc>
            </a:pPr>
            <a:r>
              <a:rPr lang="en-US" sz="1800" dirty="0" err="1" smtClean="0">
                <a:latin typeface="+mj-lt"/>
                <a:ea typeface="ＭＳ Ｐゴシック" pitchFamily="32" charset="-128"/>
              </a:rPr>
              <a:t>Emittance</a:t>
            </a:r>
            <a:r>
              <a:rPr lang="en-US" sz="1800" dirty="0" smtClean="0">
                <a:latin typeface="+mj-lt"/>
                <a:ea typeface="ＭＳ Ｐゴシック" pitchFamily="32" charset="-128"/>
              </a:rPr>
              <a:t> growth</a:t>
            </a:r>
          </a:p>
          <a:p>
            <a:pPr lvl="1">
              <a:lnSpc>
                <a:spcPct val="90000"/>
              </a:lnSpc>
            </a:pPr>
            <a:r>
              <a:rPr lang="en-US" sz="1600" dirty="0" smtClean="0">
                <a:latin typeface="+mj-lt"/>
                <a:ea typeface="ＭＳ Ｐゴシック" pitchFamily="32" charset="-128"/>
              </a:rPr>
              <a:t>Below threshold</a:t>
            </a:r>
          </a:p>
          <a:p>
            <a:pPr lvl="1">
              <a:lnSpc>
                <a:spcPct val="90000"/>
              </a:lnSpc>
            </a:pPr>
            <a:r>
              <a:rPr lang="en-US" sz="1600" dirty="0" err="1" smtClean="0">
                <a:latin typeface="+mj-lt"/>
                <a:ea typeface="ＭＳ Ｐゴシック" pitchFamily="32" charset="-128"/>
              </a:rPr>
              <a:t>Luminostiy</a:t>
            </a:r>
            <a:r>
              <a:rPr lang="en-US" sz="1600" dirty="0" smtClean="0">
                <a:latin typeface="+mj-lt"/>
                <a:ea typeface="ＭＳ Ｐゴシック" pitchFamily="32" charset="-128"/>
              </a:rPr>
              <a:t> reduction at PEP-II, KEKB</a:t>
            </a:r>
          </a:p>
          <a:p>
            <a:pPr>
              <a:lnSpc>
                <a:spcPct val="90000"/>
              </a:lnSpc>
            </a:pPr>
            <a:r>
              <a:rPr lang="en-US" sz="1800" dirty="0" smtClean="0">
                <a:latin typeface="+mj-lt"/>
                <a:ea typeface="ＭＳ Ｐゴシック" pitchFamily="32" charset="-128"/>
              </a:rPr>
              <a:t>Gas desorption, vacuum pressure rise</a:t>
            </a:r>
            <a:endParaRPr lang="en-US" sz="1400" dirty="0" smtClean="0">
              <a:latin typeface="+mj-lt"/>
              <a:ea typeface="ＭＳ Ｐゴシック" pitchFamily="32" charset="-128"/>
            </a:endParaRPr>
          </a:p>
          <a:p>
            <a:pPr>
              <a:lnSpc>
                <a:spcPct val="90000"/>
              </a:lnSpc>
            </a:pPr>
            <a:r>
              <a:rPr lang="en-US" sz="1800" dirty="0" smtClean="0">
                <a:latin typeface="+mj-lt"/>
                <a:ea typeface="ＭＳ Ｐゴシック" pitchFamily="32" charset="-128"/>
              </a:rPr>
              <a:t>Excessive energy deposition </a:t>
            </a:r>
          </a:p>
          <a:p>
            <a:pPr>
              <a:lnSpc>
                <a:spcPct val="90000"/>
              </a:lnSpc>
              <a:buNone/>
            </a:pPr>
            <a:r>
              <a:rPr lang="en-US" sz="1800" dirty="0" smtClean="0">
                <a:latin typeface="+mj-lt"/>
                <a:ea typeface="ＭＳ Ｐゴシック" pitchFamily="32" charset="-128"/>
              </a:rPr>
              <a:t>	on the chamber walls </a:t>
            </a:r>
          </a:p>
          <a:p>
            <a:pPr lvl="1">
              <a:lnSpc>
                <a:spcPct val="90000"/>
              </a:lnSpc>
            </a:pPr>
            <a:r>
              <a:rPr lang="en-US" sz="1600" dirty="0" smtClean="0">
                <a:latin typeface="+mj-lt"/>
                <a:ea typeface="ＭＳ Ｐゴシック" pitchFamily="32" charset="-128"/>
              </a:rPr>
              <a:t>important for superconducting </a:t>
            </a:r>
          </a:p>
          <a:p>
            <a:pPr lvl="1">
              <a:lnSpc>
                <a:spcPct val="90000"/>
              </a:lnSpc>
              <a:buNone/>
            </a:pPr>
            <a:r>
              <a:rPr lang="en-US" sz="1600" dirty="0" smtClean="0">
                <a:latin typeface="+mj-lt"/>
                <a:ea typeface="ＭＳ Ｐゴシック" pitchFamily="32" charset="-128"/>
              </a:rPr>
              <a:t>	machines, </a:t>
            </a:r>
            <a:r>
              <a:rPr lang="en-US" sz="1600" dirty="0" err="1" smtClean="0">
                <a:latin typeface="+mj-lt"/>
                <a:ea typeface="ＭＳ Ｐゴシック" pitchFamily="32" charset="-128"/>
              </a:rPr>
              <a:t>eg</a:t>
            </a:r>
            <a:r>
              <a:rPr lang="en-US" sz="1600" dirty="0" smtClean="0">
                <a:latin typeface="+mj-lt"/>
                <a:ea typeface="ＭＳ Ｐゴシック" pitchFamily="32" charset="-128"/>
              </a:rPr>
              <a:t>. LHC</a:t>
            </a:r>
          </a:p>
          <a:p>
            <a:pPr>
              <a:lnSpc>
                <a:spcPct val="90000"/>
              </a:lnSpc>
            </a:pPr>
            <a:r>
              <a:rPr lang="en-US" sz="1800" dirty="0" smtClean="0">
                <a:latin typeface="+mj-lt"/>
                <a:ea typeface="ＭＳ Ｐゴシック" pitchFamily="32" charset="-128"/>
              </a:rPr>
              <a:t>Particle losses, interference </a:t>
            </a:r>
          </a:p>
          <a:p>
            <a:pPr>
              <a:lnSpc>
                <a:spcPct val="90000"/>
              </a:lnSpc>
              <a:buNone/>
            </a:pPr>
            <a:r>
              <a:rPr lang="en-US" sz="1800" dirty="0" smtClean="0">
                <a:latin typeface="+mj-lt"/>
                <a:ea typeface="ＭＳ Ｐゴシック" pitchFamily="32" charset="-128"/>
              </a:rPr>
              <a:t>	with diagnostics,…</a:t>
            </a:r>
          </a:p>
          <a:p>
            <a:r>
              <a:rPr lang="en-US" sz="1800" dirty="0" smtClean="0">
                <a:latin typeface="+mj-lt"/>
              </a:rPr>
              <a:t>LHC: currently limits 25 ns operation</a:t>
            </a:r>
          </a:p>
          <a:p>
            <a:r>
              <a:rPr lang="en-US" sz="1800" dirty="0" smtClean="0">
                <a:latin typeface="+mj-lt"/>
              </a:rPr>
              <a:t>Concern for future machines </a:t>
            </a:r>
          </a:p>
          <a:p>
            <a:pPr lvl="1"/>
            <a:r>
              <a:rPr lang="en-US" sz="1600" dirty="0" smtClean="0">
                <a:latin typeface="+mj-lt"/>
              </a:rPr>
              <a:t>LHC upgrade, ILC DR’s, MI upgrade,…</a:t>
            </a:r>
            <a:endParaRPr lang="en-US" sz="2000" dirty="0" smtClean="0">
              <a:latin typeface="+mj-lt"/>
            </a:endParaRPr>
          </a:p>
          <a:p>
            <a:pPr>
              <a:lnSpc>
                <a:spcPct val="90000"/>
              </a:lnSpc>
              <a:buNone/>
            </a:pPr>
            <a:endParaRPr lang="en-US" sz="2400" dirty="0" smtClean="0">
              <a:latin typeface="Helvetica" charset="0"/>
              <a:ea typeface="ＭＳ Ｐゴシック" pitchFamily="32" charset="-128"/>
            </a:endParaRPr>
          </a:p>
        </p:txBody>
      </p:sp>
      <p:sp>
        <p:nvSpPr>
          <p:cNvPr id="20483" name="Rectangle 2"/>
          <p:cNvSpPr>
            <a:spLocks noGrp="1" noChangeArrowheads="1"/>
          </p:cNvSpPr>
          <p:nvPr>
            <p:ph type="title"/>
          </p:nvPr>
        </p:nvSpPr>
        <p:spPr/>
        <p:txBody>
          <a:bodyPr/>
          <a:lstStyle/>
          <a:p>
            <a:r>
              <a:rPr lang="en-US" dirty="0" smtClean="0">
                <a:ea typeface="ＭＳ Ｐゴシック" pitchFamily="32" charset="-128"/>
              </a:rPr>
              <a:t>Consequences of EC</a:t>
            </a:r>
            <a:endParaRPr lang="en-US" dirty="0" smtClean="0">
              <a:latin typeface="Helvetica" charset="0"/>
              <a:ea typeface="ＭＳ Ｐゴシック" pitchFamily="32" charset="-128"/>
            </a:endParaRPr>
          </a:p>
        </p:txBody>
      </p:sp>
      <p:pic>
        <p:nvPicPr>
          <p:cNvPr id="6" name="Picture 5"/>
          <p:cNvPicPr>
            <a:picLocks noChangeAspect="1" noChangeArrowheads="1"/>
          </p:cNvPicPr>
          <p:nvPr/>
        </p:nvPicPr>
        <p:blipFill>
          <a:blip r:embed="rId2"/>
          <a:srcRect/>
          <a:stretch>
            <a:fillRect/>
          </a:stretch>
        </p:blipFill>
        <p:spPr bwMode="auto">
          <a:xfrm>
            <a:off x="5457825" y="762000"/>
            <a:ext cx="3686175" cy="2514600"/>
          </a:xfrm>
          <a:prstGeom prst="rect">
            <a:avLst/>
          </a:prstGeom>
          <a:noFill/>
          <a:ln w="12700">
            <a:noFill/>
            <a:miter lim="800000"/>
            <a:headEnd/>
            <a:tailEnd/>
          </a:ln>
        </p:spPr>
      </p:pic>
      <p:sp>
        <p:nvSpPr>
          <p:cNvPr id="7" name="TextBox 6"/>
          <p:cNvSpPr txBox="1"/>
          <p:nvPr/>
        </p:nvSpPr>
        <p:spPr>
          <a:xfrm>
            <a:off x="6172200" y="533400"/>
            <a:ext cx="2819400" cy="400110"/>
          </a:xfrm>
          <a:prstGeom prst="rect">
            <a:avLst/>
          </a:prstGeom>
          <a:noFill/>
        </p:spPr>
        <p:txBody>
          <a:bodyPr wrap="square" rtlCol="0">
            <a:spAutoFit/>
          </a:bodyPr>
          <a:lstStyle/>
          <a:p>
            <a:pPr algn="ctr"/>
            <a:r>
              <a:rPr lang="en-US" sz="2000" b="1" dirty="0" smtClean="0"/>
              <a:t>KEK Photon Factory</a:t>
            </a:r>
            <a:endParaRPr lang="en-US" sz="2000" b="1" dirty="0"/>
          </a:p>
        </p:txBody>
      </p:sp>
      <p:pic>
        <p:nvPicPr>
          <p:cNvPr id="10" name="Picture 9" descr="WEYA02f9.eps"/>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4900432" y="3429000"/>
            <a:ext cx="4243568" cy="320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Box 10"/>
          <p:cNvSpPr txBox="1"/>
          <p:nvPr/>
        </p:nvSpPr>
        <p:spPr>
          <a:xfrm>
            <a:off x="5791200" y="3962400"/>
            <a:ext cx="3071867" cy="400110"/>
          </a:xfrm>
          <a:prstGeom prst="rect">
            <a:avLst/>
          </a:prstGeom>
          <a:noFill/>
        </p:spPr>
        <p:txBody>
          <a:bodyPr wrap="none" rtlCol="0">
            <a:spAutoFit/>
          </a:bodyPr>
          <a:lstStyle/>
          <a:p>
            <a:r>
              <a:rPr lang="en-US" sz="2000" b="1" dirty="0" err="1" smtClean="0"/>
              <a:t>Emittance</a:t>
            </a:r>
            <a:r>
              <a:rPr lang="en-US" sz="2000" b="1" dirty="0" smtClean="0"/>
              <a:t> growth (CESR)</a:t>
            </a:r>
            <a:endParaRPr lang="en-US" sz="20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EYA02f9.eps"/>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5715000" y="1320133"/>
            <a:ext cx="3429000" cy="25860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0" y="609600"/>
            <a:ext cx="9144000" cy="5943600"/>
          </a:xfrm>
        </p:spPr>
        <p:txBody>
          <a:bodyPr/>
          <a:lstStyle/>
          <a:p>
            <a:r>
              <a:rPr lang="en-US" sz="2000" dirty="0" smtClean="0"/>
              <a:t>In mid 2008 CESR was converted from a e+/e- collider to a “damping ring” configuration, to study issues related to the ILC damping ring</a:t>
            </a:r>
          </a:p>
          <a:p>
            <a:r>
              <a:rPr lang="en-US" sz="2000" dirty="0" smtClean="0"/>
              <a:t>Areas </a:t>
            </a:r>
            <a:r>
              <a:rPr lang="en-US" sz="2000" dirty="0" smtClean="0"/>
              <a:t>of research:</a:t>
            </a:r>
          </a:p>
          <a:p>
            <a:pPr lvl="1"/>
            <a:r>
              <a:rPr lang="en-US" sz="1800" dirty="0" smtClean="0"/>
              <a:t>Low </a:t>
            </a:r>
            <a:r>
              <a:rPr lang="en-US" sz="1800" dirty="0" err="1" smtClean="0"/>
              <a:t>emittance</a:t>
            </a:r>
            <a:r>
              <a:rPr lang="en-US" sz="1800" dirty="0" smtClean="0"/>
              <a:t> </a:t>
            </a:r>
            <a:r>
              <a:rPr lang="en-US" sz="1800" dirty="0" smtClean="0"/>
              <a:t>tuning</a:t>
            </a:r>
          </a:p>
          <a:p>
            <a:pPr lvl="2"/>
            <a:r>
              <a:rPr lang="en-US" sz="1600" dirty="0" smtClean="0"/>
              <a:t>Improved BPMs, XBSM…</a:t>
            </a:r>
            <a:endParaRPr lang="en-US" sz="1600" dirty="0" smtClean="0"/>
          </a:p>
          <a:p>
            <a:pPr lvl="2"/>
            <a:r>
              <a:rPr lang="en-US" sz="1600" dirty="0" smtClean="0"/>
              <a:t>Typical vertical </a:t>
            </a:r>
            <a:r>
              <a:rPr lang="en-US" sz="1600" dirty="0" err="1" smtClean="0"/>
              <a:t>emittance</a:t>
            </a:r>
            <a:r>
              <a:rPr lang="en-US" sz="1600" dirty="0" smtClean="0"/>
              <a:t>:  ~10 </a:t>
            </a:r>
            <a:r>
              <a:rPr lang="en-US" sz="1600" dirty="0" smtClean="0"/>
              <a:t>pm</a:t>
            </a:r>
            <a:endParaRPr lang="en-US" sz="1800" dirty="0" smtClean="0"/>
          </a:p>
          <a:p>
            <a:pPr lvl="1"/>
            <a:r>
              <a:rPr lang="en-US" sz="1800" b="1" dirty="0" smtClean="0"/>
              <a:t>Studies of electron cloud growth and mitigation</a:t>
            </a:r>
          </a:p>
          <a:p>
            <a:pPr lvl="1"/>
            <a:r>
              <a:rPr lang="en-US" sz="1800" dirty="0" smtClean="0"/>
              <a:t>Studies of electron cloud induced </a:t>
            </a:r>
            <a:r>
              <a:rPr lang="en-US" sz="1800" dirty="0" err="1" smtClean="0"/>
              <a:t>emittance</a:t>
            </a:r>
            <a:r>
              <a:rPr lang="en-US" sz="1800" dirty="0" smtClean="0"/>
              <a:t> growth </a:t>
            </a:r>
            <a:endParaRPr lang="en-US" sz="1800" dirty="0" smtClean="0"/>
          </a:p>
          <a:p>
            <a:pPr lvl="1">
              <a:buNone/>
            </a:pPr>
            <a:r>
              <a:rPr lang="en-US" sz="1800" dirty="0" smtClean="0"/>
              <a:t>	</a:t>
            </a:r>
            <a:r>
              <a:rPr lang="en-US" sz="1800" dirty="0" smtClean="0"/>
              <a:t>and </a:t>
            </a:r>
            <a:r>
              <a:rPr lang="en-US" sz="1800" dirty="0" smtClean="0"/>
              <a:t>instabilities</a:t>
            </a:r>
          </a:p>
          <a:p>
            <a:r>
              <a:rPr lang="en-US" sz="2000" dirty="0" smtClean="0"/>
              <a:t>CESR is well suited to accelerator </a:t>
            </a:r>
          </a:p>
          <a:p>
            <a:pPr>
              <a:buNone/>
            </a:pPr>
            <a:r>
              <a:rPr lang="en-US" sz="2000" dirty="0" smtClean="0"/>
              <a:t>	physics </a:t>
            </a:r>
            <a:r>
              <a:rPr lang="en-US" sz="2000" dirty="0" smtClean="0"/>
              <a:t>studies</a:t>
            </a:r>
          </a:p>
          <a:p>
            <a:pPr lvl="1"/>
            <a:r>
              <a:rPr lang="en-US" sz="1800" dirty="0" smtClean="0"/>
              <a:t>Similar parameters to </a:t>
            </a:r>
            <a:endParaRPr lang="en-US" sz="1800" dirty="0" smtClean="0"/>
          </a:p>
          <a:p>
            <a:pPr lvl="1">
              <a:buNone/>
            </a:pPr>
            <a:r>
              <a:rPr lang="en-US" sz="1800" dirty="0" smtClean="0"/>
              <a:t>	ILC damping </a:t>
            </a:r>
            <a:r>
              <a:rPr lang="en-US" sz="1800" dirty="0" smtClean="0"/>
              <a:t>ring</a:t>
            </a:r>
            <a:endParaRPr lang="en-US" sz="1800" dirty="0" smtClean="0"/>
          </a:p>
          <a:p>
            <a:pPr lvl="1"/>
            <a:r>
              <a:rPr lang="en-US" sz="1800" dirty="0" smtClean="0"/>
              <a:t>Very </a:t>
            </a:r>
            <a:r>
              <a:rPr lang="en-US" sz="1800" dirty="0" smtClean="0"/>
              <a:t>flexible</a:t>
            </a:r>
            <a:endParaRPr lang="en-US" sz="1800" dirty="0" smtClean="0"/>
          </a:p>
          <a:p>
            <a:r>
              <a:rPr lang="en-US" sz="2000" cap="small" dirty="0" smtClean="0"/>
              <a:t>C</a:t>
            </a:r>
            <a:r>
              <a:rPr lang="en-US" sz="2000" dirty="0" smtClean="0"/>
              <a:t>ollaborators: APS, SLAC, KEK, </a:t>
            </a:r>
          </a:p>
          <a:p>
            <a:pPr>
              <a:buNone/>
            </a:pPr>
            <a:r>
              <a:rPr lang="en-US" sz="2000" dirty="0" smtClean="0"/>
              <a:t>	CERN, LBL</a:t>
            </a:r>
          </a:p>
          <a:p>
            <a:endParaRPr lang="en-US" sz="2600" dirty="0" smtClean="0"/>
          </a:p>
        </p:txBody>
      </p:sp>
      <p:sp>
        <p:nvSpPr>
          <p:cNvPr id="3" name="Title 2"/>
          <p:cNvSpPr>
            <a:spLocks noGrp="1"/>
          </p:cNvSpPr>
          <p:nvPr>
            <p:ph type="title"/>
          </p:nvPr>
        </p:nvSpPr>
        <p:spPr/>
        <p:txBody>
          <a:bodyPr/>
          <a:lstStyle/>
          <a:p>
            <a:r>
              <a:rPr lang="en-US" dirty="0" smtClean="0"/>
              <a:t>What is CESR-TA?</a:t>
            </a:r>
            <a:endParaRPr lang="en-US" dirty="0"/>
          </a:p>
        </p:txBody>
      </p:sp>
      <p:sp>
        <p:nvSpPr>
          <p:cNvPr id="4" name="Date Placeholder 3"/>
          <p:cNvSpPr>
            <a:spLocks noGrp="1"/>
          </p:cNvSpPr>
          <p:nvPr>
            <p:ph type="dt" sz="half" idx="10"/>
          </p:nvPr>
        </p:nvSpPr>
        <p:spPr/>
        <p:txBody>
          <a:bodyPr/>
          <a:lstStyle/>
          <a:p>
            <a:pPr>
              <a:defRPr/>
            </a:pPr>
            <a:fld id="{38AE45E4-BCFD-4D07-A5A0-40CE1DED3168}" type="datetime1">
              <a:rPr lang="en-US" smtClean="0">
                <a:solidFill>
                  <a:srgbClr val="000000"/>
                </a:solidFill>
              </a:rPr>
              <a:pPr>
                <a:defRPr/>
              </a:pPr>
              <a:t>4/9/2013</a:t>
            </a:fld>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66EBCDD8-490A-4340-8AFB-91AE61DAC24C}" type="slidenum">
              <a:rPr lang="en-US" smtClean="0">
                <a:solidFill>
                  <a:srgbClr val="000000"/>
                </a:solidFill>
              </a:rPr>
              <a:pPr>
                <a:defRPr/>
              </a:pPr>
              <a:t>4</a:t>
            </a:fld>
            <a:endParaRPr lang="en-US">
              <a:solidFill>
                <a:srgbClr val="000000"/>
              </a:solidFill>
            </a:endParaRPr>
          </a:p>
        </p:txBody>
      </p:sp>
      <p:pic>
        <p:nvPicPr>
          <p:cNvPr id="6" name="Picture 5" descr="cesr_parameters.png"/>
          <p:cNvPicPr>
            <a:picLocks noChangeAspect="1"/>
          </p:cNvPicPr>
          <p:nvPr/>
        </p:nvPicPr>
        <p:blipFill>
          <a:blip r:embed="rId3"/>
          <a:stretch>
            <a:fillRect/>
          </a:stretch>
        </p:blipFill>
        <p:spPr>
          <a:xfrm>
            <a:off x="4724400" y="4122250"/>
            <a:ext cx="4419600" cy="2425869"/>
          </a:xfrm>
          <a:prstGeom prst="rect">
            <a:avLst/>
          </a:prstGeom>
        </p:spPr>
      </p:pic>
      <p:sp>
        <p:nvSpPr>
          <p:cNvPr id="7" name="TextBox 6"/>
          <p:cNvSpPr txBox="1"/>
          <p:nvPr/>
        </p:nvSpPr>
        <p:spPr>
          <a:xfrm>
            <a:off x="6777647" y="3810000"/>
            <a:ext cx="2366353" cy="400110"/>
          </a:xfrm>
          <a:prstGeom prst="rect">
            <a:avLst/>
          </a:prstGeom>
          <a:noFill/>
        </p:spPr>
        <p:txBody>
          <a:bodyPr wrap="none" rtlCol="0">
            <a:spAutoFit/>
          </a:bodyPr>
          <a:lstStyle/>
          <a:p>
            <a:r>
              <a:rPr lang="en-US" sz="2000" b="1" dirty="0" smtClean="0">
                <a:latin typeface="+mj-lt"/>
              </a:rPr>
              <a:t>CESR Parameters</a:t>
            </a:r>
            <a:endParaRPr lang="en-US" sz="2000" b="1" dirty="0">
              <a:latin typeface="+mj-lt"/>
            </a:endParaRPr>
          </a:p>
        </p:txBody>
      </p:sp>
      <p:sp>
        <p:nvSpPr>
          <p:cNvPr id="9" name="TextBox 8"/>
          <p:cNvSpPr txBox="1"/>
          <p:nvPr/>
        </p:nvSpPr>
        <p:spPr>
          <a:xfrm>
            <a:off x="6546337" y="1676400"/>
            <a:ext cx="2316730" cy="400110"/>
          </a:xfrm>
          <a:prstGeom prst="rect">
            <a:avLst/>
          </a:prstGeom>
          <a:noFill/>
        </p:spPr>
        <p:txBody>
          <a:bodyPr wrap="square" rtlCol="0">
            <a:spAutoFit/>
          </a:bodyPr>
          <a:lstStyle/>
          <a:p>
            <a:r>
              <a:rPr lang="en-US" sz="2000" b="1" dirty="0" err="1" smtClean="0"/>
              <a:t>Emittance</a:t>
            </a:r>
            <a:r>
              <a:rPr lang="en-US" sz="2000" b="1" dirty="0" smtClean="0"/>
              <a:t> </a:t>
            </a:r>
            <a:r>
              <a:rPr lang="en-US" sz="2000" b="1" dirty="0" smtClean="0"/>
              <a:t>growth</a:t>
            </a:r>
            <a:endParaRPr lang="en-US" sz="20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EC Buildup Studies at CESR-TA</a:t>
            </a:r>
            <a:endParaRPr lang="en-US" dirty="0"/>
          </a:p>
        </p:txBody>
      </p:sp>
      <p:sp>
        <p:nvSpPr>
          <p:cNvPr id="4" name="Date Placeholder 3"/>
          <p:cNvSpPr>
            <a:spLocks noGrp="1"/>
          </p:cNvSpPr>
          <p:nvPr>
            <p:ph type="dt" sz="half" idx="10"/>
          </p:nvPr>
        </p:nvSpPr>
        <p:spPr/>
        <p:txBody>
          <a:bodyPr/>
          <a:lstStyle/>
          <a:p>
            <a:pPr>
              <a:defRPr/>
            </a:pPr>
            <a:fld id="{38AE45E4-BCFD-4D07-A5A0-40CE1DED3168}" type="datetime1">
              <a:rPr lang="en-US" smtClean="0">
                <a:solidFill>
                  <a:srgbClr val="000000"/>
                </a:solidFill>
              </a:rPr>
              <a:pPr>
                <a:defRPr/>
              </a:pPr>
              <a:t>4/9/2013</a:t>
            </a:fld>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66EBCDD8-490A-4340-8AFB-91AE61DAC24C}" type="slidenum">
              <a:rPr lang="en-US" smtClean="0">
                <a:solidFill>
                  <a:srgbClr val="000000"/>
                </a:solidFill>
              </a:rPr>
              <a:pPr>
                <a:defRPr/>
              </a:pPr>
              <a:t>5</a:t>
            </a:fld>
            <a:endParaRPr lang="en-US">
              <a:solidFill>
                <a:srgbClr val="000000"/>
              </a:solidFill>
            </a:endParaRPr>
          </a:p>
        </p:txBody>
      </p:sp>
      <p:pic>
        <p:nvPicPr>
          <p:cNvPr id="6" name="Picture 5" descr="CesrTA_Vacuum_edit2.png"/>
          <p:cNvPicPr>
            <a:picLocks noChangeAspect="1"/>
          </p:cNvPicPr>
          <p:nvPr/>
        </p:nvPicPr>
        <p:blipFill>
          <a:blip r:embed="rId2"/>
          <a:stretch>
            <a:fillRect/>
          </a:stretch>
        </p:blipFill>
        <p:spPr>
          <a:xfrm>
            <a:off x="4422210" y="2798039"/>
            <a:ext cx="4721790" cy="4059961"/>
          </a:xfrm>
          <a:prstGeom prst="rect">
            <a:avLst/>
          </a:prstGeom>
        </p:spPr>
      </p:pic>
      <p:sp>
        <p:nvSpPr>
          <p:cNvPr id="2" name="Content Placeholder 1"/>
          <p:cNvSpPr>
            <a:spLocks noGrp="1"/>
          </p:cNvSpPr>
          <p:nvPr>
            <p:ph idx="1"/>
          </p:nvPr>
        </p:nvSpPr>
        <p:spPr>
          <a:xfrm>
            <a:off x="0" y="533400"/>
            <a:ext cx="9144000" cy="5943600"/>
          </a:xfrm>
        </p:spPr>
        <p:txBody>
          <a:bodyPr/>
          <a:lstStyle/>
          <a:p>
            <a:r>
              <a:rPr lang="en-US" sz="2000" dirty="0" smtClean="0"/>
              <a:t>Retarding field analyzers</a:t>
            </a:r>
          </a:p>
          <a:p>
            <a:pPr lvl="1"/>
            <a:r>
              <a:rPr lang="en-US" sz="1800" dirty="0" smtClean="0"/>
              <a:t>Measure electron cloud wall flux, with transverse and energy resolution</a:t>
            </a:r>
          </a:p>
          <a:p>
            <a:pPr lvl="1"/>
            <a:r>
              <a:rPr lang="en-US" sz="1800" dirty="0" smtClean="0"/>
              <a:t>Many RFAs (~30) deployed in CESR</a:t>
            </a:r>
          </a:p>
          <a:p>
            <a:pPr lvl="1"/>
            <a:r>
              <a:rPr lang="en-US" sz="1800" dirty="0" smtClean="0"/>
              <a:t>In different environments: drift (field free), dipole, quadrupole, wiggler</a:t>
            </a:r>
          </a:p>
          <a:p>
            <a:pPr lvl="1"/>
            <a:r>
              <a:rPr lang="en-US" sz="1800" dirty="0" smtClean="0"/>
              <a:t>Designs for insertion in confined spaces</a:t>
            </a:r>
          </a:p>
          <a:p>
            <a:pPr lvl="1"/>
            <a:r>
              <a:rPr lang="en-US" sz="1800" dirty="0" smtClean="0"/>
              <a:t>Dedicated RFA measurements</a:t>
            </a:r>
          </a:p>
          <a:p>
            <a:pPr lvl="2"/>
            <a:r>
              <a:rPr lang="en-US" sz="1600" dirty="0" smtClean="0"/>
              <a:t>Under different beam conditions</a:t>
            </a:r>
          </a:p>
          <a:p>
            <a:pPr lvl="2"/>
            <a:r>
              <a:rPr lang="en-US" sz="1600" dirty="0" smtClean="0"/>
              <a:t>In vacuum chambers with different mitigations</a:t>
            </a:r>
          </a:p>
          <a:p>
            <a:pPr lvl="2"/>
            <a:r>
              <a:rPr lang="en-US" sz="1600" dirty="0" smtClean="0"/>
              <a:t>Over time, to observe beam conditioning</a:t>
            </a:r>
          </a:p>
          <a:p>
            <a:pPr lvl="2"/>
            <a:r>
              <a:rPr lang="en-US" sz="1600" dirty="0" smtClean="0"/>
              <a:t>In combination with other EC diagnostics</a:t>
            </a:r>
          </a:p>
          <a:p>
            <a:pPr lvl="3"/>
            <a:r>
              <a:rPr lang="en-US" sz="1400" dirty="0" smtClean="0"/>
              <a:t>Shielded pickups</a:t>
            </a:r>
          </a:p>
          <a:p>
            <a:pPr lvl="3"/>
            <a:r>
              <a:rPr lang="en-US" sz="1400" dirty="0" smtClean="0"/>
              <a:t>Microwave propagation </a:t>
            </a:r>
          </a:p>
          <a:p>
            <a:pPr lvl="1"/>
            <a:r>
              <a:rPr lang="en-US" sz="1800" dirty="0" smtClean="0"/>
              <a:t>Large data set, 4+ years of measurements</a:t>
            </a:r>
          </a:p>
          <a:p>
            <a:pPr lvl="1"/>
            <a:r>
              <a:rPr lang="en-US" sz="1800" dirty="0" smtClean="0"/>
              <a:t>Proportionally large simulation program</a:t>
            </a:r>
            <a:endParaRPr lang="en-US" sz="2000" dirty="0" smtClean="0"/>
          </a:p>
          <a:p>
            <a:r>
              <a:rPr lang="en-US" sz="2000" dirty="0" smtClean="0"/>
              <a:t>Main electron cloud experimental regions</a:t>
            </a:r>
          </a:p>
          <a:p>
            <a:pPr lvl="1"/>
            <a:r>
              <a:rPr lang="en-US" sz="1800" dirty="0" smtClean="0"/>
              <a:t>Q15 E/W: drift mitigation experiments</a:t>
            </a:r>
          </a:p>
          <a:p>
            <a:pPr lvl="1"/>
            <a:r>
              <a:rPr lang="en-US" sz="1800" dirty="0" smtClean="0"/>
              <a:t>L3: chicane dipoles, NEG section,</a:t>
            </a:r>
          </a:p>
          <a:p>
            <a:pPr lvl="1">
              <a:buNone/>
            </a:pPr>
            <a:r>
              <a:rPr lang="en-US" sz="1800" dirty="0" smtClean="0"/>
              <a:t>	quadrupole</a:t>
            </a:r>
          </a:p>
          <a:p>
            <a:pPr lvl="1"/>
            <a:r>
              <a:rPr lang="en-US" sz="1800" dirty="0" smtClean="0"/>
              <a:t>L0: wigglers</a:t>
            </a:r>
          </a:p>
        </p:txBody>
      </p:sp>
      <p:sp>
        <p:nvSpPr>
          <p:cNvPr id="9" name="Date Placeholder 3"/>
          <p:cNvSpPr txBox="1">
            <a:spLocks/>
          </p:cNvSpPr>
          <p:nvPr/>
        </p:nvSpPr>
        <p:spPr bwMode="auto">
          <a:xfrm>
            <a:off x="76200" y="6629400"/>
            <a:ext cx="1981200" cy="228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8AE45E4-BCFD-4D07-A5A0-40CE1DED3168}" type="datetime1">
              <a:rPr kumimoji="0" lang="en-US" sz="1200" b="0" i="1" u="none" strike="noStrike" kern="1200" cap="none" spc="0" normalizeH="0" baseline="0" noProof="0" smtClean="0">
                <a:ln>
                  <a:noFill/>
                </a:ln>
                <a:solidFill>
                  <a:srgbClr val="000000"/>
                </a:solidFill>
                <a:effectLst/>
                <a:uLnTx/>
                <a:uFillTx/>
                <a:latin typeface="+mn-lt"/>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4/9/2013</a:t>
            </a:fld>
            <a:endParaRPr kumimoji="0" lang="en-US" sz="1200" b="0" i="1" u="none" strike="noStrike" kern="1200" cap="none" spc="0" normalizeH="0" baseline="0" noProof="0">
              <a:ln>
                <a:noFill/>
              </a:ln>
              <a:solidFill>
                <a:srgbClr val="000000"/>
              </a:solidFill>
              <a:effectLst/>
              <a:uLnTx/>
              <a:uFillTx/>
              <a:latin typeface="+mn-lt"/>
              <a:ea typeface="+mn-ea"/>
              <a:cs typeface="Arial" charset="0"/>
            </a:endParaRPr>
          </a:p>
        </p:txBody>
      </p:sp>
      <p:sp>
        <p:nvSpPr>
          <p:cNvPr id="10" name="Slide Number Placeholder 4"/>
          <p:cNvSpPr txBox="1">
            <a:spLocks/>
          </p:cNvSpPr>
          <p:nvPr/>
        </p:nvSpPr>
        <p:spPr bwMode="auto">
          <a:xfrm>
            <a:off x="8382000" y="6629400"/>
            <a:ext cx="685800" cy="228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6EBCDD8-490A-4340-8AFB-91AE61DAC24C}" type="slidenum">
              <a:rPr kumimoji="0" lang="en-US" sz="1200" b="0" i="1" u="none" strike="noStrike" kern="1200" cap="none" spc="0" normalizeH="0" baseline="0" noProof="0" smtClean="0">
                <a:ln>
                  <a:noFill/>
                </a:ln>
                <a:solidFill>
                  <a:srgbClr val="000000"/>
                </a:solidFill>
                <a:effectLst/>
                <a:uLnTx/>
                <a:uFillTx/>
                <a:latin typeface="+mn-lt"/>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1" u="none" strike="noStrike" kern="1200" cap="none" spc="0" normalizeH="0" baseline="0" noProof="0">
              <a:ln>
                <a:noFill/>
              </a:ln>
              <a:solidFill>
                <a:srgbClr val="000000"/>
              </a:solidFill>
              <a:effectLst/>
              <a:uLnTx/>
              <a:uFillTx/>
              <a:latin typeface="+mn-lt"/>
              <a:ea typeface="+mn-ea"/>
              <a:cs typeface="Arial" charset="0"/>
            </a:endParaRPr>
          </a:p>
        </p:txBody>
      </p:sp>
      <p:pic>
        <p:nvPicPr>
          <p:cNvPr id="11" name="Picture 10" descr="Q15W_Installed.png"/>
          <p:cNvPicPr>
            <a:picLocks noChangeAspect="1"/>
          </p:cNvPicPr>
          <p:nvPr/>
        </p:nvPicPr>
        <p:blipFill>
          <a:blip r:embed="rId3"/>
          <a:stretch>
            <a:fillRect/>
          </a:stretch>
        </p:blipFill>
        <p:spPr>
          <a:xfrm>
            <a:off x="0" y="0"/>
            <a:ext cx="4796036" cy="3479810"/>
          </a:xfrm>
          <a:prstGeom prst="rect">
            <a:avLst/>
          </a:prstGeom>
        </p:spPr>
      </p:pic>
      <p:pic>
        <p:nvPicPr>
          <p:cNvPr id="12" name="Picture 9" descr="DSC_0007"/>
          <p:cNvPicPr>
            <a:picLocks noChangeAspect="1" noChangeArrowheads="1"/>
          </p:cNvPicPr>
          <p:nvPr/>
        </p:nvPicPr>
        <p:blipFill>
          <a:blip r:embed="rId4"/>
          <a:srcRect l="5357" t="19868" r="7143"/>
          <a:stretch>
            <a:fillRect/>
          </a:stretch>
        </p:blipFill>
        <p:spPr bwMode="auto">
          <a:xfrm>
            <a:off x="0" y="3733800"/>
            <a:ext cx="4630746" cy="2819400"/>
          </a:xfrm>
          <a:prstGeom prst="rect">
            <a:avLst/>
          </a:prstGeom>
          <a:noFill/>
          <a:ln w="9525">
            <a:noFill/>
            <a:miter lim="800000"/>
            <a:headEnd/>
            <a:tailEnd/>
          </a:ln>
        </p:spPr>
      </p:pic>
      <p:pic>
        <p:nvPicPr>
          <p:cNvPr id="13" name="Picture 22" descr="100_0110"/>
          <p:cNvPicPr>
            <a:picLocks noChangeAspect="1" noChangeArrowheads="1"/>
          </p:cNvPicPr>
          <p:nvPr/>
        </p:nvPicPr>
        <p:blipFill>
          <a:blip r:embed="rId5"/>
          <a:srcRect/>
          <a:stretch>
            <a:fillRect/>
          </a:stretch>
        </p:blipFill>
        <p:spPr bwMode="auto">
          <a:xfrm>
            <a:off x="4894468" y="0"/>
            <a:ext cx="4249532" cy="2819401"/>
          </a:xfrm>
          <a:prstGeom prst="rect">
            <a:avLst/>
          </a:prstGeom>
          <a:noFill/>
          <a:ln w="9525">
            <a:noFill/>
            <a:miter lim="800000"/>
            <a:headEnd/>
            <a:tailEnd/>
          </a:ln>
        </p:spPr>
      </p:pic>
      <p:cxnSp>
        <p:nvCxnSpPr>
          <p:cNvPr id="14" name="Straight Arrow Connector 13"/>
          <p:cNvCxnSpPr/>
          <p:nvPr/>
        </p:nvCxnSpPr>
        <p:spPr>
          <a:xfrm>
            <a:off x="5791200" y="2819400"/>
            <a:ext cx="1066800" cy="609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572000" y="6248400"/>
            <a:ext cx="2133600" cy="304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6200000" flipH="1">
            <a:off x="4114800" y="4114800"/>
            <a:ext cx="2362200" cy="990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2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20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20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2000"/>
                                        <p:tgtEl>
                                          <p:spTgt spid="12"/>
                                        </p:tgtEl>
                                      </p:cBhvr>
                                    </p:animEffect>
                                  </p:childTnLst>
                                </p:cTn>
                              </p:par>
                              <p:par>
                                <p:cTn id="24" presetID="10"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Retarding Field Analyzers</a:t>
            </a:r>
            <a:endParaRPr lang="en-US" dirty="0"/>
          </a:p>
        </p:txBody>
      </p:sp>
      <p:sp>
        <p:nvSpPr>
          <p:cNvPr id="4" name="Date Placeholder 3"/>
          <p:cNvSpPr>
            <a:spLocks noGrp="1"/>
          </p:cNvSpPr>
          <p:nvPr>
            <p:ph type="dt" sz="half" idx="10"/>
          </p:nvPr>
        </p:nvSpPr>
        <p:spPr/>
        <p:txBody>
          <a:bodyPr/>
          <a:lstStyle/>
          <a:p>
            <a:pPr>
              <a:defRPr/>
            </a:pPr>
            <a:fld id="{38AE45E4-BCFD-4D07-A5A0-40CE1DED3168}" type="datetime1">
              <a:rPr lang="en-US" smtClean="0">
                <a:solidFill>
                  <a:srgbClr val="000000"/>
                </a:solidFill>
              </a:rPr>
              <a:pPr>
                <a:defRPr/>
              </a:pPr>
              <a:t>4/9/2013</a:t>
            </a:fld>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66EBCDD8-490A-4340-8AFB-91AE61DAC24C}" type="slidenum">
              <a:rPr lang="en-US" smtClean="0">
                <a:solidFill>
                  <a:srgbClr val="000000"/>
                </a:solidFill>
              </a:rPr>
              <a:pPr>
                <a:defRPr/>
              </a:pPr>
              <a:t>6</a:t>
            </a:fld>
            <a:endParaRPr lang="en-US">
              <a:solidFill>
                <a:srgbClr val="000000"/>
              </a:solidFill>
            </a:endParaRPr>
          </a:p>
        </p:txBody>
      </p:sp>
      <p:pic>
        <p:nvPicPr>
          <p:cNvPr id="6" name="Picture 5"/>
          <p:cNvPicPr>
            <a:picLocks noChangeAspect="1"/>
          </p:cNvPicPr>
          <p:nvPr/>
        </p:nvPicPr>
        <p:blipFill>
          <a:blip r:embed="rId2"/>
          <a:stretch>
            <a:fillRect/>
          </a:stretch>
        </p:blipFill>
        <p:spPr>
          <a:xfrm>
            <a:off x="5486400" y="3186392"/>
            <a:ext cx="4038600" cy="3366808"/>
          </a:xfrm>
          <a:prstGeom prst="rect">
            <a:avLst/>
          </a:prstGeom>
          <a:scene3d>
            <a:camera prst="orthographicFront">
              <a:rot lat="600000" lon="0" rev="16200000"/>
            </a:camera>
            <a:lightRig rig="threePt" dir="t"/>
          </a:scene3d>
        </p:spPr>
      </p:pic>
      <p:pic>
        <p:nvPicPr>
          <p:cNvPr id="7" name="Picture 6" descr="rfa_diagram.png"/>
          <p:cNvPicPr>
            <a:picLocks noChangeAspect="1"/>
          </p:cNvPicPr>
          <p:nvPr/>
        </p:nvPicPr>
        <p:blipFill>
          <a:blip r:embed="rId3"/>
          <a:stretch>
            <a:fillRect/>
          </a:stretch>
        </p:blipFill>
        <p:spPr>
          <a:xfrm>
            <a:off x="0" y="3657600"/>
            <a:ext cx="5685906" cy="3200400"/>
          </a:xfrm>
          <a:prstGeom prst="rect">
            <a:avLst/>
          </a:prstGeom>
        </p:spPr>
      </p:pic>
      <p:cxnSp>
        <p:nvCxnSpPr>
          <p:cNvPr id="9" name="Straight Arrow Connector 8"/>
          <p:cNvCxnSpPr/>
          <p:nvPr/>
        </p:nvCxnSpPr>
        <p:spPr>
          <a:xfrm>
            <a:off x="5105400" y="3962400"/>
            <a:ext cx="2362200" cy="3810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638800" y="4572000"/>
            <a:ext cx="1981200" cy="3048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105400" y="5105400"/>
            <a:ext cx="2362200" cy="3810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0" y="533400"/>
            <a:ext cx="9144000" cy="5943600"/>
          </a:xfrm>
        </p:spPr>
        <p:txBody>
          <a:bodyPr/>
          <a:lstStyle/>
          <a:p>
            <a:r>
              <a:rPr lang="en-US" sz="2000" dirty="0" smtClean="0"/>
              <a:t>A method to measure the local electron cloud wall flux, and infer the cloud density, energy, and transverse distribution.  They consist of:</a:t>
            </a:r>
          </a:p>
          <a:p>
            <a:pPr lvl="1"/>
            <a:r>
              <a:rPr lang="en-US" sz="1800" dirty="0" smtClean="0"/>
              <a:t>Holes drilled in vacuum chamber wall</a:t>
            </a:r>
          </a:p>
          <a:p>
            <a:pPr lvl="2"/>
            <a:r>
              <a:rPr lang="en-US" sz="1600" dirty="0" smtClean="0"/>
              <a:t>Allow electrons to enter device</a:t>
            </a:r>
          </a:p>
          <a:p>
            <a:pPr lvl="1"/>
            <a:r>
              <a:rPr lang="en-US" sz="1800" dirty="0" smtClean="0"/>
              <a:t>Retarding grid</a:t>
            </a:r>
          </a:p>
          <a:p>
            <a:pPr lvl="2"/>
            <a:r>
              <a:rPr lang="en-US" sz="1600" dirty="0" smtClean="0"/>
              <a:t>Reject electrons with E &lt; </a:t>
            </a:r>
            <a:r>
              <a:rPr lang="en-US" sz="1600" dirty="0" err="1" smtClean="0"/>
              <a:t>V</a:t>
            </a:r>
            <a:r>
              <a:rPr lang="en-US" sz="1600" baseline="-25000" dirty="0" err="1" smtClean="0"/>
              <a:t>grid</a:t>
            </a:r>
            <a:endParaRPr lang="en-US" sz="1600" baseline="-25000" dirty="0" smtClean="0"/>
          </a:p>
          <a:p>
            <a:pPr lvl="2"/>
            <a:r>
              <a:rPr lang="en-US" sz="1600" dirty="0" smtClean="0"/>
              <a:t>Scan retarding voltage -&gt; integrated energy spectrum</a:t>
            </a:r>
            <a:endParaRPr lang="en-US" sz="1600" baseline="-25000" dirty="0" smtClean="0"/>
          </a:p>
          <a:p>
            <a:pPr lvl="2"/>
            <a:r>
              <a:rPr lang="en-US" sz="1600" dirty="0" smtClean="0"/>
              <a:t>Additional grounded grids optional</a:t>
            </a:r>
          </a:p>
          <a:p>
            <a:pPr lvl="1"/>
            <a:r>
              <a:rPr lang="en-US" sz="1800" dirty="0" smtClean="0"/>
              <a:t>One or more collectors</a:t>
            </a:r>
          </a:p>
          <a:p>
            <a:pPr lvl="2"/>
            <a:r>
              <a:rPr lang="en-US" sz="1600" dirty="0" smtClean="0"/>
              <a:t>Segmented transversely to study spatial distribution</a:t>
            </a:r>
            <a:endParaRPr lang="en-US" sz="1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stretch>
            <a:fillRect/>
          </a:stretch>
        </p:blipFill>
        <p:spPr bwMode="auto">
          <a:xfrm>
            <a:off x="0" y="3411376"/>
            <a:ext cx="4648200" cy="34466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8" descr="slac4_2983.png"/>
          <p:cNvPicPr>
            <a:picLocks noChangeAspect="1"/>
          </p:cNvPicPr>
          <p:nvPr/>
        </p:nvPicPr>
        <p:blipFill>
          <a:blip r:embed="rId3"/>
          <a:stretch>
            <a:fillRect/>
          </a:stretch>
        </p:blipFill>
        <p:spPr>
          <a:xfrm>
            <a:off x="0" y="3429000"/>
            <a:ext cx="4572001" cy="3429000"/>
          </a:xfrm>
          <a:prstGeom prst="rect">
            <a:avLst/>
          </a:prstGeom>
        </p:spPr>
      </p:pic>
      <p:sp>
        <p:nvSpPr>
          <p:cNvPr id="3" name="Title 2"/>
          <p:cNvSpPr>
            <a:spLocks noGrp="1"/>
          </p:cNvSpPr>
          <p:nvPr>
            <p:ph type="title"/>
          </p:nvPr>
        </p:nvSpPr>
        <p:spPr/>
        <p:txBody>
          <a:bodyPr/>
          <a:lstStyle/>
          <a:p>
            <a:r>
              <a:rPr lang="en-US" dirty="0" smtClean="0"/>
              <a:t>RFA Measurements</a:t>
            </a:r>
            <a:endParaRPr lang="en-US" dirty="0"/>
          </a:p>
        </p:txBody>
      </p:sp>
      <p:sp>
        <p:nvSpPr>
          <p:cNvPr id="4" name="Date Placeholder 3"/>
          <p:cNvSpPr>
            <a:spLocks noGrp="1"/>
          </p:cNvSpPr>
          <p:nvPr>
            <p:ph type="dt" sz="half" idx="10"/>
          </p:nvPr>
        </p:nvSpPr>
        <p:spPr/>
        <p:txBody>
          <a:bodyPr/>
          <a:lstStyle/>
          <a:p>
            <a:pPr>
              <a:defRPr/>
            </a:pPr>
            <a:fld id="{38AE45E4-BCFD-4D07-A5A0-40CE1DED3168}" type="datetime1">
              <a:rPr lang="en-US" smtClean="0">
                <a:solidFill>
                  <a:srgbClr val="000000"/>
                </a:solidFill>
              </a:rPr>
              <a:pPr>
                <a:defRPr/>
              </a:pPr>
              <a:t>4/9/2013</a:t>
            </a:fld>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66EBCDD8-490A-4340-8AFB-91AE61DAC24C}" type="slidenum">
              <a:rPr lang="en-US" smtClean="0">
                <a:solidFill>
                  <a:srgbClr val="000000"/>
                </a:solidFill>
              </a:rPr>
              <a:pPr>
                <a:defRPr/>
              </a:pPr>
              <a:t>7</a:t>
            </a:fld>
            <a:endParaRPr lang="en-US">
              <a:solidFill>
                <a:srgbClr val="000000"/>
              </a:solidFill>
            </a:endParaRPr>
          </a:p>
        </p:txBody>
      </p:sp>
      <p:sp>
        <p:nvSpPr>
          <p:cNvPr id="2" name="Content Placeholder 1"/>
          <p:cNvSpPr>
            <a:spLocks noGrp="1"/>
          </p:cNvSpPr>
          <p:nvPr>
            <p:ph idx="1"/>
          </p:nvPr>
        </p:nvSpPr>
        <p:spPr>
          <a:xfrm>
            <a:off x="0" y="533400"/>
            <a:ext cx="9144000" cy="3200400"/>
          </a:xfrm>
        </p:spPr>
        <p:txBody>
          <a:bodyPr/>
          <a:lstStyle/>
          <a:p>
            <a:r>
              <a:rPr lang="en-US" sz="1800" dirty="0" smtClean="0"/>
              <a:t>Plots shows voltage scan done with 45 bunches, 14ns spacing, </a:t>
            </a:r>
            <a:r>
              <a:rPr lang="en-US" sz="1800" dirty="0" smtClean="0"/>
              <a:t>5.3 </a:t>
            </a:r>
            <a:r>
              <a:rPr lang="en-US" sz="1800" dirty="0" err="1" smtClean="0"/>
              <a:t>GeV</a:t>
            </a:r>
            <a:endParaRPr lang="en-US" sz="1800" dirty="0" smtClean="0"/>
          </a:p>
          <a:p>
            <a:pPr lvl="1"/>
            <a:r>
              <a:rPr lang="en-US" sz="1800" dirty="0" smtClean="0"/>
              <a:t>Collector signal </a:t>
            </a:r>
            <a:r>
              <a:rPr lang="en-US" sz="1800" dirty="0" err="1" smtClean="0"/>
              <a:t>vs</a:t>
            </a:r>
            <a:r>
              <a:rPr lang="en-US" sz="1800" dirty="0" smtClean="0"/>
              <a:t> retarding voltage (~integral of energy) and collector number (~transverse position)</a:t>
            </a:r>
          </a:p>
          <a:p>
            <a:pPr lvl="1">
              <a:buClr>
                <a:schemeClr val="tx1"/>
              </a:buClr>
            </a:pPr>
            <a:r>
              <a:rPr lang="en-US" sz="1800" dirty="0" smtClean="0"/>
              <a:t>Drift: broad signal across collectors, peaked at center (beam location)</a:t>
            </a:r>
          </a:p>
          <a:p>
            <a:pPr lvl="2">
              <a:buClr>
                <a:schemeClr val="tx1"/>
              </a:buClr>
            </a:pPr>
            <a:r>
              <a:rPr lang="en-US" sz="1600" dirty="0" smtClean="0"/>
              <a:t>Low current: high </a:t>
            </a:r>
            <a:r>
              <a:rPr lang="en-US" sz="1600" dirty="0" smtClean="0"/>
              <a:t>flux of low-energy </a:t>
            </a:r>
            <a:r>
              <a:rPr lang="en-US" sz="1600" dirty="0" smtClean="0"/>
              <a:t>electrons</a:t>
            </a:r>
          </a:p>
          <a:p>
            <a:pPr lvl="2">
              <a:buClr>
                <a:schemeClr val="tx1"/>
              </a:buClr>
            </a:pPr>
            <a:r>
              <a:rPr lang="en-US" sz="1600" dirty="0" smtClean="0"/>
              <a:t>High current: more signal especially at high energy</a:t>
            </a:r>
            <a:endParaRPr lang="en-US" sz="1600" dirty="0" smtClean="0"/>
          </a:p>
          <a:p>
            <a:pPr lvl="1"/>
            <a:r>
              <a:rPr lang="en-US" sz="1800" dirty="0" smtClean="0"/>
              <a:t>Dipole: central peak more pronounced </a:t>
            </a:r>
          </a:p>
          <a:p>
            <a:pPr lvl="2"/>
            <a:r>
              <a:rPr lang="en-US" sz="1600" dirty="0" smtClean="0"/>
              <a:t>Electrons pinned to field </a:t>
            </a:r>
            <a:r>
              <a:rPr lang="en-US" sz="1600" dirty="0" smtClean="0"/>
              <a:t>lines</a:t>
            </a:r>
          </a:p>
          <a:p>
            <a:pPr lvl="2"/>
            <a:r>
              <a:rPr lang="en-US" sz="1600" dirty="0" smtClean="0"/>
              <a:t>High current: peak bifurcates</a:t>
            </a:r>
            <a:endParaRPr lang="en-US" sz="1600" dirty="0" smtClean="0"/>
          </a:p>
          <a:p>
            <a:pPr lvl="1"/>
            <a:endParaRPr lang="en-US" dirty="0"/>
          </a:p>
        </p:txBody>
      </p:sp>
      <p:pic>
        <p:nvPicPr>
          <p:cNvPr id="7" name="Picture 6" descr="Q15W_Installed.png"/>
          <p:cNvPicPr>
            <a:picLocks noChangeAspect="1"/>
          </p:cNvPicPr>
          <p:nvPr/>
        </p:nvPicPr>
        <p:blipFill>
          <a:blip r:embed="rId4"/>
          <a:stretch>
            <a:fillRect/>
          </a:stretch>
        </p:blipFill>
        <p:spPr>
          <a:xfrm>
            <a:off x="4648200" y="3488368"/>
            <a:ext cx="4495800" cy="3369632"/>
          </a:xfrm>
          <a:prstGeom prst="rect">
            <a:avLst/>
          </a:prstGeom>
        </p:spPr>
      </p:pic>
      <p:pic>
        <p:nvPicPr>
          <p:cNvPr id="8" name="Picture 7" descr="chicane_diagram_edi.png"/>
          <p:cNvPicPr>
            <a:picLocks noChangeAspect="1"/>
          </p:cNvPicPr>
          <p:nvPr/>
        </p:nvPicPr>
        <p:blipFill>
          <a:blip r:embed="rId5"/>
          <a:stretch>
            <a:fillRect/>
          </a:stretch>
        </p:blipFill>
        <p:spPr>
          <a:xfrm>
            <a:off x="4648200" y="3492774"/>
            <a:ext cx="4495800" cy="3365226"/>
          </a:xfrm>
          <a:prstGeom prst="rect">
            <a:avLst/>
          </a:prstGeom>
        </p:spPr>
      </p:pic>
      <p:sp>
        <p:nvSpPr>
          <p:cNvPr id="16" name="TextBox 15"/>
          <p:cNvSpPr txBox="1"/>
          <p:nvPr/>
        </p:nvSpPr>
        <p:spPr>
          <a:xfrm>
            <a:off x="354520" y="3881735"/>
            <a:ext cx="2541080" cy="461665"/>
          </a:xfrm>
          <a:prstGeom prst="rect">
            <a:avLst/>
          </a:prstGeom>
          <a:noFill/>
        </p:spPr>
        <p:txBody>
          <a:bodyPr wrap="none" rtlCol="0">
            <a:spAutoFit/>
          </a:bodyPr>
          <a:lstStyle/>
          <a:p>
            <a:r>
              <a:rPr lang="en-US" sz="2400" b="1" dirty="0" smtClean="0">
                <a:latin typeface="+mj-lt"/>
              </a:rPr>
              <a:t>2x10</a:t>
            </a:r>
            <a:r>
              <a:rPr lang="en-US" sz="2400" b="1" baseline="30000" dirty="0" smtClean="0">
                <a:latin typeface="+mj-lt"/>
              </a:rPr>
              <a:t>10</a:t>
            </a:r>
            <a:r>
              <a:rPr lang="en-US" sz="2400" b="1" dirty="0" smtClean="0">
                <a:latin typeface="+mj-lt"/>
              </a:rPr>
              <a:t> e</a:t>
            </a:r>
            <a:r>
              <a:rPr lang="en-US" sz="2400" b="1" baseline="30000" dirty="0" smtClean="0">
                <a:latin typeface="+mj-lt"/>
              </a:rPr>
              <a:t>+</a:t>
            </a:r>
            <a:r>
              <a:rPr lang="en-US" sz="2400" b="1" dirty="0" smtClean="0">
                <a:latin typeface="+mj-lt"/>
              </a:rPr>
              <a:t>/bunch</a:t>
            </a:r>
            <a:endParaRPr lang="en-US" sz="2400" b="1" dirty="0">
              <a:latin typeface="+mj-lt"/>
            </a:endParaRPr>
          </a:p>
        </p:txBody>
      </p:sp>
      <p:sp>
        <p:nvSpPr>
          <p:cNvPr id="17" name="TextBox 16"/>
          <p:cNvSpPr txBox="1"/>
          <p:nvPr/>
        </p:nvSpPr>
        <p:spPr>
          <a:xfrm>
            <a:off x="4648200" y="3733800"/>
            <a:ext cx="2541080" cy="461665"/>
          </a:xfrm>
          <a:prstGeom prst="rect">
            <a:avLst/>
          </a:prstGeom>
          <a:noFill/>
        </p:spPr>
        <p:txBody>
          <a:bodyPr wrap="none" rtlCol="0">
            <a:spAutoFit/>
          </a:bodyPr>
          <a:lstStyle/>
          <a:p>
            <a:r>
              <a:rPr lang="en-US" sz="2400" b="1" dirty="0" smtClean="0">
                <a:latin typeface="+mj-lt"/>
              </a:rPr>
              <a:t>8x10</a:t>
            </a:r>
            <a:r>
              <a:rPr lang="en-US" sz="2400" b="1" baseline="30000" dirty="0" smtClean="0">
                <a:latin typeface="+mj-lt"/>
              </a:rPr>
              <a:t>10</a:t>
            </a:r>
            <a:r>
              <a:rPr lang="en-US" sz="2400" b="1" dirty="0" smtClean="0">
                <a:latin typeface="+mj-lt"/>
              </a:rPr>
              <a:t> e</a:t>
            </a:r>
            <a:r>
              <a:rPr lang="en-US" sz="2400" b="1" baseline="30000" dirty="0" smtClean="0">
                <a:latin typeface="+mj-lt"/>
              </a:rPr>
              <a:t>+</a:t>
            </a:r>
            <a:r>
              <a:rPr lang="en-US" sz="2400" b="1" dirty="0" smtClean="0">
                <a:latin typeface="+mj-lt"/>
              </a:rPr>
              <a:t>/bunch</a:t>
            </a:r>
            <a:endParaRPr lang="en-US" sz="24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6"/>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572000" y="3485246"/>
            <a:ext cx="4572000" cy="33727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6" descr="Quad_RFA_exploded_view.png"/>
          <p:cNvPicPr>
            <a:picLocks noChangeAspect="1"/>
          </p:cNvPicPr>
          <p:nvPr/>
        </p:nvPicPr>
        <p:blipFill>
          <a:blip r:embed="rId3" cstate="print"/>
          <a:stretch>
            <a:fillRect/>
          </a:stretch>
        </p:blipFill>
        <p:spPr>
          <a:xfrm>
            <a:off x="304800" y="3998386"/>
            <a:ext cx="4114800" cy="2478614"/>
          </a:xfrm>
          <a:prstGeom prst="rect">
            <a:avLst/>
          </a:prstGeom>
        </p:spPr>
      </p:pic>
      <p:sp>
        <p:nvSpPr>
          <p:cNvPr id="2" name="Content Placeholder 1"/>
          <p:cNvSpPr>
            <a:spLocks noGrp="1"/>
          </p:cNvSpPr>
          <p:nvPr>
            <p:ph idx="1"/>
          </p:nvPr>
        </p:nvSpPr>
        <p:spPr/>
        <p:txBody>
          <a:bodyPr/>
          <a:lstStyle/>
          <a:p>
            <a:r>
              <a:rPr lang="en-US" sz="2400" dirty="0" smtClean="0"/>
              <a:t>Plots shows voltage scan done with 45 bunches, 14ns spacing, 2x10^10 positrons/bunch, 5.3 </a:t>
            </a:r>
            <a:r>
              <a:rPr lang="en-US" sz="2400" dirty="0" err="1" smtClean="0"/>
              <a:t>GeV</a:t>
            </a:r>
            <a:r>
              <a:rPr lang="en-US" sz="2400" dirty="0" smtClean="0"/>
              <a:t> beam </a:t>
            </a:r>
            <a:r>
              <a:rPr lang="en-US" sz="2400" dirty="0" smtClean="0"/>
              <a:t>energy</a:t>
            </a:r>
            <a:endParaRPr lang="en-US" sz="2200" dirty="0" smtClean="0"/>
          </a:p>
          <a:p>
            <a:pPr lvl="1"/>
            <a:r>
              <a:rPr lang="en-US" sz="1800" dirty="0" smtClean="0"/>
              <a:t>Quadrupole</a:t>
            </a:r>
            <a:r>
              <a:rPr lang="en-US" sz="1800" dirty="0" smtClean="0"/>
              <a:t>: </a:t>
            </a:r>
            <a:r>
              <a:rPr lang="en-US" sz="1800" dirty="0" smtClean="0"/>
              <a:t>detector wraps azimuthally around chamber </a:t>
            </a:r>
          </a:p>
          <a:p>
            <a:pPr lvl="2"/>
            <a:r>
              <a:rPr lang="en-US" sz="1600" dirty="0" smtClean="0"/>
              <a:t>S</a:t>
            </a:r>
            <a:r>
              <a:rPr lang="en-US" sz="1600" dirty="0" smtClean="0"/>
              <a:t>harp </a:t>
            </a:r>
            <a:r>
              <a:rPr lang="en-US" sz="1600" dirty="0" smtClean="0"/>
              <a:t>peak in a single collector aligned with quad pole tip</a:t>
            </a:r>
          </a:p>
          <a:p>
            <a:pPr lvl="1"/>
            <a:r>
              <a:rPr lang="en-US" sz="1800" dirty="0" smtClean="0"/>
              <a:t>Wiggler: three RFAs per wiggler, in different fields</a:t>
            </a:r>
          </a:p>
          <a:p>
            <a:pPr lvl="2"/>
            <a:r>
              <a:rPr lang="en-US" sz="1600" dirty="0" smtClean="0"/>
              <a:t>Center pole: signal </a:t>
            </a:r>
            <a:r>
              <a:rPr lang="en-US" sz="1600" dirty="0" smtClean="0"/>
              <a:t>is fairly broad, though peaked in the center at high energy</a:t>
            </a:r>
          </a:p>
          <a:p>
            <a:pPr lvl="2"/>
            <a:r>
              <a:rPr lang="en-US" sz="1600" dirty="0" smtClean="0"/>
              <a:t>Spike at low (but nonzero) retarding voltage</a:t>
            </a:r>
            <a:endParaRPr lang="en-US" sz="1800" dirty="0" smtClean="0"/>
          </a:p>
          <a:p>
            <a:endParaRPr lang="en-US" dirty="0"/>
          </a:p>
        </p:txBody>
      </p:sp>
      <p:sp>
        <p:nvSpPr>
          <p:cNvPr id="3" name="Title 2"/>
          <p:cNvSpPr>
            <a:spLocks noGrp="1"/>
          </p:cNvSpPr>
          <p:nvPr>
            <p:ph type="title"/>
          </p:nvPr>
        </p:nvSpPr>
        <p:spPr/>
        <p:txBody>
          <a:bodyPr/>
          <a:lstStyle/>
          <a:p>
            <a:r>
              <a:rPr lang="en-US" dirty="0" smtClean="0"/>
              <a:t>RFA Measurements II</a:t>
            </a:r>
            <a:endParaRPr lang="en-US" dirty="0"/>
          </a:p>
        </p:txBody>
      </p:sp>
      <p:sp>
        <p:nvSpPr>
          <p:cNvPr id="4" name="Date Placeholder 3"/>
          <p:cNvSpPr>
            <a:spLocks noGrp="1"/>
          </p:cNvSpPr>
          <p:nvPr>
            <p:ph type="dt" sz="half" idx="10"/>
          </p:nvPr>
        </p:nvSpPr>
        <p:spPr/>
        <p:txBody>
          <a:bodyPr/>
          <a:lstStyle/>
          <a:p>
            <a:pPr>
              <a:defRPr/>
            </a:pPr>
            <a:fld id="{38AE45E4-BCFD-4D07-A5A0-40CE1DED3168}" type="datetime1">
              <a:rPr lang="en-US" smtClean="0">
                <a:solidFill>
                  <a:srgbClr val="000000"/>
                </a:solidFill>
              </a:rPr>
              <a:pPr>
                <a:defRPr/>
              </a:pPr>
              <a:t>4/9/2013</a:t>
            </a:fld>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66EBCDD8-490A-4340-8AFB-91AE61DAC24C}" type="slidenum">
              <a:rPr lang="en-US" smtClean="0">
                <a:solidFill>
                  <a:srgbClr val="000000"/>
                </a:solidFill>
              </a:rPr>
              <a:pPr>
                <a:defRPr/>
              </a:pPr>
              <a:t>8</a:t>
            </a:fld>
            <a:endParaRPr lang="en-US">
              <a:solidFill>
                <a:srgbClr val="000000"/>
              </a:solidFill>
            </a:endParaRPr>
          </a:p>
        </p:txBody>
      </p:sp>
      <p:pic>
        <p:nvPicPr>
          <p:cNvPr id="6" name="Picture 5" descr="SCW_RFA_structure.png"/>
          <p:cNvPicPr>
            <a:picLocks noChangeAspect="1"/>
          </p:cNvPicPr>
          <p:nvPr/>
        </p:nvPicPr>
        <p:blipFill>
          <a:blip r:embed="rId4"/>
          <a:stretch>
            <a:fillRect/>
          </a:stretch>
        </p:blipFill>
        <p:spPr>
          <a:xfrm>
            <a:off x="0" y="3810001"/>
            <a:ext cx="4805956" cy="3048000"/>
          </a:xfrm>
          <a:prstGeom prst="rect">
            <a:avLst/>
          </a:prstGeom>
        </p:spPr>
      </p:pic>
      <p:pic>
        <p:nvPicPr>
          <p:cNvPr id="8" name="Picture 17" descr="Secton View Quad Center"/>
          <p:cNvPicPr>
            <a:picLocks noChangeAspect="1" noChangeArrowheads="1"/>
          </p:cNvPicPr>
          <p:nvPr/>
        </p:nvPicPr>
        <p:blipFill>
          <a:blip r:embed="rId5" cstate="print"/>
          <a:srcRect/>
          <a:stretch>
            <a:fillRect/>
          </a:stretch>
        </p:blipFill>
        <p:spPr bwMode="auto">
          <a:xfrm>
            <a:off x="5029200" y="3886200"/>
            <a:ext cx="1538621" cy="1447800"/>
          </a:xfrm>
          <a:prstGeom prst="rect">
            <a:avLst/>
          </a:prstGeom>
          <a:noFill/>
          <a:ln w="38100" cmpd="dbl">
            <a:solidFill>
              <a:srgbClr val="B40022"/>
            </a:solidFill>
            <a:miter lim="800000"/>
            <a:headEnd/>
            <a:tailEnd/>
          </a:ln>
        </p:spPr>
      </p:pic>
      <p:cxnSp>
        <p:nvCxnSpPr>
          <p:cNvPr id="9" name="Straight Arrow Connector 8"/>
          <p:cNvCxnSpPr/>
          <p:nvPr/>
        </p:nvCxnSpPr>
        <p:spPr>
          <a:xfrm>
            <a:off x="5562600" y="4419600"/>
            <a:ext cx="2362200" cy="1524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1" name="Picture 81" descr="wig1w_2585.png"/>
          <p:cNvPicPr>
            <a:picLocks noChangeAspect="1"/>
          </p:cNvPicPr>
          <p:nvPr/>
        </p:nvPicPr>
        <p:blipFill>
          <a:blip r:embed="rId6"/>
          <a:srcRect/>
          <a:stretch>
            <a:fillRect/>
          </a:stretch>
        </p:blipFill>
        <p:spPr bwMode="auto">
          <a:xfrm>
            <a:off x="4572759" y="3657600"/>
            <a:ext cx="4571241" cy="3200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
          <p:cNvGrpSpPr>
            <a:grpSpLocks noChangeAspect="1"/>
          </p:cNvGrpSpPr>
          <p:nvPr/>
        </p:nvGrpSpPr>
        <p:grpSpPr>
          <a:xfrm>
            <a:off x="4038600" y="3276600"/>
            <a:ext cx="2273388" cy="1266420"/>
            <a:chOff x="6291139" y="2328786"/>
            <a:chExt cx="2650352" cy="1478734"/>
          </a:xfrm>
        </p:grpSpPr>
        <p:pic>
          <p:nvPicPr>
            <p:cNvPr id="29" name="図 86" descr="groove.jpg"/>
            <p:cNvPicPr>
              <a:picLocks noChangeAspect="1"/>
            </p:cNvPicPr>
            <p:nvPr/>
          </p:nvPicPr>
          <p:blipFill>
            <a:blip r:embed="rId2" cstate="print"/>
            <a:srcRect t="9488" r="65398" b="64876"/>
            <a:stretch>
              <a:fillRect/>
            </a:stretch>
          </p:blipFill>
          <p:spPr bwMode="auto">
            <a:xfrm>
              <a:off x="6291139" y="2491186"/>
              <a:ext cx="2473150" cy="1316334"/>
            </a:xfrm>
            <a:prstGeom prst="rect">
              <a:avLst/>
            </a:prstGeom>
            <a:noFill/>
            <a:ln w="9525">
              <a:noFill/>
              <a:miter lim="800000"/>
              <a:headEnd/>
              <a:tailEnd/>
            </a:ln>
          </p:spPr>
        </p:pic>
        <p:cxnSp>
          <p:nvCxnSpPr>
            <p:cNvPr id="30" name="直線矢印コネクタ 25"/>
            <p:cNvCxnSpPr/>
            <p:nvPr/>
          </p:nvCxnSpPr>
          <p:spPr>
            <a:xfrm rot="5400000">
              <a:off x="8074392" y="2544824"/>
              <a:ext cx="433663" cy="158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テキスト ボックス 26"/>
            <p:cNvSpPr txBox="1"/>
            <p:nvPr/>
          </p:nvSpPr>
          <p:spPr>
            <a:xfrm>
              <a:off x="7859937" y="2409170"/>
              <a:ext cx="356580" cy="376171"/>
            </a:xfrm>
            <a:prstGeom prst="rect">
              <a:avLst/>
            </a:prstGeom>
            <a:noFill/>
          </p:spPr>
          <p:txBody>
            <a:bodyPr wrap="none" rtlCol="0">
              <a:spAutoFit/>
            </a:bodyPr>
            <a:lstStyle/>
            <a:p>
              <a:r>
                <a:rPr kumimoji="1" lang="en-US" altLang="ja-JP" sz="1600" dirty="0" smtClean="0">
                  <a:solidFill>
                    <a:srgbClr val="FF0000"/>
                  </a:solidFill>
                  <a:latin typeface="Arial" pitchFamily="34" charset="0"/>
                  <a:cs typeface="Arial" pitchFamily="34" charset="0"/>
                </a:rPr>
                <a:t>B</a:t>
              </a:r>
              <a:endParaRPr kumimoji="1" lang="ja-JP" altLang="en-US" sz="1600" dirty="0">
                <a:solidFill>
                  <a:srgbClr val="FF0000"/>
                </a:solidFill>
                <a:latin typeface="Arial" pitchFamily="34" charset="0"/>
                <a:cs typeface="Arial" pitchFamily="34" charset="0"/>
              </a:endParaRPr>
            </a:p>
          </p:txBody>
        </p:sp>
        <p:sp>
          <p:nvSpPr>
            <p:cNvPr id="32" name="テキスト ボックス 27"/>
            <p:cNvSpPr txBox="1"/>
            <p:nvPr/>
          </p:nvSpPr>
          <p:spPr>
            <a:xfrm>
              <a:off x="7127310" y="3514519"/>
              <a:ext cx="1377158" cy="290677"/>
            </a:xfrm>
            <a:prstGeom prst="rect">
              <a:avLst/>
            </a:prstGeom>
            <a:noFill/>
          </p:spPr>
          <p:txBody>
            <a:bodyPr wrap="none" rtlCol="0">
              <a:spAutoFit/>
            </a:bodyPr>
            <a:lstStyle/>
            <a:p>
              <a:pPr marL="0" lvl="1"/>
              <a:r>
                <a:rPr lang="en-US" altLang="ja-JP" sz="1050" dirty="0" smtClean="0">
                  <a:latin typeface="Arial" pitchFamily="34" charset="0"/>
                  <a:cs typeface="Arial" pitchFamily="34" charset="0"/>
                </a:rPr>
                <a:t>by L. Wang et al.</a:t>
              </a:r>
            </a:p>
          </p:txBody>
        </p:sp>
        <p:sp>
          <p:nvSpPr>
            <p:cNvPr id="33" name="テキスト ボックス 28"/>
            <p:cNvSpPr txBox="1"/>
            <p:nvPr/>
          </p:nvSpPr>
          <p:spPr>
            <a:xfrm>
              <a:off x="6661136" y="2469677"/>
              <a:ext cx="360142" cy="307776"/>
            </a:xfrm>
            <a:prstGeom prst="rect">
              <a:avLst/>
            </a:prstGeom>
            <a:noFill/>
          </p:spPr>
          <p:txBody>
            <a:bodyPr wrap="none" rtlCol="0">
              <a:spAutoFit/>
            </a:bodyPr>
            <a:lstStyle/>
            <a:p>
              <a:pPr marL="0" lvl="1"/>
              <a:r>
                <a:rPr lang="en-US" altLang="ja-JP" sz="1200" dirty="0" err="1" smtClean="0">
                  <a:latin typeface="Arial" pitchFamily="34" charset="0"/>
                  <a:cs typeface="Arial" pitchFamily="34" charset="0"/>
                </a:rPr>
                <a:t>R</a:t>
              </a:r>
              <a:r>
                <a:rPr lang="en-US" altLang="ja-JP" sz="1200" baseline="-25000" dirty="0" err="1" smtClean="0">
                  <a:latin typeface="Arial" pitchFamily="34" charset="0"/>
                  <a:cs typeface="Arial" pitchFamily="34" charset="0"/>
                </a:rPr>
                <a:t>t</a:t>
              </a:r>
              <a:endParaRPr lang="en-US" altLang="ja-JP" sz="1200" baseline="-25000" dirty="0" smtClean="0">
                <a:latin typeface="Arial" pitchFamily="34" charset="0"/>
                <a:cs typeface="Arial" pitchFamily="34" charset="0"/>
              </a:endParaRPr>
            </a:p>
          </p:txBody>
        </p:sp>
        <p:sp>
          <p:nvSpPr>
            <p:cNvPr id="34" name="テキスト ボックス 29"/>
            <p:cNvSpPr txBox="1"/>
            <p:nvPr/>
          </p:nvSpPr>
          <p:spPr>
            <a:xfrm>
              <a:off x="8641907" y="2937473"/>
              <a:ext cx="299584" cy="307777"/>
            </a:xfrm>
            <a:prstGeom prst="rect">
              <a:avLst/>
            </a:prstGeom>
            <a:noFill/>
          </p:spPr>
          <p:txBody>
            <a:bodyPr wrap="none" rtlCol="0">
              <a:spAutoFit/>
            </a:bodyPr>
            <a:lstStyle/>
            <a:p>
              <a:pPr marL="0" lvl="1"/>
              <a:r>
                <a:rPr lang="en-US" altLang="ja-JP" sz="1200" dirty="0" smtClean="0">
                  <a:latin typeface="Arial" pitchFamily="34" charset="0"/>
                  <a:cs typeface="Arial" pitchFamily="34" charset="0"/>
                </a:rPr>
                <a:t>d</a:t>
              </a:r>
              <a:endParaRPr lang="en-US" altLang="ja-JP" sz="1200" baseline="-25000" dirty="0" smtClean="0">
                <a:latin typeface="Arial" pitchFamily="34" charset="0"/>
                <a:cs typeface="Arial" pitchFamily="34" charset="0"/>
              </a:endParaRPr>
            </a:p>
          </p:txBody>
        </p:sp>
        <p:cxnSp>
          <p:nvCxnSpPr>
            <p:cNvPr id="35" name="直線矢印コネクタ 30"/>
            <p:cNvCxnSpPr/>
            <p:nvPr/>
          </p:nvCxnSpPr>
          <p:spPr>
            <a:xfrm rot="5400000">
              <a:off x="8367377" y="3208014"/>
              <a:ext cx="693336" cy="1588"/>
            </a:xfrm>
            <a:prstGeom prst="straightConnector1">
              <a:avLst/>
            </a:prstGeom>
            <a:ln>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36" name="テキスト ボックス 31"/>
            <p:cNvSpPr txBox="1"/>
            <p:nvPr/>
          </p:nvSpPr>
          <p:spPr>
            <a:xfrm>
              <a:off x="6861260" y="2457418"/>
              <a:ext cx="1102866" cy="290678"/>
            </a:xfrm>
            <a:prstGeom prst="rect">
              <a:avLst/>
            </a:prstGeom>
            <a:noFill/>
          </p:spPr>
          <p:txBody>
            <a:bodyPr wrap="none" rtlCol="0">
              <a:spAutoFit/>
            </a:bodyPr>
            <a:lstStyle/>
            <a:p>
              <a:pPr marL="0" lvl="1"/>
              <a:r>
                <a:rPr lang="en-US" altLang="ja-JP" sz="1050" dirty="0" smtClean="0">
                  <a:latin typeface="Arial" pitchFamily="34" charset="0"/>
                  <a:cs typeface="Arial" pitchFamily="34" charset="0"/>
                </a:rPr>
                <a:t>(Roundness)</a:t>
              </a:r>
              <a:endParaRPr lang="en-US" altLang="ja-JP" sz="1050" baseline="-25000" dirty="0" smtClean="0">
                <a:latin typeface="Arial" pitchFamily="34" charset="0"/>
                <a:cs typeface="Arial" pitchFamily="34" charset="0"/>
              </a:endParaRPr>
            </a:p>
          </p:txBody>
        </p:sp>
      </p:grpSp>
      <p:sp>
        <p:nvSpPr>
          <p:cNvPr id="2" name="Content Placeholder 1"/>
          <p:cNvSpPr>
            <a:spLocks noGrp="1"/>
          </p:cNvSpPr>
          <p:nvPr>
            <p:ph idx="1"/>
          </p:nvPr>
        </p:nvSpPr>
        <p:spPr>
          <a:xfrm>
            <a:off x="0" y="609600"/>
            <a:ext cx="4572000" cy="5943600"/>
          </a:xfrm>
        </p:spPr>
        <p:txBody>
          <a:bodyPr/>
          <a:lstStyle/>
          <a:p>
            <a:r>
              <a:rPr lang="en-US" sz="2400" dirty="0" smtClean="0"/>
              <a:t>Beam pipe coatings</a:t>
            </a:r>
          </a:p>
          <a:p>
            <a:pPr lvl="1"/>
            <a:r>
              <a:rPr lang="en-US" sz="2000" dirty="0" smtClean="0"/>
              <a:t>Reduce SEY</a:t>
            </a:r>
          </a:p>
          <a:p>
            <a:pPr lvl="1"/>
            <a:r>
              <a:rPr lang="en-US" sz="2000" dirty="0" smtClean="0"/>
              <a:t>Useful in any field element</a:t>
            </a:r>
          </a:p>
          <a:p>
            <a:pPr lvl="1"/>
            <a:r>
              <a:rPr lang="en-US" sz="2000" dirty="0" err="1" smtClean="0"/>
              <a:t>TiN</a:t>
            </a:r>
            <a:r>
              <a:rPr lang="en-US" sz="2000" dirty="0" smtClean="0"/>
              <a:t>, </a:t>
            </a:r>
            <a:r>
              <a:rPr lang="en-US" sz="2000" dirty="0" err="1" smtClean="0"/>
              <a:t>aC</a:t>
            </a:r>
            <a:r>
              <a:rPr lang="en-US" sz="2000" dirty="0" smtClean="0"/>
              <a:t>, DLC, </a:t>
            </a:r>
            <a:r>
              <a:rPr lang="en-US" sz="2000" dirty="0" err="1" smtClean="0"/>
              <a:t>TiZrV</a:t>
            </a:r>
            <a:endParaRPr lang="en-US" sz="2000" dirty="0" smtClean="0"/>
          </a:p>
          <a:p>
            <a:r>
              <a:rPr lang="en-US" sz="2400" dirty="0" smtClean="0"/>
              <a:t>Solenoid windings (~20 G)</a:t>
            </a:r>
          </a:p>
          <a:p>
            <a:pPr lvl="1"/>
            <a:r>
              <a:rPr lang="en-US" sz="2000" dirty="0" smtClean="0"/>
              <a:t>Trap electrons near chamber wall</a:t>
            </a:r>
          </a:p>
          <a:p>
            <a:pPr lvl="1"/>
            <a:r>
              <a:rPr lang="en-US" sz="2000" dirty="0" smtClean="0"/>
              <a:t>Useful in field free regions</a:t>
            </a:r>
          </a:p>
          <a:p>
            <a:r>
              <a:rPr lang="en-US" sz="2400" dirty="0" smtClean="0"/>
              <a:t>Longitudinal grooves</a:t>
            </a:r>
          </a:p>
          <a:p>
            <a:pPr lvl="1"/>
            <a:r>
              <a:rPr lang="en-US" sz="2000" dirty="0" smtClean="0"/>
              <a:t>Reduce effective SEY in a dipole field</a:t>
            </a:r>
          </a:p>
          <a:p>
            <a:r>
              <a:rPr lang="en-US" sz="2400" dirty="0" smtClean="0"/>
              <a:t>Clearing electrode </a:t>
            </a:r>
          </a:p>
          <a:p>
            <a:pPr lvl="1"/>
            <a:r>
              <a:rPr lang="en-US" sz="2000" dirty="0" smtClean="0"/>
              <a:t>Push electrons out of the way</a:t>
            </a:r>
          </a:p>
          <a:p>
            <a:pPr lvl="1"/>
            <a:r>
              <a:rPr lang="en-US" sz="2000" dirty="0" smtClean="0"/>
              <a:t>Tested in a wiggler</a:t>
            </a:r>
          </a:p>
          <a:p>
            <a:pPr lvl="1"/>
            <a:r>
              <a:rPr lang="en-US" sz="2000" dirty="0" smtClean="0"/>
              <a:t>Need ~400 V</a:t>
            </a:r>
            <a:endParaRPr lang="en-US" sz="2000" dirty="0"/>
          </a:p>
        </p:txBody>
      </p:sp>
      <p:sp>
        <p:nvSpPr>
          <p:cNvPr id="3" name="Title 2"/>
          <p:cNvSpPr>
            <a:spLocks noGrp="1"/>
          </p:cNvSpPr>
          <p:nvPr>
            <p:ph type="title"/>
          </p:nvPr>
        </p:nvSpPr>
        <p:spPr/>
        <p:txBody>
          <a:bodyPr/>
          <a:lstStyle/>
          <a:p>
            <a:r>
              <a:rPr lang="en-US" dirty="0" smtClean="0"/>
              <a:t>Cloud Mitigation at CESR-TA</a:t>
            </a:r>
            <a:endParaRPr lang="en-US" dirty="0"/>
          </a:p>
        </p:txBody>
      </p:sp>
      <p:sp>
        <p:nvSpPr>
          <p:cNvPr id="4" name="Date Placeholder 3"/>
          <p:cNvSpPr>
            <a:spLocks noGrp="1"/>
          </p:cNvSpPr>
          <p:nvPr>
            <p:ph type="dt" sz="half" idx="10"/>
          </p:nvPr>
        </p:nvSpPr>
        <p:spPr/>
        <p:txBody>
          <a:bodyPr/>
          <a:lstStyle/>
          <a:p>
            <a:pPr>
              <a:defRPr/>
            </a:pPr>
            <a:fld id="{38AE45E4-BCFD-4D07-A5A0-40CE1DED3168}" type="datetime1">
              <a:rPr lang="en-US" smtClean="0">
                <a:solidFill>
                  <a:srgbClr val="000000"/>
                </a:solidFill>
              </a:rPr>
              <a:pPr>
                <a:defRPr/>
              </a:pPr>
              <a:t>4/9/2013</a:t>
            </a:fld>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66EBCDD8-490A-4340-8AFB-91AE61DAC24C}" type="slidenum">
              <a:rPr lang="en-US" smtClean="0">
                <a:solidFill>
                  <a:srgbClr val="000000"/>
                </a:solidFill>
              </a:rPr>
              <a:pPr>
                <a:defRPr/>
              </a:pPr>
              <a:t>9</a:t>
            </a:fld>
            <a:endParaRPr lang="en-US">
              <a:solidFill>
                <a:srgbClr val="000000"/>
              </a:solidFill>
            </a:endParaRPr>
          </a:p>
        </p:txBody>
      </p:sp>
      <p:pic>
        <p:nvPicPr>
          <p:cNvPr id="6" name="Picture 5" descr="SCW_TiN_coating_glow.jpg"/>
          <p:cNvPicPr>
            <a:picLocks noChangeAspect="1"/>
          </p:cNvPicPr>
          <p:nvPr/>
        </p:nvPicPr>
        <p:blipFill>
          <a:blip r:embed="rId3" cstate="print"/>
          <a:stretch>
            <a:fillRect/>
          </a:stretch>
        </p:blipFill>
        <p:spPr>
          <a:xfrm>
            <a:off x="4953000" y="533400"/>
            <a:ext cx="4190999" cy="2719595"/>
          </a:xfrm>
          <a:prstGeom prst="rect">
            <a:avLst/>
          </a:prstGeom>
        </p:spPr>
      </p:pic>
      <p:sp>
        <p:nvSpPr>
          <p:cNvPr id="7" name="Text Box 16"/>
          <p:cNvSpPr txBox="1">
            <a:spLocks noChangeArrowheads="1"/>
          </p:cNvSpPr>
          <p:nvPr/>
        </p:nvSpPr>
        <p:spPr bwMode="auto">
          <a:xfrm>
            <a:off x="6591865" y="405825"/>
            <a:ext cx="2475935" cy="584775"/>
          </a:xfrm>
          <a:prstGeom prst="rect">
            <a:avLst/>
          </a:prstGeom>
          <a:noFill/>
          <a:ln w="9525">
            <a:noFill/>
            <a:miter lim="800000"/>
            <a:headEnd/>
            <a:tailEnd/>
          </a:ln>
        </p:spPr>
        <p:txBody>
          <a:bodyPr wrap="none">
            <a:spAutoFit/>
          </a:bodyPr>
          <a:lstStyle/>
          <a:p>
            <a:pPr algn="ctr" eaLnBrk="0" hangingPunct="0"/>
            <a:r>
              <a:rPr lang="en-US" sz="3200" b="1" dirty="0" err="1" smtClean="0">
                <a:solidFill>
                  <a:srgbClr val="C00000"/>
                </a:solidFill>
                <a:latin typeface="+mj-lt"/>
              </a:rPr>
              <a:t>TiN</a:t>
            </a:r>
            <a:r>
              <a:rPr lang="en-US" sz="3200" b="1" dirty="0" smtClean="0">
                <a:solidFill>
                  <a:srgbClr val="C00000"/>
                </a:solidFill>
                <a:latin typeface="+mj-lt"/>
              </a:rPr>
              <a:t> Coating</a:t>
            </a:r>
            <a:endParaRPr lang="en-US" sz="3200" b="1" dirty="0">
              <a:solidFill>
                <a:srgbClr val="C00000"/>
              </a:solidFill>
              <a:latin typeface="+mj-lt"/>
            </a:endParaRPr>
          </a:p>
        </p:txBody>
      </p:sp>
      <p:pic>
        <p:nvPicPr>
          <p:cNvPr id="8" name="Picture 7" descr="SolenoidWinding1.jpg"/>
          <p:cNvPicPr>
            <a:picLocks noChangeAspect="1"/>
          </p:cNvPicPr>
          <p:nvPr/>
        </p:nvPicPr>
        <p:blipFill>
          <a:blip r:embed="rId4" cstate="print"/>
          <a:stretch>
            <a:fillRect/>
          </a:stretch>
        </p:blipFill>
        <p:spPr>
          <a:xfrm>
            <a:off x="6400800" y="2343150"/>
            <a:ext cx="2743200" cy="2057400"/>
          </a:xfrm>
          <a:prstGeom prst="rect">
            <a:avLst/>
          </a:prstGeom>
        </p:spPr>
      </p:pic>
      <p:sp>
        <p:nvSpPr>
          <p:cNvPr id="9" name="Text Box 16"/>
          <p:cNvSpPr txBox="1">
            <a:spLocks noChangeArrowheads="1"/>
          </p:cNvSpPr>
          <p:nvPr/>
        </p:nvSpPr>
        <p:spPr bwMode="auto">
          <a:xfrm>
            <a:off x="6266618" y="2286000"/>
            <a:ext cx="2877382" cy="954107"/>
          </a:xfrm>
          <a:prstGeom prst="rect">
            <a:avLst/>
          </a:prstGeom>
          <a:noFill/>
          <a:ln w="9525">
            <a:noFill/>
            <a:miter lim="800000"/>
            <a:headEnd/>
            <a:tailEnd/>
          </a:ln>
        </p:spPr>
        <p:txBody>
          <a:bodyPr wrap="square">
            <a:spAutoFit/>
          </a:bodyPr>
          <a:lstStyle/>
          <a:p>
            <a:pPr algn="ctr" eaLnBrk="0" hangingPunct="0"/>
            <a:r>
              <a:rPr lang="en-US" sz="2800" b="1" dirty="0" smtClean="0">
                <a:solidFill>
                  <a:srgbClr val="C00000"/>
                </a:solidFill>
                <a:latin typeface="+mj-lt"/>
              </a:rPr>
              <a:t>Solenoid Windings</a:t>
            </a:r>
            <a:endParaRPr lang="en-US" sz="2800" b="1" dirty="0">
              <a:solidFill>
                <a:srgbClr val="C00000"/>
              </a:solidFill>
              <a:latin typeface="+mj-lt"/>
            </a:endParaRPr>
          </a:p>
        </p:txBody>
      </p:sp>
      <p:pic>
        <p:nvPicPr>
          <p:cNvPr id="10" name="Picture 15" descr="100_0292"/>
          <p:cNvPicPr>
            <a:picLocks noChangeAspect="1" noChangeArrowheads="1"/>
          </p:cNvPicPr>
          <p:nvPr/>
        </p:nvPicPr>
        <p:blipFill>
          <a:blip r:embed="rId5"/>
          <a:srcRect/>
          <a:stretch>
            <a:fillRect/>
          </a:stretch>
        </p:blipFill>
        <p:spPr bwMode="auto">
          <a:xfrm>
            <a:off x="4330700" y="4483100"/>
            <a:ext cx="2440613" cy="2362200"/>
          </a:xfrm>
          <a:prstGeom prst="rect">
            <a:avLst/>
          </a:prstGeom>
          <a:noFill/>
          <a:ln w="9525">
            <a:noFill/>
            <a:miter lim="800000"/>
            <a:headEnd/>
            <a:tailEnd/>
          </a:ln>
        </p:spPr>
      </p:pic>
      <p:sp>
        <p:nvSpPr>
          <p:cNvPr id="11" name="Text Box 16"/>
          <p:cNvSpPr txBox="1">
            <a:spLocks noChangeArrowheads="1"/>
          </p:cNvSpPr>
          <p:nvPr/>
        </p:nvSpPr>
        <p:spPr bwMode="auto">
          <a:xfrm>
            <a:off x="4419600" y="4495800"/>
            <a:ext cx="2419252" cy="707886"/>
          </a:xfrm>
          <a:prstGeom prst="rect">
            <a:avLst/>
          </a:prstGeom>
          <a:noFill/>
          <a:ln w="9525">
            <a:noFill/>
            <a:miter lim="800000"/>
            <a:headEnd/>
            <a:tailEnd/>
          </a:ln>
        </p:spPr>
        <p:txBody>
          <a:bodyPr wrap="none">
            <a:spAutoFit/>
          </a:bodyPr>
          <a:lstStyle/>
          <a:p>
            <a:pPr algn="ctr" eaLnBrk="0" hangingPunct="0"/>
            <a:r>
              <a:rPr lang="en-US" sz="2000" b="1" dirty="0">
                <a:solidFill>
                  <a:srgbClr val="C00000"/>
                </a:solidFill>
                <a:latin typeface="+mj-lt"/>
              </a:rPr>
              <a:t>Grooved Insert for</a:t>
            </a:r>
          </a:p>
          <a:p>
            <a:pPr algn="ctr" eaLnBrk="0" hangingPunct="0"/>
            <a:r>
              <a:rPr lang="en-US" sz="2000" b="1" dirty="0" err="1">
                <a:solidFill>
                  <a:srgbClr val="C00000"/>
                </a:solidFill>
                <a:latin typeface="+mj-lt"/>
              </a:rPr>
              <a:t>CesrTA</a:t>
            </a:r>
            <a:r>
              <a:rPr lang="en-US" sz="2000" b="1" dirty="0">
                <a:solidFill>
                  <a:srgbClr val="C00000"/>
                </a:solidFill>
                <a:latin typeface="+mj-lt"/>
              </a:rPr>
              <a:t> Wiggler</a:t>
            </a:r>
          </a:p>
        </p:txBody>
      </p:sp>
      <p:pic>
        <p:nvPicPr>
          <p:cNvPr id="22" name="Picture 6" descr="DSCN1186"/>
          <p:cNvPicPr>
            <a:picLocks noChangeAspect="1" noChangeArrowheads="1"/>
          </p:cNvPicPr>
          <p:nvPr/>
        </p:nvPicPr>
        <p:blipFill>
          <a:blip r:embed="rId6" cstate="print"/>
          <a:srcRect l="19626" r="28052" b="29021"/>
          <a:stretch>
            <a:fillRect/>
          </a:stretch>
        </p:blipFill>
        <p:spPr bwMode="auto">
          <a:xfrm>
            <a:off x="6764772" y="4437157"/>
            <a:ext cx="2379228" cy="2420843"/>
          </a:xfrm>
          <a:prstGeom prst="rect">
            <a:avLst/>
          </a:prstGeom>
          <a:noFill/>
          <a:ln w="9525">
            <a:noFill/>
            <a:miter lim="800000"/>
            <a:headEnd/>
            <a:tailEnd/>
          </a:ln>
        </p:spPr>
      </p:pic>
      <p:sp>
        <p:nvSpPr>
          <p:cNvPr id="23" name="Text Box 16"/>
          <p:cNvSpPr txBox="1">
            <a:spLocks noChangeArrowheads="1"/>
          </p:cNvSpPr>
          <p:nvPr/>
        </p:nvSpPr>
        <p:spPr bwMode="auto">
          <a:xfrm>
            <a:off x="7162800" y="4495800"/>
            <a:ext cx="1772110" cy="830997"/>
          </a:xfrm>
          <a:prstGeom prst="rect">
            <a:avLst/>
          </a:prstGeom>
          <a:noFill/>
          <a:ln w="9525">
            <a:noFill/>
            <a:miter lim="800000"/>
            <a:headEnd/>
            <a:tailEnd/>
          </a:ln>
        </p:spPr>
        <p:txBody>
          <a:bodyPr wrap="square">
            <a:spAutoFit/>
          </a:bodyPr>
          <a:lstStyle/>
          <a:p>
            <a:pPr algn="ctr" eaLnBrk="0" hangingPunct="0"/>
            <a:r>
              <a:rPr lang="en-US" sz="2400" b="1" dirty="0">
                <a:solidFill>
                  <a:srgbClr val="C00000"/>
                </a:solidFill>
                <a:latin typeface="+mj-lt"/>
              </a:rPr>
              <a:t>Clearing Electrode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 presetClass="entr" presetSubtype="0" fill="hold" nodeType="with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20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2000"/>
                                        <p:tgtEl>
                                          <p:spTgt spid="9"/>
                                        </p:tgtEl>
                                      </p:cBhvr>
                                    </p:animEffect>
                                  </p:childTnLst>
                                </p:cTn>
                              </p:par>
                              <p:par>
                                <p:cTn id="27" presetID="1" presetClass="entr" presetSubtype="0" fill="hold" nodeType="with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000"/>
                                        <p:tgtEl>
                                          <p:spTgt spid="1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2000"/>
                                        <p:tgtEl>
                                          <p:spTgt spid="11"/>
                                        </p:tgtEl>
                                      </p:cBhvr>
                                    </p:animEffect>
                                  </p:childTnLst>
                                </p:cTn>
                              </p:par>
                              <p:par>
                                <p:cTn id="41" presetID="10"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000"/>
                                        <p:tgtEl>
                                          <p:spTgt spid="12"/>
                                        </p:tgtEl>
                                      </p:cBhvr>
                                    </p:animEffect>
                                  </p:childTnLst>
                                </p:cTn>
                              </p:par>
                              <p:par>
                                <p:cTn id="44" presetID="1" presetClass="entr" presetSubtype="0" fill="hold" nodeType="withEffect">
                                  <p:stCondLst>
                                    <p:cond delay="0"/>
                                  </p:stCondLst>
                                  <p:childTnLst>
                                    <p:set>
                                      <p:cBhvr>
                                        <p:cTn id="45" dur="1" fill="hold">
                                          <p:stCondLst>
                                            <p:cond delay="0"/>
                                          </p:stCondLst>
                                        </p:cTn>
                                        <p:tgtEl>
                                          <p:spTgt spid="2">
                                            <p:txEl>
                                              <p:pRg st="7" end="7"/>
                                            </p:txEl>
                                          </p:spTgt>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2000"/>
                                        <p:tgtEl>
                                          <p:spTgt spid="2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2000"/>
                                        <p:tgtEl>
                                          <p:spTgt spid="23"/>
                                        </p:tgtEl>
                                      </p:cBhvr>
                                    </p:animEffect>
                                  </p:childTnLst>
                                </p:cTn>
                              </p:par>
                              <p:par>
                                <p:cTn id="56" presetID="1" presetClass="entr" presetSubtype="0" fill="hold" nodeType="withEffect">
                                  <p:stCondLst>
                                    <p:cond delay="0"/>
                                  </p:stCondLst>
                                  <p:childTnLst>
                                    <p:set>
                                      <p:cBhvr>
                                        <p:cTn id="57" dur="1" fill="hold">
                                          <p:stCondLst>
                                            <p:cond delay="0"/>
                                          </p:stCondLst>
                                        </p:cTn>
                                        <p:tgtEl>
                                          <p:spTgt spid="2">
                                            <p:txEl>
                                              <p:pRg st="9" end="9"/>
                                            </p:txEl>
                                          </p:spTgt>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2">
                                            <p:txEl>
                                              <p:pRg st="10" end="10"/>
                                            </p:txEl>
                                          </p:spTgt>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2">
                                            <p:txEl>
                                              <p:pRg st="11" end="11"/>
                                            </p:txEl>
                                          </p:spTgt>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23" grpId="0"/>
    </p:bldLst>
  </p:timing>
</p:sld>
</file>

<file path=ppt/theme/theme1.xml><?xml version="1.0" encoding="utf-8"?>
<a:theme xmlns:a="http://schemas.openxmlformats.org/drawingml/2006/main" name="CesrTA_CLASSE">
  <a:themeElements>
    <a:clrScheme name="1_CesrTA_Review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CesrTA_Revie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esrTA_Review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CesrTA_Review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CesrTA_Review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CesrTA_Review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CesrTA_Review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CesrTA_Review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CesrTA_Review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esrTA_CLASSE">
  <a:themeElements>
    <a:clrScheme name="1_CesrTA_Review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CesrTA_Revie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esrTA_Review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CesrTA_Review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CesrTA_Review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CesrTA_Review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CesrTA_Review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CesrTA_Review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CesrTA_Review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CesrTA_CLASSE</Template>
  <TotalTime>25543</TotalTime>
  <Words>2633</Words>
  <Application>Microsoft Office PowerPoint</Application>
  <PresentationFormat>On-screen Show (4:3)</PresentationFormat>
  <Paragraphs>459</Paragraphs>
  <Slides>34</Slides>
  <Notes>3</Notes>
  <HiddenSlides>0</HiddenSlides>
  <MMClips>1</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CesrTA_CLASSE</vt:lpstr>
      <vt:lpstr>1_CesrTA_CLASSE</vt:lpstr>
      <vt:lpstr>Slide 1</vt:lpstr>
      <vt:lpstr>Outline</vt:lpstr>
      <vt:lpstr>Slide 3</vt:lpstr>
      <vt:lpstr>What is CESR-TA?</vt:lpstr>
      <vt:lpstr>EC Buildup Studies at CESR-TA</vt:lpstr>
      <vt:lpstr>Retarding Field Analyzers</vt:lpstr>
      <vt:lpstr>RFA Measurements</vt:lpstr>
      <vt:lpstr>RFA Measurements II</vt:lpstr>
      <vt:lpstr>Cloud Mitigation at CESR-TA</vt:lpstr>
      <vt:lpstr>Mitigation Comparisons</vt:lpstr>
      <vt:lpstr>ILC Baseline Mitigation Plan (G. Dugan)</vt:lpstr>
      <vt:lpstr>EC Simulations</vt:lpstr>
      <vt:lpstr>RFA Simulations</vt:lpstr>
      <vt:lpstr>Field Free RFA Simulations</vt:lpstr>
      <vt:lpstr>Fit Results I</vt:lpstr>
      <vt:lpstr>Fit Results II</vt:lpstr>
      <vt:lpstr>Best Fit Parameters</vt:lpstr>
      <vt:lpstr>Quadrupole Simulations</vt:lpstr>
      <vt:lpstr>Full Particle Tracking Model</vt:lpstr>
      <vt:lpstr>Conclusions</vt:lpstr>
      <vt:lpstr>About Me</vt:lpstr>
      <vt:lpstr>Thanks!</vt:lpstr>
      <vt:lpstr>Backup Slides</vt:lpstr>
      <vt:lpstr>Slide 24</vt:lpstr>
      <vt:lpstr>Coherent tune measurements (G. Dugan)</vt:lpstr>
      <vt:lpstr>Photon reflectivity simulations (G. Dugan)</vt:lpstr>
      <vt:lpstr>Multipacting Simulations</vt:lpstr>
      <vt:lpstr>Analytical RFA Model</vt:lpstr>
      <vt:lpstr>Fit Results III</vt:lpstr>
      <vt:lpstr>Fit Results IV</vt:lpstr>
      <vt:lpstr>Chicane Field Scan</vt:lpstr>
      <vt:lpstr>Wiggler Ramp</vt:lpstr>
      <vt:lpstr>Secondary Electron Yield</vt:lpstr>
      <vt:lpstr>Consequences of EC</vt:lpstr>
    </vt:vector>
  </TitlesOfParts>
  <Company>LEPP</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SEY and RFA Studies</dc:title>
  <dc:subject>Electron Growth and Mitigation</dc:subject>
  <dc:creator>wh29</dc:creator>
  <cp:lastModifiedBy> </cp:lastModifiedBy>
  <cp:revision>536</cp:revision>
  <dcterms:created xsi:type="dcterms:W3CDTF">2012-08-29T12:35:55Z</dcterms:created>
  <dcterms:modified xsi:type="dcterms:W3CDTF">2013-04-09T21:49:50Z</dcterms:modified>
  <cp:contentStatus>Draft</cp:contentStatus>
</cp:coreProperties>
</file>