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9" r:id="rId5"/>
    <p:sldId id="307" r:id="rId6"/>
    <p:sldId id="260" r:id="rId7"/>
    <p:sldId id="262" r:id="rId8"/>
    <p:sldId id="263" r:id="rId9"/>
    <p:sldId id="264" r:id="rId10"/>
    <p:sldId id="291" r:id="rId11"/>
    <p:sldId id="292" r:id="rId12"/>
    <p:sldId id="265" r:id="rId13"/>
    <p:sldId id="266" r:id="rId14"/>
    <p:sldId id="267" r:id="rId15"/>
    <p:sldId id="268" r:id="rId16"/>
    <p:sldId id="290" r:id="rId17"/>
    <p:sldId id="270" r:id="rId18"/>
    <p:sldId id="293" r:id="rId19"/>
    <p:sldId id="294" r:id="rId20"/>
    <p:sldId id="297" r:id="rId21"/>
    <p:sldId id="295" r:id="rId22"/>
    <p:sldId id="296" r:id="rId23"/>
    <p:sldId id="298" r:id="rId24"/>
    <p:sldId id="299" r:id="rId25"/>
    <p:sldId id="304" r:id="rId26"/>
    <p:sldId id="305" r:id="rId27"/>
    <p:sldId id="300" r:id="rId28"/>
    <p:sldId id="303" r:id="rId29"/>
    <p:sldId id="302" r:id="rId30"/>
    <p:sldId id="277" r:id="rId31"/>
    <p:sldId id="308" r:id="rId32"/>
    <p:sldId id="310" r:id="rId33"/>
    <p:sldId id="312" r:id="rId34"/>
    <p:sldId id="311" r:id="rId35"/>
    <p:sldId id="306" r:id="rId36"/>
    <p:sldId id="278" r:id="rId37"/>
    <p:sldId id="289" r:id="rId38"/>
    <p:sldId id="279" r:id="rId39"/>
    <p:sldId id="280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89C"/>
    <a:srgbClr val="399EB1"/>
    <a:srgbClr val="0F9EE6"/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CEFB-8C43-2F45-97FB-19956E5AFCE5}" type="datetimeFigureOut">
              <a:rPr lang="en-US" smtClean="0"/>
              <a:t>4/7/13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9D77-501E-DE4F-AA14-90BDBB93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4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0C3B-B744-6043-8485-A2D683C1C44D}" type="datetimeFigureOut">
              <a:rPr lang="en-US" smtClean="0"/>
              <a:t>4/7/13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FC-C697-B644-9775-D3938ED3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87FC-C697-B644-9775-D3938ED391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00683"/>
            <a:ext cx="3212628" cy="154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26856"/>
            <a:ext cx="8229599" cy="1487944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42638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01742" y="600683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79455" y="5699308"/>
            <a:ext cx="7683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Fermi Research Alliance, LLC operates Fermilab under Contract DE-AC02-07CH11359 with the US Department of Energy. This work was partially supported by the US LHC Accelerator Research Program (LARP).</a:t>
            </a:r>
          </a:p>
          <a:p>
            <a:pPr algn="ctr"/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  <p:pic>
        <p:nvPicPr>
          <p:cNvPr id="10" name="Picture 3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78" y="600683"/>
            <a:ext cx="1437843" cy="19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  <p:pic>
        <p:nvPicPr>
          <p:cNvPr id="3" name="Picture 7" descr="Picture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2989894"/>
            <a:ext cx="1058369" cy="10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914925" y="6254496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3989C"/>
                </a:solidFill>
                <a:latin typeface="Consolas"/>
                <a:cs typeface="Consolas"/>
              </a:rPr>
              <a:t>fnal.gov</a:t>
            </a:r>
            <a:endParaRPr lang="en-US" sz="1800" dirty="0">
              <a:solidFill>
                <a:srgbClr val="73989C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27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A.Valishev</a:t>
            </a:r>
            <a:r>
              <a:rPr lang="en-US" dirty="0" smtClean="0"/>
              <a:t>, HL-LHC Beam-Beam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626"/>
            <a:ext cx="777850" cy="374952"/>
          </a:xfrm>
          <a:prstGeom prst="rect">
            <a:avLst/>
          </a:prstGeom>
        </p:spPr>
      </p:pic>
      <p:pic>
        <p:nvPicPr>
          <p:cNvPr id="9" name="Picture 3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5715000"/>
            <a:ext cx="387649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2.png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event/beam-beam-201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26856"/>
            <a:ext cx="8229599" cy="1155916"/>
          </a:xfrm>
        </p:spPr>
        <p:txBody>
          <a:bodyPr/>
          <a:lstStyle/>
          <a:p>
            <a:pPr algn="ctr"/>
            <a:r>
              <a:rPr lang="en-US" dirty="0" smtClean="0"/>
              <a:t>Beam-beam Studies for HL-LHC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2772"/>
            <a:ext cx="8229600" cy="175841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A.Valishev</a:t>
            </a:r>
            <a:r>
              <a:rPr lang="en-US" dirty="0"/>
              <a:t> (Fermilab/US LARP) for </a:t>
            </a:r>
            <a:r>
              <a:rPr lang="en-US" dirty="0" smtClean="0"/>
              <a:t>WP2 Task 2.5</a:t>
            </a:r>
          </a:p>
          <a:p>
            <a:r>
              <a:rPr lang="en-US" dirty="0" smtClean="0"/>
              <a:t>Joint LARP CM20 – </a:t>
            </a:r>
            <a:r>
              <a:rPr lang="en-US" dirty="0" err="1" smtClean="0"/>
              <a:t>HiLumi</a:t>
            </a:r>
            <a:r>
              <a:rPr lang="en-US" dirty="0" smtClean="0"/>
              <a:t> Meeting</a:t>
            </a:r>
            <a:endParaRPr lang="en-US" dirty="0" smtClean="0"/>
          </a:p>
          <a:p>
            <a:r>
              <a:rPr lang="en-US" dirty="0" smtClean="0"/>
              <a:t>April</a:t>
            </a:r>
            <a:r>
              <a:rPr lang="en-US" dirty="0" smtClean="0"/>
              <a:t> 8-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Contributors</a:t>
            </a:r>
            <a:r>
              <a:rPr lang="en-US" dirty="0" smtClean="0"/>
              <a:t>: </a:t>
            </a:r>
            <a:r>
              <a:rPr lang="en-US" dirty="0" err="1" smtClean="0"/>
              <a:t>D.Banfi</a:t>
            </a:r>
            <a:r>
              <a:rPr lang="en-US" dirty="0" smtClean="0"/>
              <a:t>, </a:t>
            </a:r>
            <a:r>
              <a:rPr lang="en-US" dirty="0" err="1" smtClean="0"/>
              <a:t>A.Burov</a:t>
            </a:r>
            <a:r>
              <a:rPr lang="en-US" dirty="0" smtClean="0"/>
              <a:t>, </a:t>
            </a:r>
            <a:r>
              <a:rPr lang="en-US" dirty="0" err="1" smtClean="0"/>
              <a:t>S.Fartoukh</a:t>
            </a:r>
            <a:r>
              <a:rPr lang="en-US" dirty="0" smtClean="0"/>
              <a:t>, </a:t>
            </a:r>
            <a:r>
              <a:rPr lang="en-US" dirty="0" err="1" smtClean="0"/>
              <a:t>B.Muratori</a:t>
            </a:r>
            <a:r>
              <a:rPr lang="en-US" dirty="0" smtClean="0"/>
              <a:t>, </a:t>
            </a:r>
            <a:r>
              <a:rPr lang="en-US" dirty="0" err="1" smtClean="0"/>
              <a:t>K.Ohmi</a:t>
            </a:r>
            <a:r>
              <a:rPr lang="en-US" dirty="0" smtClean="0"/>
              <a:t>, </a:t>
            </a:r>
            <a:r>
              <a:rPr lang="en-US" dirty="0" err="1" smtClean="0"/>
              <a:t>S.Paret</a:t>
            </a:r>
            <a:r>
              <a:rPr lang="en-US" dirty="0"/>
              <a:t>, </a:t>
            </a:r>
            <a:r>
              <a:rPr lang="en-US" dirty="0" err="1"/>
              <a:t>T.Pieloni</a:t>
            </a:r>
            <a:r>
              <a:rPr lang="en-US" dirty="0" smtClean="0"/>
              <a:t>, </a:t>
            </a:r>
            <a:r>
              <a:rPr lang="en-US" dirty="0" err="1"/>
              <a:t>J.Qiang</a:t>
            </a:r>
            <a:r>
              <a:rPr lang="en-US" dirty="0" smtClean="0"/>
              <a:t>, </a:t>
            </a:r>
            <a:r>
              <a:rPr lang="en-US" dirty="0" err="1" smtClean="0"/>
              <a:t>D.Shatilov</a:t>
            </a:r>
            <a:r>
              <a:rPr lang="en-US" dirty="0" smtClean="0"/>
              <a:t>, </a:t>
            </a:r>
            <a:r>
              <a:rPr lang="en-US" dirty="0" err="1" smtClean="0"/>
              <a:t>S.White</a:t>
            </a:r>
            <a:r>
              <a:rPr lang="en-US" dirty="0" smtClean="0"/>
              <a:t>, </a:t>
            </a:r>
            <a:r>
              <a:rPr lang="en-US" dirty="0" err="1" smtClean="0"/>
              <a:t>F.Zimmermann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Frequency Map Analysis of HL-LHC options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681" y="4956259"/>
            <a:ext cx="34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*=15cm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/p=1.1e-4</a:t>
            </a:r>
            <a:endParaRPr lang="en-US" dirty="0"/>
          </a:p>
        </p:txBody>
      </p:sp>
      <p:pic>
        <p:nvPicPr>
          <p:cNvPr id="10" name="Picture 6" descr="beta15_s1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/>
          <a:stretch>
            <a:fillRect/>
          </a:stretch>
        </p:blipFill>
        <p:spPr bwMode="auto">
          <a:xfrm>
            <a:off x="457200" y="1258888"/>
            <a:ext cx="4092575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eta15_s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>
            <a:fillRect/>
          </a:stretch>
        </p:blipFill>
        <p:spPr bwMode="auto">
          <a:xfrm>
            <a:off x="4678363" y="1258888"/>
            <a:ext cx="40735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84103" y="4956259"/>
            <a:ext cx="34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*=15cm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/p=2.2e-4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3683" y="615216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D.Shatilov</a:t>
            </a:r>
            <a:r>
              <a:rPr lang="en-US" dirty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From FMA to Dynamical Aperture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681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*=15cm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/p=0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=7.5cm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4103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*=33cm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/p=0</a:t>
            </a:r>
          </a:p>
          <a:p>
            <a:r>
              <a:rPr lang="en-US" i="1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=4cm</a:t>
            </a:r>
            <a:endParaRPr lang="en-US" dirty="0"/>
          </a:p>
        </p:txBody>
      </p:sp>
      <p:pic>
        <p:nvPicPr>
          <p:cNvPr id="11" name="Picture 7" descr="beta15_s0_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8" y="1301834"/>
            <a:ext cx="43656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2" y="1421991"/>
            <a:ext cx="4831703" cy="3410018"/>
          </a:xfrm>
          <a:prstGeom prst="rect">
            <a:avLst/>
          </a:prstGeom>
        </p:spPr>
      </p:pic>
      <p:pic>
        <p:nvPicPr>
          <p:cNvPr id="16" name="Picture 4" descr="beta33_s0_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1834"/>
            <a:ext cx="43656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08" y="1421991"/>
            <a:ext cx="4864491" cy="3410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3683" y="615216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D.Shatilov</a:t>
            </a:r>
            <a:r>
              <a:rPr lang="en-US" dirty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0534" y="5649969"/>
            <a:ext cx="720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HL-LHC lattice (no </a:t>
            </a:r>
            <a:r>
              <a:rPr lang="en-US" dirty="0" err="1" smtClean="0"/>
              <a:t>sextupoles</a:t>
            </a:r>
            <a:r>
              <a:rPr lang="en-US" dirty="0" smtClean="0"/>
              <a:t>) + beam-beam (head-on &amp; long-range)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turns, FMA – 2</a:t>
            </a:r>
            <a:r>
              <a:rPr lang="en-US" baseline="30000" dirty="0" smtClean="0"/>
              <a:t>13</a:t>
            </a:r>
            <a:r>
              <a:rPr lang="en-US" dirty="0" smtClean="0"/>
              <a:t> turns</a:t>
            </a:r>
          </a:p>
        </p:txBody>
      </p:sp>
    </p:spTree>
    <p:extLst>
      <p:ext uri="{BB962C8B-B14F-4D97-AF65-F5344CB8AC3E}">
        <p14:creationId xmlns:p14="http://schemas.microsoft.com/office/powerpoint/2010/main" val="2923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From FMA to Dynamical Aperture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681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*=40cm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=360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/p=0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=4cm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3683" y="615216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D.Shatilov</a:t>
            </a:r>
            <a:r>
              <a:rPr lang="en-US" dirty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0534" y="5649969"/>
            <a:ext cx="720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HL-LHC lattice (no </a:t>
            </a:r>
            <a:r>
              <a:rPr lang="en-US" dirty="0" err="1" smtClean="0"/>
              <a:t>sextupoles</a:t>
            </a:r>
            <a:r>
              <a:rPr lang="en-US" dirty="0" smtClean="0"/>
              <a:t>) + beam-beam (head-on &amp; long-range)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turns, FMA </a:t>
            </a:r>
            <a:r>
              <a:rPr lang="en-US" dirty="0"/>
              <a:t>– 2</a:t>
            </a:r>
            <a:r>
              <a:rPr lang="en-US" baseline="30000" dirty="0"/>
              <a:t>13</a:t>
            </a:r>
            <a:r>
              <a:rPr lang="en-US" dirty="0"/>
              <a:t> turns</a:t>
            </a:r>
          </a:p>
          <a:p>
            <a:endParaRPr lang="en-US" dirty="0" smtClean="0"/>
          </a:p>
        </p:txBody>
      </p:sp>
      <p:pic>
        <p:nvPicPr>
          <p:cNvPr id="15" name="Picture 4" descr="beta40_s0_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834"/>
            <a:ext cx="43656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1421990"/>
            <a:ext cx="4845509" cy="3423823"/>
          </a:xfrm>
          <a:prstGeom prst="rect">
            <a:avLst/>
          </a:prstGeom>
        </p:spPr>
      </p:pic>
      <p:pic>
        <p:nvPicPr>
          <p:cNvPr id="11" name="Picture 8" descr="beta15_s1_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>
            <a:fillRect/>
          </a:stretch>
        </p:blipFill>
        <p:spPr bwMode="auto">
          <a:xfrm>
            <a:off x="4851020" y="1301834"/>
            <a:ext cx="40735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-beta15_dp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6" y="1421990"/>
            <a:ext cx="4965975" cy="3423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7972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*=15cm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/p=1.1e-4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=7.5cm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From FMA to Dynamical Aperture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681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*=40cm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=360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/p=0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=4cm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3683" y="615216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D.Shatilov</a:t>
            </a:r>
            <a:r>
              <a:rPr lang="en-US" dirty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0534" y="5649969"/>
            <a:ext cx="720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HL-LHC lattice (no </a:t>
            </a:r>
            <a:r>
              <a:rPr lang="en-US" dirty="0" err="1" smtClean="0"/>
              <a:t>sextupoles</a:t>
            </a:r>
            <a:r>
              <a:rPr lang="en-US" dirty="0" smtClean="0"/>
              <a:t>) + beam-beam (head-on &amp; long-range)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</a:t>
            </a:r>
            <a:r>
              <a:rPr lang="en-US" dirty="0"/>
              <a:t>turns, FMA – 2</a:t>
            </a:r>
            <a:r>
              <a:rPr lang="en-US" baseline="30000" dirty="0"/>
              <a:t>13</a:t>
            </a:r>
            <a:r>
              <a:rPr lang="en-US" dirty="0"/>
              <a:t> turns</a:t>
            </a:r>
            <a:endParaRPr lang="en-US" dirty="0" smtClean="0"/>
          </a:p>
        </p:txBody>
      </p:sp>
      <p:pic>
        <p:nvPicPr>
          <p:cNvPr id="15" name="Picture 4" descr="beta40_s0_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834"/>
            <a:ext cx="43656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1421990"/>
            <a:ext cx="4845509" cy="3423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7972" y="4956259"/>
            <a:ext cx="34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*=33cm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/p=1.1e-4</a:t>
            </a:r>
          </a:p>
          <a:p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</a:t>
            </a:r>
            <a:r>
              <a:rPr lang="en-US" dirty="0"/>
              <a:t>4</a:t>
            </a:r>
            <a:r>
              <a:rPr lang="en-US" dirty="0" smtClean="0"/>
              <a:t>cm</a:t>
            </a:r>
            <a:endParaRPr lang="en-US" dirty="0"/>
          </a:p>
        </p:txBody>
      </p:sp>
      <p:pic>
        <p:nvPicPr>
          <p:cNvPr id="14" name="Picture 5" descr="beta33_s1_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>
            <a:fillRect/>
          </a:stretch>
        </p:blipFill>
        <p:spPr bwMode="auto">
          <a:xfrm>
            <a:off x="4851020" y="1301834"/>
            <a:ext cx="407352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a-beta33_dp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4" y="1421990"/>
            <a:ext cx="4926782" cy="34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 Studies </a:t>
            </a:r>
            <a:r>
              <a:rPr lang="en-US" sz="3600" dirty="0" err="1" smtClean="0"/>
              <a:t>Sixtrack</a:t>
            </a:r>
            <a:r>
              <a:rPr lang="en-US" sz="3600" dirty="0" smtClean="0"/>
              <a:t> vs. </a:t>
            </a:r>
            <a:r>
              <a:rPr lang="en-US" sz="3600" dirty="0" err="1" smtClean="0"/>
              <a:t>Lifetrac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13683" y="6152167"/>
            <a:ext cx="200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S.White</a:t>
            </a:r>
            <a:r>
              <a:rPr lang="en-US" dirty="0" smtClean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0534" y="5649969"/>
            <a:ext cx="623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lattice without magnetic errors (only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turns. 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dirty="0"/>
              <a:t>=2×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pic>
        <p:nvPicPr>
          <p:cNvPr id="6" name="Picture 5" descr="Screen shot 2012-11-13 at 9.13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68" y="1185289"/>
            <a:ext cx="6419264" cy="44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638"/>
            <a:ext cx="8229600" cy="914400"/>
          </a:xfrm>
        </p:spPr>
        <p:txBody>
          <a:bodyPr/>
          <a:lstStyle/>
          <a:p>
            <a:r>
              <a:rPr lang="en-US" dirty="0" smtClean="0"/>
              <a:t>DA Studies </a:t>
            </a:r>
            <a:r>
              <a:rPr lang="en-US" dirty="0" err="1" smtClean="0"/>
              <a:t>Sixtrack</a:t>
            </a:r>
            <a:r>
              <a:rPr lang="en-US" dirty="0" smtClean="0"/>
              <a:t> vs. </a:t>
            </a:r>
            <a:r>
              <a:rPr lang="en-US" dirty="0" err="1" smtClean="0"/>
              <a:t>Lifetrac</a:t>
            </a:r>
            <a:endParaRPr lang="en-US" dirty="0"/>
          </a:p>
        </p:txBody>
      </p:sp>
      <p:pic>
        <p:nvPicPr>
          <p:cNvPr id="6" name="Picture 5" descr="Screen shot 2013-03-20 at 4.3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8" y="1016628"/>
            <a:ext cx="2801358" cy="2765094"/>
          </a:xfrm>
          <a:prstGeom prst="rect">
            <a:avLst/>
          </a:prstGeom>
        </p:spPr>
      </p:pic>
      <p:pic>
        <p:nvPicPr>
          <p:cNvPr id="7" name="Picture 6" descr="Screen shot 2013-03-20 at 4.3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76" y="987967"/>
            <a:ext cx="2830394" cy="2793755"/>
          </a:xfrm>
          <a:prstGeom prst="rect">
            <a:avLst/>
          </a:prstGeom>
        </p:spPr>
      </p:pic>
      <p:pic>
        <p:nvPicPr>
          <p:cNvPr id="8" name="Picture 7" descr="Screen shot 2013-03-20 at 4.35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5" y="987967"/>
            <a:ext cx="2830515" cy="2793755"/>
          </a:xfrm>
          <a:prstGeom prst="rect">
            <a:avLst/>
          </a:prstGeom>
        </p:spPr>
      </p:pic>
      <p:pic>
        <p:nvPicPr>
          <p:cNvPr id="9" name="Picture 8" descr="Screen shot 2013-03-20 at 4.3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8" y="3734595"/>
            <a:ext cx="2830939" cy="2803365"/>
          </a:xfrm>
          <a:prstGeom prst="rect">
            <a:avLst/>
          </a:prstGeom>
        </p:spPr>
      </p:pic>
      <p:pic>
        <p:nvPicPr>
          <p:cNvPr id="10" name="Picture 9" descr="Screen shot 2013-03-20 at 4.35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55" y="3781722"/>
            <a:ext cx="2849475" cy="2803366"/>
          </a:xfrm>
          <a:prstGeom prst="rect">
            <a:avLst/>
          </a:prstGeom>
        </p:spPr>
      </p:pic>
      <p:pic>
        <p:nvPicPr>
          <p:cNvPr id="11" name="Picture 10" descr="Screen shot 2013-03-20 at 4.36.0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30" y="3781722"/>
            <a:ext cx="2821370" cy="2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914400"/>
          </a:xfrm>
        </p:spPr>
        <p:txBody>
          <a:bodyPr/>
          <a:lstStyle/>
          <a:p>
            <a:r>
              <a:rPr lang="en-US" dirty="0" smtClean="0"/>
              <a:t>DA Studies – Intensity Scan</a:t>
            </a:r>
            <a:endParaRPr lang="en-US" dirty="0"/>
          </a:p>
        </p:txBody>
      </p:sp>
      <p:pic>
        <p:nvPicPr>
          <p:cNvPr id="6" name="Picture 5" descr="Screen shot 2013-03-20 at 4.3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7" y="926729"/>
            <a:ext cx="6727829" cy="4547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3683" y="6152167"/>
            <a:ext cx="194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D.Banfi</a:t>
            </a:r>
            <a:r>
              <a:rPr lang="en-US" dirty="0" smtClean="0"/>
              <a:t>, </a:t>
            </a:r>
            <a:r>
              <a:rPr lang="en-US" dirty="0" err="1"/>
              <a:t>A.Valishev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0534" y="5649969"/>
            <a:ext cx="631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lattice without magnetic errors (only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turns.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*=0.15m,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0551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Baseline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Weak-strong studies predict the scenario OK</a:t>
            </a:r>
          </a:p>
          <a:p>
            <a:r>
              <a:rPr lang="en-US" dirty="0" smtClean="0"/>
              <a:t>Work in progress:</a:t>
            </a:r>
          </a:p>
          <a:p>
            <a:pPr lvl="1"/>
            <a:r>
              <a:rPr lang="en-US" dirty="0" smtClean="0"/>
              <a:t>Effect of </a:t>
            </a:r>
            <a:r>
              <a:rPr lang="en-US" dirty="0" err="1" smtClean="0"/>
              <a:t>multipole</a:t>
            </a:r>
            <a:r>
              <a:rPr lang="en-US" dirty="0" smtClean="0"/>
              <a:t> errors</a:t>
            </a:r>
          </a:p>
          <a:p>
            <a:pPr lvl="1"/>
            <a:r>
              <a:rPr lang="en-US" dirty="0" err="1" smtClean="0"/>
              <a:t>Multiparticle</a:t>
            </a:r>
            <a:r>
              <a:rPr lang="en-US" dirty="0" smtClean="0"/>
              <a:t> tracking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135"/>
            <a:ext cx="8229600" cy="914400"/>
          </a:xfrm>
        </p:spPr>
        <p:txBody>
          <a:bodyPr/>
          <a:lstStyle/>
          <a:p>
            <a:r>
              <a:rPr lang="en-US" dirty="0" smtClean="0"/>
              <a:t>Evolving HL-LHC </a:t>
            </a:r>
            <a:r>
              <a:rPr lang="en-US" dirty="0" smtClean="0"/>
              <a:t>Baseline</a:t>
            </a:r>
            <a:r>
              <a:rPr lang="en-US" dirty="0"/>
              <a:t> </a:t>
            </a:r>
            <a:r>
              <a:rPr lang="en-US" sz="3200" dirty="0" err="1" smtClean="0">
                <a:solidFill>
                  <a:srgbClr val="0F9EE6"/>
                </a:solidFill>
              </a:rPr>
              <a:t>S.Fartoukh</a:t>
            </a:r>
            <a:endParaRPr lang="en-US" dirty="0">
              <a:solidFill>
                <a:srgbClr val="0F9EE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83532"/>
              </p:ext>
            </p:extLst>
          </p:nvPr>
        </p:nvGraphicFramePr>
        <p:xfrm>
          <a:off x="184481" y="1131636"/>
          <a:ext cx="4082719" cy="459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441"/>
                <a:gridCol w="1141494"/>
                <a:gridCol w="1424784"/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LHC nominal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HL-LHC</a:t>
                      </a:r>
                    </a:p>
                    <a:p>
                      <a:pPr algn="ctr"/>
                      <a:r>
                        <a:rPr lang="en-US" sz="1200" dirty="0" smtClean="0"/>
                        <a:t>25 ns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Bunches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2808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p/bunch [10</a:t>
                      </a:r>
                      <a:r>
                        <a:rPr lang="en-US" sz="1200" baseline="30000" dirty="0" smtClean="0"/>
                        <a:t>11</a:t>
                      </a:r>
                      <a:r>
                        <a:rPr lang="en-US" sz="1200" dirty="0" smtClean="0"/>
                        <a:t>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1.15 (0.58A)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2.2  (1.11 A)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ge</a:t>
                      </a:r>
                      <a:r>
                        <a:rPr lang="en-US" sz="1200" baseline="-25000" dirty="0" smtClean="0">
                          <a:latin typeface="+mn-lt"/>
                        </a:rPr>
                        <a:t>x,y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200" dirty="0" smtClean="0"/>
                        <a:t> [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3.75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200" baseline="-25000" dirty="0" smtClean="0"/>
                        <a:t>L</a:t>
                      </a:r>
                      <a:r>
                        <a:rPr lang="en-US" sz="1200" dirty="0" smtClean="0"/>
                        <a:t> [eV.s]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200" baseline="-25000" dirty="0" smtClean="0"/>
                        <a:t>z </a:t>
                      </a:r>
                      <a:r>
                        <a:rPr lang="en-US" sz="1200" dirty="0" smtClean="0"/>
                        <a:t>[</a:t>
                      </a:r>
                      <a:r>
                        <a:rPr lang="en-US" sz="1200" baseline="0" dirty="0" smtClean="0">
                          <a:latin typeface="+mn-lt"/>
                        </a:rPr>
                        <a:t>c</a:t>
                      </a:r>
                      <a:r>
                        <a:rPr lang="en-US" sz="1200" dirty="0" smtClean="0"/>
                        <a:t>m]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GB" sz="12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200" baseline="-25000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sz="1200" baseline="-25000" dirty="0" smtClean="0">
                          <a:latin typeface="+mn-lt"/>
                        </a:rPr>
                        <a:t>p/p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dirty="0" smtClean="0"/>
                        <a:t>[</a:t>
                      </a:r>
                      <a:r>
                        <a:rPr lang="en-US" sz="1200" baseline="0" dirty="0" smtClean="0">
                          <a:latin typeface="+mn-lt"/>
                        </a:rPr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  <a:r>
                        <a:rPr lang="en-US" sz="1200" dirty="0" smtClean="0"/>
                        <a:t>]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200" baseline="30000" dirty="0" smtClean="0">
                          <a:latin typeface="Symbol" pitchFamily="18" charset="2"/>
                        </a:rPr>
                        <a:t>*</a:t>
                      </a:r>
                      <a:r>
                        <a:rPr lang="en-US" sz="1200" dirty="0" smtClean="0"/>
                        <a:t> [cm]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15 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 10)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30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X-angle [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rad]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10.0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590 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 720)</a:t>
                      </a:r>
                    </a:p>
                    <a:p>
                      <a:pPr algn="ctr"/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(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12.5 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s)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Lumi loss factor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0.31</a:t>
                      </a:r>
                      <a:endParaRPr lang="en-GB" sz="12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lumi [10</a:t>
                      </a:r>
                      <a:r>
                        <a:rPr lang="en-US" sz="1200" baseline="30000" dirty="0" smtClean="0"/>
                        <a:t>34</a:t>
                      </a:r>
                      <a:r>
                        <a:rPr lang="en-US" sz="1200" baseline="0" dirty="0" smtClean="0"/>
                        <a:t>]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(with full Piwinsky angle)</a:t>
                      </a:r>
                      <a:endParaRPr lang="en-GB" sz="1000" baseline="0" dirty="0" smtClean="0"/>
                    </a:p>
                    <a:p>
                      <a:endParaRPr lang="en-GB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7.4</a:t>
                      </a:r>
                      <a:endParaRPr lang="en-GB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Virtual lumi [10</a:t>
                      </a:r>
                      <a:r>
                        <a:rPr lang="en-US" sz="1200" baseline="30000" dirty="0" smtClean="0"/>
                        <a:t>34</a:t>
                      </a:r>
                      <a:r>
                        <a:rPr lang="en-US" sz="1200" baseline="0" dirty="0" smtClean="0"/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(w/o Piwinsky angle)</a:t>
                      </a:r>
                      <a:endParaRPr lang="en-GB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21.9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</a:t>
                      </a:r>
                      <a:r>
                        <a:rPr lang="en-US" sz="1200" b="1" baseline="-25000" dirty="0" smtClean="0"/>
                        <a:t>leveling</a:t>
                      </a:r>
                      <a:r>
                        <a:rPr lang="en-US" sz="1200" b="1" dirty="0" smtClean="0"/>
                        <a:t> [h] @ 5E34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#Pile up @5E34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09" y="5839326"/>
            <a:ext cx="39882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Main HL-LHC beam &amp; optics parameters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87" y="1131635"/>
            <a:ext cx="4428417" cy="427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1087" y="5338316"/>
            <a:ext cx="4594671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 evolution of main parameters</a:t>
            </a:r>
            <a:r>
              <a:rPr lang="en-US" dirty="0" smtClean="0"/>
              <a:t> </a:t>
            </a:r>
          </a:p>
          <a:p>
            <a:pPr algn="ctr"/>
            <a:r>
              <a:rPr lang="en-US" sz="1600" dirty="0" smtClean="0"/>
              <a:t>(assuming no emittance growth)</a:t>
            </a:r>
          </a:p>
          <a:p>
            <a:r>
              <a:rPr lang="en-US" sz="1600" dirty="0" smtClean="0">
                <a:sym typeface="Wingdings" pitchFamily="2" charset="2"/>
              </a:rPr>
              <a:t> Only the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en-US" sz="1600" dirty="0" smtClean="0">
                <a:sym typeface="Wingdings" pitchFamily="2" charset="2"/>
              </a:rPr>
              <a:t>* profile will actually depend on the details of the leveling technique (bb limit, if any?)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17481" y="2561831"/>
            <a:ext cx="105035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Beam current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7317" y="2330998"/>
            <a:ext cx="10406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Symbol" pitchFamily="18" charset="2"/>
              </a:rPr>
              <a:t>b</a:t>
            </a:r>
            <a:r>
              <a:rPr lang="en-US" sz="1200" b="1" baseline="30000" dirty="0" smtClean="0"/>
              <a:t>*</a:t>
            </a:r>
            <a:r>
              <a:rPr lang="en-US" sz="1200" b="1" dirty="0"/>
              <a:t> </a:t>
            </a:r>
            <a:r>
              <a:rPr lang="en-US" sz="1200" b="1" dirty="0" smtClean="0"/>
              <a:t>(assuming </a:t>
            </a:r>
          </a:p>
          <a:p>
            <a:r>
              <a:rPr lang="en-US" sz="1200" b="1" dirty="0" smtClean="0"/>
              <a:t>no bb limit)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735" y="4709236"/>
            <a:ext cx="49725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Lumi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7115" y="4707978"/>
            <a:ext cx="750718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Int. Lumi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6993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HL-LHC </a:t>
            </a:r>
            <a:r>
              <a:rPr lang="en-US" dirty="0" smtClean="0"/>
              <a:t>Baseline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F9EE6"/>
                </a:solidFill>
              </a:rPr>
              <a:t>S.Fartoukh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379" y="1306136"/>
            <a:ext cx="8447958" cy="934804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  <a:sym typeface="Wingdings" pitchFamily="2" charset="2"/>
              </a:rPr>
              <a:t>*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leveling seems to be the main option but leading a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b-b tune shift of up to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bb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=0.033 for 3 experiments (IR1, IR5 &amp; IR8)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Font typeface="Arial"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6" y="2410691"/>
            <a:ext cx="3733629" cy="36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94360"/>
              </p:ext>
            </p:extLst>
          </p:nvPr>
        </p:nvGraphicFramePr>
        <p:xfrm>
          <a:off x="4516466" y="2410691"/>
          <a:ext cx="4189227" cy="348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185"/>
                <a:gridCol w="1151735"/>
                <a:gridCol w="1211307"/>
              </a:tblGrid>
              <a:tr h="2569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Parameters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Leveling</a:t>
                      </a:r>
                      <a:r>
                        <a:rPr lang="en-US" sz="1000" baseline="0" dirty="0" smtClean="0"/>
                        <a:t> with c.-c.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Leveling with 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000" baseline="30000" dirty="0" smtClean="0"/>
                        <a:t>*</a:t>
                      </a:r>
                      <a:endParaRPr lang="en-GB" sz="1000" baseline="30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# bunches</a:t>
                      </a:r>
                      <a:endParaRPr lang="en-GB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2808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bunch</a:t>
                      </a:r>
                      <a:r>
                        <a:rPr lang="en-US" sz="1000" baseline="0" dirty="0" smtClean="0"/>
                        <a:t> charge [10</a:t>
                      </a:r>
                      <a:r>
                        <a:rPr lang="en-US" sz="1000" baseline="30000" dirty="0" smtClean="0"/>
                        <a:t>11</a:t>
                      </a:r>
                      <a:r>
                        <a:rPr lang="en-US" sz="1000" baseline="0" dirty="0" smtClean="0"/>
                        <a:t>]</a:t>
                      </a:r>
                      <a:endParaRPr lang="en-GB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ym typeface="Wingdings" pitchFamily="2" charset="2"/>
                        </a:rPr>
                        <a:t>2.2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emittance</a:t>
                      </a:r>
                      <a:r>
                        <a:rPr lang="en-US" sz="1000" baseline="0" dirty="0" smtClean="0"/>
                        <a:t> [</a:t>
                      </a:r>
                      <a:r>
                        <a:rPr lang="en-US" sz="1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000" baseline="0" dirty="0" smtClean="0"/>
                        <a:t>m]</a:t>
                      </a:r>
                      <a:endParaRPr lang="en-GB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2.5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r.m.s. bunch length [cm]</a:t>
                      </a:r>
                      <a:endParaRPr lang="en-GB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7.5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full X-angle </a:t>
                      </a:r>
                      <a:r>
                        <a:rPr lang="en-US" sz="1000" baseline="0" dirty="0" smtClean="0"/>
                        <a:t>[</a:t>
                      </a:r>
                      <a:r>
                        <a:rPr lang="en-US" sz="1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000" baseline="0" dirty="0" smtClean="0"/>
                        <a:t>rad]</a:t>
                      </a:r>
                      <a:endParaRPr lang="en-GB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590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initial 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000" dirty="0" smtClean="0"/>
                        <a:t>* [cm]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72</a:t>
                      </a:r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c.-c. initial voltage [MV]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- 6.6 </a:t>
                      </a:r>
                    </a:p>
                    <a:p>
                      <a:pPr algn="ctr"/>
                      <a:r>
                        <a:rPr lang="en-US" sz="1000" dirty="0" smtClean="0"/>
                        <a:t>(“anti-crabbing”)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12.5</a:t>
                      </a:r>
                    </a:p>
                    <a:p>
                      <a:pPr algn="ctr"/>
                      <a:r>
                        <a:rPr lang="en-US" sz="1000" dirty="0" smtClean="0"/>
                        <a:t>(“full crabbing”)</a:t>
                      </a:r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initial Piwinsky angle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4.76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initial lumi</a:t>
                      </a:r>
                      <a:r>
                        <a:rPr lang="en-US" sz="1000" baseline="0" dirty="0" smtClean="0"/>
                        <a:t> loss factor</a:t>
                      </a:r>
                      <a:r>
                        <a:rPr lang="en-US" sz="1000" dirty="0" smtClean="0"/>
                        <a:t>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0.21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</a:t>
                      </a:r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levelled lumi [10</a:t>
                      </a:r>
                      <a:r>
                        <a:rPr lang="en-GB" sz="1000" baseline="30000" dirty="0" smtClean="0"/>
                        <a:t>34</a:t>
                      </a:r>
                      <a:r>
                        <a:rPr lang="en-GB" sz="1000" dirty="0" smtClean="0"/>
                        <a:t>cm</a:t>
                      </a:r>
                      <a:r>
                        <a:rPr lang="en-GB" sz="1000" baseline="30000" dirty="0" smtClean="0"/>
                        <a:t>-2</a:t>
                      </a:r>
                      <a:r>
                        <a:rPr lang="en-GB" sz="1000" dirty="0" smtClean="0"/>
                        <a:t>s</a:t>
                      </a:r>
                      <a:r>
                        <a:rPr lang="en-GB" sz="1000" baseline="30000" dirty="0" smtClean="0"/>
                        <a:t>-1</a:t>
                      </a:r>
                      <a:r>
                        <a:rPr lang="en-GB" sz="1000" dirty="0" smtClean="0"/>
                        <a:t>]</a:t>
                      </a:r>
                      <a:endParaRPr lang="en-GB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5.0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initial</a:t>
                      </a:r>
                      <a:r>
                        <a:rPr lang="en-GB" sz="1000" baseline="0" dirty="0" smtClean="0"/>
                        <a:t> luminous region [cm]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5.3</a:t>
                      </a:r>
                      <a:endParaRPr lang="en-GB" sz="1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initial bb tune shift  for 3</a:t>
                      </a:r>
                      <a:r>
                        <a:rPr lang="en-GB" sz="1000" baseline="0" dirty="0" smtClean="0"/>
                        <a:t> IRs</a:t>
                      </a:r>
                    </a:p>
                    <a:p>
                      <a:r>
                        <a:rPr lang="en-GB" sz="1000" baseline="0" dirty="0" smtClean="0"/>
                        <a:t>(IR1, IR5 &amp; IR8)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</a:rPr>
                        <a:t>0.016</a:t>
                      </a:r>
                    </a:p>
                    <a:p>
                      <a:pPr algn="ctr"/>
                      <a:r>
                        <a:rPr lang="en-GB" sz="1000" dirty="0" smtClean="0"/>
                        <a:t> (0.011+2×0.0025)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0.033</a:t>
                      </a:r>
                    </a:p>
                    <a:p>
                      <a:pPr algn="ctr"/>
                      <a:r>
                        <a:rPr lang="en-GB" sz="1000" dirty="0" smtClean="0"/>
                        <a:t> 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dirty="0" smtClean="0"/>
                        <a:t>(3×0.011)</a:t>
                      </a:r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01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1" cy="914400"/>
          </a:xfrm>
        </p:spPr>
        <p:txBody>
          <a:bodyPr/>
          <a:lstStyle/>
          <a:p>
            <a:r>
              <a:rPr lang="en-US" sz="3600" dirty="0" smtClean="0"/>
              <a:t>ICFA Mini-Workshop on Beam</a:t>
            </a:r>
            <a:r>
              <a:rPr lang="en-US" sz="3600" dirty="0" smtClean="0"/>
              <a:t>-Beam </a:t>
            </a:r>
            <a:r>
              <a:rPr lang="en-US" sz="3600" dirty="0" smtClean="0"/>
              <a:t>Effects in Hadron Colliders. CERN Mar. 18-22 2013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58" y="1477213"/>
            <a:ext cx="8192886" cy="50607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latin typeface="Century Gothic" charset="0"/>
                <a:hlinkClick r:id="rId2"/>
              </a:rPr>
              <a:t>http://indico.cern.ch/event/beam-beam-</a:t>
            </a:r>
            <a:r>
              <a:rPr lang="en-US" sz="3400" b="1" dirty="0" smtClean="0">
                <a:latin typeface="Century Gothic" charset="0"/>
                <a:hlinkClick r:id="rId2"/>
              </a:rPr>
              <a:t>2013</a:t>
            </a:r>
            <a:endParaRPr lang="en-US" sz="4000" dirty="0" smtClean="0">
              <a:solidFill>
                <a:srgbClr val="0F9EE6"/>
              </a:solidFill>
            </a:endParaRPr>
          </a:p>
          <a:p>
            <a:r>
              <a:rPr lang="en-US" sz="3400" dirty="0"/>
              <a:t>Program – 4 ½ days, 52 talks</a:t>
            </a:r>
            <a:br>
              <a:rPr lang="en-US" sz="3400" dirty="0"/>
            </a:br>
            <a:r>
              <a:rPr lang="en-US" sz="3400" dirty="0"/>
              <a:t>58 registered </a:t>
            </a:r>
            <a:r>
              <a:rPr lang="en-US" sz="3400" dirty="0" smtClean="0"/>
              <a:t>participants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Beam-beam experience in hadron colliders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Beam-beam experience in lepton colliders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Particle Effects I - head-on beam-beam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Particle Effects II - parasitic beam-beam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Beam-beam compensation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Strong-strong beam-beam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Theory and simulations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Operational aspects of beam-beam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Studies for future Projects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</a:t>
            </a:r>
            <a:r>
              <a:rPr lang="en-US" dirty="0" smtClean="0">
                <a:solidFill>
                  <a:srgbClr val="0F9EE6"/>
                </a:solidFill>
              </a:rPr>
              <a:t>new</a:t>
            </a:r>
            <a:r>
              <a:rPr lang="en-US" dirty="0" smtClean="0"/>
              <a:t> Beam-Beam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=2.2x10</a:t>
            </a:r>
            <a:r>
              <a:rPr lang="en-US" baseline="30000" dirty="0" smtClean="0"/>
              <a:t>11</a:t>
            </a:r>
            <a:r>
              <a:rPr lang="en-US" dirty="0" smtClean="0"/>
              <a:t>, </a:t>
            </a:r>
            <a:r>
              <a:rPr lang="en-US" sz="4000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 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= </a:t>
            </a:r>
            <a:r>
              <a:rPr lang="en-US" dirty="0" err="1" smtClean="0"/>
              <a:t>const</a:t>
            </a:r>
            <a:endParaRPr lang="en-US" dirty="0" smtClean="0"/>
          </a:p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*</a:t>
            </a:r>
            <a:r>
              <a:rPr lang="en-US" dirty="0" smtClean="0"/>
              <a:t>=72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15cm</a:t>
            </a:r>
            <a:endParaRPr lang="en-US" dirty="0"/>
          </a:p>
          <a:p>
            <a:pPr lvl="1"/>
            <a:r>
              <a:rPr lang="en-US" i="1" dirty="0"/>
              <a:t>A</a:t>
            </a:r>
            <a:r>
              <a:rPr lang="en-US" dirty="0"/>
              <a:t>/</a:t>
            </a:r>
            <a:r>
              <a:rPr lang="en-US" i="1" dirty="0">
                <a:latin typeface="Symbol" charset="2"/>
                <a:cs typeface="Symbol" charset="2"/>
              </a:rPr>
              <a:t>s </a:t>
            </a:r>
            <a:r>
              <a:rPr lang="en-US" dirty="0"/>
              <a:t>= </a:t>
            </a:r>
            <a:r>
              <a:rPr lang="en-US" dirty="0" smtClean="0"/>
              <a:t>26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12.5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latin typeface="Symbol" charset="2"/>
                <a:cs typeface="Symbol" charset="2"/>
              </a:rPr>
              <a:t>x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F9EE6"/>
                </a:solidFill>
              </a:rPr>
              <a:t>0.033</a:t>
            </a:r>
            <a:r>
              <a:rPr lang="en-US" dirty="0" smtClean="0"/>
              <a:t> (3 IPs) initially, 0.014 at the end of fill</a:t>
            </a:r>
          </a:p>
          <a:p>
            <a:r>
              <a:rPr lang="en-US" dirty="0" smtClean="0"/>
              <a:t>Level with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83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hc15cm590-crab.as00_amp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26" y="1811973"/>
            <a:ext cx="4585774" cy="38379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 for Beginning of Fill</a:t>
            </a:r>
            <a:endParaRPr lang="en-US" dirty="0"/>
          </a:p>
        </p:txBody>
      </p:sp>
      <p:pic>
        <p:nvPicPr>
          <p:cNvPr id="7" name="Picture 6" descr="da-crabon_vsangle-15cm_59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73" y="1811974"/>
            <a:ext cx="5301404" cy="3837995"/>
          </a:xfrm>
          <a:prstGeom prst="rect">
            <a:avLst/>
          </a:prstGeom>
        </p:spPr>
      </p:pic>
      <p:pic>
        <p:nvPicPr>
          <p:cNvPr id="8" name="Picture 7" descr="slhc15cm590-crab.as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" y="1811973"/>
            <a:ext cx="4288465" cy="3837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534" y="5649969"/>
            <a:ext cx="631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lattice without magnetic errors (only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turns.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*=0.15m,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379" y="914400"/>
            <a:ext cx="8447958" cy="934804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BB tune shift of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x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= 0.033 is ok even with A/</a:t>
            </a:r>
            <a:r>
              <a:rPr lang="en-US" sz="2400" b="1" i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s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= 12.5 !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with full crab on, no imperfections though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Font typeface="Arial"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1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0"/>
            <a:ext cx="8467345" cy="914400"/>
          </a:xfrm>
        </p:spPr>
        <p:txBody>
          <a:bodyPr/>
          <a:lstStyle/>
          <a:p>
            <a:r>
              <a:rPr lang="en-US" dirty="0" err="1" smtClean="0"/>
              <a:t>Multiparticle</a:t>
            </a:r>
            <a:r>
              <a:rPr lang="en-US" dirty="0" smtClean="0"/>
              <a:t> Tracking - Beginning </a:t>
            </a:r>
            <a:r>
              <a:rPr lang="en-US" dirty="0" smtClean="0"/>
              <a:t>of Fill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534" y="5649969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/>
              <a:t>N</a:t>
            </a:r>
            <a:r>
              <a:rPr lang="en-US" sz="2400" dirty="0"/>
              <a:t>&gt;</a:t>
            </a:r>
            <a:r>
              <a:rPr lang="en-US" sz="2400" dirty="0" smtClean="0"/>
              <a:t>500 </a:t>
            </a:r>
            <a:r>
              <a:rPr lang="en-US" sz="2400" dirty="0" err="1" smtClean="0"/>
              <a:t>hr</a:t>
            </a:r>
            <a:r>
              <a:rPr lang="en-US" sz="2400" dirty="0" smtClean="0"/>
              <a:t>,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=18 </a:t>
            </a:r>
            <a:r>
              <a:rPr lang="en-US" sz="2400" dirty="0" err="1" smtClean="0"/>
              <a:t>hr</a:t>
            </a:r>
            <a:r>
              <a:rPr lang="en-US" sz="2400" dirty="0" smtClean="0"/>
              <a:t>,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=150 </a:t>
            </a:r>
            <a:r>
              <a:rPr lang="en-US" sz="2400" dirty="0" err="1" smtClean="0"/>
              <a:t>hr</a:t>
            </a:r>
            <a:endParaRPr lang="en-US" sz="2400" dirty="0" smtClean="0"/>
          </a:p>
        </p:txBody>
      </p:sp>
      <p:pic>
        <p:nvPicPr>
          <p:cNvPr id="6" name="Picture 5" descr="Screen shot 2013-04-10 at 12.4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51" y="1112486"/>
            <a:ext cx="5616943" cy="3954874"/>
          </a:xfrm>
          <a:prstGeom prst="rect">
            <a:avLst/>
          </a:prstGeom>
        </p:spPr>
      </p:pic>
      <p:pic>
        <p:nvPicPr>
          <p:cNvPr id="12" name="Picture 11" descr="Screen shot 2013-04-10 at 12.5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51" y="1112485"/>
            <a:ext cx="5616943" cy="4008455"/>
          </a:xfrm>
          <a:prstGeom prst="rect">
            <a:avLst/>
          </a:prstGeom>
        </p:spPr>
      </p:pic>
      <p:pic>
        <p:nvPicPr>
          <p:cNvPr id="14" name="Picture 13" descr="Screen shot 2013-04-10 at 1.00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34" y="1112485"/>
            <a:ext cx="6047460" cy="42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hc15cm590-crab.as00_amp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0548"/>
            <a:ext cx="4585774" cy="38379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Cause of Emittance Growth</a:t>
            </a:r>
            <a:endParaRPr lang="en-US" dirty="0"/>
          </a:p>
        </p:txBody>
      </p:sp>
      <p:pic>
        <p:nvPicPr>
          <p:cNvPr id="7" name="Picture 6" descr="da-crabon_vsangle-15cm_59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73" y="1060549"/>
            <a:ext cx="5301404" cy="383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778" y="5083933"/>
            <a:ext cx="546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does not seem to be a problem…</a:t>
            </a:r>
            <a:endParaRPr lang="en-US" sz="2400" dirty="0" smtClean="0"/>
          </a:p>
        </p:txBody>
      </p:sp>
      <p:pic>
        <p:nvPicPr>
          <p:cNvPr id="6" name="Picture 5" descr="Screen shot 2013-04-10 at 1.09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" y="1060549"/>
            <a:ext cx="4294899" cy="38379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601365" y="4321196"/>
            <a:ext cx="3589266" cy="289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2300" y="3355332"/>
            <a:ext cx="2208233" cy="965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24837" y="2444152"/>
            <a:ext cx="1890720" cy="1877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4820" y="4131338"/>
            <a:ext cx="101822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order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8705" y="3762006"/>
            <a:ext cx="1135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order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1561" y="2986000"/>
            <a:ext cx="1135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order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hc15cm480-crab.as00_amp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03" y="1980039"/>
            <a:ext cx="4579342" cy="38326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535" y="0"/>
            <a:ext cx="8641009" cy="914400"/>
          </a:xfrm>
        </p:spPr>
        <p:txBody>
          <a:bodyPr/>
          <a:lstStyle/>
          <a:p>
            <a:r>
              <a:rPr lang="en-US" dirty="0" smtClean="0"/>
              <a:t>Can X-Angle (Crab Voltage) be reduced?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534" y="5818034"/>
            <a:ext cx="631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lattice without magnetic errors (only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turns.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*=0.15m,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=480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379" y="728283"/>
            <a:ext cx="8447958" cy="1120921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=480 </a:t>
            </a:r>
            <a:r>
              <a:rPr lang="en-US" sz="2400" b="1" i="1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  <a:sym typeface="Wingdings" pitchFamily="2" charset="2"/>
              </a:rPr>
              <a:t>rad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(Crab Voltage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10 MV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) corresponds to A/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=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at end of fill with </a:t>
            </a:r>
            <a:r>
              <a:rPr lang="en-US" sz="2400" b="1" dirty="0" err="1" smtClean="0">
                <a:solidFill>
                  <a:schemeClr val="tx1"/>
                </a:solidFill>
                <a:sym typeface="Wingdings" pitchFamily="2" charset="2"/>
              </a:rPr>
              <a:t>Np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=0.95x10</a:t>
            </a:r>
            <a:r>
              <a:rPr lang="en-US" sz="2400" b="1" baseline="30000" dirty="0" smtClean="0">
                <a:solidFill>
                  <a:schemeClr val="tx1"/>
                </a:solidFill>
                <a:sym typeface="Wingdings" pitchFamily="2" charset="2"/>
              </a:rPr>
              <a:t>11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=0.014 – </a:t>
            </a:r>
            <a:r>
              <a:rPr lang="en-US" sz="2400" b="1" dirty="0" smtClean="0">
                <a:solidFill>
                  <a:srgbClr val="008000"/>
                </a:solidFill>
                <a:sym typeface="Wingdings" pitchFamily="2" charset="2"/>
              </a:rPr>
              <a:t>OK,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IF emittance growth is contained!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da-crabon_vsangle-15cm_48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84" y="2017270"/>
            <a:ext cx="5232562" cy="3800765"/>
          </a:xfrm>
          <a:prstGeom prst="rect">
            <a:avLst/>
          </a:prstGeom>
        </p:spPr>
      </p:pic>
      <p:pic>
        <p:nvPicPr>
          <p:cNvPr id="13" name="Picture 12" descr="slhc15cm480-crab.as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980039"/>
            <a:ext cx="4288465" cy="38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 of DA for full crab 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8719"/>
            <a:ext cx="4641216" cy="5349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margin at beginning of fill – easy to reduce x-angle</a:t>
            </a:r>
          </a:p>
          <a:p>
            <a:r>
              <a:rPr lang="en-US" dirty="0" smtClean="0"/>
              <a:t>15% margin at end of fill with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=480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should allow some emittance growth</a:t>
            </a:r>
          </a:p>
          <a:p>
            <a:r>
              <a:rPr lang="en-US" dirty="0" smtClean="0"/>
              <a:t>What happens at intermediate steps?</a:t>
            </a:r>
            <a:endParaRPr lang="en-US" dirty="0"/>
          </a:p>
        </p:txBody>
      </p:sp>
      <p:pic>
        <p:nvPicPr>
          <p:cNvPr id="7" name="Picture 6" descr="Screen shot 2013-03-21 at 7.24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14" y="1188719"/>
            <a:ext cx="4087586" cy="40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hc15cm590x3_50ns-crab.as00_amp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3" y="1791899"/>
            <a:ext cx="4490201" cy="37580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535" y="0"/>
            <a:ext cx="8641009" cy="914400"/>
          </a:xfrm>
        </p:spPr>
        <p:txBody>
          <a:bodyPr/>
          <a:lstStyle/>
          <a:p>
            <a:r>
              <a:rPr lang="en-US" dirty="0" smtClean="0"/>
              <a:t>Will the New Option Work with 50ns?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534" y="5649969"/>
            <a:ext cx="6250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lattice without magnetic errors (only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 based on 10</a:t>
            </a:r>
            <a:r>
              <a:rPr lang="en-US" baseline="30000" dirty="0" smtClean="0"/>
              <a:t>6</a:t>
            </a:r>
            <a:r>
              <a:rPr lang="en-US" dirty="0" smtClean="0"/>
              <a:t> tracking turns. </a:t>
            </a:r>
          </a:p>
          <a:p>
            <a:r>
              <a:rPr lang="en-US" i="1" dirty="0" smtClean="0">
                <a:solidFill>
                  <a:srgbClr val="0000FF"/>
                </a:solidFill>
                <a:cs typeface="Symbol" charset="2"/>
              </a:rPr>
              <a:t>In actual simulation:</a:t>
            </a:r>
            <a:r>
              <a:rPr lang="en-US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b</a:t>
            </a:r>
            <a:r>
              <a:rPr lang="en-US" dirty="0" smtClean="0">
                <a:solidFill>
                  <a:srgbClr val="0000FF"/>
                </a:solidFill>
              </a:rPr>
              <a:t>*=0.15m, </a:t>
            </a:r>
            <a:r>
              <a:rPr lang="en-US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=590x3 </a:t>
            </a:r>
            <a:r>
              <a:rPr lang="en-US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rad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379" y="914400"/>
            <a:ext cx="8447958" cy="934804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b*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=1.5m 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q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=590 </a:t>
            </a:r>
            <a:r>
              <a:rPr lang="en-US" sz="2400" b="1" i="1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  <a:sym typeface="Wingdings" pitchFamily="2" charset="2"/>
              </a:rPr>
              <a:t>rad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corresponds to A/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= 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with </a:t>
            </a:r>
            <a:r>
              <a:rPr lang="en-US" sz="2400" b="1" dirty="0" err="1" smtClean="0">
                <a:solidFill>
                  <a:schemeClr val="tx1"/>
                </a:solidFill>
                <a:sym typeface="Wingdings" pitchFamily="2" charset="2"/>
              </a:rPr>
              <a:t>Np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=3.5x10</a:t>
            </a:r>
            <a:r>
              <a:rPr lang="en-US" sz="2400" b="1" baseline="30000" dirty="0" smtClean="0">
                <a:solidFill>
                  <a:schemeClr val="tx1"/>
                </a:solidFill>
                <a:sym typeface="Wingdings" pitchFamily="2" charset="2"/>
              </a:rPr>
              <a:t>11 </a:t>
            </a:r>
            <a:r>
              <a:rPr lang="en-US" sz="28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=3 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m </a:t>
            </a:r>
            <a:r>
              <a:rPr lang="en-US" sz="2400" b="1" i="1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 pitchFamily="2" charset="2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=0.043? (0.03) –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preliminary </a:t>
            </a:r>
            <a:r>
              <a:rPr lang="en-US" sz="2400" b="1" dirty="0" smtClean="0">
                <a:solidFill>
                  <a:srgbClr val="008000"/>
                </a:solidFill>
                <a:sym typeface="Wingdings" pitchFamily="2" charset="2"/>
              </a:rPr>
              <a:t>OK!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da-crabon_vsangle-15cm_590x3_50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17" y="1811973"/>
            <a:ext cx="5117329" cy="3737934"/>
          </a:xfrm>
          <a:prstGeom prst="rect">
            <a:avLst/>
          </a:prstGeom>
        </p:spPr>
      </p:pic>
      <p:pic>
        <p:nvPicPr>
          <p:cNvPr id="9" name="Picture 8" descr="slhc15cm590x3_50ns-crab.as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6" y="1791898"/>
            <a:ext cx="4199087" cy="37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Investigate the options for HL-LHC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Choice of basic options –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*, crossing scheme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Luminosity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leveling techniques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Imperfections, mitigation of beam-beam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Develop self-consistent simulations of the beam-beam phenomena with other dynamical effects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Interplay </a:t>
            </a:r>
            <a:r>
              <a:rPr lang="en-US" dirty="0">
                <a:solidFill>
                  <a:schemeClr val="tx1"/>
                </a:solidFill>
              </a:rPr>
              <a:t>with machine </a:t>
            </a:r>
            <a:r>
              <a:rPr lang="en-US" dirty="0" smtClean="0">
                <a:solidFill>
                  <a:schemeClr val="tx1"/>
                </a:solidFill>
              </a:rPr>
              <a:t>impedance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Crab </a:t>
            </a:r>
            <a:r>
              <a:rPr lang="en-US" dirty="0" smtClean="0">
                <a:solidFill>
                  <a:schemeClr val="tx1"/>
                </a:solidFill>
              </a:rPr>
              <a:t>cavity, noise, offset, etc.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Help understand the experimental data from LHC as it becomes available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Also use RHIC for beam-beam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Support new ideas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80"/>
          </a:xfrm>
        </p:spPr>
        <p:txBody>
          <a:bodyPr/>
          <a:lstStyle/>
          <a:p>
            <a:r>
              <a:rPr lang="en-US" dirty="0" smtClean="0"/>
              <a:t>Effects of Noise </a:t>
            </a:r>
            <a:r>
              <a:rPr lang="en-US" dirty="0" smtClean="0">
                <a:solidFill>
                  <a:srgbClr val="0F9EE6"/>
                </a:solidFill>
              </a:rPr>
              <a:t>K. </a:t>
            </a:r>
            <a:r>
              <a:rPr lang="en-US" dirty="0" err="1" smtClean="0">
                <a:solidFill>
                  <a:srgbClr val="0F9EE6"/>
                </a:solidFill>
              </a:rPr>
              <a:t>Ohmi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Screen shot 2013-04-10 at 1.3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" y="1073718"/>
            <a:ext cx="7775679" cy="57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80"/>
          </a:xfrm>
        </p:spPr>
        <p:txBody>
          <a:bodyPr/>
          <a:lstStyle/>
          <a:p>
            <a:r>
              <a:rPr lang="en-US" dirty="0" smtClean="0"/>
              <a:t>Beam-Beam and Impedance </a:t>
            </a:r>
            <a:br>
              <a:rPr lang="en-US" dirty="0" smtClean="0"/>
            </a:br>
            <a:r>
              <a:rPr lang="en-US" dirty="0" smtClean="0">
                <a:solidFill>
                  <a:srgbClr val="0F9EE6"/>
                </a:solidFill>
              </a:rPr>
              <a:t>S. White (</a:t>
            </a:r>
            <a:r>
              <a:rPr lang="en-US" dirty="0" err="1" smtClean="0">
                <a:solidFill>
                  <a:srgbClr val="0F9EE6"/>
                </a:solidFill>
              </a:rPr>
              <a:t>Toohig</a:t>
            </a:r>
            <a:r>
              <a:rPr lang="en-US" dirty="0" smtClean="0">
                <a:solidFill>
                  <a:srgbClr val="0F9EE6"/>
                </a:solidFill>
              </a:rPr>
              <a:t> Fellow) and X. </a:t>
            </a:r>
            <a:r>
              <a:rPr lang="en-US" dirty="0" err="1" smtClean="0">
                <a:solidFill>
                  <a:srgbClr val="0F9EE6"/>
                </a:solidFill>
              </a:rPr>
              <a:t>Buffat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Screen shot 2013-04-10 at 1.4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10"/>
            <a:ext cx="9143999" cy="52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Beam-Beam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8719"/>
            <a:ext cx="8467345" cy="534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F9EE6"/>
                </a:solidFill>
              </a:rPr>
              <a:t>Evaluate beam-beam for HL</a:t>
            </a:r>
            <a:r>
              <a:rPr lang="en-US" sz="3600" dirty="0">
                <a:solidFill>
                  <a:srgbClr val="0F9EE6"/>
                </a:solidFill>
              </a:rPr>
              <a:t>-</a:t>
            </a:r>
            <a:r>
              <a:rPr lang="en-US" sz="3600" dirty="0" smtClean="0">
                <a:solidFill>
                  <a:srgbClr val="0F9EE6"/>
                </a:solidFill>
              </a:rPr>
              <a:t>LHC scenarios, identify minimum requirements – </a:t>
            </a:r>
            <a:r>
              <a:rPr lang="en-US" sz="3600" i="1" dirty="0">
                <a:solidFill>
                  <a:srgbClr val="0F9EE6"/>
                </a:solidFill>
                <a:latin typeface="Symbol" charset="2"/>
                <a:cs typeface="Symbol" charset="2"/>
              </a:rPr>
              <a:t>b</a:t>
            </a:r>
            <a:r>
              <a:rPr lang="en-US" sz="3600" dirty="0">
                <a:solidFill>
                  <a:srgbClr val="0F9EE6"/>
                </a:solidFill>
              </a:rPr>
              <a:t>*, crossing scheme</a:t>
            </a:r>
            <a:endParaRPr lang="en-US" sz="3600" dirty="0" smtClean="0">
              <a:solidFill>
                <a:srgbClr val="0F9EE6"/>
              </a:solidFill>
            </a:endParaRPr>
          </a:p>
          <a:p>
            <a:r>
              <a:rPr lang="en-US" dirty="0" smtClean="0"/>
              <a:t>Evaluate limitations</a:t>
            </a:r>
          </a:p>
          <a:p>
            <a:r>
              <a:rPr lang="en-US" dirty="0" smtClean="0"/>
              <a:t>Luminosity leveling techniques 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self-consistent simulations of </a:t>
            </a:r>
            <a:r>
              <a:rPr lang="en-US" dirty="0" smtClean="0"/>
              <a:t>beam</a:t>
            </a:r>
            <a:r>
              <a:rPr lang="en-US" dirty="0"/>
              <a:t>-beam </a:t>
            </a:r>
            <a:r>
              <a:rPr lang="en-US" dirty="0" smtClean="0"/>
              <a:t>with </a:t>
            </a:r>
            <a:r>
              <a:rPr lang="en-US" dirty="0"/>
              <a:t>other dynamical effects</a:t>
            </a:r>
          </a:p>
          <a:p>
            <a:pPr lvl="1"/>
            <a:r>
              <a:rPr lang="en-US" dirty="0" smtClean="0"/>
              <a:t>Interplay </a:t>
            </a:r>
            <a:r>
              <a:rPr lang="en-US" dirty="0"/>
              <a:t>with machine </a:t>
            </a:r>
            <a:r>
              <a:rPr lang="en-US" dirty="0" smtClean="0"/>
              <a:t>impedance </a:t>
            </a:r>
            <a:r>
              <a:rPr lang="en-US" dirty="0" smtClean="0">
                <a:solidFill>
                  <a:srgbClr val="399EB1"/>
                </a:solidFill>
              </a:rPr>
              <a:t>(</a:t>
            </a:r>
            <a:r>
              <a:rPr lang="en-US" dirty="0" err="1" smtClean="0">
                <a:solidFill>
                  <a:srgbClr val="399EB1"/>
                </a:solidFill>
              </a:rPr>
              <a:t>A.Burov</a:t>
            </a:r>
            <a:r>
              <a:rPr lang="en-US" dirty="0" smtClean="0">
                <a:solidFill>
                  <a:srgbClr val="399EB1"/>
                </a:solidFill>
              </a:rPr>
              <a:t>)</a:t>
            </a:r>
            <a:endParaRPr lang="en-US" dirty="0" smtClean="0">
              <a:solidFill>
                <a:srgbClr val="4BACC6"/>
              </a:solidFill>
            </a:endParaRPr>
          </a:p>
          <a:p>
            <a:pPr lvl="1"/>
            <a:r>
              <a:rPr lang="en-US" dirty="0"/>
              <a:t>Crab </a:t>
            </a:r>
            <a:r>
              <a:rPr lang="en-US" dirty="0" smtClean="0"/>
              <a:t>cavity, noise, offset, etc. </a:t>
            </a:r>
            <a:r>
              <a:rPr lang="en-US" dirty="0" smtClean="0">
                <a:solidFill>
                  <a:srgbClr val="399EB1"/>
                </a:solidFill>
              </a:rPr>
              <a:t>(</a:t>
            </a:r>
            <a:r>
              <a:rPr lang="en-US" dirty="0" err="1" smtClean="0">
                <a:solidFill>
                  <a:srgbClr val="399EB1"/>
                </a:solidFill>
              </a:rPr>
              <a:t>S.Paret</a:t>
            </a:r>
            <a:r>
              <a:rPr lang="en-US" dirty="0" smtClean="0">
                <a:solidFill>
                  <a:srgbClr val="399EB1"/>
                </a:solidFill>
              </a:rPr>
              <a:t>)</a:t>
            </a:r>
            <a:endParaRPr lang="en-US" dirty="0">
              <a:solidFill>
                <a:srgbClr val="399EB1"/>
              </a:solidFill>
            </a:endParaRPr>
          </a:p>
          <a:p>
            <a:r>
              <a:rPr lang="en-US" dirty="0" smtClean="0"/>
              <a:t>Support </a:t>
            </a:r>
            <a:r>
              <a:rPr lang="en-US" dirty="0"/>
              <a:t>new </a:t>
            </a:r>
            <a:r>
              <a:rPr lang="en-US" dirty="0" smtClean="0"/>
              <a:t>ideas</a:t>
            </a:r>
            <a:endParaRPr lang="en-US" dirty="0">
              <a:solidFill>
                <a:srgbClr val="399EB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80"/>
          </a:xfrm>
        </p:spPr>
        <p:txBody>
          <a:bodyPr/>
          <a:lstStyle/>
          <a:p>
            <a:r>
              <a:rPr lang="en-US" dirty="0" smtClean="0"/>
              <a:t>Beam-Beam and Impedance </a:t>
            </a:r>
            <a:br>
              <a:rPr lang="en-US" dirty="0" smtClean="0"/>
            </a:br>
            <a:r>
              <a:rPr lang="en-US" dirty="0" smtClean="0">
                <a:solidFill>
                  <a:srgbClr val="0F9EE6"/>
                </a:solidFill>
              </a:rPr>
              <a:t>S. White (</a:t>
            </a:r>
            <a:r>
              <a:rPr lang="en-US" dirty="0" err="1" smtClean="0">
                <a:solidFill>
                  <a:srgbClr val="0F9EE6"/>
                </a:solidFill>
              </a:rPr>
              <a:t>Toohig</a:t>
            </a:r>
            <a:r>
              <a:rPr lang="en-US" dirty="0" smtClean="0">
                <a:solidFill>
                  <a:srgbClr val="0F9EE6"/>
                </a:solidFill>
              </a:rPr>
              <a:t> Fellow) and X. </a:t>
            </a:r>
            <a:r>
              <a:rPr lang="en-US" dirty="0" err="1" smtClean="0">
                <a:solidFill>
                  <a:srgbClr val="0F9EE6"/>
                </a:solidFill>
              </a:rPr>
              <a:t>Buffat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Screen shot 2013-04-10 at 1.5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402"/>
            <a:ext cx="9144000" cy="54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80"/>
          </a:xfrm>
        </p:spPr>
        <p:txBody>
          <a:bodyPr/>
          <a:lstStyle/>
          <a:p>
            <a:r>
              <a:rPr lang="en-US" dirty="0" smtClean="0"/>
              <a:t>Beam-Beam and Impedance </a:t>
            </a:r>
            <a:br>
              <a:rPr lang="en-US" dirty="0" smtClean="0"/>
            </a:br>
            <a:r>
              <a:rPr lang="en-US" dirty="0" smtClean="0">
                <a:solidFill>
                  <a:srgbClr val="0F9EE6"/>
                </a:solidFill>
              </a:rPr>
              <a:t>S. White (</a:t>
            </a:r>
            <a:r>
              <a:rPr lang="en-US" dirty="0" err="1" smtClean="0">
                <a:solidFill>
                  <a:srgbClr val="0F9EE6"/>
                </a:solidFill>
              </a:rPr>
              <a:t>Toohig</a:t>
            </a:r>
            <a:r>
              <a:rPr lang="en-US" dirty="0" smtClean="0">
                <a:solidFill>
                  <a:srgbClr val="0F9EE6"/>
                </a:solidFill>
              </a:rPr>
              <a:t> Fellow) and X. </a:t>
            </a:r>
            <a:r>
              <a:rPr lang="en-US" dirty="0" err="1" smtClean="0">
                <a:solidFill>
                  <a:srgbClr val="0F9EE6"/>
                </a:solidFill>
              </a:rPr>
              <a:t>Buffat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Screen shot 2013-04-10 at 1.5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67"/>
            <a:ext cx="9144000" cy="55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4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Investigate the options for HL-LHC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Choice of basic options –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*, crossing scheme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Luminosity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leveling techniques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Imperfections, mitigation of beam-beam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Develop self-consistent simulations of the beam-beam phenomena with other dynamical effects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Interplay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with machine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impedance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Crab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cavity, noise, offset, etc.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Help understand the experimental data from LHC as it becomes available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Also use RHIC for beam-beam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 new ideas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Circular Modes and Flat Beams for LHC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8719"/>
            <a:ext cx="8229600" cy="39194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special type of coupled beam optics can convert planar betatron modes into circular modes</a:t>
            </a:r>
          </a:p>
          <a:p>
            <a:r>
              <a:rPr lang="en-US" dirty="0"/>
              <a:t>For </a:t>
            </a:r>
            <a:r>
              <a:rPr lang="en-US" dirty="0" smtClean="0"/>
              <a:t>circular </a:t>
            </a:r>
            <a:r>
              <a:rPr lang="en-US" dirty="0"/>
              <a:t>modes, </a:t>
            </a:r>
            <a:r>
              <a:rPr lang="en-US" dirty="0" smtClean="0"/>
              <a:t>the Space Charge </a:t>
            </a:r>
            <a:r>
              <a:rPr lang="en-US" dirty="0"/>
              <a:t>tune shift is determined by the maximal emittance, being independent of the minimal </a:t>
            </a:r>
            <a:r>
              <a:rPr lang="en-US" dirty="0" smtClean="0"/>
              <a:t>one</a:t>
            </a:r>
            <a:endParaRPr lang="en-US" dirty="0"/>
          </a:p>
          <a:p>
            <a:r>
              <a:rPr lang="en-US" dirty="0"/>
              <a:t>After acceleration, the beam can be transferred into the planar state, becoming </a:t>
            </a:r>
            <a:r>
              <a:rPr lang="en-US" dirty="0" smtClean="0"/>
              <a:t>flat – gain in luminosity</a:t>
            </a:r>
          </a:p>
          <a:p>
            <a:r>
              <a:rPr lang="en-US" dirty="0" smtClean="0">
                <a:solidFill>
                  <a:srgbClr val="0F9EE6"/>
                </a:solidFill>
              </a:rPr>
              <a:t>With flat beams, leveling can be done with </a:t>
            </a:r>
            <a:r>
              <a:rPr lang="en-US" i="1" dirty="0" smtClean="0">
                <a:solidFill>
                  <a:srgbClr val="0F9EE6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0F9EE6"/>
                </a:solidFill>
              </a:rPr>
              <a:t>* in the crossing plane – no need for crab cavity</a:t>
            </a:r>
          </a:p>
        </p:txBody>
      </p:sp>
    </p:spTree>
    <p:extLst>
      <p:ext uri="{BB962C8B-B14F-4D97-AF65-F5344CB8AC3E}">
        <p14:creationId xmlns:p14="http://schemas.microsoft.com/office/powerpoint/2010/main" val="29077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Luminosity Scenario with Flat Beams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14973" y="6146975"/>
            <a:ext cx="2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A.Burov</a:t>
            </a:r>
            <a:r>
              <a:rPr lang="en-US" dirty="0" smtClean="0"/>
              <a:t>, </a:t>
            </a:r>
            <a:r>
              <a:rPr lang="en-US" dirty="0" err="1" smtClean="0"/>
              <a:t>A.Valishev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83263"/>
              </p:ext>
            </p:extLst>
          </p:nvPr>
        </p:nvGraphicFramePr>
        <p:xfrm>
          <a:off x="1018338" y="1217792"/>
          <a:ext cx="6610350" cy="492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488"/>
                <a:gridCol w="1481630"/>
                <a:gridCol w="1481630"/>
                <a:gridCol w="1595602"/>
              </a:tblGrid>
              <a:tr h="60111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LHC nominal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HL-LHC</a:t>
                      </a:r>
                    </a:p>
                    <a:p>
                      <a:pPr algn="ctr"/>
                      <a:r>
                        <a:rPr lang="en-US" sz="1600" dirty="0" smtClean="0"/>
                        <a:t>25 ns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HL-LHC</a:t>
                      </a:r>
                    </a:p>
                    <a:p>
                      <a:pPr algn="ctr"/>
                      <a:r>
                        <a:rPr lang="en-US" sz="1600" dirty="0" smtClean="0"/>
                        <a:t>Flat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Bunches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2808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2808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2808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p/bunch [10</a:t>
                      </a:r>
                      <a:r>
                        <a:rPr lang="en-US" sz="1600" baseline="30000" dirty="0" smtClean="0"/>
                        <a:t>11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404040"/>
                          </a:solidFill>
                        </a:rPr>
                        <a:t>1.15 (0.58A)</a:t>
                      </a:r>
                      <a:endParaRPr lang="en-GB" sz="1600" b="0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404040"/>
                          </a:solidFill>
                        </a:rPr>
                        <a:t>2.2  (1.11 A)</a:t>
                      </a:r>
                      <a:endParaRPr lang="en-GB" sz="1600" b="1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404040"/>
                          </a:solidFill>
                        </a:rPr>
                        <a:t>2.2 (1.11 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404040"/>
                          </a:solidFill>
                        </a:rPr>
                        <a:t>A)</a:t>
                      </a:r>
                      <a:endParaRPr lang="en-GB" sz="1600" b="1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-25000" dirty="0" smtClean="0"/>
                        <a:t>L</a:t>
                      </a:r>
                      <a:r>
                        <a:rPr lang="en-US" sz="1600" dirty="0" smtClean="0"/>
                        <a:t> [eV.s]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baseline="0" dirty="0" smtClean="0">
                          <a:latin typeface="+mn-lt"/>
                        </a:rPr>
                        <a:t>c</a:t>
                      </a:r>
                      <a:r>
                        <a:rPr lang="en-US" sz="1600" dirty="0" smtClean="0"/>
                        <a:t>m]</a:t>
                      </a:r>
                      <a:endParaRPr lang="en-GB" sz="1600" dirty="0" smtClean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baseline="-25000" dirty="0" smtClean="0">
                          <a:latin typeface="+mn-lt"/>
                        </a:rPr>
                        <a:t>p/p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baseline="0" dirty="0" smtClean="0">
                          <a:latin typeface="+mn-lt"/>
                        </a:rPr>
                        <a:t>10</a:t>
                      </a:r>
                      <a:r>
                        <a:rPr lang="en-US" sz="1600" baseline="30000" dirty="0" smtClean="0"/>
                        <a:t>-3</a:t>
                      </a:r>
                      <a:r>
                        <a:rPr lang="en-US" sz="1600" dirty="0" smtClean="0"/>
                        <a:t>]</a:t>
                      </a:r>
                      <a:endParaRPr lang="en-GB" sz="1600" dirty="0" smtClean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ge</a:t>
                      </a:r>
                      <a:r>
                        <a:rPr lang="en-US" sz="1600" baseline="-25000" dirty="0" smtClean="0">
                          <a:latin typeface="+mn-lt"/>
                        </a:rPr>
                        <a:t>x,y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smtClean="0"/>
                        <a:t>m]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404040"/>
                          </a:solidFill>
                        </a:rPr>
                        <a:t>3.75</a:t>
                      </a:r>
                      <a:endParaRPr lang="en-GB" sz="1600" b="0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4.0, 0.4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30000" dirty="0" smtClean="0">
                          <a:latin typeface="Symbol" pitchFamily="18" charset="2"/>
                        </a:rPr>
                        <a:t>*</a:t>
                      </a:r>
                      <a:r>
                        <a:rPr lang="en-US" sz="1600" dirty="0" smtClean="0"/>
                        <a:t> [cm] (baseline)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404040"/>
                          </a:solidFill>
                        </a:rPr>
                        <a:t>55</a:t>
                      </a:r>
                      <a:endParaRPr lang="en-GB" sz="1600" b="0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55,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15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X-angle [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smtClean="0"/>
                        <a:t>rad]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404040"/>
                          </a:solidFill>
                        </a:rPr>
                        <a:t>285</a:t>
                      </a:r>
                      <a:endParaRPr lang="en-GB" sz="1600" b="0" dirty="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590 (12.5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318 (10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Lumi loss factor</a:t>
                      </a:r>
                      <a:endParaRPr lang="en-GB" sz="1600" dirty="0" smtClean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0.85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lumi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]</a:t>
                      </a:r>
                      <a:endParaRPr lang="en-GB" sz="1600" baseline="300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19.7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Virtual lumi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]</a:t>
                      </a:r>
                      <a:endParaRPr lang="en-GB" sz="1600" baseline="0" dirty="0" smtClean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24.0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23.6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  <a:tr h="360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 smtClean="0"/>
                        <a:t>Leveling</a:t>
                      </a:r>
                      <a:endParaRPr lang="en-GB" sz="1600" baseline="0" dirty="0" smtClean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Crab cavity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GB" sz="1600" dirty="0" err="1" smtClean="0"/>
                        <a:t>x</a:t>
                      </a:r>
                      <a:r>
                        <a:rPr lang="en-GB" sz="1600" dirty="0" smtClean="0"/>
                        <a:t>=11m down</a:t>
                      </a:r>
                      <a:endParaRPr lang="en-GB" sz="1600" dirty="0"/>
                    </a:p>
                  </a:txBody>
                  <a:tcPr marL="91425" marR="91425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5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188719"/>
            <a:ext cx="8467345" cy="53492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Baseline HL-LHC scenario has been studied</a:t>
            </a:r>
          </a:p>
          <a:p>
            <a:pPr lvl="1"/>
            <a:r>
              <a:rPr lang="en-US" sz="2800" dirty="0" smtClean="0"/>
              <a:t>No bb-imposed </a:t>
            </a:r>
            <a:r>
              <a:rPr lang="en-US" sz="2800" dirty="0" smtClean="0"/>
              <a:t>show-stoppers so </a:t>
            </a:r>
            <a:r>
              <a:rPr lang="en-US" sz="2800" dirty="0" smtClean="0"/>
              <a:t>far</a:t>
            </a:r>
          </a:p>
          <a:p>
            <a:pPr lvl="1"/>
            <a:r>
              <a:rPr lang="en-US" sz="2800" dirty="0" smtClean="0"/>
              <a:t>Good agreement between two codes</a:t>
            </a:r>
          </a:p>
          <a:p>
            <a:pPr lvl="1"/>
            <a:r>
              <a:rPr lang="en-US" sz="2800" dirty="0" smtClean="0"/>
              <a:t>To do: effect of imperfections, </a:t>
            </a:r>
            <a:r>
              <a:rPr lang="en-US" sz="2800" dirty="0" err="1" smtClean="0"/>
              <a:t>multiparticle</a:t>
            </a:r>
            <a:endParaRPr lang="en-US" sz="2800" dirty="0" smtClean="0"/>
          </a:p>
          <a:p>
            <a:r>
              <a:rPr lang="en-US" dirty="0" smtClean="0"/>
              <a:t>New scenario challenging in terms of bb</a:t>
            </a:r>
          </a:p>
          <a:p>
            <a:pPr lvl="1"/>
            <a:r>
              <a:rPr lang="en-US" sz="2800" dirty="0" smtClean="0"/>
              <a:t>Preliminary results very encouraging – </a:t>
            </a:r>
            <a:r>
              <a:rPr lang="en-US" sz="2800" i="1" dirty="0" smtClean="0">
                <a:latin typeface="Symbol" charset="2"/>
                <a:cs typeface="Symbol" charset="2"/>
              </a:rPr>
              <a:t>x</a:t>
            </a:r>
            <a:r>
              <a:rPr lang="en-US" sz="2800" dirty="0" smtClean="0"/>
              <a:t>=0.033 can be sustained</a:t>
            </a:r>
          </a:p>
          <a:p>
            <a:pPr lvl="1"/>
            <a:r>
              <a:rPr lang="en-US" sz="2800" dirty="0" smtClean="0"/>
              <a:t>Crossing angle = CC voltage can be reduced ~20% </a:t>
            </a:r>
            <a:r>
              <a:rPr lang="en-US" sz="2800" u="sng" dirty="0" smtClean="0"/>
              <a:t>assuming zero emittance growth</a:t>
            </a:r>
          </a:p>
          <a:p>
            <a:r>
              <a:rPr lang="en-US" sz="2800" dirty="0" smtClean="0"/>
              <a:t>Multi-physics effects – good progress, more work needed</a:t>
            </a:r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0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Asknowledgments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err="1" smtClean="0"/>
              <a:t>G.Arduini</a:t>
            </a:r>
            <a:r>
              <a:rPr lang="en-US" dirty="0" smtClean="0"/>
              <a:t>, </a:t>
            </a:r>
            <a:r>
              <a:rPr lang="en-US" dirty="0" err="1" smtClean="0"/>
              <a:t>D.Banfi</a:t>
            </a:r>
            <a:r>
              <a:rPr lang="en-US" dirty="0" smtClean="0"/>
              <a:t>, </a:t>
            </a:r>
            <a:r>
              <a:rPr lang="en-US" dirty="0" err="1" smtClean="0"/>
              <a:t>X.Buffat</a:t>
            </a:r>
            <a:r>
              <a:rPr lang="en-US" dirty="0" smtClean="0"/>
              <a:t>, </a:t>
            </a:r>
            <a:r>
              <a:rPr lang="en-US" dirty="0" err="1" smtClean="0"/>
              <a:t>A.Burov</a:t>
            </a:r>
            <a:r>
              <a:rPr lang="en-US" dirty="0"/>
              <a:t>, </a:t>
            </a:r>
            <a:r>
              <a:rPr lang="en-US" dirty="0" err="1"/>
              <a:t>S.Fartoukh</a:t>
            </a:r>
            <a:r>
              <a:rPr lang="en-US" dirty="0"/>
              <a:t>, </a:t>
            </a:r>
            <a:r>
              <a:rPr lang="en-US" dirty="0" err="1" smtClean="0"/>
              <a:t>W.Herr</a:t>
            </a:r>
            <a:r>
              <a:rPr lang="en-US" dirty="0" smtClean="0"/>
              <a:t>, </a:t>
            </a:r>
            <a:r>
              <a:rPr lang="en-US" dirty="0" err="1" smtClean="0"/>
              <a:t>B.Muratori</a:t>
            </a:r>
            <a:r>
              <a:rPr lang="en-US" dirty="0" smtClean="0"/>
              <a:t>, </a:t>
            </a:r>
            <a:r>
              <a:rPr lang="en-US" dirty="0" err="1" smtClean="0"/>
              <a:t>S.Paret</a:t>
            </a:r>
            <a:r>
              <a:rPr lang="en-US" dirty="0"/>
              <a:t>, </a:t>
            </a:r>
            <a:r>
              <a:rPr lang="en-US" dirty="0" err="1"/>
              <a:t>T.Pieloni</a:t>
            </a:r>
            <a:r>
              <a:rPr lang="en-US" dirty="0"/>
              <a:t>, </a:t>
            </a:r>
            <a:r>
              <a:rPr lang="en-US" dirty="0" err="1"/>
              <a:t>J.Qiang</a:t>
            </a:r>
            <a:r>
              <a:rPr lang="en-US" dirty="0"/>
              <a:t>, </a:t>
            </a:r>
            <a:r>
              <a:rPr lang="en-US" dirty="0" err="1" smtClean="0"/>
              <a:t>F.Schmidt</a:t>
            </a:r>
            <a:r>
              <a:rPr lang="en-US" dirty="0" smtClean="0"/>
              <a:t>, </a:t>
            </a:r>
            <a:r>
              <a:rPr lang="en-US" dirty="0" err="1" smtClean="0"/>
              <a:t>D.Shatilov</a:t>
            </a:r>
            <a:r>
              <a:rPr lang="en-US" dirty="0"/>
              <a:t>, </a:t>
            </a:r>
            <a:r>
              <a:rPr lang="en-US" dirty="0" err="1" smtClean="0"/>
              <a:t>R.Tomas</a:t>
            </a:r>
            <a:r>
              <a:rPr lang="en-US" dirty="0" smtClean="0"/>
              <a:t>, </a:t>
            </a:r>
            <a:r>
              <a:rPr lang="en-US" dirty="0" err="1" smtClean="0"/>
              <a:t>S.White</a:t>
            </a:r>
            <a:r>
              <a:rPr lang="en-US" dirty="0"/>
              <a:t>, </a:t>
            </a:r>
            <a:r>
              <a:rPr lang="en-US" dirty="0" err="1" smtClean="0"/>
              <a:t>F.Zimmermann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1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6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calculations, where possible</a:t>
            </a:r>
          </a:p>
          <a:p>
            <a:r>
              <a:rPr lang="en-US" dirty="0" smtClean="0"/>
              <a:t>Weak-strong</a:t>
            </a:r>
          </a:p>
          <a:p>
            <a:pPr lvl="1"/>
            <a:r>
              <a:rPr lang="en-US" sz="2800" dirty="0" smtClean="0"/>
              <a:t>Tune </a:t>
            </a:r>
            <a:r>
              <a:rPr lang="en-US" sz="2800" dirty="0"/>
              <a:t>footprint (</a:t>
            </a:r>
            <a:r>
              <a:rPr lang="en-US" sz="2800" dirty="0" smtClean="0"/>
              <a:t>very </a:t>
            </a:r>
            <a:r>
              <a:rPr lang="en-US" sz="2800" dirty="0"/>
              <a:t>fast)</a:t>
            </a:r>
          </a:p>
          <a:p>
            <a:pPr lvl="1"/>
            <a:r>
              <a:rPr lang="en-US" sz="2800" dirty="0"/>
              <a:t>Dynamic Aperture </a:t>
            </a:r>
            <a:r>
              <a:rPr lang="en-US" sz="2800" dirty="0" smtClean="0"/>
              <a:t>(fast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Full-scale </a:t>
            </a:r>
            <a:r>
              <a:rPr lang="en-US" sz="2800" dirty="0" smtClean="0"/>
              <a:t>multi-particle </a:t>
            </a:r>
            <a:r>
              <a:rPr lang="en-US" sz="2800" dirty="0"/>
              <a:t>simulation of intensity and emittance life time </a:t>
            </a:r>
            <a:r>
              <a:rPr lang="en-US" sz="2800" dirty="0" smtClean="0"/>
              <a:t>(slow</a:t>
            </a:r>
            <a:r>
              <a:rPr lang="en-US" sz="2800" dirty="0"/>
              <a:t>)</a:t>
            </a:r>
          </a:p>
          <a:p>
            <a:r>
              <a:rPr lang="en-US" dirty="0" smtClean="0"/>
              <a:t>Strong-strong</a:t>
            </a:r>
          </a:p>
          <a:p>
            <a:pPr lvl="1"/>
            <a:r>
              <a:rPr lang="en-US" sz="2800" dirty="0" smtClean="0"/>
              <a:t>Self</a:t>
            </a:r>
            <a:r>
              <a:rPr lang="en-US" sz="2800" dirty="0"/>
              <a:t>-consistent multi-effect simulation </a:t>
            </a:r>
            <a:r>
              <a:rPr lang="en-US" sz="2800" dirty="0" smtClean="0"/>
              <a:t>(short </a:t>
            </a:r>
            <a:r>
              <a:rPr lang="en-US" sz="2800" dirty="0"/>
              <a:t>reach as far as the number of turns, slowest)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Weak-strong</a:t>
            </a:r>
          </a:p>
          <a:p>
            <a:pPr lvl="1"/>
            <a:r>
              <a:rPr lang="en-US" sz="2800" dirty="0" err="1" smtClean="0"/>
              <a:t>SixTrack</a:t>
            </a:r>
            <a:r>
              <a:rPr lang="en-US" sz="2800" dirty="0" smtClean="0"/>
              <a:t>. </a:t>
            </a:r>
            <a:r>
              <a:rPr lang="en-US" sz="2800" dirty="0"/>
              <a:t>Well-tested code, the backbone of tracking studies for LHC design.</a:t>
            </a:r>
          </a:p>
          <a:p>
            <a:pPr lvl="1"/>
            <a:r>
              <a:rPr lang="en-US" sz="2800" dirty="0" err="1" smtClean="0"/>
              <a:t>Lifetrac</a:t>
            </a:r>
            <a:r>
              <a:rPr lang="en-US" sz="2800" dirty="0" smtClean="0"/>
              <a:t>. </a:t>
            </a:r>
            <a:r>
              <a:rPr lang="en-US" sz="2800" dirty="0"/>
              <a:t>Many years of use for electron machines and Tevatron. </a:t>
            </a:r>
            <a:r>
              <a:rPr lang="en-US" sz="2800" dirty="0" smtClean="0"/>
              <a:t>Well-tested 6D </a:t>
            </a:r>
            <a:r>
              <a:rPr lang="en-US" sz="2800" dirty="0"/>
              <a:t>beam-beam with crossing </a:t>
            </a:r>
            <a:r>
              <a:rPr lang="en-US" sz="2800" dirty="0" smtClean="0"/>
              <a:t>angle and crab cavity.</a:t>
            </a:r>
            <a:endParaRPr lang="en-US" sz="2800" dirty="0"/>
          </a:p>
          <a:p>
            <a:r>
              <a:rPr lang="en-US" dirty="0" smtClean="0"/>
              <a:t>Strong</a:t>
            </a:r>
            <a:r>
              <a:rPr lang="en-US" dirty="0"/>
              <a:t>-Strong</a:t>
            </a:r>
          </a:p>
          <a:p>
            <a:pPr lvl="1"/>
            <a:r>
              <a:rPr lang="en-US" sz="2800" dirty="0" smtClean="0"/>
              <a:t>BeamBeam3D. Many </a:t>
            </a:r>
            <a:r>
              <a:rPr lang="en-US" sz="2800" dirty="0"/>
              <a:t>users – LBNL, FNAL, BNL</a:t>
            </a:r>
          </a:p>
          <a:p>
            <a:pPr lvl="1"/>
            <a:r>
              <a:rPr lang="en-US" sz="2800" dirty="0" smtClean="0"/>
              <a:t>COMBI. Good for multi-bunch simulations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Evaluate </a:t>
            </a:r>
            <a:r>
              <a:rPr lang="en-US" dirty="0">
                <a:solidFill>
                  <a:srgbClr val="000000"/>
                </a:solidFill>
              </a:rPr>
              <a:t>the options for HL-LHC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Choice of basic options –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*, crossing scheme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Luminosity </a:t>
            </a:r>
            <a:r>
              <a:rPr lang="en-US" dirty="0" smtClean="0">
                <a:solidFill>
                  <a:srgbClr val="000000"/>
                </a:solidFill>
              </a:rPr>
              <a:t>leveling techniques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Imperfections, mitigation of beam-beam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Develop self-consistent simulations of the beam-beam phenomena with other dynamical effects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Interplay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with machine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impedance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Crab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cavity, noise, offset, etc.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new ideas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Screen shot 2013-03-20 at 2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" y="220892"/>
            <a:ext cx="8548400" cy="60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Base Beam-Beam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=2.2x10</a:t>
            </a:r>
            <a:r>
              <a:rPr lang="en-US" baseline="30000" dirty="0" smtClean="0"/>
              <a:t>11</a:t>
            </a:r>
            <a:r>
              <a:rPr lang="en-US" dirty="0" smtClean="0"/>
              <a:t>, </a:t>
            </a:r>
            <a:r>
              <a:rPr lang="en-US" sz="4000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=2.5 </a:t>
            </a:r>
            <a:r>
              <a:rPr lang="en-US" i="1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= </a:t>
            </a:r>
            <a:r>
              <a:rPr lang="en-US" dirty="0" err="1" smtClean="0"/>
              <a:t>const</a:t>
            </a:r>
            <a:endParaRPr lang="en-US" dirty="0" smtClean="0"/>
          </a:p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*=15cm = </a:t>
            </a:r>
            <a:r>
              <a:rPr lang="en-US" dirty="0" err="1"/>
              <a:t>const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latin typeface="Symbol" charset="2"/>
                <a:cs typeface="Symbol" charset="2"/>
              </a:rPr>
              <a:t>x </a:t>
            </a:r>
            <a:r>
              <a:rPr lang="en-US" dirty="0" smtClean="0"/>
              <a:t>~= 0.02 (3 IPs)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/</a:t>
            </a:r>
            <a:r>
              <a:rPr lang="en-US" i="1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/>
              <a:t>= 12.5</a:t>
            </a:r>
          </a:p>
          <a:p>
            <a:r>
              <a:rPr lang="en-US" dirty="0" smtClean="0"/>
              <a:t>Level with crab only</a:t>
            </a:r>
          </a:p>
        </p:txBody>
      </p:sp>
    </p:spTree>
    <p:extLst>
      <p:ext uri="{BB962C8B-B14F-4D97-AF65-F5344CB8AC3E}">
        <p14:creationId xmlns:p14="http://schemas.microsoft.com/office/powerpoint/2010/main" val="338151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hc15cm590.as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" y="1227801"/>
            <a:ext cx="4458308" cy="3989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Apr.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HL-LHC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Frequency Map Analysis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608" y="3678179"/>
            <a:ext cx="164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*=15 cm,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=2.2×10</a:t>
            </a:r>
            <a:r>
              <a:rPr lang="en-US" baseline="30000" dirty="0" smtClean="0"/>
              <a:t>11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=590 </a:t>
            </a:r>
            <a:r>
              <a:rPr lang="en-US" i="1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8189" y="5706963"/>
            <a:ext cx="7786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Lifetrac</a:t>
            </a:r>
            <a:r>
              <a:rPr lang="en-US" sz="2400" dirty="0" smtClean="0"/>
              <a:t>: full HL-LHC lattice (element-by-element, </a:t>
            </a:r>
            <a:r>
              <a:rPr lang="en-US" sz="2400" dirty="0" err="1" smtClean="0"/>
              <a:t>sextupoles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+ beam-beam (head-on &amp; long-range), 2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turns</a:t>
            </a:r>
          </a:p>
        </p:txBody>
      </p:sp>
      <p:pic>
        <p:nvPicPr>
          <p:cNvPr id="10" name="Picture 9" descr="slhc15cm590.as00_amp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32" y="1227801"/>
            <a:ext cx="4767392" cy="39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4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553D58-F42B-43B9-BDA1-90638D0CBA0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10718</TotalTime>
  <Words>2511</Words>
  <Application>Microsoft Macintosh PowerPoint</Application>
  <PresentationFormat>On-screen Show (4:3)</PresentationFormat>
  <Paragraphs>446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HiLumiLHC_PresentationTemplate</vt:lpstr>
      <vt:lpstr>Beam-beam Studies for HL-LHC</vt:lpstr>
      <vt:lpstr>ICFA Mini-Workshop on Beam-Beam Effects in Hadron Colliders. CERN Mar. 18-22 2013</vt:lpstr>
      <vt:lpstr>HL-LHC Beam-Beam Study</vt:lpstr>
      <vt:lpstr>Methods</vt:lpstr>
      <vt:lpstr>Simulation Tools</vt:lpstr>
      <vt:lpstr>Study Topics</vt:lpstr>
      <vt:lpstr>PowerPoint Presentation</vt:lpstr>
      <vt:lpstr>HL-LHC Base Beam-Beam Parameters</vt:lpstr>
      <vt:lpstr>Frequency Map Analysis</vt:lpstr>
      <vt:lpstr>Frequency Map Analysis of HL-LHC options</vt:lpstr>
      <vt:lpstr>From FMA to Dynamical Aperture</vt:lpstr>
      <vt:lpstr>From FMA to Dynamical Aperture</vt:lpstr>
      <vt:lpstr>From FMA to Dynamical Aperture</vt:lpstr>
      <vt:lpstr>DA Studies Sixtrack vs. Lifetrac</vt:lpstr>
      <vt:lpstr>DA Studies Sixtrack vs. Lifetrac</vt:lpstr>
      <vt:lpstr>DA Studies – Intensity Scan</vt:lpstr>
      <vt:lpstr>Conclusion for Baseline</vt:lpstr>
      <vt:lpstr>Evolving HL-LHC Baseline S.Fartoukh</vt:lpstr>
      <vt:lpstr>Evolving HL-LHC Baseline S.Fartoukh</vt:lpstr>
      <vt:lpstr>HL-LHC new Beam-Beam Parameters</vt:lpstr>
      <vt:lpstr>DA for Beginning of Fill</vt:lpstr>
      <vt:lpstr>Multiparticle Tracking - Beginning of Fill</vt:lpstr>
      <vt:lpstr>Cause of Emittance Growth</vt:lpstr>
      <vt:lpstr>Can X-Angle (Crab Voltage) be reduced?</vt:lpstr>
      <vt:lpstr>Summary of DA for full crab ON</vt:lpstr>
      <vt:lpstr>Will the New Option Work with 50ns?</vt:lpstr>
      <vt:lpstr>Study Topics</vt:lpstr>
      <vt:lpstr>Effects of Noise K. Ohmi</vt:lpstr>
      <vt:lpstr>Beam-Beam and Impedance  S. White (Toohig Fellow) and X. Buffat</vt:lpstr>
      <vt:lpstr>Beam-Beam and Impedance  S. White (Toohig Fellow) and X. Buffat</vt:lpstr>
      <vt:lpstr>Beam-Beam and Impedance  S. White (Toohig Fellow) and X. Buffat</vt:lpstr>
      <vt:lpstr>Study Topics</vt:lpstr>
      <vt:lpstr>Circular Modes and Flat Beams for LHC</vt:lpstr>
      <vt:lpstr>Luminosity Scenario with Flat Beams</vt:lpstr>
      <vt:lpstr>Summary</vt:lpstr>
      <vt:lpstr>Asknowledgments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Alexander Valishev</cp:lastModifiedBy>
  <cp:revision>125</cp:revision>
  <dcterms:created xsi:type="dcterms:W3CDTF">2011-12-13T14:40:13Z</dcterms:created>
  <dcterms:modified xsi:type="dcterms:W3CDTF">2013-04-10T06:59:45Z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