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4" r:id="rId1"/>
  </p:sldMasterIdLst>
  <p:notesMasterIdLst>
    <p:notesMasterId r:id="rId34"/>
  </p:notesMasterIdLst>
  <p:handoutMasterIdLst>
    <p:handoutMasterId r:id="rId35"/>
  </p:handoutMasterIdLst>
  <p:sldIdLst>
    <p:sldId id="339" r:id="rId2"/>
    <p:sldId id="441" r:id="rId3"/>
    <p:sldId id="440" r:id="rId4"/>
    <p:sldId id="442" r:id="rId5"/>
    <p:sldId id="470" r:id="rId6"/>
    <p:sldId id="443" r:id="rId7"/>
    <p:sldId id="474" r:id="rId8"/>
    <p:sldId id="444" r:id="rId9"/>
    <p:sldId id="477" r:id="rId10"/>
    <p:sldId id="455" r:id="rId11"/>
    <p:sldId id="453" r:id="rId12"/>
    <p:sldId id="459" r:id="rId13"/>
    <p:sldId id="458" r:id="rId14"/>
    <p:sldId id="460" r:id="rId15"/>
    <p:sldId id="454" r:id="rId16"/>
    <p:sldId id="446" r:id="rId17"/>
    <p:sldId id="462" r:id="rId18"/>
    <p:sldId id="447" r:id="rId19"/>
    <p:sldId id="463" r:id="rId20"/>
    <p:sldId id="465" r:id="rId21"/>
    <p:sldId id="464" r:id="rId22"/>
    <p:sldId id="468" r:id="rId23"/>
    <p:sldId id="467" r:id="rId24"/>
    <p:sldId id="469" r:id="rId25"/>
    <p:sldId id="479" r:id="rId26"/>
    <p:sldId id="478" r:id="rId27"/>
    <p:sldId id="472" r:id="rId28"/>
    <p:sldId id="475" r:id="rId29"/>
    <p:sldId id="449" r:id="rId30"/>
    <p:sldId id="439" r:id="rId31"/>
    <p:sldId id="476" r:id="rId32"/>
    <p:sldId id="450" r:id="rId33"/>
  </p:sldIdLst>
  <p:sldSz cx="9144000" cy="6858000" type="screen4x3"/>
  <p:notesSz cx="7010400" cy="9236075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99CCFF"/>
    <a:srgbClr val="D86BFF"/>
    <a:srgbClr val="0066FF"/>
    <a:srgbClr val="1D4F9F"/>
    <a:srgbClr val="FFFFFF"/>
    <a:srgbClr val="25408B"/>
    <a:srgbClr val="000000"/>
    <a:srgbClr val="0000FF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57" autoAdjust="0"/>
    <p:restoredTop sz="99340" autoAdjust="0"/>
  </p:normalViewPr>
  <p:slideViewPr>
    <p:cSldViewPr snapToGrid="0">
      <p:cViewPr>
        <p:scale>
          <a:sx n="94" d="100"/>
          <a:sy n="94" d="100"/>
        </p:scale>
        <p:origin x="-156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552438" y="8847286"/>
            <a:ext cx="416690" cy="2782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126913" tIns="61827" rIns="126913" bIns="61827" anchor="ctr">
            <a:spAutoFit/>
          </a:bodyPr>
          <a:lstStyle/>
          <a:p>
            <a:pPr algn="r" defTabSz="1285691">
              <a:defRPr/>
            </a:pPr>
            <a:fld id="{F752B1B1-5586-4E15-8AED-7BA5A6AD5113}" type="slidenum">
              <a:rPr lang="en-US" sz="1000" b="0">
                <a:cs typeface="+mn-cs"/>
              </a:rPr>
              <a:pPr algn="r" defTabSz="1285691">
                <a:defRPr/>
              </a:pPr>
              <a:t>‹#›</a:t>
            </a:fld>
            <a:endParaRPr lang="en-US" sz="1000" b="0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154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6628" y="4386318"/>
            <a:ext cx="5135562" cy="41553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126913" tIns="61827" rIns="126913" bIns="6182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notes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765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1738" y="696913"/>
            <a:ext cx="4606925" cy="3454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08212" y="8770215"/>
            <a:ext cx="560914" cy="4167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126913" tIns="61827" rIns="126913" bIns="61827" anchor="ctr">
            <a:spAutoFit/>
          </a:bodyPr>
          <a:lstStyle/>
          <a:p>
            <a:pPr algn="r" defTabSz="1285691">
              <a:defRPr/>
            </a:pPr>
            <a:fld id="{AE436D56-BC2B-430C-A5AE-24920E72B34B}" type="slidenum">
              <a:rPr lang="en-US" sz="1900" b="0">
                <a:cs typeface="+mn-cs"/>
              </a:rPr>
              <a:pPr algn="r" defTabSz="1285691">
                <a:defRPr/>
              </a:pPr>
              <a:t>‹#›</a:t>
            </a:fld>
            <a:endParaRPr lang="en-US" sz="1900" b="0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60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608013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1216025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824038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2432050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495917"/>
            <a:ext cx="7772400" cy="1470025"/>
          </a:xfrm>
        </p:spPr>
        <p:txBody>
          <a:bodyPr/>
          <a:lstStyle>
            <a:lvl1pPr>
              <a:defRPr sz="3400" baseline="0">
                <a:solidFill>
                  <a:srgbClr val="C00000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05283"/>
            <a:ext cx="5075853" cy="457200"/>
          </a:xfrm>
        </p:spPr>
        <p:txBody>
          <a:bodyPr/>
          <a:lstStyle>
            <a:lvl1pPr>
              <a:buNone/>
              <a:defRPr sz="2000" b="1" baseline="0">
                <a:solidFill>
                  <a:srgbClr val="1D4F9F"/>
                </a:solidFill>
              </a:defRPr>
            </a:lvl1pPr>
          </a:lstStyle>
          <a:p>
            <a:pPr lvl="0"/>
            <a:r>
              <a:rPr lang="en-US" dirty="0" smtClean="0"/>
              <a:t>Click to add location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260841" y="177292"/>
            <a:ext cx="2845907" cy="457200"/>
          </a:xfrm>
        </p:spPr>
        <p:txBody>
          <a:bodyPr/>
          <a:lstStyle>
            <a:lvl1pPr algn="r">
              <a:buNone/>
              <a:defRPr sz="2000" b="1" baseline="0">
                <a:solidFill>
                  <a:srgbClr val="1D4F9F"/>
                </a:solidFill>
              </a:defRPr>
            </a:lvl1pPr>
          </a:lstStyle>
          <a:p>
            <a:pPr lvl="0"/>
            <a:r>
              <a:rPr lang="en-US" dirty="0" smtClean="0"/>
              <a:t>Click to add Date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3667099"/>
            <a:ext cx="9144000" cy="261610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aseline="0" dirty="0" err="1" smtClean="0">
                <a:solidFill>
                  <a:schemeClr val="tx1"/>
                </a:solidFill>
                <a:effectLst/>
              </a:rPr>
              <a:t>Subashini</a:t>
            </a:r>
            <a:r>
              <a:rPr lang="en-US" sz="2400" baseline="0" dirty="0" smtClean="0">
                <a:solidFill>
                  <a:schemeClr val="tx1"/>
                </a:solidFill>
                <a:effectLst/>
              </a:rPr>
              <a:t> De Silva</a:t>
            </a:r>
          </a:p>
          <a:p>
            <a:r>
              <a:rPr lang="en-US" sz="2000" baseline="0" dirty="0" smtClean="0">
                <a:solidFill>
                  <a:schemeClr val="tx1"/>
                </a:solidFill>
                <a:effectLst/>
              </a:rPr>
              <a:t>Ph.D. Candidate</a:t>
            </a:r>
          </a:p>
          <a:p>
            <a:endParaRPr lang="en-US" sz="2000" baseline="0" dirty="0" smtClean="0">
              <a:solidFill>
                <a:schemeClr val="tx1"/>
              </a:solidFill>
              <a:effectLst/>
            </a:endParaRPr>
          </a:p>
          <a:p>
            <a:r>
              <a:rPr lang="en-US" sz="2000" baseline="0" dirty="0" smtClean="0">
                <a:solidFill>
                  <a:schemeClr val="tx1"/>
                </a:solidFill>
                <a:effectLst/>
              </a:rPr>
              <a:t>Center for Accelerator Science</a:t>
            </a:r>
          </a:p>
          <a:p>
            <a:r>
              <a:rPr lang="en-US" sz="2000" baseline="0" dirty="0" smtClean="0">
                <a:solidFill>
                  <a:schemeClr val="tx1"/>
                </a:solidFill>
                <a:effectLst/>
              </a:rPr>
              <a:t>Department of Physics, Old Dominion University</a:t>
            </a:r>
          </a:p>
          <a:p>
            <a:r>
              <a:rPr lang="en-US" sz="2000" baseline="0" dirty="0" smtClean="0">
                <a:solidFill>
                  <a:schemeClr val="tx1"/>
                </a:solidFill>
                <a:effectLst/>
              </a:rPr>
              <a:t>and</a:t>
            </a:r>
          </a:p>
          <a:p>
            <a:pPr rtl="0"/>
            <a:r>
              <a:rPr lang="en-US" sz="2000" dirty="0" smtClean="0">
                <a:effectLst/>
              </a:rPr>
              <a:t>Center for Advanced Studies of Accelerators, </a:t>
            </a:r>
          </a:p>
          <a:p>
            <a:pPr rtl="0"/>
            <a:r>
              <a:rPr lang="en-US" sz="2000" b="1" u="non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Thomas Jefferson National Accelerator </a:t>
            </a:r>
            <a:r>
              <a:rPr lang="en-US" sz="2000" baseline="0" dirty="0" smtClean="0">
                <a:solidFill>
                  <a:schemeClr val="tx1"/>
                </a:solidFill>
                <a:effectLst/>
              </a:rPr>
              <a:t>Facility</a:t>
            </a:r>
            <a:endParaRPr lang="en-US" sz="2000" baseline="0" dirty="0"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1898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0"/>
            <a:ext cx="224790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0"/>
            <a:ext cx="659130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990600"/>
            <a:ext cx="8229600" cy="5257800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 dirty="0" smtClean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69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51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308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51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5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03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627716" name="Line 4"/>
          <p:cNvSpPr>
            <a:spLocks noChangeShapeType="1"/>
          </p:cNvSpPr>
          <p:nvPr/>
        </p:nvSpPr>
        <p:spPr bwMode="auto">
          <a:xfrm>
            <a:off x="0" y="816742"/>
            <a:ext cx="9144000" cy="0"/>
          </a:xfrm>
          <a:prstGeom prst="line">
            <a:avLst/>
          </a:prstGeom>
          <a:noFill/>
          <a:ln w="63500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27717" name="Line 5"/>
          <p:cNvSpPr>
            <a:spLocks noChangeShapeType="1"/>
          </p:cNvSpPr>
          <p:nvPr/>
        </p:nvSpPr>
        <p:spPr bwMode="auto">
          <a:xfrm>
            <a:off x="0" y="6281531"/>
            <a:ext cx="9144000" cy="0"/>
          </a:xfrm>
          <a:prstGeom prst="line">
            <a:avLst/>
          </a:prstGeom>
          <a:noFill/>
          <a:ln w="63500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1031" name="Picture 7" descr="New JLab Logo wo words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7756" y="6512868"/>
            <a:ext cx="1074198" cy="269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7720" name="Text Box 8"/>
          <p:cNvSpPr txBox="1">
            <a:spLocks noChangeArrowheads="1"/>
          </p:cNvSpPr>
          <p:nvPr/>
        </p:nvSpPr>
        <p:spPr bwMode="auto">
          <a:xfrm>
            <a:off x="2971800" y="6554908"/>
            <a:ext cx="31305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800" b="0" i="1" dirty="0" smtClean="0">
                <a:latin typeface="Times New Roman" pitchFamily="18" charset="0"/>
                <a:cs typeface="+mn-cs"/>
              </a:rPr>
              <a:t>Page </a:t>
            </a:r>
            <a:fld id="{1B5B5EA7-2DCA-4A86-8031-B157A36EB5B6}" type="slidenum">
              <a:rPr lang="en-US" sz="800" b="0" i="1" smtClean="0">
                <a:latin typeface="Times New Roman" pitchFamily="18" charset="0"/>
                <a:cs typeface="+mn-cs"/>
              </a:rPr>
              <a:pPr eaLnBrk="1" hangingPunct="1">
                <a:spcBef>
                  <a:spcPct val="50000"/>
                </a:spcBef>
                <a:defRPr/>
              </a:pPr>
              <a:t>‹#›</a:t>
            </a:fld>
            <a:endParaRPr lang="en-US" sz="800" b="0" i="1" dirty="0">
              <a:latin typeface="Times New Roman" pitchFamily="18" charset="0"/>
              <a:cs typeface="+mn-cs"/>
            </a:endParaRP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pic>
        <p:nvPicPr>
          <p:cNvPr id="12" name="Picture 11" descr="identifier.gif"/>
          <p:cNvPicPr>
            <a:picLocks noChangeAspect="1"/>
          </p:cNvPicPr>
          <p:nvPr/>
        </p:nvPicPr>
        <p:blipFill>
          <a:blip r:embed="rId15" cstate="print">
            <a:lum bright="9000"/>
          </a:blip>
          <a:stretch>
            <a:fillRect/>
          </a:stretch>
        </p:blipFill>
        <p:spPr>
          <a:xfrm>
            <a:off x="8293779" y="6313336"/>
            <a:ext cx="796967" cy="51802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1D4F9F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0.png"/><Relationship Id="rId5" Type="http://schemas.openxmlformats.org/officeDocument/2006/relationships/image" Target="../media/image19.png"/><Relationship Id="rId6" Type="http://schemas.openxmlformats.org/officeDocument/2006/relationships/image" Target="../media/image22.png"/><Relationship Id="rId7" Type="http://schemas.openxmlformats.org/officeDocument/2006/relationships/image" Target="../media/image21.png"/><Relationship Id="rId8" Type="http://schemas.openxmlformats.org/officeDocument/2006/relationships/image" Target="../media/image35.emf"/><Relationship Id="rId9" Type="http://schemas.openxmlformats.org/officeDocument/2006/relationships/image" Target="../media/image36.png"/><Relationship Id="rId10" Type="http://schemas.openxmlformats.org/officeDocument/2006/relationships/image" Target="../media/image37.emf"/><Relationship Id="rId11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emf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8" Type="http://schemas.openxmlformats.org/officeDocument/2006/relationships/image" Target="../media/image62.png"/><Relationship Id="rId9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4" Type="http://schemas.openxmlformats.org/officeDocument/2006/relationships/image" Target="../media/image71.jpeg"/><Relationship Id="rId5" Type="http://schemas.openxmlformats.org/officeDocument/2006/relationships/image" Target="../media/image72.jpeg"/><Relationship Id="rId6" Type="http://schemas.openxmlformats.org/officeDocument/2006/relationships/image" Target="../media/image73.jpeg"/><Relationship Id="rId7" Type="http://schemas.openxmlformats.org/officeDocument/2006/relationships/image" Target="../media/image74.jpeg"/><Relationship Id="rId8" Type="http://schemas.openxmlformats.org/officeDocument/2006/relationships/image" Target="../media/image75.jpeg"/><Relationship Id="rId9" Type="http://schemas.openxmlformats.org/officeDocument/2006/relationships/image" Target="../media/image76.jpeg"/><Relationship Id="rId10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4" Type="http://schemas.openxmlformats.org/officeDocument/2006/relationships/image" Target="../media/image80.jpeg"/><Relationship Id="rId5" Type="http://schemas.openxmlformats.org/officeDocument/2006/relationships/image" Target="../media/image81.jpeg"/><Relationship Id="rId6" Type="http://schemas.openxmlformats.org/officeDocument/2006/relationships/image" Target="../media/image82.jpeg"/><Relationship Id="rId7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4" Type="http://schemas.openxmlformats.org/officeDocument/2006/relationships/image" Target="../media/image86.jpeg"/><Relationship Id="rId5" Type="http://schemas.openxmlformats.org/officeDocument/2006/relationships/image" Target="../media/image87.jpeg"/><Relationship Id="rId6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4" Type="http://schemas.openxmlformats.org/officeDocument/2006/relationships/image" Target="../media/image91.emf"/><Relationship Id="rId5" Type="http://schemas.openxmlformats.org/officeDocument/2006/relationships/image" Target="../media/image9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4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4" Type="http://schemas.openxmlformats.org/officeDocument/2006/relationships/image" Target="../media/image99.jpeg"/><Relationship Id="rId5" Type="http://schemas.openxmlformats.org/officeDocument/2006/relationships/image" Target="../media/image100.jpeg"/><Relationship Id="rId6" Type="http://schemas.openxmlformats.org/officeDocument/2006/relationships/image" Target="../media/image101.jpeg"/><Relationship Id="rId7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4" Type="http://schemas.openxmlformats.org/officeDocument/2006/relationships/image" Target="../media/image105.jpeg"/><Relationship Id="rId5" Type="http://schemas.openxmlformats.org/officeDocument/2006/relationships/image" Target="../media/image106.jpeg"/><Relationship Id="rId6" Type="http://schemas.openxmlformats.org/officeDocument/2006/relationships/image" Target="../media/image107.jpeg"/><Relationship Id="rId7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4" Type="http://schemas.openxmlformats.org/officeDocument/2006/relationships/image" Target="../media/image112.emf"/><Relationship Id="rId5" Type="http://schemas.openxmlformats.org/officeDocument/2006/relationships/image" Target="../media/image113.emf"/><Relationship Id="rId6" Type="http://schemas.openxmlformats.org/officeDocument/2006/relationships/image" Target="../media/image114.emf"/><Relationship Id="rId7" Type="http://schemas.openxmlformats.org/officeDocument/2006/relationships/image" Target="../media/image115.emf"/><Relationship Id="rId8" Type="http://schemas.openxmlformats.org/officeDocument/2006/relationships/image" Target="../media/image11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4" Type="http://schemas.openxmlformats.org/officeDocument/2006/relationships/image" Target="../media/image1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4" Type="http://schemas.openxmlformats.org/officeDocument/2006/relationships/image" Target="../media/image123.png"/><Relationship Id="rId5" Type="http://schemas.openxmlformats.org/officeDocument/2006/relationships/image" Target="../media/image124.emf"/><Relationship Id="rId6" Type="http://schemas.openxmlformats.org/officeDocument/2006/relationships/image" Target="../media/image125.png"/><Relationship Id="rId7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png"/><Relationship Id="rId3" Type="http://schemas.openxmlformats.org/officeDocument/2006/relationships/image" Target="../media/image12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0.png"/><Relationship Id="rId5" Type="http://schemas.openxmlformats.org/officeDocument/2006/relationships/image" Target="../media/image19.png"/><Relationship Id="rId6" Type="http://schemas.openxmlformats.org/officeDocument/2006/relationships/image" Target="../media/image22.png"/><Relationship Id="rId7" Type="http://schemas.openxmlformats.org/officeDocument/2006/relationships/image" Target="../media/image21.png"/><Relationship Id="rId8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cap="all" dirty="0" smtClean="0">
                <a:solidFill>
                  <a:srgbClr val="1D4F9F"/>
                </a:solidFill>
              </a:rPr>
              <a:t>TOOHIG Fellowship presentation</a:t>
            </a:r>
            <a:r>
              <a:rPr lang="en-US" cap="all" dirty="0" smtClean="0">
                <a:solidFill>
                  <a:srgbClr val="1D4F9F"/>
                </a:solidFill>
              </a:rPr>
              <a:t/>
            </a:r>
            <a:br>
              <a:rPr lang="en-US" cap="all" dirty="0" smtClean="0">
                <a:solidFill>
                  <a:srgbClr val="1D4F9F"/>
                </a:solidFill>
              </a:rPr>
            </a:br>
            <a:r>
              <a:rPr lang="en-US" sz="3200" cap="all" dirty="0" smtClean="0">
                <a:solidFill>
                  <a:srgbClr val="1D4F9F"/>
                </a:solidFill>
              </a:rPr>
              <a:t>for the LARP Collaboration</a:t>
            </a:r>
            <a:endParaRPr lang="en-US" sz="3600" cap="all" dirty="0">
              <a:solidFill>
                <a:srgbClr val="1D4F9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-1" y="205283"/>
            <a:ext cx="6647544" cy="457200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Joint LARP 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CM20 / HiLumi Meeting – Napa Valley, CA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299341" y="177292"/>
            <a:ext cx="2845907" cy="457200"/>
          </a:xfrm>
        </p:spPr>
        <p:txBody>
          <a:bodyPr/>
          <a:lstStyle/>
          <a:p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8-10 April, 2013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457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Higher Order Mode Properties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66775"/>
            <a:ext cx="4038600" cy="5257800"/>
          </a:xfrm>
        </p:spPr>
        <p:txBody>
          <a:bodyPr/>
          <a:lstStyle/>
          <a:p>
            <a:pPr marL="400050"/>
            <a:r>
              <a:rPr lang="en-US" sz="1800" dirty="0" smtClean="0"/>
              <a:t>Widely separated </a:t>
            </a:r>
            <a:r>
              <a:rPr lang="en-US" sz="1800" dirty="0"/>
              <a:t>Higher Order </a:t>
            </a:r>
            <a:r>
              <a:rPr lang="en-US" sz="1800" dirty="0" smtClean="0"/>
              <a:t>Modes</a:t>
            </a:r>
            <a:endParaRPr lang="en-US" sz="1800" dirty="0"/>
          </a:p>
        </p:txBody>
      </p:sp>
      <p:sp>
        <p:nvSpPr>
          <p:cNvPr id="39" name="Content Placeholder 38"/>
          <p:cNvSpPr>
            <a:spLocks noGrp="1"/>
          </p:cNvSpPr>
          <p:nvPr>
            <p:ph sz="half" idx="2"/>
          </p:nvPr>
        </p:nvSpPr>
        <p:spPr>
          <a:xfrm>
            <a:off x="4648200" y="866775"/>
            <a:ext cx="4038600" cy="5257800"/>
          </a:xfrm>
        </p:spPr>
        <p:txBody>
          <a:bodyPr/>
          <a:lstStyle/>
          <a:p>
            <a:pPr marL="400050"/>
            <a:r>
              <a:rPr lang="en-US" sz="1800" dirty="0" smtClean="0"/>
              <a:t>No </a:t>
            </a:r>
            <a:r>
              <a:rPr lang="en-US" sz="1800" dirty="0"/>
              <a:t>Lower Order Modes</a:t>
            </a:r>
          </a:p>
          <a:p>
            <a:endParaRPr lang="en-US" sz="1800" dirty="0"/>
          </a:p>
        </p:txBody>
      </p:sp>
      <p:grpSp>
        <p:nvGrpSpPr>
          <p:cNvPr id="7" name="Group 6"/>
          <p:cNvGrpSpPr/>
          <p:nvPr/>
        </p:nvGrpSpPr>
        <p:grpSpPr>
          <a:xfrm>
            <a:off x="354658" y="1370429"/>
            <a:ext cx="8484543" cy="4855793"/>
            <a:chOff x="354658" y="1370429"/>
            <a:chExt cx="8484543" cy="4855793"/>
          </a:xfrm>
        </p:grpSpPr>
        <p:grpSp>
          <p:nvGrpSpPr>
            <p:cNvPr id="45" name="Group 44"/>
            <p:cNvGrpSpPr/>
            <p:nvPr/>
          </p:nvGrpSpPr>
          <p:grpSpPr>
            <a:xfrm>
              <a:off x="354658" y="1578420"/>
              <a:ext cx="8484543" cy="4647802"/>
              <a:chOff x="354658" y="1616520"/>
              <a:chExt cx="8484543" cy="4647802"/>
            </a:xfrm>
          </p:grpSpPr>
          <p:grpSp>
            <p:nvGrpSpPr>
              <p:cNvPr id="38" name="Group 37"/>
              <p:cNvGrpSpPr/>
              <p:nvPr/>
            </p:nvGrpSpPr>
            <p:grpSpPr>
              <a:xfrm>
                <a:off x="354658" y="1616520"/>
                <a:ext cx="8484543" cy="1389004"/>
                <a:chOff x="354658" y="1616520"/>
                <a:chExt cx="8484543" cy="1389004"/>
              </a:xfrm>
            </p:grpSpPr>
            <p:grpSp>
              <p:nvGrpSpPr>
                <p:cNvPr id="6" name="Group 5"/>
                <p:cNvGrpSpPr/>
                <p:nvPr/>
              </p:nvGrpSpPr>
              <p:grpSpPr>
                <a:xfrm>
                  <a:off x="354658" y="1616520"/>
                  <a:ext cx="8479133" cy="1079314"/>
                  <a:chOff x="432892" y="1702266"/>
                  <a:chExt cx="8479133" cy="1079314"/>
                </a:xfrm>
              </p:grpSpPr>
              <p:pic>
                <p:nvPicPr>
                  <p:cNvPr id="19" name="Picture 1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rcRect l="37870" t="11579" r="28720" b="30132"/>
                  <a:stretch>
                    <a:fillRect/>
                  </a:stretch>
                </p:blipFill>
                <p:spPr bwMode="auto">
                  <a:xfrm>
                    <a:off x="432892" y="1702266"/>
                    <a:ext cx="989823" cy="107931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20" name="Picture 19"/>
                  <p:cNvPicPr/>
                  <p:nvPr/>
                </p:nvPicPr>
                <p:blipFill>
                  <a:blip r:embed="rId3" cstate="print"/>
                  <a:srcRect l="41055" t="12237" r="27156" b="34527"/>
                  <a:stretch>
                    <a:fillRect/>
                  </a:stretch>
                </p:blipFill>
                <p:spPr bwMode="auto">
                  <a:xfrm>
                    <a:off x="2011697" y="1772131"/>
                    <a:ext cx="941798" cy="9857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21" name="Picture 20"/>
                  <p:cNvPicPr/>
                  <p:nvPr/>
                </p:nvPicPr>
                <p:blipFill>
                  <a:blip r:embed="rId4" cstate="print"/>
                  <a:srcRect l="43054" t="16711" r="25428" b="36973"/>
                  <a:stretch>
                    <a:fillRect/>
                  </a:stretch>
                </p:blipFill>
                <p:spPr bwMode="auto">
                  <a:xfrm>
                    <a:off x="3491825" y="1812536"/>
                    <a:ext cx="933770" cy="85761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22" name="Picture 21"/>
                  <p:cNvPicPr>
                    <a:picLocks noChangeAspect="1"/>
                  </p:cNvPicPr>
                  <p:nvPr/>
                </p:nvPicPr>
                <p:blipFill>
                  <a:blip r:embed="rId5" cstate="print"/>
                  <a:srcRect l="46099" t="17237" r="23782" b="37632"/>
                  <a:stretch>
                    <a:fillRect/>
                  </a:stretch>
                </p:blipFill>
                <p:spPr bwMode="auto">
                  <a:xfrm>
                    <a:off x="5081128" y="1812536"/>
                    <a:ext cx="892323" cy="83567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23" name="Picture 22"/>
                  <p:cNvPicPr>
                    <a:picLocks noChangeAspect="1"/>
                  </p:cNvPicPr>
                  <p:nvPr/>
                </p:nvPicPr>
                <p:blipFill>
                  <a:blip r:embed="rId6" cstate="print"/>
                  <a:srcRect l="45358" t="19342" r="22137" b="34605"/>
                  <a:stretch>
                    <a:fillRect/>
                  </a:stretch>
                </p:blipFill>
                <p:spPr bwMode="auto">
                  <a:xfrm>
                    <a:off x="6482975" y="1807858"/>
                    <a:ext cx="963011" cy="85274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24" name="Picture 23"/>
                  <p:cNvPicPr/>
                  <p:nvPr/>
                </p:nvPicPr>
                <p:blipFill>
                  <a:blip r:embed="rId7" cstate="print"/>
                  <a:srcRect l="42882" t="17763" r="24852" b="36711"/>
                  <a:stretch>
                    <a:fillRect/>
                  </a:stretch>
                </p:blipFill>
                <p:spPr bwMode="auto">
                  <a:xfrm>
                    <a:off x="7956095" y="1805223"/>
                    <a:ext cx="955930" cy="84298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sp>
              <p:nvSpPr>
                <p:cNvPr id="30" name="TextBox 29"/>
                <p:cNvSpPr txBox="1"/>
                <p:nvPr/>
              </p:nvSpPr>
              <p:spPr>
                <a:xfrm>
                  <a:off x="411808" y="2724150"/>
                  <a:ext cx="864542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/>
                    <a:t>10.7 MHz</a:t>
                  </a:r>
                  <a:endParaRPr lang="en-US" sz="1200" dirty="0"/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1964383" y="2728525"/>
                  <a:ext cx="864542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/>
                    <a:t>18.4 MHz</a:t>
                  </a:r>
                  <a:endParaRPr lang="en-US" sz="1200" dirty="0"/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3343275" y="2724924"/>
                  <a:ext cx="107632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/>
                    <a:t>127.1 MHz</a:t>
                  </a:r>
                  <a:endParaRPr lang="en-US" sz="1200" dirty="0"/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4924425" y="2719774"/>
                  <a:ext cx="110140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/>
                    <a:t>264.5 MHz</a:t>
                  </a:r>
                  <a:endParaRPr lang="en-US" sz="1200" dirty="0"/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6334124" y="2724923"/>
                  <a:ext cx="111442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/>
                    <a:t>255.3 MHz</a:t>
                  </a:r>
                  <a:endParaRPr lang="en-US" sz="1200" dirty="0"/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7800975" y="2719773"/>
                  <a:ext cx="1038226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/>
                    <a:t>278.0 MHz</a:t>
                  </a:r>
                  <a:endParaRPr lang="en-US" sz="1200" dirty="0"/>
                </a:p>
              </p:txBody>
            </p:sp>
          </p:grpSp>
          <p:grpSp>
            <p:nvGrpSpPr>
              <p:cNvPr id="43" name="Group 42"/>
              <p:cNvGrpSpPr/>
              <p:nvPr/>
            </p:nvGrpSpPr>
            <p:grpSpPr>
              <a:xfrm>
                <a:off x="631849" y="3141636"/>
                <a:ext cx="3696790" cy="3078454"/>
                <a:chOff x="631849" y="3141636"/>
                <a:chExt cx="3696790" cy="3078454"/>
              </a:xfrm>
            </p:grpSpPr>
            <p:pic>
              <p:nvPicPr>
                <p:cNvPr id="4" name="Picture 3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51" t="1051" r="1344" b="2151"/>
                <a:stretch/>
              </p:blipFill>
              <p:spPr bwMode="auto">
                <a:xfrm>
                  <a:off x="631849" y="3373491"/>
                  <a:ext cx="3696790" cy="28465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16" name="Picture 5"/>
                <p:cNvPicPr>
                  <a:picLocks noChangeAspect="1" noChangeArrowheads="1"/>
                </p:cNvPicPr>
                <p:nvPr/>
              </p:nvPicPr>
              <p:blipFill rotWithShape="1">
                <a:blip r:embed="rId9" cstate="print"/>
                <a:srcRect r="42373"/>
                <a:stretch/>
              </p:blipFill>
              <p:spPr bwMode="auto">
                <a:xfrm>
                  <a:off x="1287483" y="5084445"/>
                  <a:ext cx="727179" cy="7315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1" name="Content Placeholder 2"/>
                <p:cNvSpPr txBox="1">
                  <a:spLocks/>
                </p:cNvSpPr>
                <p:nvPr/>
              </p:nvSpPr>
              <p:spPr>
                <a:xfrm>
                  <a:off x="1257299" y="3141636"/>
                  <a:ext cx="2943225" cy="249264"/>
                </a:xfrm>
                <a:prstGeom prst="rect">
                  <a:avLst/>
                </a:prstGeom>
              </p:spPr>
              <p:txBody>
                <a:bodyPr/>
                <a:lstStyle>
                  <a:lvl1pPr marL="342900" indent="-342900" algn="l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8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400">
                      <a:solidFill>
                        <a:schemeClr val="tx1"/>
                      </a:solidFill>
                      <a:latin typeface="+mn-lt"/>
                      <a:cs typeface="+mn-cs"/>
                    </a:defRPr>
                  </a:lvl2pPr>
                  <a:lvl3pPr marL="1143000" indent="-228600" algn="l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+mn-lt"/>
                      <a:cs typeface="+mn-cs"/>
                    </a:defRPr>
                  </a:lvl3pPr>
                  <a:lvl4pPr marL="1600200" indent="-228600" algn="l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1800">
                      <a:solidFill>
                        <a:schemeClr val="tx1"/>
                      </a:solidFill>
                      <a:latin typeface="+mn-lt"/>
                      <a:cs typeface="+mn-cs"/>
                    </a:defRPr>
                  </a:lvl4pPr>
                  <a:lvl5pPr marL="2057400" indent="-228600" algn="l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800">
                      <a:solidFill>
                        <a:schemeClr val="tx1"/>
                      </a:solidFill>
                      <a:latin typeface="+mn-lt"/>
                      <a:cs typeface="+mn-cs"/>
                    </a:defRPr>
                  </a:lvl5pPr>
                  <a:lvl6pPr marL="2514600" indent="-228600" algn="l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+mn-lt"/>
                      <a:cs typeface="+mn-cs"/>
                    </a:defRPr>
                  </a:lvl6pPr>
                  <a:lvl7pPr marL="2971800" indent="-228600" algn="l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+mn-lt"/>
                      <a:cs typeface="+mn-cs"/>
                    </a:defRPr>
                  </a:lvl7pPr>
                  <a:lvl8pPr marL="3429000" indent="-228600" algn="l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+mn-lt"/>
                      <a:cs typeface="+mn-cs"/>
                    </a:defRPr>
                  </a:lvl8pPr>
                  <a:lvl9pPr marL="3886200" indent="-228600" algn="l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+mn-lt"/>
                      <a:cs typeface="+mn-cs"/>
                    </a:defRPr>
                  </a:lvl9pPr>
                </a:lstStyle>
                <a:p>
                  <a:pPr marL="57150" indent="0" algn="ctr">
                    <a:buNone/>
                  </a:pPr>
                  <a:r>
                    <a:rPr lang="en-US" sz="1400" b="0" dirty="0" smtClean="0"/>
                    <a:t>499 MHz Deflecting Cavity</a:t>
                  </a:r>
                </a:p>
              </p:txBody>
            </p:sp>
          </p:grpSp>
          <p:grpSp>
            <p:nvGrpSpPr>
              <p:cNvPr id="44" name="Group 43"/>
              <p:cNvGrpSpPr/>
              <p:nvPr/>
            </p:nvGrpSpPr>
            <p:grpSpPr>
              <a:xfrm>
                <a:off x="4584700" y="3171045"/>
                <a:ext cx="3689864" cy="3093277"/>
                <a:chOff x="4584700" y="3171045"/>
                <a:chExt cx="3689864" cy="3093277"/>
              </a:xfrm>
            </p:grpSpPr>
            <p:pic>
              <p:nvPicPr>
                <p:cNvPr id="5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28" r="1348" b="1494"/>
                <a:stretch/>
              </p:blipFill>
              <p:spPr bwMode="auto">
                <a:xfrm>
                  <a:off x="4584700" y="3373491"/>
                  <a:ext cx="3689864" cy="28908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7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1" cstate="print"/>
                <a:srcRect r="41363"/>
                <a:stretch/>
              </p:blipFill>
              <p:spPr bwMode="auto">
                <a:xfrm>
                  <a:off x="5240001" y="5072062"/>
                  <a:ext cx="785828" cy="7934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2" name="Content Placeholder 2"/>
                <p:cNvSpPr txBox="1">
                  <a:spLocks/>
                </p:cNvSpPr>
                <p:nvPr/>
              </p:nvSpPr>
              <p:spPr>
                <a:xfrm>
                  <a:off x="5220951" y="3171045"/>
                  <a:ext cx="2943225" cy="249264"/>
                </a:xfrm>
                <a:prstGeom prst="rect">
                  <a:avLst/>
                </a:prstGeom>
              </p:spPr>
              <p:txBody>
                <a:bodyPr/>
                <a:lstStyle>
                  <a:lvl1pPr marL="342900" indent="-342900" algn="l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8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400">
                      <a:solidFill>
                        <a:schemeClr val="tx1"/>
                      </a:solidFill>
                      <a:latin typeface="+mn-lt"/>
                      <a:cs typeface="+mn-cs"/>
                    </a:defRPr>
                  </a:lvl2pPr>
                  <a:lvl3pPr marL="1143000" indent="-228600" algn="l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+mn-lt"/>
                      <a:cs typeface="+mn-cs"/>
                    </a:defRPr>
                  </a:lvl3pPr>
                  <a:lvl4pPr marL="1600200" indent="-228600" algn="l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1800">
                      <a:solidFill>
                        <a:schemeClr val="tx1"/>
                      </a:solidFill>
                      <a:latin typeface="+mn-lt"/>
                      <a:cs typeface="+mn-cs"/>
                    </a:defRPr>
                  </a:lvl4pPr>
                  <a:lvl5pPr marL="2057400" indent="-228600" algn="l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800">
                      <a:solidFill>
                        <a:schemeClr val="tx1"/>
                      </a:solidFill>
                      <a:latin typeface="+mn-lt"/>
                      <a:cs typeface="+mn-cs"/>
                    </a:defRPr>
                  </a:lvl5pPr>
                  <a:lvl6pPr marL="2514600" indent="-228600" algn="l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+mn-lt"/>
                      <a:cs typeface="+mn-cs"/>
                    </a:defRPr>
                  </a:lvl6pPr>
                  <a:lvl7pPr marL="2971800" indent="-228600" algn="l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+mn-lt"/>
                      <a:cs typeface="+mn-cs"/>
                    </a:defRPr>
                  </a:lvl7pPr>
                  <a:lvl8pPr marL="3429000" indent="-228600" algn="l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+mn-lt"/>
                      <a:cs typeface="+mn-cs"/>
                    </a:defRPr>
                  </a:lvl8pPr>
                  <a:lvl9pPr marL="3886200" indent="-228600" algn="l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+mn-lt"/>
                      <a:cs typeface="+mn-cs"/>
                    </a:defRPr>
                  </a:lvl9pPr>
                </a:lstStyle>
                <a:p>
                  <a:pPr marL="57150" indent="0" algn="ctr">
                    <a:buNone/>
                  </a:pPr>
                  <a:r>
                    <a:rPr lang="en-US" sz="1400" b="0" dirty="0" smtClean="0"/>
                    <a:t>400 MHz Crabbing Cavity</a:t>
                  </a:r>
                </a:p>
              </p:txBody>
            </p:sp>
          </p:grpSp>
        </p:grpSp>
        <p:sp>
          <p:nvSpPr>
            <p:cNvPr id="28" name="Content Placeholder 2"/>
            <p:cNvSpPr txBox="1">
              <a:spLocks/>
            </p:cNvSpPr>
            <p:nvPr/>
          </p:nvSpPr>
          <p:spPr>
            <a:xfrm>
              <a:off x="6189589" y="1370429"/>
              <a:ext cx="2644199" cy="267427"/>
            </a:xfrm>
            <a:prstGeom prst="rect">
              <a:avLst/>
            </a:prstGeom>
          </p:spPr>
          <p:txBody>
            <a:bodyPr/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800">
                  <a:solidFill>
                    <a:schemeClr val="tx1"/>
                  </a:solidFill>
                  <a:latin typeface="+mn-lt"/>
                  <a:cs typeface="+mn-cs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9pPr>
            </a:lstStyle>
            <a:p>
              <a:pPr marL="57150" indent="0" algn="ctr">
                <a:buNone/>
              </a:pPr>
              <a:r>
                <a:rPr lang="en-US" sz="1400" b="0" dirty="0" smtClean="0"/>
                <a:t>499 MHz Deflecting Cavities</a:t>
              </a:r>
              <a:endParaRPr lang="en-US" sz="1100" b="0" baseline="30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49480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Proof of Principle Cavities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1159884"/>
              </p:ext>
            </p:extLst>
          </p:nvPr>
        </p:nvGraphicFramePr>
        <p:xfrm>
          <a:off x="257939" y="1081451"/>
          <a:ext cx="3652428" cy="4890315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066036"/>
                <a:gridCol w="857250"/>
                <a:gridCol w="885825"/>
                <a:gridCol w="843317"/>
              </a:tblGrid>
              <a:tr h="245853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Frequency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499.0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400.0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MHz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09755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Aperture Diameter (d)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40.0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84.0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5853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d/(</a:t>
                      </a:r>
                      <a:r>
                        <a:rPr lang="el-GR" sz="1200" b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λ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/2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0.133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0.224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5853">
                <a:tc>
                  <a:txBody>
                    <a:bodyPr/>
                    <a:lstStyle/>
                    <a:p>
                      <a:pPr algn="l"/>
                      <a:r>
                        <a:rPr lang="en-US" sz="12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r>
                        <a:rPr lang="en-US" sz="1200" b="0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lang="en-US" sz="1200" b="0" i="1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lang="en-US" sz="1200" b="0" i="1" baseline="30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0.375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MV/m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5853">
                <a:tc>
                  <a:txBody>
                    <a:bodyPr/>
                    <a:lstStyle/>
                    <a:p>
                      <a:pPr algn="l"/>
                      <a:r>
                        <a:rPr lang="en-US" sz="12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lang="en-US" sz="1200" b="0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lang="en-US" sz="1200" b="0" i="1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lang="en-US" sz="1200" b="0" i="1" baseline="30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2.86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4.02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MV/m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5853">
                <a:tc>
                  <a:txBody>
                    <a:bodyPr/>
                    <a:lstStyle/>
                    <a:p>
                      <a:pPr algn="l"/>
                      <a:r>
                        <a:rPr lang="en-US" sz="12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r>
                        <a:rPr lang="en-US" sz="1200" b="0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lang="en-US" sz="1200" b="0" i="1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lang="en-US" sz="1200" b="0" i="1" baseline="30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4.38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7.06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mT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09755">
                <a:tc>
                  <a:txBody>
                    <a:bodyPr/>
                    <a:lstStyle/>
                    <a:p>
                      <a:pPr algn="l"/>
                      <a:r>
                        <a:rPr lang="en-US" sz="12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r>
                        <a:rPr lang="en-US" sz="1200" b="0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lang="en-US" sz="1200" b="0" i="1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r>
                        <a:rPr lang="en-US" sz="12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/E</a:t>
                      </a:r>
                      <a:r>
                        <a:rPr lang="en-US" sz="1200" b="0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lang="en-US" sz="1200" b="0" i="1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lang="en-US" sz="1200" b="0" i="1" baseline="30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1.53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1.76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mT/</a:t>
                      </a:r>
                    </a:p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(MV/m)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5853">
                <a:tc>
                  <a:txBody>
                    <a:bodyPr/>
                    <a:lstStyle/>
                    <a:p>
                      <a:pPr algn="l"/>
                      <a:r>
                        <a:rPr lang="en-US" sz="1200" b="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  <a:r>
                        <a:rPr lang="en-US" sz="1200" b="0" i="1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lang="en-US" sz="1200" b="0" i="1" baseline="30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0.029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0.195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J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5853">
                <a:tc>
                  <a:txBody>
                    <a:bodyPr/>
                    <a:lstStyle/>
                    <a:p>
                      <a:pPr algn="l"/>
                      <a:r>
                        <a:rPr lang="en-US" sz="12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[</a:t>
                      </a:r>
                      <a:r>
                        <a:rPr lang="en-US" sz="1200" b="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R/Q</a:t>
                      </a:r>
                      <a:r>
                        <a:rPr lang="en-US" sz="12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]</a:t>
                      </a:r>
                      <a:r>
                        <a:rPr lang="en-US" sz="1200" b="0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endParaRPr lang="en-US" sz="1200" b="0" i="1" baseline="-25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982.5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287.0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Ω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09755">
                <a:tc>
                  <a:txBody>
                    <a:bodyPr/>
                    <a:lstStyle/>
                    <a:p>
                      <a:pPr algn="l"/>
                      <a:r>
                        <a:rPr lang="en-US" sz="12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Geometrical Factor (</a:t>
                      </a:r>
                      <a:r>
                        <a:rPr lang="en-US" sz="1200" b="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  <a:r>
                        <a:rPr lang="en-US" sz="12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200" b="0" i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105.9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140.9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Ω</a:t>
                      </a:r>
                      <a:endParaRPr lang="en-US" sz="12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5853">
                <a:tc>
                  <a:txBody>
                    <a:bodyPr/>
                    <a:lstStyle/>
                    <a:p>
                      <a:pPr algn="l"/>
                      <a:r>
                        <a:rPr lang="en-US" sz="1200" b="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r>
                        <a:rPr lang="en-US" sz="1200" b="0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lang="en-US" sz="1200" b="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r>
                        <a:rPr lang="en-US" sz="1200" b="0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lang="en-US" sz="1200" b="0" i="1" baseline="-25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1.0×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lang="en-US" sz="1200" b="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1200" b="0" baseline="30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4.0×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lang="en-US" sz="1200" b="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1200" b="0" baseline="30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Ω</a:t>
                      </a:r>
                      <a:r>
                        <a:rPr lang="en-US" sz="1200" b="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1200" b="0" baseline="30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5853">
                <a:tc gridSpan="4">
                  <a:txBody>
                    <a:bodyPr/>
                    <a:lstStyle/>
                    <a:p>
                      <a:pPr algn="l"/>
                      <a:r>
                        <a:rPr lang="en-US" sz="12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At </a:t>
                      </a:r>
                      <a:r>
                        <a:rPr lang="en-US" sz="1200" b="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lang="en-US" sz="1200" b="0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lang="en-US" sz="1200" b="0" i="1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r>
                        <a:rPr lang="en-US" sz="1200" b="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= 1 </a:t>
                      </a:r>
                      <a:r>
                        <a:rPr lang="en-US" sz="12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MV/m</a:t>
                      </a:r>
                      <a:endParaRPr lang="en-US" sz="1200" b="0" i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5853">
                <a:tc>
                  <a:txBody>
                    <a:bodyPr/>
                    <a:lstStyle/>
                    <a:p>
                      <a:pPr algn="l"/>
                      <a:r>
                        <a:rPr lang="en-US" sz="12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r>
                        <a:rPr lang="en-US" sz="1200" b="0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endParaRPr lang="en-US" sz="1200" b="0" i="1" baseline="30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3.0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/ 5.6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3.4 / 5.0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MV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09755">
                <a:tc>
                  <a:txBody>
                    <a:bodyPr/>
                    <a:lstStyle/>
                    <a:p>
                      <a:pPr algn="l"/>
                      <a:r>
                        <a:rPr lang="en-US" sz="1200" b="0" i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lang="en-US" sz="1200" b="0" i="1" baseline="-250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endParaRPr lang="en-US" sz="1200" b="0" i="1" baseline="30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28.6 / 53.4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36.5 / 53.6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MV/m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5853">
                <a:tc>
                  <a:txBody>
                    <a:bodyPr/>
                    <a:lstStyle/>
                    <a:p>
                      <a:pPr algn="l"/>
                      <a:r>
                        <a:rPr lang="en-US" sz="1200" b="0" i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r>
                        <a:rPr lang="en-US" sz="1200" b="0" i="1" baseline="-250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endParaRPr lang="en-US" sz="1200" b="0" i="1" baseline="30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43.8 / 81.8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64.0 / 94.2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mT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3419297"/>
              </p:ext>
            </p:extLst>
          </p:nvPr>
        </p:nvGraphicFramePr>
        <p:xfrm>
          <a:off x="4662378" y="4002001"/>
          <a:ext cx="3888740" cy="222504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883881"/>
                <a:gridCol w="590675"/>
                <a:gridCol w="635184"/>
                <a:gridCol w="593000"/>
                <a:gridCol w="593000"/>
                <a:gridCol w="593000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Frequency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499.0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400.0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MHz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b="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endParaRPr lang="en-US" sz="1200" b="0" i="1" baseline="30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2.0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4.2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2.0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4.2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r>
                        <a:rPr lang="en-US" sz="1200" b="0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BCS</a:t>
                      </a:r>
                      <a:endParaRPr lang="en-US" sz="1200" b="0" i="1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1.3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70.0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2.0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110.0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lang="el-GR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Ω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b="0" i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r>
                        <a:rPr lang="en-US" sz="1200" b="0" i="1" baseline="-250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res</a:t>
                      </a:r>
                      <a:endParaRPr lang="en-US" sz="1200" b="0" i="1" baseline="30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20.0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20.0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lang="el-GR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Ω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r>
                        <a:rPr lang="en-US" sz="1200" b="0" i="1" baseline="-250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lang="en-US" sz="1200" b="0" i="1" baseline="300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21.3</a:t>
                      </a:r>
                      <a:endParaRPr lang="en-US" sz="1200" b="0" baseline="30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90.0</a:t>
                      </a:r>
                      <a:endParaRPr lang="en-US" sz="1200" b="0" baseline="30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22.0</a:t>
                      </a:r>
                      <a:endParaRPr lang="en-US" sz="1200" b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130.0</a:t>
                      </a:r>
                      <a:endParaRPr lang="en-US" sz="1200" b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lang="el-GR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Ω</a:t>
                      </a:r>
                      <a:endParaRPr lang="en-US" sz="1200" b="0" baseline="30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</a:t>
                      </a:r>
                      <a:r>
                        <a:rPr lang="en-US" sz="1200" b="0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4.8</a:t>
                      </a:r>
                      <a:endParaRPr lang="en-US" sz="1200" b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0.9</a:t>
                      </a:r>
                      <a:endParaRPr lang="en-US" sz="1200" b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6.7</a:t>
                      </a:r>
                      <a:endParaRPr lang="en-US" sz="1200" b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1.6</a:t>
                      </a:r>
                      <a:endParaRPr lang="en-US" sz="1200" b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</a:rPr>
                        <a:t>×10</a:t>
                      </a:r>
                      <a:r>
                        <a:rPr lang="en-US" sz="1200" baseline="30000" dirty="0" smtClean="0">
                          <a:effectLst/>
                        </a:rPr>
                        <a:t>9</a:t>
                      </a:r>
                      <a:endParaRPr lang="en-US" sz="1200" b="0" baseline="30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23" name="Group 22"/>
          <p:cNvGrpSpPr/>
          <p:nvPr/>
        </p:nvGrpSpPr>
        <p:grpSpPr>
          <a:xfrm>
            <a:off x="4090501" y="903197"/>
            <a:ext cx="4803882" cy="2907237"/>
            <a:chOff x="4090501" y="903197"/>
            <a:chExt cx="4803882" cy="2907237"/>
          </a:xfrm>
        </p:grpSpPr>
        <p:grpSp>
          <p:nvGrpSpPr>
            <p:cNvPr id="5" name="Group 4"/>
            <p:cNvGrpSpPr/>
            <p:nvPr/>
          </p:nvGrpSpPr>
          <p:grpSpPr>
            <a:xfrm>
              <a:off x="4090501" y="1198154"/>
              <a:ext cx="2190847" cy="1234015"/>
              <a:chOff x="4243275" y="1383522"/>
              <a:chExt cx="2190847" cy="1234015"/>
            </a:xfrm>
          </p:grpSpPr>
          <p:pic>
            <p:nvPicPr>
              <p:cNvPr id="6" name="Picture 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462447" y="1402713"/>
                <a:ext cx="1971675" cy="1143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7" name="Straight Arrow Connector 6"/>
              <p:cNvCxnSpPr/>
              <p:nvPr/>
            </p:nvCxnSpPr>
            <p:spPr bwMode="auto">
              <a:xfrm>
                <a:off x="6054608" y="1598221"/>
                <a:ext cx="0" cy="758952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  <p:sp>
            <p:nvSpPr>
              <p:cNvPr id="8" name="TextBox 7"/>
              <p:cNvSpPr txBox="1"/>
              <p:nvPr/>
            </p:nvSpPr>
            <p:spPr>
              <a:xfrm>
                <a:off x="5669896" y="2340538"/>
                <a:ext cx="76422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FF0000"/>
                    </a:solidFill>
                  </a:rPr>
                  <a:t>24 cm</a:t>
                </a:r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9" name="Straight Arrow Connector 8"/>
              <p:cNvCxnSpPr/>
              <p:nvPr/>
            </p:nvCxnSpPr>
            <p:spPr bwMode="auto">
              <a:xfrm flipV="1">
                <a:off x="4451412" y="1402713"/>
                <a:ext cx="663513" cy="629919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  <p:sp>
            <p:nvSpPr>
              <p:cNvPr id="10" name="TextBox 9"/>
              <p:cNvSpPr txBox="1"/>
              <p:nvPr/>
            </p:nvSpPr>
            <p:spPr>
              <a:xfrm>
                <a:off x="4243275" y="1383522"/>
                <a:ext cx="76422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FF0000"/>
                    </a:solidFill>
                  </a:rPr>
                  <a:t>44 cm</a:t>
                </a:r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6515218" y="1198154"/>
              <a:ext cx="2379164" cy="1275292"/>
              <a:chOff x="4236399" y="3242400"/>
              <a:chExt cx="2379164" cy="1275292"/>
            </a:xfrm>
          </p:grpSpPr>
          <p:pic>
            <p:nvPicPr>
              <p:cNvPr id="12" name="Picture 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509585" y="3265419"/>
                <a:ext cx="2105978" cy="12468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13" name="Straight Arrow Connector 12"/>
              <p:cNvCxnSpPr/>
              <p:nvPr/>
            </p:nvCxnSpPr>
            <p:spPr bwMode="auto">
              <a:xfrm>
                <a:off x="6193348" y="3434749"/>
                <a:ext cx="0" cy="803876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  <p:sp>
            <p:nvSpPr>
              <p:cNvPr id="14" name="TextBox 13"/>
              <p:cNvSpPr txBox="1"/>
              <p:nvPr/>
            </p:nvSpPr>
            <p:spPr>
              <a:xfrm>
                <a:off x="5851337" y="4240693"/>
                <a:ext cx="76422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FF0000"/>
                    </a:solidFill>
                  </a:rPr>
                  <a:t>3</a:t>
                </a:r>
                <a:r>
                  <a:rPr lang="en-US" sz="1200" dirty="0" smtClean="0">
                    <a:solidFill>
                      <a:srgbClr val="FF0000"/>
                    </a:solidFill>
                  </a:rPr>
                  <a:t>4 cm</a:t>
                </a:r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5" name="Straight Arrow Connector 14"/>
              <p:cNvCxnSpPr>
                <a:stCxn id="12" idx="1"/>
              </p:cNvCxnSpPr>
              <p:nvPr/>
            </p:nvCxnSpPr>
            <p:spPr bwMode="auto">
              <a:xfrm flipV="1">
                <a:off x="4509585" y="3251925"/>
                <a:ext cx="549603" cy="636906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  <p:sp>
            <p:nvSpPr>
              <p:cNvPr id="16" name="TextBox 15"/>
              <p:cNvSpPr txBox="1"/>
              <p:nvPr/>
            </p:nvSpPr>
            <p:spPr>
              <a:xfrm>
                <a:off x="4236399" y="3242400"/>
                <a:ext cx="764226" cy="276999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FF0000"/>
                    </a:solidFill>
                  </a:rPr>
                  <a:t>53 cm</a:t>
                </a:r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5" name="Content Placeholder 2"/>
            <p:cNvSpPr txBox="1">
              <a:spLocks/>
            </p:cNvSpPr>
            <p:nvPr/>
          </p:nvSpPr>
          <p:spPr>
            <a:xfrm>
              <a:off x="4090501" y="903197"/>
              <a:ext cx="2190848" cy="249264"/>
            </a:xfrm>
            <a:prstGeom prst="rect">
              <a:avLst/>
            </a:prstGeom>
          </p:spPr>
          <p:txBody>
            <a:bodyPr/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800">
                  <a:solidFill>
                    <a:schemeClr val="tx1"/>
                  </a:solidFill>
                  <a:latin typeface="+mn-lt"/>
                  <a:cs typeface="+mn-cs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9pPr>
            </a:lstStyle>
            <a:p>
              <a:pPr marL="57150" indent="0" algn="ctr">
                <a:buNone/>
              </a:pPr>
              <a:r>
                <a:rPr lang="en-US" sz="1100" b="0" dirty="0" smtClean="0"/>
                <a:t>499 MHz Deflecting Cavity</a:t>
              </a:r>
            </a:p>
          </p:txBody>
        </p:sp>
        <p:sp>
          <p:nvSpPr>
            <p:cNvPr id="26" name="Content Placeholder 2"/>
            <p:cNvSpPr txBox="1">
              <a:spLocks/>
            </p:cNvSpPr>
            <p:nvPr/>
          </p:nvSpPr>
          <p:spPr>
            <a:xfrm>
              <a:off x="6713153" y="905257"/>
              <a:ext cx="2181230" cy="249264"/>
            </a:xfrm>
            <a:prstGeom prst="rect">
              <a:avLst/>
            </a:prstGeom>
          </p:spPr>
          <p:txBody>
            <a:bodyPr/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800">
                  <a:solidFill>
                    <a:schemeClr val="tx1"/>
                  </a:solidFill>
                  <a:latin typeface="+mn-lt"/>
                  <a:cs typeface="+mn-cs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9pPr>
            </a:lstStyle>
            <a:p>
              <a:pPr marL="57150" indent="0" algn="ctr">
                <a:buNone/>
              </a:pPr>
              <a:r>
                <a:rPr lang="en-US" sz="1100" b="0" dirty="0" smtClean="0"/>
                <a:t>400 MHz Crabbing Cavity</a:t>
              </a: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4248128" y="2608494"/>
              <a:ext cx="2145358" cy="1201940"/>
              <a:chOff x="4248128" y="2608494"/>
              <a:chExt cx="2145358" cy="1201940"/>
            </a:xfrm>
          </p:grpSpPr>
          <p:pic>
            <p:nvPicPr>
              <p:cNvPr id="71682" name="Picture 2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626" t="24381" r="29022" b="41021"/>
              <a:stretch/>
            </p:blipFill>
            <p:spPr bwMode="auto">
              <a:xfrm>
                <a:off x="5414733" y="2608494"/>
                <a:ext cx="974202" cy="8650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683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853" t="23905" r="29705" b="41238"/>
              <a:stretch/>
            </p:blipFill>
            <p:spPr bwMode="auto">
              <a:xfrm>
                <a:off x="4248128" y="2613520"/>
                <a:ext cx="937797" cy="8715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4274293" y="3548824"/>
                <a:ext cx="89535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0" dirty="0" smtClean="0"/>
                  <a:t>E field</a:t>
                </a:r>
                <a:endParaRPr lang="en-US" sz="1100" b="0" dirty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5498136" y="3548824"/>
                <a:ext cx="89535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0" dirty="0" smtClean="0"/>
                  <a:t>H field</a:t>
                </a:r>
                <a:endParaRPr lang="en-US" sz="1100" b="0" dirty="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6786902" y="2529646"/>
            <a:ext cx="2227810" cy="1280788"/>
            <a:chOff x="6786902" y="2529646"/>
            <a:chExt cx="2227810" cy="1280788"/>
          </a:xfrm>
        </p:grpSpPr>
        <p:pic>
          <p:nvPicPr>
            <p:cNvPr id="71684" name="Picture 4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619" t="18762" r="32757" b="40619"/>
            <a:stretch/>
          </p:blipFill>
          <p:spPr bwMode="auto">
            <a:xfrm>
              <a:off x="6786902" y="2533222"/>
              <a:ext cx="985083" cy="1015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685" name="Picture 5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024" t="18476" r="32857" b="40762"/>
            <a:stretch/>
          </p:blipFill>
          <p:spPr bwMode="auto">
            <a:xfrm>
              <a:off x="8009826" y="2529646"/>
              <a:ext cx="1004886" cy="1019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6873162" y="3548824"/>
              <a:ext cx="89535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0" dirty="0" smtClean="0"/>
                <a:t>E field</a:t>
              </a:r>
              <a:endParaRPr lang="en-US" sz="1100" b="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062501" y="3548824"/>
              <a:ext cx="89535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0" dirty="0" smtClean="0"/>
                <a:t>H field</a:t>
              </a:r>
              <a:endParaRPr lang="en-US" sz="1100" b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388100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72" name="Picture 1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1" t="10344" r="19533" b="28848"/>
          <a:stretch/>
        </p:blipFill>
        <p:spPr bwMode="auto">
          <a:xfrm>
            <a:off x="5115821" y="3806137"/>
            <a:ext cx="3436974" cy="2432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Multipacting</a:t>
            </a:r>
            <a:r>
              <a:rPr lang="en-US" dirty="0" smtClean="0"/>
              <a:t>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59974"/>
            <a:ext cx="8229600" cy="344712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Track3P – </a:t>
            </a:r>
            <a:r>
              <a:rPr lang="en-US" sz="2000" dirty="0" smtClean="0"/>
              <a:t>Resonant particle </a:t>
            </a:r>
            <a:r>
              <a:rPr lang="en-US" sz="2000" dirty="0"/>
              <a:t>tracking code in </a:t>
            </a:r>
            <a:r>
              <a:rPr lang="en-US" sz="2000" dirty="0" smtClean="0"/>
              <a:t>SLAC </a:t>
            </a:r>
            <a:r>
              <a:rPr lang="en-US" sz="2000" dirty="0"/>
              <a:t>ACE3P </a:t>
            </a:r>
            <a:r>
              <a:rPr lang="en-US" sz="2000" dirty="0" smtClean="0"/>
              <a:t>suite</a:t>
            </a:r>
            <a:endParaRPr lang="en-US" sz="2000" dirty="0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8" t="25905" r="29887" b="30195"/>
          <a:stretch/>
        </p:blipFill>
        <p:spPr bwMode="auto">
          <a:xfrm>
            <a:off x="4474309" y="1366541"/>
            <a:ext cx="2712699" cy="1536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4" t="25147" r="37302" b="31170"/>
          <a:stretch/>
        </p:blipFill>
        <p:spPr bwMode="auto">
          <a:xfrm>
            <a:off x="6832257" y="2250407"/>
            <a:ext cx="2275789" cy="1529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8" t="20939" r="30409" b="35367"/>
          <a:stretch/>
        </p:blipFill>
        <p:spPr bwMode="auto">
          <a:xfrm>
            <a:off x="90210" y="1366541"/>
            <a:ext cx="2484078" cy="1529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8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8" t="20794" r="36939" b="35367"/>
          <a:stretch/>
        </p:blipFill>
        <p:spPr bwMode="auto">
          <a:xfrm>
            <a:off x="2244377" y="2244946"/>
            <a:ext cx="2123393" cy="1534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0" name="Picture 1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8" t="10521" r="19728" b="28962"/>
          <a:stretch/>
        </p:blipFill>
        <p:spPr bwMode="auto">
          <a:xfrm>
            <a:off x="587970" y="3817779"/>
            <a:ext cx="3419563" cy="2420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ontent Placeholder 2"/>
          <p:cNvSpPr txBox="1">
            <a:spLocks/>
          </p:cNvSpPr>
          <p:nvPr/>
        </p:nvSpPr>
        <p:spPr>
          <a:xfrm>
            <a:off x="2659801" y="1446186"/>
            <a:ext cx="1292544" cy="79876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1400" b="0" dirty="0" smtClean="0"/>
              <a:t>499 MHz Deflecting Cavity</a:t>
            </a: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7323879" y="1454794"/>
            <a:ext cx="1292544" cy="79015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1400" b="0" dirty="0" smtClean="0"/>
              <a:t>400 MHz Crabbing Cavity</a:t>
            </a:r>
          </a:p>
        </p:txBody>
      </p:sp>
    </p:spTree>
    <p:extLst>
      <p:ext uri="{BB962C8B-B14F-4D97-AF65-F5344CB8AC3E}">
        <p14:creationId xmlns:p14="http://schemas.microsoft.com/office/powerpoint/2010/main" val="3245244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Wakefield Analysis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76767" y="859974"/>
            <a:ext cx="8777452" cy="34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2000" b="0" kern="0" dirty="0" smtClean="0"/>
              <a:t>T3P – Time domain </a:t>
            </a:r>
            <a:r>
              <a:rPr lang="en-US" sz="2000" b="0" kern="0" dirty="0" err="1" smtClean="0"/>
              <a:t>wakefield</a:t>
            </a:r>
            <a:r>
              <a:rPr lang="en-US" sz="2000" b="0" kern="0" dirty="0" smtClean="0"/>
              <a:t> and transient solver in the SLAC ACE3P suite</a:t>
            </a:r>
            <a:endParaRPr lang="en-US" sz="2000" b="0" kern="0" dirty="0"/>
          </a:p>
        </p:txBody>
      </p:sp>
      <p:grpSp>
        <p:nvGrpSpPr>
          <p:cNvPr id="8" name="Group 7"/>
          <p:cNvGrpSpPr/>
          <p:nvPr/>
        </p:nvGrpSpPr>
        <p:grpSpPr>
          <a:xfrm>
            <a:off x="168558" y="1269376"/>
            <a:ext cx="8936955" cy="4986662"/>
            <a:chOff x="168558" y="1269376"/>
            <a:chExt cx="8936955" cy="4986662"/>
          </a:xfrm>
        </p:grpSpPr>
        <p:grpSp>
          <p:nvGrpSpPr>
            <p:cNvPr id="3" name="Group 2"/>
            <p:cNvGrpSpPr/>
            <p:nvPr/>
          </p:nvGrpSpPr>
          <p:grpSpPr>
            <a:xfrm>
              <a:off x="5328866" y="1281501"/>
              <a:ext cx="3635441" cy="2428391"/>
              <a:chOff x="5431499" y="1294327"/>
              <a:chExt cx="3635441" cy="2428391"/>
            </a:xfrm>
          </p:grpSpPr>
          <p:pic>
            <p:nvPicPr>
              <p:cNvPr id="72717" name="Picture 13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571" t="11314" r="19214" b="30743"/>
              <a:stretch/>
            </p:blipFill>
            <p:spPr bwMode="auto">
              <a:xfrm>
                <a:off x="5431499" y="1294327"/>
                <a:ext cx="3635441" cy="24283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712" name="Picture 8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299" t="22113" r="11293" b="32027"/>
              <a:stretch/>
            </p:blipFill>
            <p:spPr bwMode="auto">
              <a:xfrm>
                <a:off x="7067261" y="1472576"/>
                <a:ext cx="1933298" cy="9173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" name="Group 3"/>
            <p:cNvGrpSpPr/>
            <p:nvPr/>
          </p:nvGrpSpPr>
          <p:grpSpPr>
            <a:xfrm>
              <a:off x="168558" y="1269376"/>
              <a:ext cx="3635374" cy="2447083"/>
              <a:chOff x="168558" y="1269376"/>
              <a:chExt cx="3635374" cy="2447083"/>
            </a:xfrm>
          </p:grpSpPr>
          <p:pic>
            <p:nvPicPr>
              <p:cNvPr id="72716" name="Picture 12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536" t="11000" r="19250" b="30611"/>
              <a:stretch/>
            </p:blipFill>
            <p:spPr bwMode="auto">
              <a:xfrm>
                <a:off x="168558" y="1269376"/>
                <a:ext cx="3635374" cy="24470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713" name="Picture 9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474" t="22188" r="11299" b="32678"/>
              <a:stretch/>
            </p:blipFill>
            <p:spPr bwMode="auto">
              <a:xfrm>
                <a:off x="1806640" y="1453329"/>
                <a:ext cx="1927505" cy="9027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" name="Group 4"/>
            <p:cNvGrpSpPr/>
            <p:nvPr/>
          </p:nvGrpSpPr>
          <p:grpSpPr>
            <a:xfrm>
              <a:off x="239549" y="3596229"/>
              <a:ext cx="3523257" cy="2472061"/>
              <a:chOff x="252379" y="3544918"/>
              <a:chExt cx="3523257" cy="2472061"/>
            </a:xfrm>
          </p:grpSpPr>
          <p:pic>
            <p:nvPicPr>
              <p:cNvPr id="72715" name="Picture 11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137" t="10501" r="19321" b="30514"/>
              <a:stretch/>
            </p:blipFill>
            <p:spPr bwMode="auto">
              <a:xfrm>
                <a:off x="252379" y="3544918"/>
                <a:ext cx="3523257" cy="2472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714" name="Picture 10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512" t="22149" r="11079" b="32427"/>
              <a:stretch/>
            </p:blipFill>
            <p:spPr bwMode="auto">
              <a:xfrm>
                <a:off x="1788132" y="3751672"/>
                <a:ext cx="1933330" cy="9085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5" name="Content Placeholder 2"/>
            <p:cNvSpPr txBox="1">
              <a:spLocks/>
            </p:cNvSpPr>
            <p:nvPr/>
          </p:nvSpPr>
          <p:spPr>
            <a:xfrm>
              <a:off x="3790533" y="1447396"/>
              <a:ext cx="1507919" cy="720482"/>
            </a:xfrm>
            <a:prstGeom prst="rect">
              <a:avLst/>
            </a:prstGeom>
          </p:spPr>
          <p:txBody>
            <a:bodyPr/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800">
                  <a:solidFill>
                    <a:schemeClr val="tx1"/>
                  </a:solidFill>
                  <a:latin typeface="+mn-lt"/>
                  <a:cs typeface="+mn-cs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9pPr>
            </a:lstStyle>
            <a:p>
              <a:pPr marL="57150" indent="0" algn="ctr">
                <a:buNone/>
              </a:pPr>
              <a:r>
                <a:rPr lang="en-US" sz="1400" b="0" dirty="0" smtClean="0"/>
                <a:t>400 MHz</a:t>
              </a:r>
            </a:p>
            <a:p>
              <a:pPr marL="57150" indent="0" algn="ctr">
                <a:buNone/>
              </a:pPr>
              <a:r>
                <a:rPr lang="en-US" sz="1400" b="0" dirty="0" smtClean="0"/>
                <a:t>Crabbing Cavity</a:t>
              </a:r>
              <a:endParaRPr lang="en-US" sz="1100" b="0" baseline="30000" dirty="0"/>
            </a:p>
          </p:txBody>
        </p:sp>
        <p:sp>
          <p:nvSpPr>
            <p:cNvPr id="16" name="Content Placeholder 2"/>
            <p:cNvSpPr txBox="1">
              <a:spLocks/>
            </p:cNvSpPr>
            <p:nvPr/>
          </p:nvSpPr>
          <p:spPr>
            <a:xfrm>
              <a:off x="3776154" y="3139117"/>
              <a:ext cx="1470982" cy="965741"/>
            </a:xfrm>
            <a:prstGeom prst="rect">
              <a:avLst/>
            </a:prstGeom>
          </p:spPr>
          <p:txBody>
            <a:bodyPr/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800">
                  <a:solidFill>
                    <a:schemeClr val="tx1"/>
                  </a:solidFill>
                  <a:latin typeface="+mn-lt"/>
                  <a:cs typeface="+mn-cs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9pPr>
            </a:lstStyle>
            <a:p>
              <a:pPr marL="57150" indent="0" algn="ctr">
                <a:buNone/>
              </a:pPr>
              <a:r>
                <a:rPr lang="en-US" sz="1400" b="0" dirty="0" smtClean="0"/>
                <a:t>For a Gaussian bunch of</a:t>
              </a:r>
            </a:p>
            <a:p>
              <a:pPr marL="57150" indent="0" algn="ctr">
                <a:buNone/>
              </a:pPr>
              <a:r>
                <a:rPr lang="en-US" sz="1400" b="0" dirty="0" smtClean="0"/>
                <a:t> σ</a:t>
              </a:r>
              <a:r>
                <a:rPr lang="en-US" sz="1400" b="0" baseline="-25000" dirty="0" smtClean="0"/>
                <a:t>z_rms</a:t>
              </a:r>
              <a:r>
                <a:rPr lang="en-US" sz="1400" b="0" dirty="0" smtClean="0"/>
                <a:t> = 0.5 cm</a:t>
              </a:r>
              <a:endParaRPr lang="en-US" sz="1100" b="0" baseline="300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5638941" y="3750516"/>
              <a:ext cx="3466572" cy="2505522"/>
              <a:chOff x="5638941" y="3750516"/>
              <a:chExt cx="3466572" cy="2505522"/>
            </a:xfrm>
          </p:grpSpPr>
          <p:pic>
            <p:nvPicPr>
              <p:cNvPr id="72710" name="Picture 6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38941" y="3750516"/>
                <a:ext cx="3466572" cy="25055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Content Placeholder 2"/>
              <p:cNvSpPr txBox="1">
                <a:spLocks/>
              </p:cNvSpPr>
              <p:nvPr/>
            </p:nvSpPr>
            <p:spPr>
              <a:xfrm>
                <a:off x="6109515" y="5515903"/>
                <a:ext cx="2421892" cy="346349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2400">
                    <a:solidFill>
                      <a:schemeClr val="tx1"/>
                    </a:solidFill>
                    <a:latin typeface="+mn-lt"/>
                    <a:cs typeface="+mn-cs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1800">
                    <a:solidFill>
                      <a:schemeClr val="tx1"/>
                    </a:solidFill>
                    <a:latin typeface="+mn-lt"/>
                    <a:cs typeface="+mn-cs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800">
                    <a:solidFill>
                      <a:schemeClr val="tx1"/>
                    </a:solidFill>
                    <a:latin typeface="+mn-lt"/>
                    <a:cs typeface="+mn-cs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  <a:cs typeface="+mn-cs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  <a:cs typeface="+mn-cs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  <a:cs typeface="+mn-cs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  <a:cs typeface="+mn-cs"/>
                  </a:defRPr>
                </a:lvl9pPr>
              </a:lstStyle>
              <a:p>
                <a:pPr marL="57150" indent="0" algn="just">
                  <a:buNone/>
                </a:pPr>
                <a:r>
                  <a:rPr lang="en-US" sz="1400" b="0" dirty="0" smtClean="0"/>
                  <a:t>For Gaussian Bunches</a:t>
                </a:r>
                <a:endParaRPr lang="en-US" sz="1100" b="0" baseline="300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72482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Non-Uniformity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63903" y="1633705"/>
            <a:ext cx="2602272" cy="919004"/>
            <a:chOff x="5244933" y="2592631"/>
            <a:chExt cx="2994608" cy="1041422"/>
          </a:xfrm>
        </p:grpSpPr>
        <p:grpSp>
          <p:nvGrpSpPr>
            <p:cNvPr id="5" name="Group 4"/>
            <p:cNvGrpSpPr/>
            <p:nvPr/>
          </p:nvGrpSpPr>
          <p:grpSpPr>
            <a:xfrm>
              <a:off x="5244933" y="2592631"/>
              <a:ext cx="2994608" cy="1041422"/>
              <a:chOff x="1971606" y="316004"/>
              <a:chExt cx="5323738" cy="1851415"/>
            </a:xfrm>
          </p:grpSpPr>
          <p:pic>
            <p:nvPicPr>
              <p:cNvPr id="7" name="Picture 6"/>
              <p:cNvPicPr/>
              <p:nvPr/>
            </p:nvPicPr>
            <p:blipFill rotWithShape="1">
              <a:blip r:embed="rId2" cstate="print"/>
              <a:srcRect l="41221" t="14775" r="26659" b="32548"/>
              <a:stretch/>
            </p:blipFill>
            <p:spPr bwMode="auto">
              <a:xfrm>
                <a:off x="1971606" y="323494"/>
                <a:ext cx="1798944" cy="1843925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8" name="Picture 7"/>
              <p:cNvPicPr/>
              <p:nvPr/>
            </p:nvPicPr>
            <p:blipFill rotWithShape="1">
              <a:blip r:embed="rId3" cstate="print"/>
              <a:srcRect l="40953" t="14347" r="26659" b="32762"/>
              <a:stretch/>
            </p:blipFill>
            <p:spPr bwMode="auto">
              <a:xfrm>
                <a:off x="5481390" y="316004"/>
                <a:ext cx="1813954" cy="1851415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2387342" y="340548"/>
                <a:ext cx="961845" cy="620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(A)</a:t>
                </a:r>
                <a:endParaRPr lang="en-US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878060" y="366802"/>
                <a:ext cx="1010778" cy="620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(B)</a:t>
                </a:r>
                <a:endParaRPr lang="en-US" dirty="0"/>
              </a:p>
            </p:txBody>
          </p:sp>
        </p:grpSp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69" t="40905" r="60263" b="56220"/>
            <a:stretch/>
          </p:blipFill>
          <p:spPr bwMode="auto">
            <a:xfrm>
              <a:off x="6369838" y="3027077"/>
              <a:ext cx="707370" cy="1725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" name="Content Placeholder 2"/>
          <p:cNvSpPr txBox="1">
            <a:spLocks/>
          </p:cNvSpPr>
          <p:nvPr/>
        </p:nvSpPr>
        <p:spPr>
          <a:xfrm>
            <a:off x="7056051" y="957141"/>
            <a:ext cx="2062291" cy="109528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57150" indent="0">
              <a:buNone/>
            </a:pPr>
            <a:r>
              <a:rPr lang="en-US" sz="1400" b="0" dirty="0" smtClean="0"/>
              <a:t>Dipole, </a:t>
            </a:r>
            <a:r>
              <a:rPr lang="en-US" sz="1400" b="0" dirty="0" err="1" smtClean="0"/>
              <a:t>sextapole</a:t>
            </a:r>
            <a:r>
              <a:rPr lang="en-US" sz="1400" b="0" dirty="0" smtClean="0"/>
              <a:t>, </a:t>
            </a:r>
            <a:r>
              <a:rPr lang="en-US" sz="1400" b="0" dirty="0" err="1" smtClean="0"/>
              <a:t>decapole</a:t>
            </a:r>
            <a:r>
              <a:rPr lang="en-US" sz="1400" b="0" dirty="0" smtClean="0"/>
              <a:t> components at a transverse voltage of 1 MV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" t="1589" r="1631" b="2371"/>
          <a:stretch/>
        </p:blipFill>
        <p:spPr bwMode="auto">
          <a:xfrm>
            <a:off x="102632" y="2632544"/>
            <a:ext cx="3344998" cy="2419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Content Placeholder 3"/>
          <p:cNvSpPr txBox="1">
            <a:spLocks/>
          </p:cNvSpPr>
          <p:nvPr/>
        </p:nvSpPr>
        <p:spPr>
          <a:xfrm>
            <a:off x="175409" y="5133190"/>
            <a:ext cx="3147350" cy="86049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57150" indent="0">
              <a:buNone/>
            </a:pPr>
            <a:r>
              <a:rPr lang="en-US" sz="1800" b="0" dirty="0" smtClean="0"/>
              <a:t>Voltage </a:t>
            </a:r>
            <a:r>
              <a:rPr lang="en-US" sz="1800" b="0" dirty="0"/>
              <a:t>deviation </a:t>
            </a:r>
            <a:r>
              <a:rPr lang="en-US" sz="1800" b="0" dirty="0" smtClean="0"/>
              <a:t>at 20 mm</a:t>
            </a:r>
            <a:endParaRPr lang="en-US" sz="1800" b="0" dirty="0"/>
          </a:p>
          <a:p>
            <a:pPr marL="457200" lvl="1" indent="-223838"/>
            <a:r>
              <a:rPr lang="en-US" sz="1400" b="0" dirty="0"/>
              <a:t>Horizontal: </a:t>
            </a:r>
            <a:r>
              <a:rPr lang="en-US" sz="1400" b="0" dirty="0" smtClean="0"/>
              <a:t>5.0% </a:t>
            </a:r>
            <a:r>
              <a:rPr lang="en-US" sz="1400" b="0" dirty="0">
                <a:sym typeface="Wingdings" pitchFamily="2" charset="2"/>
              </a:rPr>
              <a:t> </a:t>
            </a:r>
            <a:r>
              <a:rPr lang="en-US" sz="1400" b="0" dirty="0" smtClean="0">
                <a:sym typeface="Wingdings" pitchFamily="2" charset="2"/>
              </a:rPr>
              <a:t>0.2%</a:t>
            </a:r>
            <a:endParaRPr lang="en-US" sz="1400" b="0" dirty="0">
              <a:sym typeface="Wingdings" pitchFamily="2" charset="2"/>
            </a:endParaRPr>
          </a:p>
          <a:p>
            <a:pPr marL="457200" lvl="1" indent="-223838"/>
            <a:r>
              <a:rPr lang="en-US" sz="1400" b="0" dirty="0">
                <a:sym typeface="Wingdings" pitchFamily="2" charset="2"/>
              </a:rPr>
              <a:t>Vertical: </a:t>
            </a:r>
            <a:r>
              <a:rPr lang="en-US" sz="1400" b="0" dirty="0" smtClean="0">
                <a:sym typeface="Wingdings" pitchFamily="2" charset="2"/>
              </a:rPr>
              <a:t>5.5% </a:t>
            </a:r>
            <a:r>
              <a:rPr lang="en-US" sz="1400" b="0" dirty="0">
                <a:sym typeface="Wingdings" pitchFamily="2" charset="2"/>
              </a:rPr>
              <a:t> </a:t>
            </a:r>
            <a:r>
              <a:rPr lang="en-US" sz="1400" b="0" dirty="0" smtClean="0">
                <a:sym typeface="Wingdings" pitchFamily="2" charset="2"/>
              </a:rPr>
              <a:t>2.4%</a:t>
            </a:r>
            <a:endParaRPr lang="en-US" sz="1400" b="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6089" t="12821" r="11218" b="6666"/>
          <a:stretch/>
        </p:blipFill>
        <p:spPr bwMode="auto">
          <a:xfrm>
            <a:off x="3506205" y="916308"/>
            <a:ext cx="3528676" cy="21472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8037738"/>
              </p:ext>
            </p:extLst>
          </p:nvPr>
        </p:nvGraphicFramePr>
        <p:xfrm>
          <a:off x="5680571" y="4388106"/>
          <a:ext cx="3344632" cy="1724024"/>
        </p:xfrm>
        <a:graphic>
          <a:graphicData uri="http://schemas.openxmlformats.org/drawingml/2006/table">
            <a:tbl>
              <a:tblPr firstRow="1" firstCol="1" bandRow="1">
                <a:tableStyleId>{EB344D84-9AFB-497E-A393-DC336BA19D2E}</a:tableStyleId>
              </a:tblPr>
              <a:tblGrid>
                <a:gridCol w="504322"/>
                <a:gridCol w="775160"/>
                <a:gridCol w="737804"/>
                <a:gridCol w="756482"/>
                <a:gridCol w="570864"/>
              </a:tblGrid>
              <a:tr h="64650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kern="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kern="800">
                          <a:solidFill>
                            <a:schemeClr val="tx1"/>
                          </a:solidFill>
                          <a:effectLst/>
                        </a:rPr>
                        <a:t>Units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550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kern="800" dirty="0">
                          <a:solidFill>
                            <a:schemeClr val="tx1"/>
                          </a:solidFill>
                          <a:effectLst/>
                        </a:rPr>
                        <a:t>b</a:t>
                      </a:r>
                      <a:r>
                        <a:rPr lang="en-GB" sz="1000" kern="800" baseline="-250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kern="800">
                          <a:solidFill>
                            <a:schemeClr val="tx1"/>
                          </a:solidFill>
                          <a:effectLst/>
                        </a:rPr>
                        <a:t>3.0×10</a:t>
                      </a:r>
                      <a:r>
                        <a:rPr lang="en-GB" sz="900" kern="800" baseline="300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kern="800">
                          <a:solidFill>
                            <a:schemeClr val="tx1"/>
                          </a:solidFill>
                          <a:effectLst/>
                        </a:rPr>
                        <a:t>4.1×10</a:t>
                      </a:r>
                      <a:r>
                        <a:rPr lang="en-GB" sz="900" kern="800" baseline="300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kern="800">
                          <a:solidFill>
                            <a:schemeClr val="tx1"/>
                          </a:solidFill>
                          <a:effectLst/>
                        </a:rPr>
                        <a:t>1.0×10</a:t>
                      </a:r>
                      <a:r>
                        <a:rPr lang="en-GB" sz="900" kern="800" baseline="300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kern="800">
                          <a:solidFill>
                            <a:schemeClr val="tx1"/>
                          </a:solidFill>
                          <a:effectLst/>
                        </a:rPr>
                        <a:t>mT/m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550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kern="800" dirty="0">
                          <a:solidFill>
                            <a:schemeClr val="tx1"/>
                          </a:solidFill>
                          <a:effectLst/>
                        </a:rPr>
                        <a:t>b</a:t>
                      </a:r>
                      <a:r>
                        <a:rPr lang="en-GB" sz="1000" kern="800" baseline="-250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kern="800" dirty="0">
                          <a:solidFill>
                            <a:schemeClr val="tx1"/>
                          </a:solidFill>
                          <a:effectLst/>
                        </a:rPr>
                        <a:t>0.0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kern="800">
                          <a:solidFill>
                            <a:schemeClr val="tx1"/>
                          </a:solidFill>
                          <a:effectLst/>
                        </a:rPr>
                        <a:t>0.0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kern="800">
                          <a:solidFill>
                            <a:schemeClr val="tx1"/>
                          </a:solidFill>
                          <a:effectLst/>
                        </a:rPr>
                        <a:t>0.0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kern="800">
                          <a:solidFill>
                            <a:schemeClr val="tx1"/>
                          </a:solidFill>
                          <a:effectLst/>
                        </a:rPr>
                        <a:t>mT/m</a:t>
                      </a:r>
                      <a:r>
                        <a:rPr lang="en-GB" sz="1000" kern="800" baseline="300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550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kern="800">
                          <a:solidFill>
                            <a:schemeClr val="tx1"/>
                          </a:solidFill>
                          <a:effectLst/>
                        </a:rPr>
                        <a:t>b</a:t>
                      </a:r>
                      <a:r>
                        <a:rPr lang="en-GB" sz="1000" kern="800" baseline="-2500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kern="800">
                          <a:solidFill>
                            <a:schemeClr val="tx1"/>
                          </a:solidFill>
                          <a:effectLst/>
                        </a:rPr>
                        <a:t>-4.6×10</a:t>
                      </a:r>
                      <a:r>
                        <a:rPr lang="en-GB" sz="900" kern="800" baseline="300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kern="800">
                          <a:solidFill>
                            <a:schemeClr val="tx1"/>
                          </a:solidFill>
                          <a:effectLst/>
                        </a:rPr>
                        <a:t>-4.1×10</a:t>
                      </a:r>
                      <a:r>
                        <a:rPr lang="en-GB" sz="900" kern="800" baseline="300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kern="800">
                          <a:solidFill>
                            <a:schemeClr val="tx1"/>
                          </a:solidFill>
                          <a:effectLst/>
                        </a:rPr>
                        <a:t>-2.2×10</a:t>
                      </a:r>
                      <a:r>
                        <a:rPr lang="en-GB" sz="900" kern="800" baseline="300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kern="800">
                          <a:solidFill>
                            <a:schemeClr val="tx1"/>
                          </a:solidFill>
                          <a:effectLst/>
                        </a:rPr>
                        <a:t>mT/m</a:t>
                      </a:r>
                      <a:r>
                        <a:rPr lang="en-GB" sz="1000" kern="800" baseline="300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550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kern="800" dirty="0">
                          <a:solidFill>
                            <a:schemeClr val="tx1"/>
                          </a:solidFill>
                          <a:effectLst/>
                        </a:rPr>
                        <a:t>b</a:t>
                      </a:r>
                      <a:r>
                        <a:rPr lang="en-GB" sz="1000" kern="800" baseline="-250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kern="800">
                          <a:solidFill>
                            <a:schemeClr val="tx1"/>
                          </a:solidFill>
                          <a:effectLst/>
                        </a:rPr>
                        <a:t>0.0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kern="800">
                          <a:solidFill>
                            <a:schemeClr val="tx1"/>
                          </a:solidFill>
                          <a:effectLst/>
                        </a:rPr>
                        <a:t>0.0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kern="800" dirty="0">
                          <a:solidFill>
                            <a:schemeClr val="tx1"/>
                          </a:solidFill>
                          <a:effectLst/>
                        </a:rPr>
                        <a:t>0.0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kern="800">
                          <a:solidFill>
                            <a:schemeClr val="tx1"/>
                          </a:solidFill>
                          <a:effectLst/>
                        </a:rPr>
                        <a:t>mT/m</a:t>
                      </a:r>
                      <a:r>
                        <a:rPr lang="en-GB" sz="1000" kern="800" baseline="300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550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kern="800">
                          <a:solidFill>
                            <a:schemeClr val="tx1"/>
                          </a:solidFill>
                          <a:effectLst/>
                        </a:rPr>
                        <a:t>b</a:t>
                      </a:r>
                      <a:r>
                        <a:rPr lang="en-GB" sz="1000" kern="800" baseline="-2500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kern="800" dirty="0">
                          <a:solidFill>
                            <a:schemeClr val="tx1"/>
                          </a:solidFill>
                          <a:effectLst/>
                        </a:rPr>
                        <a:t>-1.03×10</a:t>
                      </a:r>
                      <a:r>
                        <a:rPr lang="en-GB" sz="900" kern="800" baseline="300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kern="800">
                          <a:solidFill>
                            <a:schemeClr val="tx1"/>
                          </a:solidFill>
                          <a:effectLst/>
                        </a:rPr>
                        <a:t>-2.0×10</a:t>
                      </a:r>
                      <a:r>
                        <a:rPr lang="en-GB" sz="900" kern="800" baseline="3000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kern="800">
                          <a:solidFill>
                            <a:schemeClr val="tx1"/>
                          </a:solidFill>
                          <a:effectLst/>
                        </a:rPr>
                        <a:t>-6.9×10</a:t>
                      </a:r>
                      <a:r>
                        <a:rPr lang="en-GB" sz="900" kern="800" baseline="3000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kern="800" dirty="0" err="1">
                          <a:solidFill>
                            <a:schemeClr val="tx1"/>
                          </a:solidFill>
                          <a:effectLst/>
                        </a:rPr>
                        <a:t>mT</a:t>
                      </a:r>
                      <a:r>
                        <a:rPr lang="en-GB" sz="1000" kern="800" dirty="0">
                          <a:solidFill>
                            <a:schemeClr val="tx1"/>
                          </a:solidFill>
                          <a:effectLst/>
                        </a:rPr>
                        <a:t>/m</a:t>
                      </a:r>
                      <a:r>
                        <a:rPr lang="en-GB" sz="1000" kern="800" baseline="300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7373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4" t="12857" r="26494" b="33316"/>
          <a:stretch/>
        </p:blipFill>
        <p:spPr bwMode="auto">
          <a:xfrm>
            <a:off x="6258453" y="4389575"/>
            <a:ext cx="638518" cy="646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/>
          <p:nvPr/>
        </p:nvPicPr>
        <p:blipFill rotWithShape="1">
          <a:blip r:embed="rId8"/>
          <a:srcRect l="35257" t="20000" r="21474" b="11539"/>
          <a:stretch/>
        </p:blipFill>
        <p:spPr bwMode="auto">
          <a:xfrm>
            <a:off x="3640532" y="4334362"/>
            <a:ext cx="1846375" cy="18258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/>
          <p:cNvPicPr/>
          <p:nvPr/>
        </p:nvPicPr>
        <p:blipFill rotWithShape="1">
          <a:blip r:embed="rId9"/>
          <a:srcRect l="17374" t="13977" r="20276" b="6102"/>
          <a:stretch/>
        </p:blipFill>
        <p:spPr bwMode="auto">
          <a:xfrm>
            <a:off x="6906768" y="2590937"/>
            <a:ext cx="2128479" cy="17051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/>
          <p:cNvPicPr/>
          <p:nvPr/>
        </p:nvPicPr>
        <p:blipFill rotWithShape="1">
          <a:blip r:embed="rId2" cstate="print"/>
          <a:srcRect l="41221" t="14775" r="26659" b="32548"/>
          <a:stretch/>
        </p:blipFill>
        <p:spPr bwMode="auto">
          <a:xfrm>
            <a:off x="7069384" y="4432825"/>
            <a:ext cx="548250" cy="5619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/>
          <p:cNvPicPr/>
          <p:nvPr/>
        </p:nvPicPr>
        <p:blipFill rotWithShape="1">
          <a:blip r:embed="rId3" cstate="print"/>
          <a:srcRect l="40953" t="14347" r="26659" b="32762"/>
          <a:stretch/>
        </p:blipFill>
        <p:spPr bwMode="auto">
          <a:xfrm>
            <a:off x="7812038" y="4441437"/>
            <a:ext cx="552824" cy="5642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Content Placeholder 2"/>
          <p:cNvSpPr txBox="1">
            <a:spLocks/>
          </p:cNvSpPr>
          <p:nvPr/>
        </p:nvSpPr>
        <p:spPr>
          <a:xfrm>
            <a:off x="236849" y="985599"/>
            <a:ext cx="2829325" cy="451101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1600" b="0" dirty="0" smtClean="0"/>
              <a:t>400 MHz Crabbing Cavity</a:t>
            </a:r>
            <a:endParaRPr lang="en-US" sz="1600" b="0" baseline="30000" dirty="0"/>
          </a:p>
        </p:txBody>
      </p:sp>
    </p:spTree>
    <p:extLst>
      <p:ext uri="{BB962C8B-B14F-4D97-AF65-F5344CB8AC3E}">
        <p14:creationId xmlns:p14="http://schemas.microsoft.com/office/powerpoint/2010/main" val="3240594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Coupling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" y="889000"/>
            <a:ext cx="8229600" cy="5257800"/>
          </a:xfrm>
        </p:spPr>
        <p:txBody>
          <a:bodyPr/>
          <a:lstStyle/>
          <a:p>
            <a:r>
              <a:rPr lang="en-US" sz="2000" dirty="0" smtClean="0"/>
              <a:t>Possible coupling: Both electric and magnetic coupling</a:t>
            </a:r>
          </a:p>
          <a:p>
            <a:r>
              <a:rPr lang="en-US" sz="2000" dirty="0" smtClean="0"/>
              <a:t>Coupled to the transverse electric field to reduce field enhancement</a:t>
            </a:r>
          </a:p>
          <a:p>
            <a:r>
              <a:rPr lang="en-US" sz="2000" dirty="0" smtClean="0"/>
              <a:t>Four coupling ports to avoid asymmetry and to cancel the on-axis longitudinal electric field component</a:t>
            </a:r>
            <a:endParaRPr lang="en-US" sz="2000" dirty="0"/>
          </a:p>
        </p:txBody>
      </p:sp>
      <p:grpSp>
        <p:nvGrpSpPr>
          <p:cNvPr id="5" name="Group 4"/>
          <p:cNvGrpSpPr/>
          <p:nvPr/>
        </p:nvGrpSpPr>
        <p:grpSpPr>
          <a:xfrm>
            <a:off x="195418" y="2383816"/>
            <a:ext cx="8780074" cy="3739312"/>
            <a:chOff x="195418" y="2383816"/>
            <a:chExt cx="8780074" cy="3739312"/>
          </a:xfrm>
        </p:grpSpPr>
        <p:grpSp>
          <p:nvGrpSpPr>
            <p:cNvPr id="4" name="Group 3"/>
            <p:cNvGrpSpPr/>
            <p:nvPr/>
          </p:nvGrpSpPr>
          <p:grpSpPr>
            <a:xfrm>
              <a:off x="195418" y="2635967"/>
              <a:ext cx="8780074" cy="3487161"/>
              <a:chOff x="195418" y="2635967"/>
              <a:chExt cx="8780074" cy="3487161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2794401" y="2784755"/>
                <a:ext cx="2348366" cy="1437106"/>
                <a:chOff x="0" y="447675"/>
                <a:chExt cx="4696732" cy="2395176"/>
              </a:xfrm>
            </p:grpSpPr>
            <p:grpSp>
              <p:nvGrpSpPr>
                <p:cNvPr id="8" name="Group 7"/>
                <p:cNvGrpSpPr/>
                <p:nvPr/>
              </p:nvGrpSpPr>
              <p:grpSpPr>
                <a:xfrm>
                  <a:off x="0" y="447675"/>
                  <a:ext cx="4696732" cy="2395176"/>
                  <a:chOff x="0" y="447675"/>
                  <a:chExt cx="4696732" cy="2395176"/>
                </a:xfrm>
              </p:grpSpPr>
              <p:pic>
                <p:nvPicPr>
                  <p:cNvPr id="11" name="Picture 10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" cstate="print"/>
                  <a:srcRect l="26786" t="22572" r="24286" b="31334"/>
                  <a:stretch/>
                </p:blipFill>
                <p:spPr bwMode="auto">
                  <a:xfrm>
                    <a:off x="0" y="538162"/>
                    <a:ext cx="3914240" cy="2304689"/>
                  </a:xfrm>
                  <a:prstGeom prst="rect">
                    <a:avLst/>
                  </a:prstGeom>
                  <a:noFill/>
                  <a:ln w="1">
                    <a:noFill/>
                    <a:miter lim="800000"/>
                    <a:headEnd/>
                    <a:tailEnd type="none" w="med" len="med"/>
                  </a:ln>
                  <a:effectLst/>
                </p:spPr>
              </p:pic>
              <p:cxnSp>
                <p:nvCxnSpPr>
                  <p:cNvPr id="12" name="Straight Arrow Connector 11"/>
                  <p:cNvCxnSpPr/>
                  <p:nvPr/>
                </p:nvCxnSpPr>
                <p:spPr>
                  <a:xfrm rot="16200000" flipH="1">
                    <a:off x="3100388" y="1376362"/>
                    <a:ext cx="1247775" cy="438150"/>
                  </a:xfrm>
                  <a:prstGeom prst="straightConnector1">
                    <a:avLst/>
                  </a:prstGeom>
                  <a:ln w="15875">
                    <a:solidFill>
                      <a:schemeClr val="tx1">
                        <a:lumMod val="95000"/>
                        <a:lumOff val="5000"/>
                      </a:schemeClr>
                    </a:solidFill>
                    <a:headEnd type="stealth"/>
                    <a:tail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" name="Straight Arrow Connector 12"/>
                  <p:cNvCxnSpPr/>
                  <p:nvPr/>
                </p:nvCxnSpPr>
                <p:spPr>
                  <a:xfrm rot="16200000" flipV="1">
                    <a:off x="3328988" y="785812"/>
                    <a:ext cx="247650" cy="104775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headEnd type="stealth"/>
                    <a:tail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4" name="TextBox 10"/>
                  <p:cNvSpPr txBox="1"/>
                  <p:nvPr/>
                </p:nvSpPr>
                <p:spPr>
                  <a:xfrm>
                    <a:off x="3695700" y="714375"/>
                    <a:ext cx="704849" cy="180975"/>
                  </a:xfrm>
                  <a:prstGeom prst="rect">
                    <a:avLst/>
                  </a:prstGeom>
                  <a:solidFill>
                    <a:schemeClr val="lt1">
                      <a:alpha val="0"/>
                    </a:schemeClr>
                  </a:solidFill>
                  <a:ln w="9525" cmpd="sng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dk1"/>
                  </a:fontRef>
                </p:style>
                <p:txBody>
                  <a:bodyPr wrap="square" lIns="0" tIns="0" rIns="0" bIns="0" rtlCol="0" anchor="t"/>
                  <a:lstStyle>
                    <a:lvl1pPr marL="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en-US" sz="800" dirty="0"/>
                      <a:t>Off Set</a:t>
                    </a:r>
                  </a:p>
                </p:txBody>
              </p:sp>
              <p:sp>
                <p:nvSpPr>
                  <p:cNvPr id="15" name="TextBox 13"/>
                  <p:cNvSpPr txBox="1"/>
                  <p:nvPr/>
                </p:nvSpPr>
                <p:spPr>
                  <a:xfrm>
                    <a:off x="3790951" y="1352550"/>
                    <a:ext cx="905781" cy="390525"/>
                  </a:xfrm>
                  <a:prstGeom prst="rect">
                    <a:avLst/>
                  </a:prstGeom>
                  <a:solidFill>
                    <a:schemeClr val="lt1">
                      <a:alpha val="0"/>
                    </a:schemeClr>
                  </a:solidFill>
                  <a:ln w="9525" cmpd="sng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dk1"/>
                  </a:fontRef>
                </p:style>
                <p:txBody>
                  <a:bodyPr wrap="square" lIns="0" tIns="0" rIns="0" bIns="0" rtlCol="0" anchor="t"/>
                  <a:lstStyle>
                    <a:lvl1pPr marL="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en-US" sz="800" dirty="0"/>
                      <a:t>Coupler     Length</a:t>
                    </a:r>
                  </a:p>
                </p:txBody>
              </p:sp>
              <p:cxnSp>
                <p:nvCxnSpPr>
                  <p:cNvPr id="16" name="Straight Arrow Connector 15"/>
                  <p:cNvCxnSpPr/>
                  <p:nvPr/>
                </p:nvCxnSpPr>
                <p:spPr>
                  <a:xfrm rot="10800000" flipV="1">
                    <a:off x="2943226" y="609600"/>
                    <a:ext cx="523875" cy="152400"/>
                  </a:xfrm>
                  <a:prstGeom prst="straightConnector1">
                    <a:avLst/>
                  </a:prstGeom>
                  <a:ln w="15875">
                    <a:solidFill>
                      <a:schemeClr val="tx1"/>
                    </a:solidFill>
                    <a:headEnd type="stealth"/>
                    <a:tail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" name="TextBox 31"/>
                  <p:cNvSpPr txBox="1"/>
                  <p:nvPr/>
                </p:nvSpPr>
                <p:spPr>
                  <a:xfrm>
                    <a:off x="2577647" y="447675"/>
                    <a:ext cx="889454" cy="161925"/>
                  </a:xfrm>
                  <a:prstGeom prst="rect">
                    <a:avLst/>
                  </a:prstGeom>
                  <a:solidFill>
                    <a:schemeClr val="lt1">
                      <a:alpha val="0"/>
                    </a:schemeClr>
                  </a:solidFill>
                  <a:ln w="9525" cmpd="sng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dk1"/>
                  </a:fontRef>
                </p:style>
                <p:txBody>
                  <a:bodyPr wrap="square" lIns="0" tIns="0" rIns="0" bIns="0" rtlCol="0" anchor="t"/>
                  <a:lstStyle>
                    <a:lvl1pPr marL="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en-US" sz="800" dirty="0"/>
                      <a:t>Position</a:t>
                    </a:r>
                  </a:p>
                </p:txBody>
              </p:sp>
            </p:grpSp>
            <p:cxnSp>
              <p:nvCxnSpPr>
                <p:cNvPr id="9" name="Straight Connector 8"/>
                <p:cNvCxnSpPr/>
                <p:nvPr/>
              </p:nvCxnSpPr>
              <p:spPr>
                <a:xfrm rot="16200000" flipH="1">
                  <a:off x="2247900" y="1885950"/>
                  <a:ext cx="1162050" cy="1905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TextBox 36"/>
                <p:cNvSpPr txBox="1"/>
                <p:nvPr/>
              </p:nvSpPr>
              <p:spPr>
                <a:xfrm>
                  <a:off x="2905125" y="1914525"/>
                  <a:ext cx="104775" cy="276225"/>
                </a:xfrm>
                <a:prstGeom prst="rect">
                  <a:avLst/>
                </a:prstGeom>
                <a:solidFill>
                  <a:schemeClr val="lt1"/>
                </a:solidFill>
                <a:ln w="9525" cmpd="sng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t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l-GR" sz="1000" dirty="0"/>
                    <a:t>θ</a:t>
                  </a:r>
                  <a:endParaRPr lang="en-US" sz="1000" dirty="0"/>
                </a:p>
              </p:txBody>
            </p:sp>
          </p:grpSp>
          <p:pic>
            <p:nvPicPr>
              <p:cNvPr id="68612" name="Picture 4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064" t="10349" r="15555" b="28734"/>
              <a:stretch/>
            </p:blipFill>
            <p:spPr bwMode="auto">
              <a:xfrm>
                <a:off x="2337389" y="4667227"/>
                <a:ext cx="2098767" cy="13925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8613" name="Picture 5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809" t="13397" r="26876" b="30984"/>
              <a:stretch/>
            </p:blipFill>
            <p:spPr bwMode="auto">
              <a:xfrm>
                <a:off x="573317" y="4533815"/>
                <a:ext cx="1568882" cy="1589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02" name="Picture 2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267" t="16131" r="20603" b="47750"/>
              <a:stretch/>
            </p:blipFill>
            <p:spPr bwMode="auto">
              <a:xfrm>
                <a:off x="195418" y="2635967"/>
                <a:ext cx="2387743" cy="1788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03" name="Picture 3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79" b="4091"/>
              <a:stretch/>
            </p:blipFill>
            <p:spPr bwMode="auto">
              <a:xfrm>
                <a:off x="5279909" y="2635967"/>
                <a:ext cx="3695583" cy="29343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0" name="Content Placeholder 2"/>
            <p:cNvSpPr txBox="1">
              <a:spLocks/>
            </p:cNvSpPr>
            <p:nvPr/>
          </p:nvSpPr>
          <p:spPr>
            <a:xfrm>
              <a:off x="6035638" y="2383816"/>
              <a:ext cx="2644199" cy="267427"/>
            </a:xfrm>
            <a:prstGeom prst="rect">
              <a:avLst/>
            </a:prstGeom>
          </p:spPr>
          <p:txBody>
            <a:bodyPr/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800">
                  <a:solidFill>
                    <a:schemeClr val="tx1"/>
                  </a:solidFill>
                  <a:latin typeface="+mn-lt"/>
                  <a:cs typeface="+mn-cs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9pPr>
            </a:lstStyle>
            <a:p>
              <a:pPr marL="57150" indent="0" algn="ctr">
                <a:buNone/>
              </a:pPr>
              <a:r>
                <a:rPr lang="en-US" sz="1400" b="0" dirty="0" smtClean="0"/>
                <a:t>499 MHz Deflecting Cavity</a:t>
              </a:r>
              <a:endParaRPr lang="en-US" sz="1100" b="0" baseline="30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16463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Fabrication</a:t>
            </a:r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351968" y="1635883"/>
            <a:ext cx="3812987" cy="4518410"/>
            <a:chOff x="201067" y="1204870"/>
            <a:chExt cx="4236652" cy="5020455"/>
          </a:xfrm>
        </p:grpSpPr>
        <p:pic>
          <p:nvPicPr>
            <p:cNvPr id="4" name="Picture 3" descr="100_6560.JPG"/>
            <p:cNvPicPr>
              <a:picLocks noChangeAspect="1"/>
            </p:cNvPicPr>
            <p:nvPr/>
          </p:nvPicPr>
          <p:blipFill>
            <a:blip r:embed="rId2" cstate="print"/>
            <a:srcRect l="10469" r="8053" b="23623"/>
            <a:stretch>
              <a:fillRect/>
            </a:stretch>
          </p:blipFill>
          <p:spPr>
            <a:xfrm>
              <a:off x="2739039" y="1268865"/>
              <a:ext cx="1698680" cy="1193614"/>
            </a:xfrm>
            <a:prstGeom prst="rect">
              <a:avLst/>
            </a:prstGeom>
          </p:spPr>
        </p:pic>
        <p:pic>
          <p:nvPicPr>
            <p:cNvPr id="5" name="Picture 4" descr="IMG_1349"/>
            <p:cNvPicPr>
              <a:picLocks noChangeAspect="1" noChangeArrowheads="1"/>
            </p:cNvPicPr>
            <p:nvPr/>
          </p:nvPicPr>
          <p:blipFill>
            <a:blip r:embed="rId3" cstate="print"/>
            <a:srcRect t="20258"/>
            <a:stretch>
              <a:fillRect/>
            </a:stretch>
          </p:blipFill>
          <p:spPr bwMode="auto">
            <a:xfrm>
              <a:off x="201067" y="1204870"/>
              <a:ext cx="2210146" cy="1321604"/>
            </a:xfrm>
            <a:prstGeom prst="rect">
              <a:avLst/>
            </a:prstGeom>
            <a:noFill/>
          </p:spPr>
        </p:pic>
        <p:pic>
          <p:nvPicPr>
            <p:cNvPr id="6" name="Picture 5" descr="100_6635"/>
            <p:cNvPicPr>
              <a:picLocks noChangeAspect="1" noChangeArrowheads="1"/>
            </p:cNvPicPr>
            <p:nvPr/>
          </p:nvPicPr>
          <p:blipFill>
            <a:blip r:embed="rId4" cstate="print"/>
            <a:srcRect l="6711" t="13422"/>
            <a:stretch>
              <a:fillRect/>
            </a:stretch>
          </p:blipFill>
          <p:spPr bwMode="auto">
            <a:xfrm>
              <a:off x="1099672" y="2643958"/>
              <a:ext cx="2623082" cy="1824438"/>
            </a:xfrm>
            <a:prstGeom prst="rect">
              <a:avLst/>
            </a:prstGeom>
            <a:noFill/>
          </p:spPr>
        </p:pic>
        <p:pic>
          <p:nvPicPr>
            <p:cNvPr id="7" name="Picture 2" descr="C:\Documents and Settings\sdesilva\Desktop\Pizza Seminar\IMG_0787.JPG"/>
            <p:cNvPicPr>
              <a:picLocks noChangeAspect="1" noChangeArrowheads="1"/>
            </p:cNvPicPr>
            <p:nvPr/>
          </p:nvPicPr>
          <p:blipFill>
            <a:blip r:embed="rId5" cstate="print"/>
            <a:srcRect t="16667"/>
            <a:stretch>
              <a:fillRect/>
            </a:stretch>
          </p:blipFill>
          <p:spPr bwMode="auto">
            <a:xfrm>
              <a:off x="1069331" y="4548932"/>
              <a:ext cx="2683764" cy="1676393"/>
            </a:xfrm>
            <a:prstGeom prst="rect">
              <a:avLst/>
            </a:prstGeom>
            <a:noFill/>
          </p:spPr>
        </p:pic>
      </p:grpSp>
      <p:sp>
        <p:nvSpPr>
          <p:cNvPr id="8" name="Content Placeholder 2"/>
          <p:cNvSpPr txBox="1">
            <a:spLocks/>
          </p:cNvSpPr>
          <p:nvPr/>
        </p:nvSpPr>
        <p:spPr>
          <a:xfrm>
            <a:off x="953219" y="851920"/>
            <a:ext cx="3095624" cy="362059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1800" b="0" u="sng" dirty="0" smtClean="0"/>
              <a:t>400 MHz Crabbing Cavity</a:t>
            </a:r>
          </a:p>
          <a:p>
            <a:pPr marL="57150" indent="0" algn="ctr">
              <a:buNone/>
            </a:pPr>
            <a:r>
              <a:rPr lang="en-US" sz="1800" b="0" dirty="0" smtClean="0">
                <a:latin typeface="Calibri" pitchFamily="34" charset="0"/>
              </a:rPr>
              <a:t>Fabricated at Niowave Inc.</a:t>
            </a:r>
            <a:endParaRPr lang="en-US" sz="1400" b="0" dirty="0">
              <a:latin typeface="Calibri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5353585" y="849052"/>
            <a:ext cx="3095624" cy="362059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1800" b="0" u="sng" dirty="0" smtClean="0"/>
              <a:t>499 MHz Deflecting Cavity</a:t>
            </a:r>
          </a:p>
          <a:p>
            <a:pPr marL="57150" indent="0" algn="ctr">
              <a:buNone/>
            </a:pPr>
            <a:r>
              <a:rPr lang="en-US" sz="1800" b="0" dirty="0">
                <a:latin typeface="Calibri" pitchFamily="34" charset="0"/>
              </a:rPr>
              <a:t>Fabricated at </a:t>
            </a:r>
            <a:r>
              <a:rPr lang="en-US" sz="1800" b="0" dirty="0" smtClean="0">
                <a:latin typeface="Calibri" pitchFamily="34" charset="0"/>
              </a:rPr>
              <a:t>Jefferson Lab</a:t>
            </a:r>
            <a:endParaRPr lang="en-US" sz="1400" b="0" dirty="0">
              <a:latin typeface="Calibri" pitchFamily="34" charset="0"/>
            </a:endParaRPr>
          </a:p>
          <a:p>
            <a:pPr marL="57150" indent="0" algn="ctr">
              <a:buNone/>
            </a:pPr>
            <a:endParaRPr lang="en-US" sz="1800" b="0" baseline="30000" dirty="0"/>
          </a:p>
          <a:p>
            <a:pPr marL="57150" indent="0" algn="ctr">
              <a:buNone/>
            </a:pPr>
            <a:endParaRPr lang="en-US" sz="1400" b="0" baseline="30000" dirty="0"/>
          </a:p>
        </p:txBody>
      </p:sp>
      <p:grpSp>
        <p:nvGrpSpPr>
          <p:cNvPr id="30" name="Group 29"/>
          <p:cNvGrpSpPr/>
          <p:nvPr/>
        </p:nvGrpSpPr>
        <p:grpSpPr>
          <a:xfrm>
            <a:off x="4816728" y="1661195"/>
            <a:ext cx="3880265" cy="4493098"/>
            <a:chOff x="4705595" y="1226170"/>
            <a:chExt cx="4311405" cy="4992331"/>
          </a:xfrm>
        </p:grpSpPr>
        <p:pic>
          <p:nvPicPr>
            <p:cNvPr id="18" name="Picture 3" descr="C:\Documents and Settings\sdesilva\Desktop\Pizza Seminar\IMG_0799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705595" y="1268865"/>
              <a:ext cx="2284961" cy="1714500"/>
            </a:xfrm>
            <a:prstGeom prst="rect">
              <a:avLst/>
            </a:prstGeom>
            <a:noFill/>
          </p:spPr>
        </p:pic>
        <p:pic>
          <p:nvPicPr>
            <p:cNvPr id="23" name="Picture 22" descr="photo.jp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77" t="20950" r="16521" b="10405"/>
            <a:stretch/>
          </p:blipFill>
          <p:spPr>
            <a:xfrm>
              <a:off x="5003499" y="3241245"/>
              <a:ext cx="1689151" cy="1307687"/>
            </a:xfrm>
            <a:prstGeom prst="rect">
              <a:avLst/>
            </a:prstGeom>
          </p:spPr>
        </p:pic>
        <p:pic>
          <p:nvPicPr>
            <p:cNvPr id="27" name="Picture 26" descr="AL End block 01.jpg"/>
            <p:cNvPicPr>
              <a:picLocks noChangeAspect="1"/>
            </p:cNvPicPr>
            <p:nvPr/>
          </p:nvPicPr>
          <p:blipFill rotWithShape="1">
            <a:blip r:embed="rId8" cstate="print"/>
            <a:srcRect t="13333" b="17486"/>
            <a:stretch/>
          </p:blipFill>
          <p:spPr>
            <a:xfrm>
              <a:off x="7112000" y="1226170"/>
              <a:ext cx="1905000" cy="1757196"/>
            </a:xfrm>
            <a:prstGeom prst="rect">
              <a:avLst/>
            </a:prstGeom>
          </p:spPr>
        </p:pic>
        <p:pic>
          <p:nvPicPr>
            <p:cNvPr id="28" name="Picture 27" descr="AL End block 02.jpg"/>
            <p:cNvPicPr>
              <a:picLocks noChangeAspect="1"/>
            </p:cNvPicPr>
            <p:nvPr/>
          </p:nvPicPr>
          <p:blipFill rotWithShape="1">
            <a:blip r:embed="rId9" cstate="print"/>
            <a:srcRect t="21419" b="12222"/>
            <a:stretch/>
          </p:blipFill>
          <p:spPr>
            <a:xfrm>
              <a:off x="7112000" y="2983365"/>
              <a:ext cx="1905000" cy="1685518"/>
            </a:xfrm>
            <a:prstGeom prst="rect">
              <a:avLst/>
            </a:prstGeom>
          </p:spPr>
        </p:pic>
        <p:pic>
          <p:nvPicPr>
            <p:cNvPr id="55298" name="Picture 2" descr="C:\My Data\499 MHz Cavity Measurements\499 MHz Deflecting Cavity Pictures\IMG_3962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198" b="10593"/>
            <a:stretch/>
          </p:blipFill>
          <p:spPr bwMode="auto">
            <a:xfrm>
              <a:off x="5155979" y="4621712"/>
              <a:ext cx="3657600" cy="1596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10167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Fabrication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514" y="897641"/>
            <a:ext cx="8229600" cy="5257800"/>
          </a:xfrm>
        </p:spPr>
        <p:txBody>
          <a:bodyPr/>
          <a:lstStyle/>
          <a:p>
            <a:r>
              <a:rPr lang="en-US" sz="2000" dirty="0" smtClean="0"/>
              <a:t>Frequency adjustment by trimming the center piece</a:t>
            </a:r>
          </a:p>
          <a:p>
            <a:endParaRPr lang="en-US" sz="2000" dirty="0"/>
          </a:p>
        </p:txBody>
      </p:sp>
      <p:grpSp>
        <p:nvGrpSpPr>
          <p:cNvPr id="5" name="Group 4"/>
          <p:cNvGrpSpPr/>
          <p:nvPr/>
        </p:nvGrpSpPr>
        <p:grpSpPr>
          <a:xfrm>
            <a:off x="176113" y="1388679"/>
            <a:ext cx="8788806" cy="4745421"/>
            <a:chOff x="128815" y="1388679"/>
            <a:chExt cx="8788806" cy="4745421"/>
          </a:xfrm>
        </p:grpSpPr>
        <p:pic>
          <p:nvPicPr>
            <p:cNvPr id="56322" name="Picture 2" descr="C:\My Data\499 MHz Cavity Measurements\499 MHz Deflecting Cavity Pictures\IMG_1493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15" y="1642137"/>
              <a:ext cx="3048000" cy="2029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323" name="Picture 3" descr="C:\My Data\499 MHz Cavity Measurements\499 MHz Deflecting Cavity Pictures\IMG_390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1715" y="3977403"/>
              <a:ext cx="2706623" cy="2029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324" name="Picture 4" descr="C:\My Data\499 MHz Cavity Measurements\499 MHz Deflecting Cavity Pictures\IMG_3904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127" y="3974829"/>
              <a:ext cx="2710056" cy="20325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325" name="Picture 5" descr="C:\My Data\499 MHz Cavity Measurements\499 MHz Deflecting Cavity Pictures\IMG_3917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6038" y="1388679"/>
              <a:ext cx="3048000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326" name="Picture 6" descr="C:\My Data\499 MHz Cavity Measurements\499 MHz Deflecting Cavity Pictures\IMG_3942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9621" y="3848100"/>
              <a:ext cx="3048000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327" name="Picture 7" descr="C:\My Data\499 MHz Cavity Measurements\499 MHz Deflecting Cavity Pictures\IMG_0555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647"/>
            <a:stretch/>
          </p:blipFill>
          <p:spPr bwMode="auto">
            <a:xfrm>
              <a:off x="3376686" y="2531679"/>
              <a:ext cx="2032000" cy="9385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Content Placeholder 2"/>
          <p:cNvSpPr txBox="1">
            <a:spLocks/>
          </p:cNvSpPr>
          <p:nvPr/>
        </p:nvSpPr>
        <p:spPr>
          <a:xfrm>
            <a:off x="3431316" y="1614155"/>
            <a:ext cx="2200696" cy="758966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1400" b="0" dirty="0" smtClean="0"/>
              <a:t>499 MHz Deflecting Cavity</a:t>
            </a:r>
            <a:endParaRPr lang="en-US" sz="1100" b="0" baseline="30000" dirty="0"/>
          </a:p>
        </p:txBody>
      </p:sp>
    </p:spTree>
    <p:extLst>
      <p:ext uri="{BB962C8B-B14F-4D97-AF65-F5344CB8AC3E}">
        <p14:creationId xmlns:p14="http://schemas.microsoft.com/office/powerpoint/2010/main" val="3408269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Inspection</a:t>
            </a:r>
            <a:endParaRPr lang="en-US" dirty="0"/>
          </a:p>
        </p:txBody>
      </p:sp>
      <p:pic>
        <p:nvPicPr>
          <p:cNvPr id="5" name="Picture 2" descr="C:\My Data\400 MHz Cavity Measurements\400 MHz Crabbing Cavity Pictures\IMG_39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07" y="1283411"/>
            <a:ext cx="3611027" cy="246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My Data\400 MHz Cavity Measurements\400 MHz Crabbing Cavity Pictures\Pre_Chemistry Weld Pictures\2013_02_14\Eq_A_2013_02_14_0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0" y="4174140"/>
            <a:ext cx="2852928" cy="190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6" name="Picture 2" descr="C:\My Data\400 MHz Cavity Measurements\400 MHz Crabbing Cavity Pictures\Pre_Chemistry Weld Pictures\2013_02_14\BmPp_A_Top_2013_02_14_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828" y="4174140"/>
            <a:ext cx="2852928" cy="190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7" name="Picture 3" descr="C:\My Data\499 MHz Cavity Measurements\499 MHz Deflecting Cavity Pictures\IMG_396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6"/>
          <a:stretch/>
        </p:blipFill>
        <p:spPr bwMode="auto">
          <a:xfrm>
            <a:off x="4991555" y="1283411"/>
            <a:ext cx="4063261" cy="246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8" name="Picture 4" descr="C:\My Data\499 MHz Cavity Measurements\499 MHz Deflecting Cavity Pictures\IMG_394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5" y="3745688"/>
            <a:ext cx="1881315" cy="250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06350" y="3849244"/>
            <a:ext cx="2852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Weld seam at equator </a:t>
            </a:r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953219" y="851920"/>
            <a:ext cx="3095624" cy="362059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1800" b="0" u="sng" dirty="0" smtClean="0"/>
              <a:t>400 MHz Crabbing Cavity</a:t>
            </a:r>
            <a:endParaRPr lang="en-US" sz="1400" b="0" dirty="0">
              <a:latin typeface="Calibri" pitchFamily="34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353585" y="849052"/>
            <a:ext cx="3095624" cy="362059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1800" b="0" u="sng" dirty="0" smtClean="0"/>
              <a:t>499 MHz Deflecting Cavity</a:t>
            </a:r>
            <a:endParaRPr lang="en-US" sz="1400" b="0" baseline="30000" dirty="0"/>
          </a:p>
        </p:txBody>
      </p:sp>
      <p:sp>
        <p:nvSpPr>
          <p:cNvPr id="14" name="TextBox 13"/>
          <p:cNvSpPr txBox="1"/>
          <p:nvPr/>
        </p:nvSpPr>
        <p:spPr>
          <a:xfrm>
            <a:off x="3268828" y="3849244"/>
            <a:ext cx="2852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Weld seam at beam pipe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940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Bead Pull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" y="852969"/>
            <a:ext cx="4886234" cy="2597597"/>
          </a:xfrm>
        </p:spPr>
        <p:txBody>
          <a:bodyPr/>
          <a:lstStyle/>
          <a:p>
            <a:r>
              <a:rPr lang="en-US" sz="2000" dirty="0" smtClean="0"/>
              <a:t>On axis fields were measured for both</a:t>
            </a:r>
          </a:p>
          <a:p>
            <a:pPr lvl="1"/>
            <a:r>
              <a:rPr lang="en-US" sz="1600" dirty="0"/>
              <a:t>499 MHz deflecting cavity</a:t>
            </a:r>
          </a:p>
          <a:p>
            <a:pPr lvl="1"/>
            <a:r>
              <a:rPr lang="en-US" sz="1600" dirty="0" smtClean="0"/>
              <a:t>400 MHz crabbing cavity</a:t>
            </a:r>
          </a:p>
          <a:p>
            <a:r>
              <a:rPr lang="en-US" sz="2000" dirty="0" smtClean="0"/>
              <a:t>Measured components</a:t>
            </a:r>
          </a:p>
          <a:p>
            <a:pPr lvl="1"/>
            <a:r>
              <a:rPr lang="en-US" sz="1600" dirty="0"/>
              <a:t>On–axis </a:t>
            </a:r>
            <a:r>
              <a:rPr lang="en-US" sz="1600" dirty="0" smtClean="0"/>
              <a:t>transverse electric field: Using a Teflon bead</a:t>
            </a:r>
          </a:p>
          <a:p>
            <a:pPr lvl="1"/>
            <a:r>
              <a:rPr lang="en-US" sz="1600" dirty="0" smtClean="0"/>
              <a:t>Both on–axis transverse electric and magnetic fields: Using an Al bead</a:t>
            </a:r>
          </a:p>
        </p:txBody>
      </p:sp>
      <p:pic>
        <p:nvPicPr>
          <p:cNvPr id="58370" name="Picture 2" descr="C:\My Data\499 MHz Cavity Measurements\499 MHz Deflecting Cavity Pictures\IMG_395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9"/>
          <a:stretch/>
        </p:blipFill>
        <p:spPr bwMode="auto">
          <a:xfrm>
            <a:off x="5343433" y="1115314"/>
            <a:ext cx="3658431" cy="239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5624837" y="818813"/>
            <a:ext cx="3095624" cy="362059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1800" b="0" dirty="0" smtClean="0"/>
              <a:t>Bead Pull Set UP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9701" y="3673889"/>
            <a:ext cx="9116922" cy="2561315"/>
            <a:chOff x="9701" y="3673889"/>
            <a:chExt cx="9116922" cy="2561315"/>
          </a:xfrm>
        </p:grpSpPr>
        <p:pic>
          <p:nvPicPr>
            <p:cNvPr id="5837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1772" y="3996783"/>
              <a:ext cx="3034851" cy="22003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01" y="4035948"/>
              <a:ext cx="3037519" cy="2199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7220" y="4035948"/>
              <a:ext cx="3037519" cy="2199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Content Placeholder 2"/>
            <p:cNvSpPr txBox="1">
              <a:spLocks/>
            </p:cNvSpPr>
            <p:nvPr/>
          </p:nvSpPr>
          <p:spPr>
            <a:xfrm>
              <a:off x="1745699" y="3687609"/>
              <a:ext cx="3095624" cy="362059"/>
            </a:xfrm>
            <a:prstGeom prst="rect">
              <a:avLst/>
            </a:prstGeom>
          </p:spPr>
          <p:txBody>
            <a:bodyPr/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800">
                  <a:solidFill>
                    <a:schemeClr val="tx1"/>
                  </a:solidFill>
                  <a:latin typeface="+mn-lt"/>
                  <a:cs typeface="+mn-cs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9pPr>
            </a:lstStyle>
            <a:p>
              <a:pPr marL="57150" indent="0" algn="ctr">
                <a:buNone/>
              </a:pPr>
              <a:r>
                <a:rPr lang="en-US" sz="1800" b="0" u="sng" dirty="0" smtClean="0"/>
                <a:t>400 MHz Crabbing Cavity</a:t>
              </a:r>
            </a:p>
          </p:txBody>
        </p:sp>
        <p:sp>
          <p:nvSpPr>
            <p:cNvPr id="10" name="Content Placeholder 2"/>
            <p:cNvSpPr txBox="1">
              <a:spLocks/>
            </p:cNvSpPr>
            <p:nvPr/>
          </p:nvSpPr>
          <p:spPr>
            <a:xfrm>
              <a:off x="5984431" y="3673889"/>
              <a:ext cx="3095624" cy="362059"/>
            </a:xfrm>
            <a:prstGeom prst="rect">
              <a:avLst/>
            </a:prstGeom>
          </p:spPr>
          <p:txBody>
            <a:bodyPr/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800">
                  <a:solidFill>
                    <a:schemeClr val="tx1"/>
                  </a:solidFill>
                  <a:latin typeface="+mn-lt"/>
                  <a:cs typeface="+mn-cs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9pPr>
            </a:lstStyle>
            <a:p>
              <a:pPr marL="57150" indent="0" algn="ctr">
                <a:buNone/>
              </a:pPr>
              <a:r>
                <a:rPr lang="en-US" sz="1800" b="0" u="sng" dirty="0" smtClean="0"/>
                <a:t>499 MHz Deflecting Cavity</a:t>
              </a:r>
            </a:p>
          </p:txBody>
        </p:sp>
        <p:sp>
          <p:nvSpPr>
            <p:cNvPr id="12" name="TextBox 10"/>
            <p:cNvSpPr txBox="1"/>
            <p:nvPr/>
          </p:nvSpPr>
          <p:spPr>
            <a:xfrm>
              <a:off x="554898" y="4180915"/>
              <a:ext cx="721811" cy="201292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lIns="0" tIns="0" rIns="0" bIns="0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b="0" dirty="0" smtClean="0"/>
                <a:t>Teflon Bead</a:t>
              </a:r>
              <a:endParaRPr lang="en-US" sz="1000" b="0" dirty="0"/>
            </a:p>
          </p:txBody>
        </p:sp>
        <p:sp>
          <p:nvSpPr>
            <p:cNvPr id="13" name="TextBox 10"/>
            <p:cNvSpPr txBox="1"/>
            <p:nvPr/>
          </p:nvSpPr>
          <p:spPr>
            <a:xfrm>
              <a:off x="3619912" y="4192401"/>
              <a:ext cx="721811" cy="201292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lIns="0" tIns="0" rIns="0" bIns="0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b="0" dirty="0" smtClean="0"/>
                <a:t>Al Bead</a:t>
              </a:r>
              <a:endParaRPr lang="en-US" sz="1000" b="0" dirty="0"/>
            </a:p>
          </p:txBody>
        </p:sp>
        <p:sp>
          <p:nvSpPr>
            <p:cNvPr id="14" name="TextBox 10"/>
            <p:cNvSpPr txBox="1"/>
            <p:nvPr/>
          </p:nvSpPr>
          <p:spPr>
            <a:xfrm>
              <a:off x="6719643" y="4160717"/>
              <a:ext cx="721811" cy="201292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lIns="0" tIns="0" rIns="0" bIns="0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b="0" dirty="0" smtClean="0"/>
                <a:t>Teflon Bead</a:t>
              </a:r>
              <a:endParaRPr lang="en-US" sz="1000" b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075597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 the way to Grad School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300" y="859974"/>
            <a:ext cx="4609738" cy="5257800"/>
          </a:xfrm>
        </p:spPr>
        <p:txBody>
          <a:bodyPr/>
          <a:lstStyle/>
          <a:p>
            <a:endParaRPr lang="en-US" sz="2000" dirty="0" smtClean="0"/>
          </a:p>
          <a:p>
            <a:r>
              <a:rPr lang="en-US" sz="2000" dirty="0" smtClean="0"/>
              <a:t>University of Colombo, Sri Lanka</a:t>
            </a:r>
          </a:p>
          <a:p>
            <a:pPr lvl="1"/>
            <a:r>
              <a:rPr lang="en-US" sz="1800" dirty="0" smtClean="0"/>
              <a:t>Bachelor of Engineering Physics (2001-2004)</a:t>
            </a:r>
          </a:p>
          <a:p>
            <a:pPr lvl="1"/>
            <a:r>
              <a:rPr lang="en-US" sz="1800" dirty="0" smtClean="0"/>
              <a:t>Bachelor of Information Technology (2000-2004)</a:t>
            </a:r>
          </a:p>
          <a:p>
            <a:pPr lvl="1"/>
            <a:endParaRPr lang="en-US" sz="1800" dirty="0"/>
          </a:p>
          <a:p>
            <a:endParaRPr lang="en-US" sz="1100" dirty="0" smtClean="0"/>
          </a:p>
          <a:p>
            <a:endParaRPr lang="en-US" sz="1100" dirty="0"/>
          </a:p>
          <a:p>
            <a:endParaRPr lang="en-US" sz="1100" dirty="0"/>
          </a:p>
          <a:p>
            <a:endParaRPr lang="en-US" dirty="0" smtClean="0"/>
          </a:p>
          <a:p>
            <a:r>
              <a:rPr lang="en-US" sz="2000" dirty="0" smtClean="0"/>
              <a:t>Old Dominion University, Norfolk, VA</a:t>
            </a:r>
          </a:p>
          <a:p>
            <a:pPr lvl="1"/>
            <a:r>
              <a:rPr lang="en-US" sz="1800" dirty="0" smtClean="0"/>
              <a:t>Master of Science in Physics  (2006-2008)</a:t>
            </a:r>
          </a:p>
          <a:p>
            <a:pPr lvl="1"/>
            <a:r>
              <a:rPr lang="en-US" sz="1800" dirty="0" smtClean="0"/>
              <a:t>Ph.D. </a:t>
            </a:r>
            <a:r>
              <a:rPr lang="en-US" sz="1800" dirty="0" err="1" smtClean="0"/>
              <a:t>Candiate</a:t>
            </a:r>
            <a:r>
              <a:rPr lang="en-US" sz="1800" dirty="0" smtClean="0"/>
              <a:t> (2013)</a:t>
            </a:r>
          </a:p>
          <a:p>
            <a:pPr marL="974725" lvl="2" indent="-230188"/>
            <a:r>
              <a:rPr lang="en-US" sz="1400" dirty="0" smtClean="0"/>
              <a:t>Advisor: Prof. Jean </a:t>
            </a:r>
            <a:r>
              <a:rPr lang="en-US" sz="1400" dirty="0" err="1" smtClean="0"/>
              <a:t>Delayen</a:t>
            </a:r>
            <a:endParaRPr lang="en-US" sz="1400" dirty="0" smtClean="0"/>
          </a:p>
        </p:txBody>
      </p:sp>
      <p:pic>
        <p:nvPicPr>
          <p:cNvPr id="54274" name="Picture 2" descr="C:\My Data\4 Talks and Presentations\TOOHIG Fellowship Talk\Images\UoC Name Boar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50" y="964294"/>
            <a:ext cx="278130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5" name="Picture 3" descr="C:\My Data\4 Talks and Presentations\TOOHIG Fellowship Talk\Images\Uo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937" y="2228171"/>
            <a:ext cx="3931920" cy="168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6" name="Picture 4" descr="C:\My Data\4 Talks and Presentations\TOOHIG Fellowship Talk\Images\College of Scienc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314" y="4331790"/>
            <a:ext cx="262890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7" name="Picture 5" descr="C:\My Data\4 Talks and Presentations\TOOHIG Fellowship Talk\Images\Monarc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496" y="4414150"/>
            <a:ext cx="154305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455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Treatment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0786" y="962025"/>
            <a:ext cx="8229600" cy="5257800"/>
          </a:xfrm>
        </p:spPr>
        <p:txBody>
          <a:bodyPr/>
          <a:lstStyle/>
          <a:p>
            <a:r>
              <a:rPr lang="en-US" sz="2000" dirty="0" smtClean="0"/>
              <a:t>For the 400 MHz crabbing cavity</a:t>
            </a:r>
          </a:p>
          <a:p>
            <a:pPr lvl="1"/>
            <a:r>
              <a:rPr lang="en-US" sz="1800" dirty="0" smtClean="0"/>
              <a:t>Bulk BCP – 85 </a:t>
            </a:r>
            <a:r>
              <a:rPr lang="el-GR" sz="1800" i="1" dirty="0" smtClean="0"/>
              <a:t>μ</a:t>
            </a:r>
            <a:r>
              <a:rPr lang="en-US" sz="1800" dirty="0" smtClean="0"/>
              <a:t>m</a:t>
            </a:r>
          </a:p>
          <a:p>
            <a:pPr lvl="1"/>
            <a:r>
              <a:rPr lang="en-US" sz="1800" dirty="0" smtClean="0"/>
              <a:t>Heat treatment – At 600</a:t>
            </a:r>
            <a:r>
              <a:rPr lang="en-US" sz="1800" baseline="30000" dirty="0" smtClean="0"/>
              <a:t>0</a:t>
            </a:r>
            <a:r>
              <a:rPr lang="en-US" sz="1800" dirty="0" smtClean="0"/>
              <a:t> C for 10 hours</a:t>
            </a:r>
          </a:p>
          <a:p>
            <a:pPr lvl="1"/>
            <a:r>
              <a:rPr lang="en-US" sz="1800" dirty="0" smtClean="0"/>
              <a:t>Light BCP – ~10 </a:t>
            </a:r>
            <a:r>
              <a:rPr lang="el-GR" sz="1800" i="1" dirty="0"/>
              <a:t>μ</a:t>
            </a:r>
            <a:r>
              <a:rPr lang="en-US" sz="1800" dirty="0" smtClean="0"/>
              <a:t>m</a:t>
            </a:r>
          </a:p>
          <a:p>
            <a:pPr lvl="1"/>
            <a:r>
              <a:rPr lang="en-US" sz="1800" dirty="0" smtClean="0"/>
              <a:t>High Pressure Rinse – 3 passes</a:t>
            </a:r>
          </a:p>
          <a:p>
            <a:pPr marL="0" indent="0">
              <a:buNone/>
            </a:pPr>
            <a:endParaRPr lang="en-US" sz="2000" dirty="0" smtClean="0"/>
          </a:p>
          <a:p>
            <a:pPr lvl="1"/>
            <a:endParaRPr lang="en-US" sz="1600" dirty="0" smtClean="0"/>
          </a:p>
          <a:p>
            <a:endParaRPr lang="en-US" dirty="0" smtClean="0"/>
          </a:p>
        </p:txBody>
      </p:sp>
      <p:sp>
        <p:nvSpPr>
          <p:cNvPr id="41" name="Content Placeholder 2"/>
          <p:cNvSpPr txBox="1">
            <a:spLocks/>
          </p:cNvSpPr>
          <p:nvPr/>
        </p:nvSpPr>
        <p:spPr bwMode="auto">
          <a:xfrm>
            <a:off x="215169" y="2992326"/>
            <a:ext cx="4836692" cy="3237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en-US" sz="2000" b="0" u="sng" kern="0" dirty="0" smtClean="0"/>
              <a:t>Bulk BCP</a:t>
            </a:r>
          </a:p>
          <a:p>
            <a:r>
              <a:rPr lang="en-US" sz="2000" b="0" kern="0" dirty="0" smtClean="0"/>
              <a:t>Planned total removal – 120 </a:t>
            </a:r>
            <a:r>
              <a:rPr lang="el-GR" sz="2000" b="0" i="1" kern="0" dirty="0" smtClean="0">
                <a:latin typeface="Calibri"/>
              </a:rPr>
              <a:t>μ</a:t>
            </a:r>
            <a:r>
              <a:rPr lang="en-US" sz="2000" b="0" kern="0" dirty="0" smtClean="0">
                <a:latin typeface="Calibri"/>
              </a:rPr>
              <a:t>m</a:t>
            </a:r>
          </a:p>
          <a:p>
            <a:r>
              <a:rPr lang="en-US" sz="2000" b="0" kern="0" dirty="0" smtClean="0">
                <a:latin typeface="Arial" pitchFamily="34" charset="0"/>
                <a:cs typeface="Arial" pitchFamily="34" charset="0"/>
              </a:rPr>
              <a:t>Acid mixture was contaminated with glycol</a:t>
            </a:r>
          </a:p>
          <a:p>
            <a:pPr lvl="1"/>
            <a:r>
              <a:rPr lang="en-US" sz="1600" b="0" kern="0" dirty="0" smtClean="0"/>
              <a:t>Reduced etch rate from 2.7-2.8 </a:t>
            </a:r>
            <a:r>
              <a:rPr lang="el-GR" sz="1600" b="0" i="1" kern="0" dirty="0" smtClean="0"/>
              <a:t>μ</a:t>
            </a:r>
            <a:r>
              <a:rPr lang="en-US" sz="1600" b="0" kern="0" dirty="0" smtClean="0"/>
              <a:t>m /min to 1.8 </a:t>
            </a:r>
            <a:r>
              <a:rPr lang="el-GR" sz="1600" b="0" i="1" kern="0" dirty="0" smtClean="0"/>
              <a:t>μ</a:t>
            </a:r>
            <a:r>
              <a:rPr lang="en-US" sz="1600" b="0" kern="0" dirty="0" smtClean="0"/>
              <a:t>m/min </a:t>
            </a:r>
          </a:p>
          <a:p>
            <a:r>
              <a:rPr lang="en-US" sz="2000" b="0" kern="0" dirty="0" smtClean="0"/>
              <a:t>Average removal 85 microns</a:t>
            </a:r>
          </a:p>
          <a:p>
            <a:pPr lvl="1"/>
            <a:r>
              <a:rPr lang="en-US" sz="1600" b="0" kern="0" dirty="0" smtClean="0"/>
              <a:t>Average removal in edges &gt; 90 </a:t>
            </a:r>
            <a:r>
              <a:rPr lang="el-GR" sz="1600" b="0" i="1" kern="0" dirty="0" smtClean="0"/>
              <a:t>μ</a:t>
            </a:r>
            <a:r>
              <a:rPr lang="en-US" sz="1600" b="0" kern="0" dirty="0" smtClean="0"/>
              <a:t>m</a:t>
            </a:r>
          </a:p>
          <a:p>
            <a:pPr lvl="1"/>
            <a:r>
              <a:rPr lang="en-US" sz="1600" b="0" kern="0" dirty="0" smtClean="0"/>
              <a:t>Average removal on flat surfaces &lt; 70 </a:t>
            </a:r>
            <a:r>
              <a:rPr lang="el-GR" sz="1600" b="0" i="1" kern="0" dirty="0" smtClean="0"/>
              <a:t>μ</a:t>
            </a:r>
            <a:r>
              <a:rPr lang="en-US" sz="1600" b="0" kern="0" dirty="0" smtClean="0"/>
              <a:t>m</a:t>
            </a:r>
            <a:endParaRPr lang="en-US" sz="2000" b="0" kern="0" dirty="0"/>
          </a:p>
        </p:txBody>
      </p:sp>
      <p:grpSp>
        <p:nvGrpSpPr>
          <p:cNvPr id="42" name="Group 41"/>
          <p:cNvGrpSpPr/>
          <p:nvPr/>
        </p:nvGrpSpPr>
        <p:grpSpPr>
          <a:xfrm>
            <a:off x="5108033" y="984297"/>
            <a:ext cx="3973947" cy="5190226"/>
            <a:chOff x="0" y="984297"/>
            <a:chExt cx="3973947" cy="5190226"/>
          </a:xfrm>
        </p:grpSpPr>
        <p:grpSp>
          <p:nvGrpSpPr>
            <p:cNvPr id="43" name="Group 42"/>
            <p:cNvGrpSpPr/>
            <p:nvPr/>
          </p:nvGrpSpPr>
          <p:grpSpPr>
            <a:xfrm>
              <a:off x="571213" y="984297"/>
              <a:ext cx="3040742" cy="5190226"/>
              <a:chOff x="195944" y="972458"/>
              <a:chExt cx="3040742" cy="5190226"/>
            </a:xfrm>
          </p:grpSpPr>
          <p:pic>
            <p:nvPicPr>
              <p:cNvPr id="51" name="Picture 3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540" t="12826" r="35793" b="30413"/>
              <a:stretch/>
            </p:blipFill>
            <p:spPr bwMode="auto">
              <a:xfrm>
                <a:off x="420915" y="972458"/>
                <a:ext cx="2438449" cy="51902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52" name="Group 51"/>
              <p:cNvGrpSpPr/>
              <p:nvPr/>
            </p:nvGrpSpPr>
            <p:grpSpPr>
              <a:xfrm>
                <a:off x="195944" y="1654629"/>
                <a:ext cx="3040742" cy="3783889"/>
                <a:chOff x="195944" y="1654629"/>
                <a:chExt cx="3040742" cy="3783889"/>
              </a:xfrm>
            </p:grpSpPr>
            <p:sp>
              <p:nvSpPr>
                <p:cNvPr id="70" name="TextBox 69"/>
                <p:cNvSpPr txBox="1"/>
                <p:nvPr/>
              </p:nvSpPr>
              <p:spPr>
                <a:xfrm>
                  <a:off x="195944" y="1654629"/>
                  <a:ext cx="44994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O</a:t>
                  </a:r>
                  <a:r>
                    <a:rPr lang="en-US" baseline="-25000" dirty="0" smtClean="0"/>
                    <a:t>1</a:t>
                  </a:r>
                </a:p>
              </p:txBody>
            </p:sp>
            <p:sp>
              <p:nvSpPr>
                <p:cNvPr id="71" name="TextBox 70"/>
                <p:cNvSpPr txBox="1"/>
                <p:nvPr/>
              </p:nvSpPr>
              <p:spPr>
                <a:xfrm>
                  <a:off x="203204" y="2256963"/>
                  <a:ext cx="44994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O</a:t>
                  </a:r>
                  <a:r>
                    <a:rPr lang="en-US" baseline="-25000" dirty="0" smtClean="0"/>
                    <a:t>2</a:t>
                  </a:r>
                </a:p>
              </p:txBody>
            </p:sp>
            <p:sp>
              <p:nvSpPr>
                <p:cNvPr id="72" name="TextBox 71"/>
                <p:cNvSpPr txBox="1"/>
                <p:nvPr/>
              </p:nvSpPr>
              <p:spPr>
                <a:xfrm>
                  <a:off x="420915" y="2757708"/>
                  <a:ext cx="44994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O</a:t>
                  </a:r>
                  <a:r>
                    <a:rPr lang="en-US" baseline="-25000" dirty="0" smtClean="0"/>
                    <a:t>3</a:t>
                  </a:r>
                </a:p>
              </p:txBody>
            </p:sp>
            <p:sp>
              <p:nvSpPr>
                <p:cNvPr id="73" name="TextBox 72"/>
                <p:cNvSpPr txBox="1"/>
                <p:nvPr/>
              </p:nvSpPr>
              <p:spPr>
                <a:xfrm>
                  <a:off x="413661" y="3316500"/>
                  <a:ext cx="44994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O</a:t>
                  </a:r>
                  <a:r>
                    <a:rPr lang="en-US" baseline="-25000" dirty="0" smtClean="0"/>
                    <a:t>4</a:t>
                  </a:r>
                </a:p>
              </p:txBody>
            </p:sp>
            <p:sp>
              <p:nvSpPr>
                <p:cNvPr id="74" name="TextBox 73"/>
                <p:cNvSpPr txBox="1"/>
                <p:nvPr/>
              </p:nvSpPr>
              <p:spPr>
                <a:xfrm>
                  <a:off x="406407" y="3947862"/>
                  <a:ext cx="44994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O</a:t>
                  </a:r>
                  <a:r>
                    <a:rPr lang="en-US" baseline="-25000" dirty="0" smtClean="0"/>
                    <a:t>5</a:t>
                  </a:r>
                </a:p>
              </p:txBody>
            </p:sp>
            <p:sp>
              <p:nvSpPr>
                <p:cNvPr id="75" name="TextBox 74"/>
                <p:cNvSpPr txBox="1"/>
                <p:nvPr/>
              </p:nvSpPr>
              <p:spPr>
                <a:xfrm>
                  <a:off x="203204" y="4521147"/>
                  <a:ext cx="44994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O</a:t>
                  </a:r>
                  <a:r>
                    <a:rPr lang="en-US" baseline="-25000" dirty="0" smtClean="0"/>
                    <a:t>6</a:t>
                  </a:r>
                </a:p>
              </p:txBody>
            </p:sp>
            <p:sp>
              <p:nvSpPr>
                <p:cNvPr id="76" name="TextBox 75"/>
                <p:cNvSpPr txBox="1"/>
                <p:nvPr/>
              </p:nvSpPr>
              <p:spPr>
                <a:xfrm>
                  <a:off x="210464" y="5123481"/>
                  <a:ext cx="44994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O</a:t>
                  </a:r>
                  <a:r>
                    <a:rPr lang="en-US" baseline="-25000" dirty="0" smtClean="0"/>
                    <a:t>7</a:t>
                  </a:r>
                </a:p>
              </p:txBody>
            </p:sp>
            <p:sp>
              <p:nvSpPr>
                <p:cNvPr id="77" name="TextBox 76"/>
                <p:cNvSpPr txBox="1"/>
                <p:nvPr/>
              </p:nvSpPr>
              <p:spPr>
                <a:xfrm>
                  <a:off x="2670584" y="1661889"/>
                  <a:ext cx="46446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O</a:t>
                  </a:r>
                  <a:r>
                    <a:rPr lang="en-US" baseline="-25000" dirty="0" smtClean="0"/>
                    <a:t>10</a:t>
                  </a:r>
                </a:p>
              </p:txBody>
            </p:sp>
            <p:sp>
              <p:nvSpPr>
                <p:cNvPr id="78" name="TextBox 77"/>
                <p:cNvSpPr txBox="1"/>
                <p:nvPr/>
              </p:nvSpPr>
              <p:spPr>
                <a:xfrm>
                  <a:off x="2677844" y="2264223"/>
                  <a:ext cx="44994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O</a:t>
                  </a:r>
                  <a:r>
                    <a:rPr lang="en-US" baseline="-25000" dirty="0" smtClean="0"/>
                    <a:t>11</a:t>
                  </a:r>
                </a:p>
              </p:txBody>
            </p:sp>
            <p:sp>
              <p:nvSpPr>
                <p:cNvPr id="79" name="TextBox 78"/>
                <p:cNvSpPr txBox="1"/>
                <p:nvPr/>
              </p:nvSpPr>
              <p:spPr>
                <a:xfrm>
                  <a:off x="2677844" y="4528407"/>
                  <a:ext cx="55884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O</a:t>
                  </a:r>
                  <a:r>
                    <a:rPr lang="en-US" baseline="-25000" dirty="0" smtClean="0"/>
                    <a:t>15</a:t>
                  </a:r>
                </a:p>
              </p:txBody>
            </p:sp>
            <p:sp>
              <p:nvSpPr>
                <p:cNvPr id="80" name="TextBox 79"/>
                <p:cNvSpPr txBox="1"/>
                <p:nvPr/>
              </p:nvSpPr>
              <p:spPr>
                <a:xfrm>
                  <a:off x="2685104" y="5130741"/>
                  <a:ext cx="55158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O</a:t>
                  </a:r>
                  <a:r>
                    <a:rPr lang="en-US" baseline="-25000" dirty="0" smtClean="0"/>
                    <a:t>16</a:t>
                  </a:r>
                </a:p>
              </p:txBody>
            </p:sp>
            <p:sp>
              <p:nvSpPr>
                <p:cNvPr id="81" name="TextBox 80"/>
                <p:cNvSpPr txBox="1"/>
                <p:nvPr/>
              </p:nvSpPr>
              <p:spPr>
                <a:xfrm>
                  <a:off x="2460135" y="2750454"/>
                  <a:ext cx="46446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O</a:t>
                  </a:r>
                  <a:r>
                    <a:rPr lang="en-US" baseline="-25000" dirty="0" smtClean="0"/>
                    <a:t>12</a:t>
                  </a:r>
                </a:p>
              </p:txBody>
            </p:sp>
            <p:sp>
              <p:nvSpPr>
                <p:cNvPr id="82" name="TextBox 81"/>
                <p:cNvSpPr txBox="1"/>
                <p:nvPr/>
              </p:nvSpPr>
              <p:spPr>
                <a:xfrm>
                  <a:off x="2452881" y="3309246"/>
                  <a:ext cx="47171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O</a:t>
                  </a:r>
                  <a:r>
                    <a:rPr lang="en-US" baseline="-25000" dirty="0" smtClean="0"/>
                    <a:t>13</a:t>
                  </a:r>
                </a:p>
              </p:txBody>
            </p:sp>
            <p:sp>
              <p:nvSpPr>
                <p:cNvPr id="83" name="TextBox 82"/>
                <p:cNvSpPr txBox="1"/>
                <p:nvPr/>
              </p:nvSpPr>
              <p:spPr>
                <a:xfrm>
                  <a:off x="2358542" y="3940608"/>
                  <a:ext cx="66764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O</a:t>
                  </a:r>
                  <a:r>
                    <a:rPr lang="en-US" baseline="-25000" dirty="0" smtClean="0"/>
                    <a:t>14</a:t>
                  </a:r>
                </a:p>
              </p:txBody>
            </p:sp>
            <p:sp>
              <p:nvSpPr>
                <p:cNvPr id="84" name="TextBox 83"/>
                <p:cNvSpPr txBox="1"/>
                <p:nvPr/>
              </p:nvSpPr>
              <p:spPr>
                <a:xfrm>
                  <a:off x="1415168" y="2644579"/>
                  <a:ext cx="44994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O</a:t>
                  </a:r>
                  <a:r>
                    <a:rPr lang="en-US" baseline="-25000" dirty="0" smtClean="0"/>
                    <a:t>8</a:t>
                  </a:r>
                </a:p>
              </p:txBody>
            </p:sp>
            <p:sp>
              <p:nvSpPr>
                <p:cNvPr id="85" name="TextBox 84"/>
                <p:cNvSpPr txBox="1"/>
                <p:nvPr/>
              </p:nvSpPr>
              <p:spPr>
                <a:xfrm>
                  <a:off x="1407914" y="3987127"/>
                  <a:ext cx="44994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O</a:t>
                  </a:r>
                  <a:r>
                    <a:rPr lang="en-US" baseline="-25000" dirty="0" smtClean="0"/>
                    <a:t>9</a:t>
                  </a:r>
                </a:p>
              </p:txBody>
            </p:sp>
          </p:grpSp>
          <p:grpSp>
            <p:nvGrpSpPr>
              <p:cNvPr id="53" name="Group 52"/>
              <p:cNvGrpSpPr/>
              <p:nvPr/>
            </p:nvGrpSpPr>
            <p:grpSpPr>
              <a:xfrm>
                <a:off x="464467" y="1882504"/>
                <a:ext cx="2329495" cy="3360758"/>
                <a:chOff x="464467" y="1882504"/>
                <a:chExt cx="2329495" cy="3360758"/>
              </a:xfrm>
            </p:grpSpPr>
            <p:sp>
              <p:nvSpPr>
                <p:cNvPr id="54" name="Oval 53"/>
                <p:cNvSpPr/>
                <p:nvPr/>
              </p:nvSpPr>
              <p:spPr bwMode="auto">
                <a:xfrm>
                  <a:off x="1450002" y="2624211"/>
                  <a:ext cx="365760" cy="365760"/>
                </a:xfrm>
                <a:prstGeom prst="ellipse">
                  <a:avLst/>
                </a:prstGeom>
                <a:noFill/>
                <a:ln w="25400" cap="flat" cmpd="sng" algn="ctr">
                  <a:solidFill>
                    <a:srgbClr val="FFC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55" name="Oval 54"/>
                <p:cNvSpPr/>
                <p:nvPr/>
              </p:nvSpPr>
              <p:spPr bwMode="auto">
                <a:xfrm>
                  <a:off x="1428234" y="3966759"/>
                  <a:ext cx="365760" cy="365760"/>
                </a:xfrm>
                <a:prstGeom prst="ellipse">
                  <a:avLst/>
                </a:prstGeom>
                <a:noFill/>
                <a:ln w="25400" cap="flat" cmpd="sng" algn="ctr">
                  <a:solidFill>
                    <a:srgbClr val="FFC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cxnSp>
              <p:nvCxnSpPr>
                <p:cNvPr id="56" name="Straight Connector 55"/>
                <p:cNvCxnSpPr/>
                <p:nvPr/>
              </p:nvCxnSpPr>
              <p:spPr bwMode="auto">
                <a:xfrm>
                  <a:off x="2663339" y="5134332"/>
                  <a:ext cx="130623" cy="10893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FC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7" name="Straight Connector 56"/>
                <p:cNvCxnSpPr/>
                <p:nvPr/>
              </p:nvCxnSpPr>
              <p:spPr bwMode="auto">
                <a:xfrm>
                  <a:off x="464467" y="1915201"/>
                  <a:ext cx="130623" cy="10893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FC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8" name="Straight Connector 57"/>
                <p:cNvCxnSpPr/>
                <p:nvPr/>
              </p:nvCxnSpPr>
              <p:spPr bwMode="auto">
                <a:xfrm flipV="1">
                  <a:off x="2634317" y="1882504"/>
                  <a:ext cx="130623" cy="10893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FC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9" name="Straight Connector 58"/>
                <p:cNvCxnSpPr/>
                <p:nvPr/>
              </p:nvCxnSpPr>
              <p:spPr bwMode="auto">
                <a:xfrm flipV="1">
                  <a:off x="471730" y="5098040"/>
                  <a:ext cx="130623" cy="10893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FC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0" name="Straight Connector 59"/>
                <p:cNvCxnSpPr/>
                <p:nvPr/>
              </p:nvCxnSpPr>
              <p:spPr bwMode="auto">
                <a:xfrm flipV="1">
                  <a:off x="2641566" y="4756290"/>
                  <a:ext cx="130623" cy="10893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FC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1" name="Straight Connector 60"/>
                <p:cNvCxnSpPr/>
                <p:nvPr/>
              </p:nvCxnSpPr>
              <p:spPr bwMode="auto">
                <a:xfrm>
                  <a:off x="551506" y="4770804"/>
                  <a:ext cx="130623" cy="10893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FC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2" name="Straight Connector 61"/>
                <p:cNvCxnSpPr/>
                <p:nvPr/>
              </p:nvCxnSpPr>
              <p:spPr bwMode="auto">
                <a:xfrm>
                  <a:off x="2641562" y="2209758"/>
                  <a:ext cx="94343" cy="126304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FC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3" name="Straight Connector 62"/>
                <p:cNvCxnSpPr/>
                <p:nvPr/>
              </p:nvCxnSpPr>
              <p:spPr bwMode="auto">
                <a:xfrm flipV="1">
                  <a:off x="573275" y="2211182"/>
                  <a:ext cx="94343" cy="126304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FC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4" name="Straight Connector 63"/>
                <p:cNvCxnSpPr/>
                <p:nvPr/>
              </p:nvCxnSpPr>
              <p:spPr bwMode="auto">
                <a:xfrm rot="5400000">
                  <a:off x="907148" y="2754080"/>
                  <a:ext cx="0" cy="30052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rgbClr val="FFC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5" name="Straight Connector 64"/>
                <p:cNvCxnSpPr/>
                <p:nvPr/>
              </p:nvCxnSpPr>
              <p:spPr bwMode="auto">
                <a:xfrm rot="5400000">
                  <a:off x="885380" y="3327386"/>
                  <a:ext cx="0" cy="30052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rgbClr val="FFC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6" name="Straight Connector 65"/>
                <p:cNvCxnSpPr/>
                <p:nvPr/>
              </p:nvCxnSpPr>
              <p:spPr bwMode="auto">
                <a:xfrm rot="5400000">
                  <a:off x="878126" y="3944234"/>
                  <a:ext cx="0" cy="30052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rgbClr val="FFC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7" name="Straight Connector 66"/>
                <p:cNvCxnSpPr/>
                <p:nvPr/>
              </p:nvCxnSpPr>
              <p:spPr bwMode="auto">
                <a:xfrm rot="5400000">
                  <a:off x="2380322" y="2746826"/>
                  <a:ext cx="0" cy="30052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rgbClr val="FFC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8" name="Straight Connector 67"/>
                <p:cNvCxnSpPr/>
                <p:nvPr/>
              </p:nvCxnSpPr>
              <p:spPr bwMode="auto">
                <a:xfrm rot="5400000">
                  <a:off x="2358554" y="3320132"/>
                  <a:ext cx="0" cy="30052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rgbClr val="FFC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9" name="Straight Connector 68"/>
                <p:cNvCxnSpPr/>
                <p:nvPr/>
              </p:nvCxnSpPr>
              <p:spPr bwMode="auto">
                <a:xfrm rot="5400000">
                  <a:off x="2351300" y="3936980"/>
                  <a:ext cx="0" cy="30052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rgbClr val="FFC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sp>
          <p:nvSpPr>
            <p:cNvPr id="44" name="TextBox 43"/>
            <p:cNvSpPr txBox="1"/>
            <p:nvPr/>
          </p:nvSpPr>
          <p:spPr>
            <a:xfrm>
              <a:off x="87239" y="1981505"/>
              <a:ext cx="6115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81 </a:t>
              </a:r>
              <a:r>
                <a:rPr lang="el-GR" sz="1200" i="1" dirty="0">
                  <a:latin typeface="Calibri"/>
                </a:rPr>
                <a:t>μ</a:t>
              </a:r>
              <a:r>
                <a:rPr lang="en-US" sz="1200" dirty="0">
                  <a:latin typeface="Calibri"/>
                </a:rPr>
                <a:t>m</a:t>
              </a:r>
              <a:r>
                <a:rPr lang="en-US" sz="1200" dirty="0" smtClean="0"/>
                <a:t> </a:t>
              </a:r>
              <a:endParaRPr lang="en-US" sz="1200" baseline="-25000" dirty="0" smtClean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336163" y="1974245"/>
              <a:ext cx="6115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99 </a:t>
              </a:r>
              <a:r>
                <a:rPr lang="el-GR" sz="1200" i="1" dirty="0">
                  <a:latin typeface="Calibri"/>
                </a:rPr>
                <a:t>μ</a:t>
              </a:r>
              <a:r>
                <a:rPr lang="en-US" sz="1200" dirty="0">
                  <a:latin typeface="Calibri"/>
                </a:rPr>
                <a:t>m</a:t>
              </a:r>
              <a:r>
                <a:rPr lang="en-US" sz="1200" dirty="0" smtClean="0"/>
                <a:t> </a:t>
              </a:r>
              <a:endParaRPr lang="en-US" sz="1200" baseline="-25000" dirty="0" smtClean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326445" y="4843294"/>
              <a:ext cx="6115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95 </a:t>
              </a:r>
              <a:r>
                <a:rPr lang="el-GR" sz="1200" i="1" dirty="0">
                  <a:latin typeface="Calibri"/>
                </a:rPr>
                <a:t>μ</a:t>
              </a:r>
              <a:r>
                <a:rPr lang="en-US" sz="1200" dirty="0">
                  <a:latin typeface="Calibri"/>
                </a:rPr>
                <a:t>m</a:t>
              </a:r>
              <a:r>
                <a:rPr lang="en-US" sz="1200" dirty="0" smtClean="0"/>
                <a:t> </a:t>
              </a:r>
              <a:endParaRPr lang="en-US" sz="1200" baseline="-25000" dirty="0" smtClean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0" y="4875319"/>
              <a:ext cx="6987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108 </a:t>
              </a:r>
              <a:r>
                <a:rPr lang="el-GR" sz="1200" i="1" dirty="0">
                  <a:latin typeface="Calibri"/>
                </a:rPr>
                <a:t>μ</a:t>
              </a:r>
              <a:r>
                <a:rPr lang="en-US" sz="1200" dirty="0">
                  <a:latin typeface="Calibri"/>
                </a:rPr>
                <a:t>m</a:t>
              </a:r>
              <a:r>
                <a:rPr lang="en-US" sz="1200" dirty="0" smtClean="0"/>
                <a:t> </a:t>
              </a:r>
              <a:endParaRPr lang="en-US" sz="1200" baseline="-25000" dirty="0" smtClean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52400" y="3351863"/>
              <a:ext cx="6987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63 </a:t>
              </a:r>
              <a:r>
                <a:rPr lang="el-GR" sz="1200" i="1" dirty="0">
                  <a:latin typeface="Calibri"/>
                </a:rPr>
                <a:t>μ</a:t>
              </a:r>
              <a:r>
                <a:rPr lang="en-US" sz="1200" dirty="0">
                  <a:latin typeface="Calibri"/>
                </a:rPr>
                <a:t>m</a:t>
              </a:r>
              <a:r>
                <a:rPr lang="en-US" sz="1200" dirty="0" smtClean="0"/>
                <a:t> </a:t>
              </a:r>
              <a:endParaRPr lang="en-US" sz="1200" baseline="-25000" dirty="0" smtClean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275208" y="3343727"/>
              <a:ext cx="6987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71 </a:t>
              </a:r>
              <a:r>
                <a:rPr lang="el-GR" sz="1200" i="1" dirty="0">
                  <a:latin typeface="Calibri"/>
                </a:rPr>
                <a:t>μ</a:t>
              </a:r>
              <a:r>
                <a:rPr lang="en-US" sz="1200" dirty="0">
                  <a:latin typeface="Calibri"/>
                </a:rPr>
                <a:t>m</a:t>
              </a:r>
              <a:r>
                <a:rPr lang="en-US" sz="1200" dirty="0" smtClean="0"/>
                <a:t> </a:t>
              </a:r>
              <a:endParaRPr lang="en-US" sz="1200" baseline="-25000" dirty="0" smtClean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666038" y="3359117"/>
              <a:ext cx="6987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68 </a:t>
              </a:r>
              <a:r>
                <a:rPr lang="el-GR" sz="1200" i="1" dirty="0">
                  <a:latin typeface="Calibri"/>
                </a:rPr>
                <a:t>μ</a:t>
              </a:r>
              <a:r>
                <a:rPr lang="en-US" sz="1200" dirty="0">
                  <a:latin typeface="Calibri"/>
                </a:rPr>
                <a:t>m</a:t>
              </a:r>
              <a:r>
                <a:rPr lang="en-US" sz="1200" dirty="0" smtClean="0"/>
                <a:t> </a:t>
              </a:r>
              <a:endParaRPr lang="en-US" sz="1200" baseline="-25000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2816877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Treatment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311543" y="1028608"/>
            <a:ext cx="3460237" cy="4269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en-US" sz="2000" b="0" u="sng" kern="0" dirty="0" smtClean="0"/>
              <a:t>Heat Treatment</a:t>
            </a:r>
          </a:p>
          <a:p>
            <a:r>
              <a:rPr lang="en-US" sz="2000" b="0" kern="0" dirty="0" smtClean="0"/>
              <a:t>For H</a:t>
            </a:r>
            <a:r>
              <a:rPr lang="en-US" sz="2000" b="0" kern="0" baseline="-25000" dirty="0" smtClean="0"/>
              <a:t>2</a:t>
            </a:r>
            <a:r>
              <a:rPr lang="en-US" sz="2000" b="0" kern="0" dirty="0" smtClean="0"/>
              <a:t> degassing</a:t>
            </a:r>
          </a:p>
          <a:p>
            <a:r>
              <a:rPr lang="en-US" sz="2000" b="0" kern="0" dirty="0" smtClean="0"/>
              <a:t>At </a:t>
            </a:r>
            <a:r>
              <a:rPr lang="en-US" sz="2000" b="0" kern="0" dirty="0"/>
              <a:t>600</a:t>
            </a:r>
            <a:r>
              <a:rPr lang="en-US" sz="2000" b="0" kern="0" baseline="30000" dirty="0"/>
              <a:t>0</a:t>
            </a:r>
            <a:r>
              <a:rPr lang="en-US" sz="2000" b="0" kern="0" dirty="0"/>
              <a:t>C – 10 </a:t>
            </a:r>
            <a:r>
              <a:rPr lang="en-US" sz="2000" b="0" kern="0" dirty="0" smtClean="0"/>
              <a:t>hours</a:t>
            </a:r>
          </a:p>
          <a:p>
            <a:endParaRPr lang="en-US" sz="2000" b="0" kern="0" dirty="0"/>
          </a:p>
          <a:p>
            <a:pPr marL="0" indent="0" algn="ctr">
              <a:buFontTx/>
              <a:buNone/>
            </a:pPr>
            <a:r>
              <a:rPr lang="en-US" sz="2000" b="0" u="sng" kern="0" dirty="0"/>
              <a:t>Light BCP</a:t>
            </a:r>
          </a:p>
          <a:p>
            <a:r>
              <a:rPr lang="en-US" sz="2000" b="0" kern="0" dirty="0"/>
              <a:t>Removal of 10 </a:t>
            </a:r>
            <a:r>
              <a:rPr lang="el-GR" sz="2000" b="0" i="1" kern="0" dirty="0"/>
              <a:t>μ</a:t>
            </a:r>
            <a:r>
              <a:rPr lang="en-US" sz="2000" b="0" kern="0" dirty="0"/>
              <a:t>m after heat treatment</a:t>
            </a:r>
          </a:p>
          <a:p>
            <a:endParaRPr lang="en-US" sz="2000" b="0" kern="0" dirty="0"/>
          </a:p>
          <a:p>
            <a:pPr marL="0" indent="0" algn="ctr">
              <a:buFontTx/>
              <a:buNone/>
            </a:pPr>
            <a:r>
              <a:rPr lang="en-US" sz="2000" b="0" u="sng" kern="0" dirty="0" smtClean="0"/>
              <a:t>HPR</a:t>
            </a:r>
            <a:endParaRPr lang="en-US" sz="2000" b="0" u="sng" kern="0" dirty="0"/>
          </a:p>
          <a:p>
            <a:r>
              <a:rPr lang="en-US" sz="2000" b="0" kern="0" dirty="0"/>
              <a:t>High pressure rinsing in 3 passes</a:t>
            </a:r>
          </a:p>
          <a:p>
            <a:endParaRPr lang="en-US" sz="2000" b="0" kern="0" dirty="0"/>
          </a:p>
        </p:txBody>
      </p:sp>
      <p:grpSp>
        <p:nvGrpSpPr>
          <p:cNvPr id="14" name="Group 13"/>
          <p:cNvGrpSpPr/>
          <p:nvPr/>
        </p:nvGrpSpPr>
        <p:grpSpPr>
          <a:xfrm>
            <a:off x="3688680" y="907396"/>
            <a:ext cx="4604090" cy="5950604"/>
            <a:chOff x="3594096" y="907396"/>
            <a:chExt cx="4604090" cy="5950604"/>
          </a:xfrm>
        </p:grpSpPr>
        <p:grpSp>
          <p:nvGrpSpPr>
            <p:cNvPr id="12" name="Group 11"/>
            <p:cNvGrpSpPr/>
            <p:nvPr/>
          </p:nvGrpSpPr>
          <p:grpSpPr>
            <a:xfrm>
              <a:off x="4404812" y="907396"/>
              <a:ext cx="3617741" cy="2634652"/>
              <a:chOff x="6211150" y="2190569"/>
              <a:chExt cx="3617741" cy="2634652"/>
            </a:xfrm>
          </p:grpSpPr>
          <p:pic>
            <p:nvPicPr>
              <p:cNvPr id="5" name="Picture 2" descr="C:\My Data\400 MHz Cavity Measurements\Heat Treatment\LHC_Crab_LANL_Samples.jp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85" t="22260" r="12500" b="10437"/>
              <a:stretch/>
            </p:blipFill>
            <p:spPr bwMode="auto">
              <a:xfrm>
                <a:off x="6211150" y="2190569"/>
                <a:ext cx="3617741" cy="26346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8" name="Straight Arrow Connector 7"/>
              <p:cNvCxnSpPr/>
              <p:nvPr/>
            </p:nvCxnSpPr>
            <p:spPr bwMode="auto">
              <a:xfrm>
                <a:off x="8981103" y="2758265"/>
                <a:ext cx="0" cy="261257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9" name="Content Placeholder 2"/>
              <p:cNvSpPr txBox="1">
                <a:spLocks/>
              </p:cNvSpPr>
              <p:nvPr/>
            </p:nvSpPr>
            <p:spPr bwMode="auto">
              <a:xfrm>
                <a:off x="8511847" y="2450337"/>
                <a:ext cx="1119774" cy="4071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2400">
                    <a:solidFill>
                      <a:schemeClr val="tx1"/>
                    </a:solidFill>
                    <a:latin typeface="+mn-lt"/>
                    <a:cs typeface="+mn-cs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1800">
                    <a:solidFill>
                      <a:schemeClr val="tx1"/>
                    </a:solidFill>
                    <a:latin typeface="+mn-lt"/>
                    <a:cs typeface="+mn-cs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800">
                    <a:solidFill>
                      <a:schemeClr val="tx1"/>
                    </a:solidFill>
                    <a:latin typeface="+mn-lt"/>
                    <a:cs typeface="+mn-cs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  <a:cs typeface="+mn-cs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  <a:cs typeface="+mn-cs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  <a:cs typeface="+mn-cs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  <a:cs typeface="+mn-cs"/>
                  </a:defRPr>
                </a:lvl9pPr>
              </a:lstStyle>
              <a:p>
                <a:pPr marL="0" indent="0">
                  <a:buFontTx/>
                  <a:buNone/>
                </a:pPr>
                <a:r>
                  <a:rPr lang="en-US" sz="1400" b="1" kern="0" dirty="0" smtClean="0">
                    <a:solidFill>
                      <a:srgbClr val="FFFF00"/>
                    </a:solidFill>
                  </a:rPr>
                  <a:t>T = 600</a:t>
                </a:r>
                <a:r>
                  <a:rPr lang="en-US" sz="1400" b="1" kern="0" baseline="30000" dirty="0" smtClean="0">
                    <a:solidFill>
                      <a:srgbClr val="FFFF00"/>
                    </a:solidFill>
                  </a:rPr>
                  <a:t>0</a:t>
                </a:r>
                <a:r>
                  <a:rPr lang="en-US" sz="1400" b="1" kern="0" dirty="0" smtClean="0">
                    <a:solidFill>
                      <a:srgbClr val="FFFF00"/>
                    </a:solidFill>
                  </a:rPr>
                  <a:t>C </a:t>
                </a:r>
                <a:endParaRPr lang="en-US" sz="1400" b="1" kern="0" dirty="0">
                  <a:solidFill>
                    <a:srgbClr val="FFFF00"/>
                  </a:solidFill>
                </a:endParaRPr>
              </a:p>
            </p:txBody>
          </p:sp>
          <p:cxnSp>
            <p:nvCxnSpPr>
              <p:cNvPr id="10" name="Straight Arrow Connector 9"/>
              <p:cNvCxnSpPr/>
              <p:nvPr/>
            </p:nvCxnSpPr>
            <p:spPr bwMode="auto">
              <a:xfrm>
                <a:off x="7867331" y="2606518"/>
                <a:ext cx="0" cy="379193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1" name="Content Placeholder 2"/>
              <p:cNvSpPr txBox="1">
                <a:spLocks/>
              </p:cNvSpPr>
              <p:nvPr/>
            </p:nvSpPr>
            <p:spPr bwMode="auto">
              <a:xfrm>
                <a:off x="7680845" y="2288217"/>
                <a:ext cx="477623" cy="3864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2400">
                    <a:solidFill>
                      <a:schemeClr val="tx1"/>
                    </a:solidFill>
                    <a:latin typeface="+mn-lt"/>
                    <a:cs typeface="+mn-cs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1800">
                    <a:solidFill>
                      <a:schemeClr val="tx1"/>
                    </a:solidFill>
                    <a:latin typeface="+mn-lt"/>
                    <a:cs typeface="+mn-cs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800">
                    <a:solidFill>
                      <a:schemeClr val="tx1"/>
                    </a:solidFill>
                    <a:latin typeface="+mn-lt"/>
                    <a:cs typeface="+mn-cs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  <a:cs typeface="+mn-cs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  <a:cs typeface="+mn-cs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  <a:cs typeface="+mn-cs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  <a:cs typeface="+mn-cs"/>
                  </a:defRPr>
                </a:lvl9pPr>
              </a:lstStyle>
              <a:p>
                <a:pPr marL="0" indent="0">
                  <a:buFontTx/>
                  <a:buNone/>
                </a:pPr>
                <a:r>
                  <a:rPr lang="en-US" sz="1400" b="1" kern="0" dirty="0" smtClean="0">
                    <a:solidFill>
                      <a:srgbClr val="FFFF00"/>
                    </a:solidFill>
                  </a:rPr>
                  <a:t>H</a:t>
                </a:r>
                <a:r>
                  <a:rPr lang="en-US" sz="1400" b="1" kern="0" baseline="-25000" dirty="0" smtClean="0">
                    <a:solidFill>
                      <a:srgbClr val="FFFF00"/>
                    </a:solidFill>
                  </a:rPr>
                  <a:t>2</a:t>
                </a:r>
                <a:endParaRPr lang="en-US" sz="1400" b="1" kern="0" baseline="-25000" dirty="0">
                  <a:solidFill>
                    <a:srgbClr val="FFFF00"/>
                  </a:solidFill>
                </a:endParaRPr>
              </a:p>
            </p:txBody>
          </p:sp>
        </p:grpSp>
        <p:pic>
          <p:nvPicPr>
            <p:cNvPr id="6" name="Picture 5" descr="IMG_4013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178617" y="3838432"/>
              <a:ext cx="3353699" cy="2685438"/>
            </a:xfrm>
            <a:prstGeom prst="rect">
              <a:avLst/>
            </a:prstGeom>
          </p:spPr>
        </p:pic>
        <p:pic>
          <p:nvPicPr>
            <p:cNvPr id="13" name="Picture 12" descr="IMG_4018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4096" y="4796040"/>
              <a:ext cx="1828800" cy="1371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8885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 Assembly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67899" y="846160"/>
            <a:ext cx="5577294" cy="471243"/>
          </a:xfrm>
        </p:spPr>
        <p:txBody>
          <a:bodyPr/>
          <a:lstStyle/>
          <a:p>
            <a:r>
              <a:rPr lang="en-US" sz="2000" dirty="0" err="1"/>
              <a:t>Chem</a:t>
            </a:r>
            <a:r>
              <a:rPr lang="en-US" sz="2000" dirty="0"/>
              <a:t> and room and clean room trained</a:t>
            </a:r>
          </a:p>
          <a:p>
            <a:endParaRPr lang="en-US" sz="2000" dirty="0"/>
          </a:p>
        </p:txBody>
      </p:sp>
      <p:pic>
        <p:nvPicPr>
          <p:cNvPr id="6" name="Picture 2" descr="C:\My Data\400 MHz Cavity Measurements\400 MHz Crabbing Cavity Pictures\From Alex\0000013102-20130312_1849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836" y="1835678"/>
            <a:ext cx="2985100" cy="223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My Data\400 MHz Cavity Measurements\400 MHz Crabbing Cavity Pictures\From Alex\0000013102-20130312_20145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5" b="29289"/>
          <a:stretch/>
        </p:blipFill>
        <p:spPr bwMode="auto">
          <a:xfrm>
            <a:off x="6345936" y="955344"/>
            <a:ext cx="2798064" cy="210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5" name="Picture 3" descr="C:\My Data\400 MHz Cavity Measurements\400 MHz Crabbing Cavity Pictures\IMG_396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43"/>
          <a:stretch/>
        </p:blipFill>
        <p:spPr bwMode="auto">
          <a:xfrm>
            <a:off x="54594" y="2032980"/>
            <a:ext cx="3235730" cy="134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7" name="Picture 5" descr="C:\My Data\400 MHz Cavity Measurements\400 MHz Crabbing Cavity Pictures\From Alex\0000013100-20130312_12320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4" b="17132"/>
          <a:stretch/>
        </p:blipFill>
        <p:spPr bwMode="auto">
          <a:xfrm>
            <a:off x="81890" y="3929176"/>
            <a:ext cx="3021194" cy="203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My Data\400 MHz Cavity Measurements\400 MHz Crabbing Cavity Pictures\IMG_399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4" r="13208"/>
          <a:stretch/>
        </p:blipFill>
        <p:spPr bwMode="auto">
          <a:xfrm>
            <a:off x="6693456" y="3057100"/>
            <a:ext cx="2103024" cy="365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54594" y="1677217"/>
            <a:ext cx="3235730" cy="362059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57150" indent="0">
              <a:buNone/>
            </a:pPr>
            <a:r>
              <a:rPr lang="en-US" sz="1600" b="0" dirty="0" smtClean="0"/>
              <a:t>Ultrasonic degreased hardware</a:t>
            </a:r>
            <a:endParaRPr lang="en-US" sz="1200" b="0" dirty="0">
              <a:latin typeface="Calibri" pitchFamily="34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6866" y="3535617"/>
            <a:ext cx="3235730" cy="362059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1600" b="0" dirty="0" smtClean="0"/>
              <a:t>Transport to clean room</a:t>
            </a:r>
            <a:endParaRPr lang="en-US" sz="1200" b="0" dirty="0">
              <a:latin typeface="Calibri" pitchFamily="34" charset="0"/>
            </a:endParaRPr>
          </a:p>
        </p:txBody>
      </p:sp>
      <p:pic>
        <p:nvPicPr>
          <p:cNvPr id="64514" name="Picture 2" descr="C:\My Data\400 MHz Cavity Measurements\400 MHz Crabbing Cavity Pictures\From Alex\0000013101-20130312_18455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324" y="4228364"/>
            <a:ext cx="3316224" cy="248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3249380" y="1455243"/>
            <a:ext cx="3235730" cy="362059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1600" b="0" dirty="0" smtClean="0"/>
              <a:t>Assembly in clean room</a:t>
            </a:r>
            <a:endParaRPr lang="en-US" sz="1200" b="0" dirty="0">
              <a:latin typeface="Calibri" pitchFamily="34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6345936" y="955344"/>
            <a:ext cx="2798064" cy="362059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1600" b="0" dirty="0" smtClean="0"/>
              <a:t>Leak test</a:t>
            </a:r>
            <a:endParaRPr lang="en-US" sz="1200" b="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457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Preparation for Testing</a:t>
            </a:r>
            <a:endParaRPr lang="en-US" dirty="0"/>
          </a:p>
        </p:txBody>
      </p:sp>
      <p:pic>
        <p:nvPicPr>
          <p:cNvPr id="60418" name="Picture 2" descr="C:\My Data\400 MHz Cavity Measurements\400 MHz Crabbing Cavity Pictures\From HyeKyoung\12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7"/>
          <a:stretch/>
        </p:blipFill>
        <p:spPr bwMode="auto">
          <a:xfrm>
            <a:off x="266700" y="904013"/>
            <a:ext cx="2628900" cy="299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90"/>
          <a:stretch/>
        </p:blipFill>
        <p:spPr>
          <a:xfrm>
            <a:off x="3365879" y="900424"/>
            <a:ext cx="2539622" cy="3032922"/>
          </a:xfrm>
          <a:prstGeom prst="rect">
            <a:avLst/>
          </a:prstGeom>
        </p:spPr>
      </p:pic>
      <p:pic>
        <p:nvPicPr>
          <p:cNvPr id="60422" name="Picture 6" descr="C:\My Data\400 MHz Cavity Measurements\400 MHz Crabbing Cavity Pictures\From Dr Delayen\0000013659-DSC02590-smal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99"/>
          <a:stretch/>
        </p:blipFill>
        <p:spPr bwMode="auto">
          <a:xfrm>
            <a:off x="6350000" y="861364"/>
            <a:ext cx="2562422" cy="313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51414" y="4027189"/>
            <a:ext cx="1968454" cy="2345923"/>
            <a:chOff x="335514" y="4230389"/>
            <a:chExt cx="1968454" cy="2345923"/>
          </a:xfrm>
        </p:grpSpPr>
        <p:pic>
          <p:nvPicPr>
            <p:cNvPr id="60420" name="Picture 4" descr="C:\My Data\400 MHz Cavity Measurements\400 MHz Crabbing Cavity Pictures\From HyeKyoung\127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919"/>
            <a:stretch/>
          </p:blipFill>
          <p:spPr bwMode="auto">
            <a:xfrm>
              <a:off x="335514" y="4230389"/>
              <a:ext cx="1968454" cy="2345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Content Placeholder 2"/>
            <p:cNvSpPr txBox="1">
              <a:spLocks/>
            </p:cNvSpPr>
            <p:nvPr/>
          </p:nvSpPr>
          <p:spPr bwMode="auto">
            <a:xfrm>
              <a:off x="335514" y="4230389"/>
              <a:ext cx="1968454" cy="316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800">
                  <a:solidFill>
                    <a:schemeClr val="tx1"/>
                  </a:solidFill>
                  <a:latin typeface="+mn-lt"/>
                  <a:cs typeface="+mn-cs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9pPr>
            </a:lstStyle>
            <a:p>
              <a:pPr marL="0" indent="0" algn="ctr">
                <a:buFontTx/>
                <a:buNone/>
              </a:pPr>
              <a:r>
                <a:rPr lang="en-US" sz="1200" kern="0" dirty="0" smtClean="0">
                  <a:solidFill>
                    <a:srgbClr val="FF0000"/>
                  </a:solidFill>
                </a:rPr>
                <a:t>LLRF Control - Before</a:t>
              </a:r>
              <a:endParaRPr lang="en-US" sz="1200" kern="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010134" y="4027189"/>
            <a:ext cx="1968454" cy="2345923"/>
            <a:chOff x="2794234" y="4230389"/>
            <a:chExt cx="1968454" cy="2345923"/>
          </a:xfrm>
        </p:grpSpPr>
        <p:pic>
          <p:nvPicPr>
            <p:cNvPr id="60419" name="Picture 3" descr="C:\My Data\400 MHz Cavity Measurements\400 MHz Crabbing Cavity Pictures\From HyeKyoung\134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919"/>
            <a:stretch/>
          </p:blipFill>
          <p:spPr bwMode="auto">
            <a:xfrm>
              <a:off x="2794234" y="4230389"/>
              <a:ext cx="1968454" cy="2345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Content Placeholder 2"/>
            <p:cNvSpPr txBox="1">
              <a:spLocks/>
            </p:cNvSpPr>
            <p:nvPr/>
          </p:nvSpPr>
          <p:spPr bwMode="auto">
            <a:xfrm>
              <a:off x="2794234" y="4231678"/>
              <a:ext cx="1968454" cy="316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800">
                  <a:solidFill>
                    <a:schemeClr val="tx1"/>
                  </a:solidFill>
                  <a:latin typeface="+mn-lt"/>
                  <a:cs typeface="+mn-cs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9pPr>
            </a:lstStyle>
            <a:p>
              <a:pPr marL="0" indent="0" algn="ctr">
                <a:buFontTx/>
                <a:buNone/>
              </a:pPr>
              <a:r>
                <a:rPr lang="en-US" sz="1200" kern="0" dirty="0" smtClean="0">
                  <a:solidFill>
                    <a:srgbClr val="FF0000"/>
                  </a:solidFill>
                </a:rPr>
                <a:t>LLRF Control - After</a:t>
              </a:r>
              <a:endParaRPr lang="en-US" sz="1200" kern="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578095" y="4027188"/>
            <a:ext cx="3098290" cy="2323717"/>
            <a:chOff x="5578095" y="4027188"/>
            <a:chExt cx="3098290" cy="2323717"/>
          </a:xfrm>
        </p:grpSpPr>
        <p:pic>
          <p:nvPicPr>
            <p:cNvPr id="10" name="Picture 2" descr="C:\My Data\400 MHz Cavity Measurements\400 MHz Crabbing Cavity Pictures\IMG_3971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8095" y="4027188"/>
              <a:ext cx="3098290" cy="2323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Content Placeholder 2"/>
            <p:cNvSpPr txBox="1">
              <a:spLocks/>
            </p:cNvSpPr>
            <p:nvPr/>
          </p:nvSpPr>
          <p:spPr bwMode="auto">
            <a:xfrm>
              <a:off x="5578095" y="5869044"/>
              <a:ext cx="1941794" cy="4818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800">
                  <a:solidFill>
                    <a:schemeClr val="tx1"/>
                  </a:solidFill>
                  <a:latin typeface="+mn-lt"/>
                  <a:cs typeface="+mn-cs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9pPr>
            </a:lstStyle>
            <a:p>
              <a:pPr marL="0" indent="0" algn="ctr">
                <a:buFontTx/>
                <a:buNone/>
              </a:pPr>
              <a:r>
                <a:rPr lang="en-US" sz="1200" kern="0" dirty="0" smtClean="0">
                  <a:solidFill>
                    <a:srgbClr val="FF0000"/>
                  </a:solidFill>
                </a:rPr>
                <a:t>300 – 800 MHz 500 W</a:t>
              </a:r>
            </a:p>
            <a:p>
              <a:pPr marL="0" indent="0" algn="ctr">
                <a:buFontTx/>
                <a:buNone/>
              </a:pPr>
              <a:r>
                <a:rPr lang="en-US" sz="1200" kern="0" dirty="0" smtClean="0">
                  <a:solidFill>
                    <a:srgbClr val="FF0000"/>
                  </a:solidFill>
                </a:rPr>
                <a:t>RF Amplifier</a:t>
              </a:r>
              <a:endParaRPr lang="en-US" sz="1200" kern="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3852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668" y="927536"/>
            <a:ext cx="8229600" cy="5257800"/>
          </a:xfrm>
        </p:spPr>
        <p:txBody>
          <a:bodyPr/>
          <a:lstStyle/>
          <a:p>
            <a:r>
              <a:rPr lang="en-US" sz="2000" dirty="0" smtClean="0"/>
              <a:t>Input and pick up probe calibration</a:t>
            </a:r>
          </a:p>
          <a:p>
            <a:pPr lvl="1"/>
            <a:r>
              <a:rPr lang="en-US" sz="1600" dirty="0" smtClean="0"/>
              <a:t>Calibrated Q </a:t>
            </a:r>
            <a:r>
              <a:rPr lang="en-US" sz="1600" dirty="0" smtClean="0">
                <a:sym typeface="Wingdings" pitchFamily="2" charset="2"/>
              </a:rPr>
              <a:t> Measured Q</a:t>
            </a:r>
          </a:p>
          <a:p>
            <a:pPr lvl="1"/>
            <a:r>
              <a:rPr lang="en-US" sz="1600" dirty="0"/>
              <a:t>Q</a:t>
            </a:r>
            <a:r>
              <a:rPr lang="en-US" sz="1600" baseline="-25000" dirty="0"/>
              <a:t>1</a:t>
            </a:r>
            <a:r>
              <a:rPr lang="en-US" sz="1600" dirty="0"/>
              <a:t> = </a:t>
            </a:r>
            <a:r>
              <a:rPr lang="en-US" sz="1600" dirty="0">
                <a:latin typeface="+mj-lt"/>
              </a:rPr>
              <a:t>2.76</a:t>
            </a:r>
            <a:r>
              <a:rPr lang="en-US" sz="1600" dirty="0">
                <a:latin typeface="+mj-lt"/>
                <a:cs typeface="Times New Roman"/>
              </a:rPr>
              <a:t>×10</a:t>
            </a:r>
            <a:r>
              <a:rPr lang="en-US" sz="1600" baseline="30000" dirty="0">
                <a:latin typeface="+mj-lt"/>
                <a:cs typeface="Times New Roman"/>
              </a:rPr>
              <a:t>9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smtClean="0">
                <a:latin typeface="+mj-lt"/>
                <a:sym typeface="Wingdings" pitchFamily="2" charset="2"/>
              </a:rPr>
              <a:t> </a:t>
            </a:r>
            <a:r>
              <a:rPr lang="en-US" sz="1600" dirty="0" smtClean="0">
                <a:latin typeface="+mj-lt"/>
              </a:rPr>
              <a:t>3.0</a:t>
            </a:r>
            <a:r>
              <a:rPr lang="en-US" sz="1600" dirty="0" smtClean="0">
                <a:latin typeface="+mj-lt"/>
                <a:cs typeface="Times New Roman"/>
              </a:rPr>
              <a:t>×10</a:t>
            </a:r>
            <a:r>
              <a:rPr lang="en-US" sz="1600" baseline="30000" dirty="0" smtClean="0">
                <a:latin typeface="+mj-lt"/>
                <a:cs typeface="Times New Roman"/>
              </a:rPr>
              <a:t>9</a:t>
            </a:r>
            <a:r>
              <a:rPr lang="en-US" sz="1600" dirty="0" smtClean="0">
                <a:latin typeface="+mj-lt"/>
              </a:rPr>
              <a:t> </a:t>
            </a:r>
            <a:endParaRPr lang="en-US" sz="1600" dirty="0">
              <a:latin typeface="+mj-lt"/>
            </a:endParaRPr>
          </a:p>
          <a:p>
            <a:pPr lvl="1"/>
            <a:r>
              <a:rPr lang="en-US" sz="1600" dirty="0">
                <a:latin typeface="+mj-lt"/>
              </a:rPr>
              <a:t>Q</a:t>
            </a:r>
            <a:r>
              <a:rPr lang="en-US" sz="1600" baseline="-25000" dirty="0">
                <a:latin typeface="+mj-lt"/>
              </a:rPr>
              <a:t>2</a:t>
            </a:r>
            <a:r>
              <a:rPr lang="en-US" sz="1600" dirty="0">
                <a:latin typeface="+mj-lt"/>
              </a:rPr>
              <a:t> = 8.62</a:t>
            </a:r>
            <a:r>
              <a:rPr lang="en-US" sz="1600" dirty="0">
                <a:latin typeface="+mj-lt"/>
                <a:cs typeface="Times New Roman"/>
              </a:rPr>
              <a:t>×10</a:t>
            </a:r>
            <a:r>
              <a:rPr lang="en-US" sz="1600" baseline="30000" dirty="0">
                <a:latin typeface="+mj-lt"/>
                <a:cs typeface="Times New Roman"/>
              </a:rPr>
              <a:t>10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smtClean="0">
                <a:latin typeface="+mj-lt"/>
                <a:sym typeface="Wingdings" pitchFamily="2" charset="2"/>
              </a:rPr>
              <a:t> 1.1</a:t>
            </a:r>
            <a:r>
              <a:rPr lang="en-US" sz="1600" dirty="0" smtClean="0">
                <a:latin typeface="+mj-lt"/>
                <a:cs typeface="Times New Roman"/>
              </a:rPr>
              <a:t>×10</a:t>
            </a:r>
            <a:r>
              <a:rPr lang="en-US" sz="1600" baseline="30000" dirty="0" smtClean="0">
                <a:latin typeface="+mj-lt"/>
                <a:cs typeface="Times New Roman"/>
              </a:rPr>
              <a:t>11</a:t>
            </a:r>
            <a:endParaRPr lang="en-US" sz="1600" dirty="0">
              <a:latin typeface="+mj-lt"/>
            </a:endParaRPr>
          </a:p>
          <a:p>
            <a:endParaRPr lang="en-US" sz="2000" dirty="0" smtClean="0">
              <a:sym typeface="Wingdings" pitchFamily="2" charset="2"/>
            </a:endParaRPr>
          </a:p>
          <a:p>
            <a:r>
              <a:rPr lang="en-US" sz="2000" dirty="0" smtClean="0">
                <a:sym typeface="Wingdings" pitchFamily="2" charset="2"/>
              </a:rPr>
              <a:t>Tests performed</a:t>
            </a:r>
          </a:p>
          <a:p>
            <a:pPr lvl="1"/>
            <a:r>
              <a:rPr lang="en-US" sz="1600" dirty="0"/>
              <a:t>2 K high power test</a:t>
            </a:r>
          </a:p>
          <a:p>
            <a:pPr lvl="1"/>
            <a:r>
              <a:rPr lang="en-US" sz="1600" dirty="0"/>
              <a:t>Cavity warmed up to 4 K</a:t>
            </a:r>
          </a:p>
          <a:p>
            <a:pPr lvl="1"/>
            <a:r>
              <a:rPr lang="en-US" sz="1600" dirty="0"/>
              <a:t>4 K high power test</a:t>
            </a:r>
          </a:p>
          <a:p>
            <a:pPr lvl="1"/>
            <a:r>
              <a:rPr lang="en-US" sz="1600" dirty="0"/>
              <a:t>Cavity cooled down to 2 K</a:t>
            </a:r>
          </a:p>
          <a:p>
            <a:pPr lvl="1"/>
            <a:r>
              <a:rPr lang="en-US" sz="1600" dirty="0"/>
              <a:t>2 K high power test</a:t>
            </a:r>
          </a:p>
          <a:p>
            <a:endParaRPr lang="en-US" sz="2000" dirty="0" smtClean="0">
              <a:sym typeface="Wingdings" pitchFamily="2" charset="2"/>
            </a:endParaRPr>
          </a:p>
          <a:p>
            <a:r>
              <a:rPr lang="en-US" sz="2000" dirty="0" err="1" smtClean="0">
                <a:sym typeface="Wingdings" pitchFamily="2" charset="2"/>
              </a:rPr>
              <a:t>Multipacting</a:t>
            </a:r>
            <a:endParaRPr lang="en-US" sz="2000" dirty="0" smtClean="0">
              <a:sym typeface="Wingdings" pitchFamily="2" charset="2"/>
            </a:endParaRPr>
          </a:p>
          <a:p>
            <a:pPr lvl="1"/>
            <a:r>
              <a:rPr lang="en-US" sz="1600" dirty="0" smtClean="0"/>
              <a:t>A </a:t>
            </a:r>
            <a:r>
              <a:rPr lang="en-US" sz="1600" dirty="0" err="1" smtClean="0"/>
              <a:t>multipacting</a:t>
            </a:r>
            <a:r>
              <a:rPr lang="en-US" sz="1600" dirty="0" smtClean="0"/>
              <a:t> </a:t>
            </a:r>
            <a:r>
              <a:rPr lang="en-US" sz="1600" dirty="0"/>
              <a:t>barrier was observed in the first 2 K test at very low </a:t>
            </a:r>
            <a:r>
              <a:rPr lang="en-US" sz="1600" dirty="0" smtClean="0"/>
              <a:t>fields</a:t>
            </a:r>
          </a:p>
          <a:p>
            <a:pPr lvl="1"/>
            <a:r>
              <a:rPr lang="en-US" sz="1600" dirty="0" smtClean="0"/>
              <a:t>Increasing </a:t>
            </a:r>
            <a:r>
              <a:rPr lang="en-US" sz="1600" dirty="0"/>
              <a:t>the power processed the </a:t>
            </a:r>
            <a:r>
              <a:rPr lang="en-US" sz="1600" dirty="0" smtClean="0"/>
              <a:t>cavity and no </a:t>
            </a:r>
            <a:r>
              <a:rPr lang="en-US" sz="1600" dirty="0" err="1"/>
              <a:t>multipacting</a:t>
            </a:r>
            <a:r>
              <a:rPr lang="en-US" sz="1600" dirty="0"/>
              <a:t> was observed in the following 4.2 K and 2 K tests</a:t>
            </a:r>
          </a:p>
          <a:p>
            <a:pPr lvl="1"/>
            <a:endParaRPr lang="en-US" sz="1600" dirty="0" smtClean="0">
              <a:sym typeface="Wingdings" pitchFamily="2" charset="2"/>
            </a:endParaRPr>
          </a:p>
          <a:p>
            <a:pPr lvl="1"/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490999" y="1193287"/>
            <a:ext cx="3291840" cy="2871428"/>
            <a:chOff x="5490999" y="1193287"/>
            <a:chExt cx="3291840" cy="2871428"/>
          </a:xfrm>
        </p:grpSpPr>
        <p:pic>
          <p:nvPicPr>
            <p:cNvPr id="61442" name="Picture 2" descr="C:\My Data\400 MHz Cavity Measurements\400 MHz Crabbing Cavity Pictures\From HyeKyoung\17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0999" y="1605995"/>
              <a:ext cx="3291840" cy="2458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Content Placeholder 2"/>
            <p:cNvSpPr txBox="1">
              <a:spLocks/>
            </p:cNvSpPr>
            <p:nvPr/>
          </p:nvSpPr>
          <p:spPr>
            <a:xfrm>
              <a:off x="5490999" y="1193287"/>
              <a:ext cx="3235730" cy="362059"/>
            </a:xfrm>
            <a:prstGeom prst="rect">
              <a:avLst/>
            </a:prstGeom>
          </p:spPr>
          <p:txBody>
            <a:bodyPr/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800">
                  <a:solidFill>
                    <a:schemeClr val="tx1"/>
                  </a:solidFill>
                  <a:latin typeface="+mn-lt"/>
                  <a:cs typeface="+mn-cs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9pPr>
            </a:lstStyle>
            <a:p>
              <a:pPr marL="57150" indent="0" algn="ctr">
                <a:buNone/>
              </a:pPr>
              <a:r>
                <a:rPr lang="en-US" sz="1600" dirty="0" smtClean="0"/>
                <a:t>What is the V</a:t>
              </a:r>
              <a:r>
                <a:rPr lang="en-US" sz="1600" baseline="-25000" dirty="0" smtClean="0"/>
                <a:t>T</a:t>
              </a:r>
              <a:r>
                <a:rPr lang="en-US" sz="1600" dirty="0" smtClean="0"/>
                <a:t> ?</a:t>
              </a:r>
            </a:p>
            <a:p>
              <a:pPr marL="57150" indent="0" algn="ctr">
                <a:buNone/>
              </a:pPr>
              <a:endParaRPr lang="en-US" sz="1200" dirty="0"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5596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4.2 K and 2 K Test Results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8" t="92798" r="39393" b="2622"/>
          <a:stretch/>
        </p:blipFill>
        <p:spPr bwMode="auto">
          <a:xfrm>
            <a:off x="6014846" y="5014690"/>
            <a:ext cx="812801" cy="21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8" t="92447" r="40454" b="2114"/>
          <a:stretch/>
        </p:blipFill>
        <p:spPr bwMode="auto">
          <a:xfrm>
            <a:off x="5991732" y="5292057"/>
            <a:ext cx="682244" cy="250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69" t="92248" r="38912" b="2268"/>
          <a:stretch/>
        </p:blipFill>
        <p:spPr bwMode="auto">
          <a:xfrm>
            <a:off x="6050407" y="5608541"/>
            <a:ext cx="809752" cy="252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72" t="92270" r="40944" b="2444"/>
          <a:stretch/>
        </p:blipFill>
        <p:spPr bwMode="auto">
          <a:xfrm>
            <a:off x="6022974" y="5916389"/>
            <a:ext cx="617729" cy="243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ontent Placeholder 6"/>
          <p:cNvSpPr txBox="1">
            <a:spLocks/>
          </p:cNvSpPr>
          <p:nvPr/>
        </p:nvSpPr>
        <p:spPr bwMode="auto">
          <a:xfrm>
            <a:off x="5904585" y="864472"/>
            <a:ext cx="322671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1600" b="0" kern="0" dirty="0" smtClean="0"/>
              <a:t>Expected Q</a:t>
            </a:r>
            <a:r>
              <a:rPr lang="en-US" sz="1600" b="0" kern="0" baseline="-25000" dirty="0" smtClean="0"/>
              <a:t>0</a:t>
            </a:r>
            <a:endParaRPr lang="en-US" sz="1600" b="0" kern="0" baseline="30000" dirty="0" smtClean="0">
              <a:cs typeface="Times New Roman"/>
            </a:endParaRPr>
          </a:p>
          <a:p>
            <a:pPr lvl="1"/>
            <a:r>
              <a:rPr lang="en-US" sz="1200" b="0" kern="0" dirty="0" smtClean="0"/>
              <a:t>At 4.2 K </a:t>
            </a:r>
            <a:r>
              <a:rPr lang="en-US" sz="1200" b="0" kern="0" dirty="0"/>
              <a:t>= </a:t>
            </a:r>
            <a:r>
              <a:rPr lang="en-US" sz="1200" b="0" kern="0" dirty="0" smtClean="0"/>
              <a:t>1.6</a:t>
            </a:r>
            <a:r>
              <a:rPr lang="en-US" sz="1200" b="0" kern="0" dirty="0" smtClean="0">
                <a:cs typeface="Times New Roman"/>
              </a:rPr>
              <a:t>×10</a:t>
            </a:r>
            <a:r>
              <a:rPr lang="en-US" sz="1200" b="0" kern="0" baseline="30000" dirty="0" smtClean="0">
                <a:cs typeface="Times New Roman"/>
              </a:rPr>
              <a:t>9</a:t>
            </a:r>
            <a:endParaRPr lang="en-US" sz="1200" b="0" kern="0" baseline="30000" dirty="0">
              <a:cs typeface="Times New Roman"/>
            </a:endParaRPr>
          </a:p>
          <a:p>
            <a:pPr lvl="1"/>
            <a:r>
              <a:rPr lang="en-US" sz="1200" b="0" kern="0" dirty="0"/>
              <a:t>At </a:t>
            </a:r>
            <a:r>
              <a:rPr lang="en-US" sz="1200" b="0" kern="0" dirty="0" smtClean="0"/>
              <a:t>2 </a:t>
            </a:r>
            <a:r>
              <a:rPr lang="en-US" sz="1200" b="0" kern="0" dirty="0"/>
              <a:t>K = </a:t>
            </a:r>
            <a:r>
              <a:rPr lang="en-US" sz="1200" b="0" kern="0" dirty="0" smtClean="0"/>
              <a:t>6.7</a:t>
            </a:r>
            <a:r>
              <a:rPr lang="en-US" sz="1200" b="0" kern="0" dirty="0" smtClean="0">
                <a:cs typeface="Times New Roman"/>
              </a:rPr>
              <a:t>×10</a:t>
            </a:r>
            <a:r>
              <a:rPr lang="en-US" sz="1200" b="0" kern="0" baseline="30000" dirty="0" smtClean="0">
                <a:cs typeface="Times New Roman"/>
              </a:rPr>
              <a:t>9</a:t>
            </a:r>
            <a:endParaRPr lang="en-US" sz="1200" b="0" kern="0" dirty="0" smtClean="0"/>
          </a:p>
          <a:p>
            <a:endParaRPr lang="en-US" sz="1000" b="0" kern="0" dirty="0" smtClean="0"/>
          </a:p>
          <a:p>
            <a:r>
              <a:rPr lang="en-US" sz="1600" b="0" kern="0" dirty="0" smtClean="0"/>
              <a:t>Achieved Q</a:t>
            </a:r>
            <a:r>
              <a:rPr lang="en-US" sz="1600" b="0" kern="0" baseline="-25000" dirty="0" smtClean="0"/>
              <a:t>0</a:t>
            </a:r>
            <a:endParaRPr lang="en-US" sz="1600" b="0" kern="0" baseline="30000" dirty="0" smtClean="0">
              <a:cs typeface="Times New Roman"/>
            </a:endParaRPr>
          </a:p>
          <a:p>
            <a:pPr lvl="1"/>
            <a:r>
              <a:rPr lang="en-US" sz="1200" b="0" kern="0" dirty="0"/>
              <a:t>At 4.2 K = 1.25</a:t>
            </a:r>
            <a:r>
              <a:rPr lang="en-US" sz="1200" b="0" kern="0" dirty="0">
                <a:cs typeface="Times New Roman"/>
              </a:rPr>
              <a:t>×10</a:t>
            </a:r>
            <a:r>
              <a:rPr lang="en-US" sz="1200" b="0" kern="0" baseline="30000" dirty="0">
                <a:cs typeface="Times New Roman"/>
              </a:rPr>
              <a:t>9</a:t>
            </a:r>
          </a:p>
          <a:p>
            <a:pPr lvl="1"/>
            <a:r>
              <a:rPr lang="en-US" sz="1200" b="0" kern="0" dirty="0"/>
              <a:t>At 2 K = </a:t>
            </a:r>
            <a:r>
              <a:rPr lang="en-US" sz="1200" b="0" kern="0" dirty="0" smtClean="0"/>
              <a:t>4.0</a:t>
            </a:r>
            <a:r>
              <a:rPr lang="en-US" sz="1200" b="0" kern="0" dirty="0" smtClean="0">
                <a:cs typeface="Times New Roman"/>
              </a:rPr>
              <a:t>×10</a:t>
            </a:r>
            <a:r>
              <a:rPr lang="en-US" sz="1200" b="0" kern="0" baseline="30000" dirty="0" smtClean="0">
                <a:cs typeface="Times New Roman"/>
              </a:rPr>
              <a:t>9</a:t>
            </a:r>
            <a:endParaRPr lang="en-US" sz="1200" b="0" kern="0" dirty="0"/>
          </a:p>
          <a:p>
            <a:endParaRPr lang="en-US" sz="1000" b="0" kern="0" dirty="0" smtClean="0"/>
          </a:p>
          <a:p>
            <a:r>
              <a:rPr lang="en-US" sz="1600" b="0" kern="0" dirty="0" smtClean="0"/>
              <a:t>Achieved fields at 4.2 K / 2 K</a:t>
            </a:r>
          </a:p>
          <a:p>
            <a:pPr lvl="1"/>
            <a:r>
              <a:rPr lang="en-US" sz="1200" b="0" kern="0" dirty="0" smtClean="0"/>
              <a:t>E</a:t>
            </a:r>
            <a:r>
              <a:rPr lang="en-US" sz="1200" b="0" kern="0" baseline="-25000" dirty="0" smtClean="0"/>
              <a:t>T</a:t>
            </a:r>
            <a:r>
              <a:rPr lang="en-US" sz="1200" b="0" kern="0" dirty="0" smtClean="0"/>
              <a:t> = 11.6 / 18.6 MV/m</a:t>
            </a:r>
          </a:p>
          <a:p>
            <a:pPr lvl="1"/>
            <a:r>
              <a:rPr lang="en-US" sz="1200" b="0" kern="0" dirty="0" smtClean="0"/>
              <a:t>V</a:t>
            </a:r>
            <a:r>
              <a:rPr lang="en-US" sz="1200" b="0" kern="0" baseline="-25000" dirty="0" smtClean="0"/>
              <a:t>T</a:t>
            </a:r>
            <a:r>
              <a:rPr lang="en-US" sz="1200" b="0" kern="0" dirty="0" smtClean="0"/>
              <a:t> = 4.35 / 7.0 MV</a:t>
            </a:r>
          </a:p>
          <a:p>
            <a:pPr lvl="1"/>
            <a:r>
              <a:rPr lang="en-US" sz="1200" b="0" kern="0" dirty="0" smtClean="0"/>
              <a:t>E</a:t>
            </a:r>
            <a:r>
              <a:rPr lang="en-US" sz="1200" b="0" kern="0" baseline="-25000" dirty="0" smtClean="0"/>
              <a:t>P</a:t>
            </a:r>
            <a:r>
              <a:rPr lang="en-US" sz="1200" b="0" kern="0" dirty="0" smtClean="0"/>
              <a:t> = 47 / 75 MV/m</a:t>
            </a:r>
          </a:p>
          <a:p>
            <a:pPr lvl="1"/>
            <a:r>
              <a:rPr lang="en-US" sz="1200" b="0" kern="0" dirty="0" smtClean="0"/>
              <a:t>B</a:t>
            </a:r>
            <a:r>
              <a:rPr lang="en-US" sz="1200" b="0" kern="0" baseline="-25000" dirty="0" smtClean="0"/>
              <a:t>P</a:t>
            </a:r>
            <a:r>
              <a:rPr lang="en-US" sz="1200" b="0" kern="0" dirty="0" smtClean="0"/>
              <a:t> = 82 / 131 </a:t>
            </a:r>
            <a:r>
              <a:rPr lang="en-US" sz="1200" b="0" kern="0" dirty="0" err="1" smtClean="0"/>
              <a:t>mT</a:t>
            </a:r>
            <a:endParaRPr lang="en-US" sz="1200" b="0" kern="0" dirty="0" smtClean="0"/>
          </a:p>
          <a:p>
            <a:endParaRPr lang="en-US" sz="1000" b="0" kern="0" dirty="0" smtClean="0"/>
          </a:p>
          <a:p>
            <a:r>
              <a:rPr lang="en-US" sz="1600" b="0" kern="0" dirty="0" smtClean="0"/>
              <a:t>Limited by </a:t>
            </a:r>
            <a:r>
              <a:rPr lang="en-US" sz="1600" b="0" kern="0" dirty="0" err="1" smtClean="0"/>
              <a:t>rf</a:t>
            </a:r>
            <a:r>
              <a:rPr lang="en-US" sz="1600" b="0" kern="0" dirty="0" smtClean="0"/>
              <a:t> power at 4.2 K</a:t>
            </a:r>
            <a:endParaRPr lang="en-US" sz="1600" b="0" kern="0" dirty="0"/>
          </a:p>
        </p:txBody>
      </p:sp>
      <p:sp>
        <p:nvSpPr>
          <p:cNvPr id="19" name="Oval 18"/>
          <p:cNvSpPr/>
          <p:nvPr/>
        </p:nvSpPr>
        <p:spPr bwMode="auto">
          <a:xfrm>
            <a:off x="346841" y="1910687"/>
            <a:ext cx="914400" cy="914400"/>
          </a:xfrm>
          <a:prstGeom prst="ellipse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Flowchart: Connector 19"/>
          <p:cNvSpPr/>
          <p:nvPr/>
        </p:nvSpPr>
        <p:spPr bwMode="auto">
          <a:xfrm>
            <a:off x="346841" y="3574702"/>
            <a:ext cx="457200" cy="457200"/>
          </a:xfrm>
          <a:prstGeom prst="flowChartConnector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3" name="Picture 2"/>
          <p:cNvPicPr preferRelativeResize="0"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02" b="3210"/>
          <a:stretch/>
        </p:blipFill>
        <p:spPr bwMode="auto">
          <a:xfrm>
            <a:off x="110497" y="873092"/>
            <a:ext cx="5880728" cy="4528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8" t="92798" r="39393" b="2622"/>
          <a:stretch/>
        </p:blipFill>
        <p:spPr bwMode="auto">
          <a:xfrm>
            <a:off x="6014846" y="5014690"/>
            <a:ext cx="812801" cy="21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7" t="85927" r="3698" b="7730"/>
          <a:stretch/>
        </p:blipFill>
        <p:spPr bwMode="auto">
          <a:xfrm>
            <a:off x="869823" y="5226018"/>
            <a:ext cx="5145023" cy="29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8" t="92447" r="40454" b="2114"/>
          <a:stretch/>
        </p:blipFill>
        <p:spPr bwMode="auto">
          <a:xfrm>
            <a:off x="5991732" y="5292057"/>
            <a:ext cx="682244" cy="250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69" t="92248" r="38912" b="2268"/>
          <a:stretch/>
        </p:blipFill>
        <p:spPr bwMode="auto">
          <a:xfrm>
            <a:off x="6050407" y="5608541"/>
            <a:ext cx="809752" cy="252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72" t="92270" r="40944" b="2444"/>
          <a:stretch/>
        </p:blipFill>
        <p:spPr bwMode="auto">
          <a:xfrm>
            <a:off x="6022974" y="5916389"/>
            <a:ext cx="617729" cy="243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0" t="85929" r="4229" b="8082"/>
          <a:stretch/>
        </p:blipFill>
        <p:spPr bwMode="auto">
          <a:xfrm>
            <a:off x="923670" y="5543010"/>
            <a:ext cx="5053584" cy="27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5" t="85928" r="3714" b="8258"/>
          <a:stretch/>
        </p:blipFill>
        <p:spPr bwMode="auto">
          <a:xfrm>
            <a:off x="942975" y="5839682"/>
            <a:ext cx="5071872" cy="268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1" name="Straight Connector 30"/>
          <p:cNvCxnSpPr/>
          <p:nvPr/>
        </p:nvCxnSpPr>
        <p:spPr bwMode="auto">
          <a:xfrm>
            <a:off x="3263900" y="1910687"/>
            <a:ext cx="0" cy="3328031"/>
          </a:xfrm>
          <a:prstGeom prst="line">
            <a:avLst/>
          </a:prstGeom>
          <a:noFill/>
          <a:ln w="28575" cap="flat" cmpd="sng" algn="ctr">
            <a:solidFill>
              <a:srgbClr val="7030A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4267200" y="2033516"/>
            <a:ext cx="0" cy="3214711"/>
          </a:xfrm>
          <a:prstGeom prst="line">
            <a:avLst/>
          </a:prstGeom>
          <a:noFill/>
          <a:ln w="28575" cap="flat" cmpd="sng" algn="ctr">
            <a:solidFill>
              <a:srgbClr val="7030A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2997200" y="5247933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3.4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000500" y="5248227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5.0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Content Placeholder 6"/>
          <p:cNvSpPr txBox="1">
            <a:spLocks/>
          </p:cNvSpPr>
          <p:nvPr/>
        </p:nvSpPr>
        <p:spPr>
          <a:xfrm>
            <a:off x="4995848" y="3493551"/>
            <a:ext cx="1022350" cy="3630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600" b="1" smtClean="0"/>
              <a:t>Quench</a:t>
            </a:r>
            <a:endParaRPr lang="en-US" sz="1600" b="1" dirty="0"/>
          </a:p>
        </p:txBody>
      </p:sp>
      <p:cxnSp>
        <p:nvCxnSpPr>
          <p:cNvPr id="36" name="Straight Arrow Connector 35"/>
          <p:cNvCxnSpPr/>
          <p:nvPr/>
        </p:nvCxnSpPr>
        <p:spPr bwMode="auto">
          <a:xfrm>
            <a:off x="5496306" y="2800167"/>
            <a:ext cx="0" cy="584200"/>
          </a:xfrm>
          <a:prstGeom prst="straightConnector1">
            <a:avLst/>
          </a:prstGeom>
          <a:noFill/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256558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Emission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873125"/>
            <a:ext cx="7182509" cy="5399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6"/>
          <p:cNvSpPr txBox="1">
            <a:spLocks/>
          </p:cNvSpPr>
          <p:nvPr/>
        </p:nvSpPr>
        <p:spPr bwMode="auto">
          <a:xfrm>
            <a:off x="2139466" y="1070739"/>
            <a:ext cx="2362686" cy="412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0" kern="0" dirty="0" smtClean="0"/>
              <a:t>No He processing</a:t>
            </a:r>
            <a:endParaRPr lang="en-US" sz="2000" b="0" kern="0" dirty="0"/>
          </a:p>
        </p:txBody>
      </p:sp>
    </p:spTree>
    <p:extLst>
      <p:ext uri="{BB962C8B-B14F-4D97-AF65-F5344CB8AC3E}">
        <p14:creationId xmlns:p14="http://schemas.microsoft.com/office/powerpoint/2010/main" val="1795947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241300" y="4114800"/>
            <a:ext cx="4397375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2000" b="0" kern="0" dirty="0" smtClean="0"/>
              <a:t>Frequency deviations</a:t>
            </a:r>
          </a:p>
          <a:p>
            <a:pPr lvl="1"/>
            <a:r>
              <a:rPr lang="en-US" sz="1600" b="0" kern="0" dirty="0" smtClean="0"/>
              <a:t>Room temperature </a:t>
            </a:r>
            <a:r>
              <a:rPr lang="en-US" sz="1800" b="0" i="1" kern="0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1600" b="0" kern="0" dirty="0" smtClean="0"/>
              <a:t> : 402.0 MHz</a:t>
            </a:r>
          </a:p>
          <a:p>
            <a:pPr lvl="1"/>
            <a:r>
              <a:rPr lang="en-US" sz="1600" b="0" kern="0" dirty="0" smtClean="0"/>
              <a:t>After bulk BCP : </a:t>
            </a:r>
            <a:r>
              <a:rPr lang="el-GR" sz="1600" b="0" kern="0" dirty="0" smtClean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1600" b="0" i="1" kern="0" dirty="0" smtClean="0">
                <a:latin typeface="Times New Roman" pitchFamily="18" charset="0"/>
                <a:cs typeface="Times New Roman" pitchFamily="18" charset="0"/>
              </a:rPr>
              <a:t> f</a:t>
            </a:r>
            <a:r>
              <a:rPr lang="en-US" sz="1600" b="0" kern="0" dirty="0" smtClean="0"/>
              <a:t> = </a:t>
            </a:r>
            <a:r>
              <a:rPr lang="en-US" sz="1600" b="0" kern="0" dirty="0" smtClean="0">
                <a:sym typeface="Symbol"/>
              </a:rPr>
              <a:t> </a:t>
            </a:r>
            <a:r>
              <a:rPr lang="en-US" sz="1600" b="0" kern="0" dirty="0" smtClean="0"/>
              <a:t>51.1 kHz</a:t>
            </a:r>
          </a:p>
          <a:p>
            <a:pPr lvl="1"/>
            <a:r>
              <a:rPr lang="en-US" sz="1600" b="0" kern="0" dirty="0" smtClean="0"/>
              <a:t>After bake : </a:t>
            </a:r>
            <a:r>
              <a:rPr lang="el-GR" sz="1600" b="0" kern="0" dirty="0" smtClean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1600" b="0" i="1" kern="0" dirty="0" smtClean="0">
                <a:latin typeface="Times New Roman" pitchFamily="18" charset="0"/>
                <a:cs typeface="Times New Roman" pitchFamily="18" charset="0"/>
              </a:rPr>
              <a:t> f</a:t>
            </a:r>
            <a:r>
              <a:rPr lang="en-US" sz="1600" b="0" kern="0" dirty="0" smtClean="0"/>
              <a:t> = </a:t>
            </a:r>
            <a:r>
              <a:rPr lang="en-US" sz="1600" b="0" kern="0" dirty="0" smtClean="0">
                <a:sym typeface="Symbol"/>
              </a:rPr>
              <a:t> </a:t>
            </a:r>
            <a:r>
              <a:rPr lang="en-US" sz="1600" b="0" kern="0" dirty="0" smtClean="0"/>
              <a:t>30.2 kHz</a:t>
            </a:r>
          </a:p>
          <a:p>
            <a:pPr lvl="1"/>
            <a:r>
              <a:rPr lang="en-US" sz="1600" b="0" kern="0" dirty="0" smtClean="0"/>
              <a:t>Under vacuum : </a:t>
            </a:r>
            <a:r>
              <a:rPr lang="el-GR" sz="1600" b="0" kern="0" dirty="0" smtClean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1600" b="0" i="1" kern="0" dirty="0" smtClean="0">
                <a:latin typeface="Times New Roman" pitchFamily="18" charset="0"/>
                <a:cs typeface="Times New Roman" pitchFamily="18" charset="0"/>
              </a:rPr>
              <a:t> f</a:t>
            </a:r>
            <a:r>
              <a:rPr lang="en-US" sz="1600" b="0" kern="0" dirty="0" smtClean="0"/>
              <a:t> = 318.5 kHz</a:t>
            </a:r>
          </a:p>
          <a:p>
            <a:pPr lvl="1"/>
            <a:r>
              <a:rPr lang="en-US" sz="1600" b="0" kern="0" dirty="0" smtClean="0"/>
              <a:t>At 2 K : </a:t>
            </a:r>
            <a:r>
              <a:rPr lang="el-GR" sz="1600" b="0" kern="0" dirty="0" smtClean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1600" b="0" i="1" kern="0" dirty="0" smtClean="0">
                <a:latin typeface="Times New Roman" pitchFamily="18" charset="0"/>
                <a:cs typeface="Times New Roman" pitchFamily="18" charset="0"/>
              </a:rPr>
              <a:t> f</a:t>
            </a:r>
            <a:r>
              <a:rPr lang="en-US" sz="1600" b="0" kern="0" dirty="0" smtClean="0"/>
              <a:t> = 365.3 kHz</a:t>
            </a:r>
          </a:p>
          <a:p>
            <a:pPr lvl="1"/>
            <a:endParaRPr lang="en-US" sz="1600" b="0" kern="0" dirty="0" smtClean="0"/>
          </a:p>
          <a:p>
            <a:endParaRPr lang="en-US" sz="2000" b="0" kern="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725" y="849106"/>
            <a:ext cx="3901951" cy="2828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725" y="3676650"/>
            <a:ext cx="3900579" cy="282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51662" y="892165"/>
            <a:ext cx="3901265" cy="2827615"/>
            <a:chOff x="241300" y="849035"/>
            <a:chExt cx="3901265" cy="2827615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300" y="849035"/>
              <a:ext cx="3901265" cy="28276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2085975" y="2256294"/>
              <a:ext cx="1419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en-US" i="1" baseline="-25000" dirty="0" smtClean="0">
                  <a:latin typeface="Times New Roman" pitchFamily="18" charset="0"/>
                  <a:cs typeface="Times New Roman" pitchFamily="18" charset="0"/>
                </a:rPr>
                <a:t>S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 = 34 n</a:t>
              </a:r>
              <a:r>
                <a:rPr lang="el-GR" dirty="0" smtClean="0">
                  <a:latin typeface="Times New Roman" pitchFamily="18" charset="0"/>
                  <a:cs typeface="Times New Roman" pitchFamily="18" charset="0"/>
                </a:rPr>
                <a:t>Ω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3970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215" y="978848"/>
            <a:ext cx="8468704" cy="4934715"/>
          </a:xfrm>
        </p:spPr>
        <p:txBody>
          <a:bodyPr/>
          <a:lstStyle/>
          <a:p>
            <a:r>
              <a:rPr lang="en-US" sz="2400" dirty="0" smtClean="0"/>
              <a:t>499 MHz deflecting cavity</a:t>
            </a:r>
          </a:p>
          <a:p>
            <a:pPr lvl="1"/>
            <a:r>
              <a:rPr lang="en-US" sz="2000" dirty="0" smtClean="0"/>
              <a:t>Completely welded</a:t>
            </a:r>
          </a:p>
          <a:p>
            <a:pPr lvl="1"/>
            <a:r>
              <a:rPr lang="en-US" sz="2000" dirty="0" smtClean="0"/>
              <a:t>Awaiting chemistry and </a:t>
            </a:r>
            <a:r>
              <a:rPr lang="en-US" sz="2000" dirty="0" smtClean="0">
                <a:sym typeface="Wingdings" pitchFamily="2" charset="2"/>
              </a:rPr>
              <a:t>RF testing</a:t>
            </a:r>
          </a:p>
          <a:p>
            <a:pPr lvl="1"/>
            <a:endParaRPr lang="en-US" sz="2000" dirty="0" smtClean="0">
              <a:sym typeface="Wingdings" pitchFamily="2" charset="2"/>
            </a:endParaRPr>
          </a:p>
          <a:p>
            <a:r>
              <a:rPr lang="en-US" sz="2400" dirty="0" smtClean="0">
                <a:sym typeface="Wingdings" pitchFamily="2" charset="2"/>
              </a:rPr>
              <a:t>400 MHz crabbing cavity</a:t>
            </a:r>
          </a:p>
          <a:p>
            <a:pPr lvl="1"/>
            <a:r>
              <a:rPr lang="en-US" sz="2000" dirty="0" smtClean="0">
                <a:sym typeface="Wingdings" pitchFamily="2" charset="2"/>
              </a:rPr>
              <a:t>RF tests performed successfully</a:t>
            </a:r>
          </a:p>
          <a:p>
            <a:pPr lvl="1"/>
            <a:r>
              <a:rPr lang="en-US" sz="2000" dirty="0" smtClean="0">
                <a:sym typeface="Wingdings" pitchFamily="2" charset="2"/>
              </a:rPr>
              <a:t>Achieved a transverse voltage of 7.0 MV at 2 K</a:t>
            </a:r>
          </a:p>
          <a:p>
            <a:pPr lvl="2"/>
            <a:r>
              <a:rPr lang="en-US" sz="1600" dirty="0" smtClean="0">
                <a:sym typeface="Wingdings" pitchFamily="2" charset="2"/>
              </a:rPr>
              <a:t>Exceeded the design requirements in transverse voltage</a:t>
            </a:r>
          </a:p>
          <a:p>
            <a:pPr lvl="1"/>
            <a:r>
              <a:rPr lang="en-US" sz="2000" dirty="0" smtClean="0">
                <a:sym typeface="Wingdings" pitchFamily="2" charset="2"/>
              </a:rPr>
              <a:t>The Q</a:t>
            </a:r>
            <a:r>
              <a:rPr lang="en-US" sz="2000" baseline="-25000" dirty="0" smtClean="0">
                <a:sym typeface="Wingdings" pitchFamily="2" charset="2"/>
              </a:rPr>
              <a:t>0</a:t>
            </a:r>
            <a:r>
              <a:rPr lang="en-US" sz="2000" dirty="0" smtClean="0">
                <a:sym typeface="Wingdings" pitchFamily="2" charset="2"/>
              </a:rPr>
              <a:t> achieved was lower due to extra losses</a:t>
            </a:r>
          </a:p>
          <a:p>
            <a:pPr lvl="2"/>
            <a:r>
              <a:rPr lang="en-US" sz="1600" dirty="0"/>
              <a:t>Possibly due to contaminated acid, not enough </a:t>
            </a:r>
            <a:r>
              <a:rPr lang="en-US" sz="1600" dirty="0" err="1"/>
              <a:t>Nb</a:t>
            </a:r>
            <a:r>
              <a:rPr lang="en-US" sz="1600" dirty="0"/>
              <a:t> removed</a:t>
            </a:r>
          </a:p>
          <a:p>
            <a:pPr lvl="2"/>
            <a:r>
              <a:rPr lang="en-US" sz="1600" dirty="0"/>
              <a:t>Consistent with losses in stainless steel flanges and copper probes in coupler </a:t>
            </a:r>
            <a:r>
              <a:rPr lang="en-US" sz="1600" dirty="0" smtClean="0"/>
              <a:t>ports</a:t>
            </a:r>
            <a:endParaRPr lang="en-US" sz="1600" dirty="0" smtClean="0">
              <a:sym typeface="Wingdings" pitchFamily="2" charset="2"/>
            </a:endParaRPr>
          </a:p>
          <a:p>
            <a:pPr lvl="1"/>
            <a:r>
              <a:rPr lang="en-US" sz="2000" dirty="0"/>
              <a:t>Reasonably confident that </a:t>
            </a:r>
            <a:r>
              <a:rPr lang="en-US" sz="2000" dirty="0" smtClean="0"/>
              <a:t>10.0 </a:t>
            </a:r>
            <a:r>
              <a:rPr lang="en-US" sz="2000" dirty="0"/>
              <a:t>MV can be achieved with 2 </a:t>
            </a:r>
            <a:r>
              <a:rPr lang="en-US" sz="2000" dirty="0" smtClean="0"/>
              <a:t>cavities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53778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Publications and Presentations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Invited Talk</a:t>
            </a:r>
          </a:p>
          <a:p>
            <a:pPr lvl="1"/>
            <a:r>
              <a:rPr lang="en-US" sz="1800" dirty="0" smtClean="0"/>
              <a:t>“Compact </a:t>
            </a:r>
            <a:r>
              <a:rPr lang="en-US" sz="1800" dirty="0"/>
              <a:t>Superconducting Crabbing and Deflecting Cavities”, </a:t>
            </a:r>
            <a:r>
              <a:rPr lang="en-US" sz="1800" dirty="0" smtClean="0"/>
              <a:t>LINAC, </a:t>
            </a:r>
            <a:r>
              <a:rPr lang="en-US" sz="1800" dirty="0"/>
              <a:t>Tel-Aviv, Israel, September </a:t>
            </a:r>
            <a:r>
              <a:rPr lang="en-US" sz="1800" dirty="0" smtClean="0"/>
              <a:t>2012</a:t>
            </a:r>
            <a:endParaRPr lang="en-US" sz="1800" dirty="0"/>
          </a:p>
          <a:p>
            <a:pPr lvl="1"/>
            <a:endParaRPr lang="en-US" sz="1800" dirty="0" smtClean="0"/>
          </a:p>
          <a:p>
            <a:r>
              <a:rPr lang="en-US" sz="2000" dirty="0" smtClean="0"/>
              <a:t>Publications</a:t>
            </a:r>
          </a:p>
          <a:p>
            <a:pPr lvl="1"/>
            <a:r>
              <a:rPr lang="en-US" sz="1800" dirty="0"/>
              <a:t>Phys. Rev. ST </a:t>
            </a:r>
            <a:r>
              <a:rPr lang="en-US" sz="1800" dirty="0" err="1"/>
              <a:t>Accel</a:t>
            </a:r>
            <a:r>
              <a:rPr lang="en-US" sz="1800" dirty="0"/>
              <a:t>. Beams 16, 012004 (2013</a:t>
            </a:r>
            <a:r>
              <a:rPr lang="en-US" sz="1800" dirty="0" smtClean="0"/>
              <a:t>)</a:t>
            </a:r>
          </a:p>
          <a:p>
            <a:pPr lvl="1"/>
            <a:r>
              <a:rPr lang="en-US" sz="1800" dirty="0"/>
              <a:t>Phys. Rev. ST </a:t>
            </a:r>
            <a:r>
              <a:rPr lang="en-US" sz="1800" dirty="0" err="1"/>
              <a:t>Accel</a:t>
            </a:r>
            <a:r>
              <a:rPr lang="en-US" sz="1800" dirty="0"/>
              <a:t>. Beams 15, 022001 (</a:t>
            </a:r>
            <a:r>
              <a:rPr lang="en-US" sz="1800" dirty="0" smtClean="0"/>
              <a:t>2012)</a:t>
            </a:r>
          </a:p>
          <a:p>
            <a:pPr lvl="1"/>
            <a:endParaRPr lang="en-US" sz="1800" dirty="0" smtClean="0"/>
          </a:p>
          <a:p>
            <a:r>
              <a:rPr lang="en-US" sz="2000" dirty="0" smtClean="0"/>
              <a:t>Proceedings In,</a:t>
            </a:r>
          </a:p>
          <a:p>
            <a:pPr lvl="1"/>
            <a:r>
              <a:rPr lang="en-US" sz="1600" dirty="0" smtClean="0"/>
              <a:t>LINAC 2012, IPAC 2012</a:t>
            </a:r>
          </a:p>
          <a:p>
            <a:pPr lvl="1"/>
            <a:r>
              <a:rPr lang="en-US" sz="1600" dirty="0" smtClean="0"/>
              <a:t>IPAC 2011, SRF 2011, PAC 2011</a:t>
            </a:r>
          </a:p>
          <a:p>
            <a:pPr lvl="1"/>
            <a:r>
              <a:rPr lang="en-US" sz="1600" dirty="0" smtClean="0"/>
              <a:t>LINAC 2010 (Received 2</a:t>
            </a:r>
            <a:r>
              <a:rPr lang="en-US" sz="1600" baseline="30000" dirty="0" smtClean="0"/>
              <a:t>nd</a:t>
            </a:r>
            <a:r>
              <a:rPr lang="en-US" sz="1600" dirty="0" smtClean="0"/>
              <a:t> student poster prize), IPAC 2010</a:t>
            </a:r>
          </a:p>
          <a:p>
            <a:pPr lvl="1"/>
            <a:r>
              <a:rPr lang="en-US" sz="1600" dirty="0" smtClean="0"/>
              <a:t>SRF 2009</a:t>
            </a:r>
          </a:p>
          <a:p>
            <a:pPr lvl="1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01569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Graduate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8831" y="1651930"/>
            <a:ext cx="4195145" cy="4556078"/>
          </a:xfrm>
        </p:spPr>
        <p:txBody>
          <a:bodyPr/>
          <a:lstStyle/>
          <a:p>
            <a:r>
              <a:rPr lang="en-US" sz="1800" dirty="0" smtClean="0"/>
              <a:t>Electronic damping of </a:t>
            </a:r>
            <a:r>
              <a:rPr lang="en-US" sz="1800" dirty="0" err="1" smtClean="0"/>
              <a:t>microphonics</a:t>
            </a:r>
            <a:r>
              <a:rPr lang="en-US" sz="1800" dirty="0" smtClean="0"/>
              <a:t> using self excited loops (SEL) – May 2008</a:t>
            </a:r>
          </a:p>
          <a:p>
            <a:r>
              <a:rPr lang="en-US" sz="1800" dirty="0" smtClean="0"/>
              <a:t>Self excited loop in transfer function representation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8328" y="1639700"/>
            <a:ext cx="4038600" cy="4542430"/>
          </a:xfrm>
        </p:spPr>
        <p:txBody>
          <a:bodyPr/>
          <a:lstStyle/>
          <a:p>
            <a:r>
              <a:rPr lang="en-US" sz="1800" dirty="0" smtClean="0"/>
              <a:t>Designing of 500 MHz </a:t>
            </a:r>
            <a:r>
              <a:rPr lang="en-US" sz="1800" i="1" dirty="0" smtClean="0">
                <a:sym typeface="Symbol"/>
              </a:rPr>
              <a:t> </a:t>
            </a:r>
            <a:r>
              <a:rPr lang="en-US" sz="1800" dirty="0" smtClean="0">
                <a:sym typeface="Symbol"/>
              </a:rPr>
              <a:t>=1 double </a:t>
            </a:r>
            <a:r>
              <a:rPr lang="en-US" sz="1800" dirty="0" smtClean="0"/>
              <a:t>spoke cavities </a:t>
            </a:r>
            <a:r>
              <a:rPr lang="en-US" sz="1800" dirty="0"/>
              <a:t>– January </a:t>
            </a:r>
            <a:r>
              <a:rPr lang="en-US" sz="1800" dirty="0" smtClean="0"/>
              <a:t>2009</a:t>
            </a:r>
          </a:p>
          <a:p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86603" y="864819"/>
            <a:ext cx="8625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0" dirty="0"/>
              <a:t>Joined Center for Advanced Studies of Accelerators (CASA), Jefferson Lab – </a:t>
            </a:r>
            <a:r>
              <a:rPr lang="en-US" sz="2000" b="0" dirty="0" smtClean="0"/>
              <a:t>May, 2008</a:t>
            </a:r>
            <a:endParaRPr lang="en-US" sz="2000" b="0" dirty="0"/>
          </a:p>
        </p:txBody>
      </p:sp>
      <p:pic>
        <p:nvPicPr>
          <p:cNvPr id="6" name="Picture 72" descr="C:\Users\Suba\New Program\Paper\Figures\Transfer diagra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758" y="3360708"/>
            <a:ext cx="3551806" cy="202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84871" y="5836788"/>
            <a:ext cx="378558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700" b="0" dirty="0"/>
              <a:t>S. U. De Silva, J. R. </a:t>
            </a:r>
            <a:r>
              <a:rPr lang="en-US" sz="700" b="0" dirty="0" err="1"/>
              <a:t>Delayen</a:t>
            </a:r>
            <a:r>
              <a:rPr lang="en-US" sz="700" b="0" dirty="0"/>
              <a:t>, “Analysis of Electronic Damping of </a:t>
            </a:r>
            <a:r>
              <a:rPr lang="en-US" sz="700" b="0" dirty="0" err="1"/>
              <a:t>Microphonics</a:t>
            </a:r>
            <a:r>
              <a:rPr lang="en-US" sz="700" b="0" dirty="0"/>
              <a:t> in Superconducting Cavities”, Proceedings of the LINAC 2008, Vancouver, Canada (2008), p.876.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04856" y="5701644"/>
            <a:ext cx="29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700" b="0" dirty="0"/>
              <a:t>D. </a:t>
            </a:r>
            <a:r>
              <a:rPr lang="en-US" sz="700" b="0" dirty="0" err="1"/>
              <a:t>Gorelov</a:t>
            </a:r>
            <a:r>
              <a:rPr lang="en-US" sz="700" b="0" dirty="0"/>
              <a:t>, C. H. </a:t>
            </a:r>
            <a:r>
              <a:rPr lang="en-US" sz="700" b="0" dirty="0" err="1"/>
              <a:t>Boulware</a:t>
            </a:r>
            <a:r>
              <a:rPr lang="en-US" sz="700" b="0" dirty="0"/>
              <a:t>, T. Grimm, J. R. </a:t>
            </a:r>
            <a:r>
              <a:rPr lang="en-US" sz="700" b="0" dirty="0" err="1"/>
              <a:t>Delayen</a:t>
            </a:r>
            <a:r>
              <a:rPr lang="en-US" sz="700" b="0" dirty="0"/>
              <a:t>, S. U. De Silva, C. S. Hopper, R. G. </a:t>
            </a:r>
            <a:r>
              <a:rPr lang="en-US" sz="700" b="0" dirty="0" err="1"/>
              <a:t>Olave</a:t>
            </a:r>
            <a:r>
              <a:rPr lang="en-US" sz="700" b="0" dirty="0"/>
              <a:t>, “Development of a Superconducting 500 MHz Multi-Spoke Cavity for Electron </a:t>
            </a:r>
            <a:r>
              <a:rPr lang="en-US" sz="700" b="0" dirty="0" err="1"/>
              <a:t>Linacs</a:t>
            </a:r>
            <a:r>
              <a:rPr lang="en-US" sz="700" b="0" dirty="0"/>
              <a:t>”, Proceedings of IPAC 2012, New-Orleans, USA (2012), p. 2408.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134431" y="2358940"/>
            <a:ext cx="3857983" cy="3735124"/>
            <a:chOff x="5134431" y="2358940"/>
            <a:chExt cx="3857983" cy="3735124"/>
          </a:xfrm>
        </p:grpSpPr>
        <p:pic>
          <p:nvPicPr>
            <p:cNvPr id="6246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458" t="41883" r="12272" b="46667"/>
            <a:stretch/>
          </p:blipFill>
          <p:spPr bwMode="auto">
            <a:xfrm>
              <a:off x="5184553" y="2358940"/>
              <a:ext cx="3603194" cy="981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6989" y="3417539"/>
              <a:ext cx="1495425" cy="2676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7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90" t="16848" r="7785"/>
            <a:stretch/>
          </p:blipFill>
          <p:spPr bwMode="auto">
            <a:xfrm>
              <a:off x="5134431" y="3418024"/>
              <a:ext cx="2215908" cy="1861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02550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400 MHz Crabbing Cavity Prototype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045" y="869424"/>
            <a:ext cx="8617789" cy="5257800"/>
          </a:xfrm>
        </p:spPr>
        <p:txBody>
          <a:bodyPr/>
          <a:lstStyle/>
          <a:p>
            <a:r>
              <a:rPr lang="en-US" sz="2000" dirty="0" smtClean="0"/>
              <a:t>With the completion of the 400 MHz cylindrical </a:t>
            </a:r>
            <a:r>
              <a:rPr lang="en-US" sz="2000" dirty="0" err="1" smtClean="0"/>
              <a:t>rf</a:t>
            </a:r>
            <a:r>
              <a:rPr lang="en-US" sz="2000" dirty="0" smtClean="0"/>
              <a:t>-dipole cavity (proof of principle cavity), now focusing on the next generation of the LHC crabbing cavity design</a:t>
            </a:r>
          </a:p>
          <a:p>
            <a:endParaRPr lang="en-US" sz="2000" dirty="0"/>
          </a:p>
        </p:txBody>
      </p:sp>
      <p:grpSp>
        <p:nvGrpSpPr>
          <p:cNvPr id="4" name="Group 3"/>
          <p:cNvGrpSpPr/>
          <p:nvPr/>
        </p:nvGrpSpPr>
        <p:grpSpPr>
          <a:xfrm>
            <a:off x="77638" y="1917566"/>
            <a:ext cx="9026010" cy="4295408"/>
            <a:chOff x="77638" y="1917566"/>
            <a:chExt cx="9026010" cy="4295408"/>
          </a:xfrm>
        </p:grpSpPr>
        <p:pic>
          <p:nvPicPr>
            <p:cNvPr id="6656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11" t="37079" r="30873" b="10603"/>
            <a:stretch/>
          </p:blipFill>
          <p:spPr bwMode="auto">
            <a:xfrm>
              <a:off x="3138468" y="1917566"/>
              <a:ext cx="3476183" cy="2989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" name="Group 5"/>
            <p:cNvGrpSpPr/>
            <p:nvPr/>
          </p:nvGrpSpPr>
          <p:grpSpPr>
            <a:xfrm>
              <a:off x="6707542" y="2042604"/>
              <a:ext cx="2351417" cy="1853418"/>
              <a:chOff x="-653143" y="597655"/>
              <a:chExt cx="9601384" cy="6412745"/>
            </a:xfrm>
          </p:grpSpPr>
          <p:pic>
            <p:nvPicPr>
              <p:cNvPr id="7" name="Picture 7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347" t="21690" r="22651" b="14191"/>
              <a:stretch/>
            </p:blipFill>
            <p:spPr bwMode="auto">
              <a:xfrm>
                <a:off x="-653143" y="597655"/>
                <a:ext cx="9601384" cy="64127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8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617" t="29138" r="12585" b="29646"/>
              <a:stretch/>
            </p:blipFill>
            <p:spPr bwMode="auto">
              <a:xfrm>
                <a:off x="7395213" y="1099460"/>
                <a:ext cx="1407886" cy="41220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6563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5911" y="4059737"/>
              <a:ext cx="2797737" cy="2153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6564" name="Picture 4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43" t="20000" r="30793" b="18412"/>
            <a:stretch/>
          </p:blipFill>
          <p:spPr bwMode="auto">
            <a:xfrm>
              <a:off x="77638" y="2042604"/>
              <a:ext cx="3006577" cy="3519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778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05" t="16254" r="20634" b="40952"/>
            <a:stretch/>
          </p:blipFill>
          <p:spPr bwMode="auto">
            <a:xfrm>
              <a:off x="3355675" y="4920368"/>
              <a:ext cx="2689636" cy="1283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73372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Interests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209" y="882520"/>
            <a:ext cx="8742029" cy="5257800"/>
          </a:xfrm>
        </p:spPr>
        <p:txBody>
          <a:bodyPr/>
          <a:lstStyle/>
          <a:p>
            <a:r>
              <a:rPr lang="en-US" sz="2400" dirty="0" smtClean="0"/>
              <a:t>Be a major participant of all aspects </a:t>
            </a:r>
            <a:r>
              <a:rPr lang="en-US" sz="2400" dirty="0" smtClean="0"/>
              <a:t>of the crabbing system design, development and testing</a:t>
            </a:r>
            <a:endParaRPr lang="en-US" sz="2400" dirty="0" smtClean="0"/>
          </a:p>
          <a:p>
            <a:pPr lvl="1"/>
            <a:r>
              <a:rPr lang="en-US" sz="1800" dirty="0" smtClean="0"/>
              <a:t>EM design</a:t>
            </a:r>
          </a:p>
          <a:p>
            <a:pPr lvl="1"/>
            <a:r>
              <a:rPr lang="en-US" sz="1800" dirty="0" smtClean="0"/>
              <a:t>Mechanical </a:t>
            </a:r>
            <a:r>
              <a:rPr lang="en-US" sz="1800" dirty="0" smtClean="0"/>
              <a:t>analysis</a:t>
            </a:r>
            <a:endParaRPr lang="en-US" sz="1800" dirty="0" smtClean="0"/>
          </a:p>
          <a:p>
            <a:pPr lvl="1"/>
            <a:r>
              <a:rPr lang="en-US" sz="1800" dirty="0" smtClean="0"/>
              <a:t>Fabrication and </a:t>
            </a:r>
            <a:r>
              <a:rPr lang="en-US" sz="1800" dirty="0" err="1" smtClean="0"/>
              <a:t>rf</a:t>
            </a:r>
            <a:r>
              <a:rPr lang="en-US" sz="1800" dirty="0" smtClean="0"/>
              <a:t> </a:t>
            </a:r>
            <a:r>
              <a:rPr lang="en-US" sz="1800" dirty="0" smtClean="0"/>
              <a:t>testing</a:t>
            </a:r>
          </a:p>
          <a:p>
            <a:pPr lvl="1"/>
            <a:r>
              <a:rPr lang="en-US" sz="1800" dirty="0" smtClean="0"/>
              <a:t>Beam physics</a:t>
            </a:r>
            <a:endParaRPr lang="en-US" sz="1400" dirty="0" smtClean="0"/>
          </a:p>
          <a:p>
            <a:endParaRPr lang="en-US" sz="2400" dirty="0" smtClean="0"/>
          </a:p>
          <a:p>
            <a:r>
              <a:rPr lang="en-US" sz="2400" dirty="0" smtClean="0"/>
              <a:t>Be involved in the p</a:t>
            </a:r>
            <a:r>
              <a:rPr lang="en-US" sz="2400" dirty="0" smtClean="0"/>
              <a:t>reparation and testing at CERN in SPS and commissioning LHC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67586" name="Picture 2" descr="C:\My Data\4 Talks and Presentations\TOOHIG Fellowship Talk\Images\HighLum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959" y="4874531"/>
            <a:ext cx="2400300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7" name="Picture 3" descr="C:\My Data\4 Talks and Presentations\TOOHIG Fellowship Talk\Images\LAR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70" y="4825949"/>
            <a:ext cx="940030" cy="124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273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421" y="928612"/>
            <a:ext cx="8765627" cy="4253773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/>
              <a:t>My Advisor: Prof. Jean </a:t>
            </a:r>
            <a:r>
              <a:rPr lang="en-US" sz="2000" dirty="0" err="1" smtClean="0"/>
              <a:t>Delayen</a:t>
            </a:r>
            <a:endParaRPr lang="en-US" sz="20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ODU – </a:t>
            </a:r>
            <a:r>
              <a:rPr lang="en-US" sz="2000" dirty="0" err="1" smtClean="0"/>
              <a:t>HyeKyoung</a:t>
            </a:r>
            <a:r>
              <a:rPr lang="en-US" sz="2000" dirty="0" smtClean="0"/>
              <a:t> Park, Chris </a:t>
            </a:r>
            <a:r>
              <a:rPr lang="en-US" sz="2000" dirty="0"/>
              <a:t>Hopper, Alex </a:t>
            </a:r>
            <a:r>
              <a:rPr lang="en-US" sz="2000" dirty="0" err="1"/>
              <a:t>Castilla</a:t>
            </a:r>
            <a:r>
              <a:rPr lang="en-US" sz="2000" dirty="0"/>
              <a:t>, Kevin Mitchell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 err="1" smtClean="0"/>
              <a:t>JLab</a:t>
            </a:r>
            <a:r>
              <a:rPr lang="en-US" sz="2000" dirty="0" smtClean="0"/>
              <a:t> </a:t>
            </a:r>
            <a:r>
              <a:rPr lang="en-US" sz="2000" dirty="0"/>
              <a:t>– </a:t>
            </a:r>
            <a:r>
              <a:rPr lang="en-US" sz="2000" dirty="0" err="1"/>
              <a:t>HyeKyoung</a:t>
            </a:r>
            <a:r>
              <a:rPr lang="en-US" sz="2000" dirty="0"/>
              <a:t> Park, </a:t>
            </a:r>
            <a:r>
              <a:rPr lang="en-US" sz="2000" dirty="0" smtClean="0"/>
              <a:t>Peter </a:t>
            </a:r>
            <a:r>
              <a:rPr lang="en-US" sz="2000" dirty="0" err="1"/>
              <a:t>Kneisel</a:t>
            </a:r>
            <a:r>
              <a:rPr lang="en-US" sz="2000" dirty="0"/>
              <a:t>, </a:t>
            </a:r>
            <a:r>
              <a:rPr lang="en-US" sz="2000" dirty="0" err="1" smtClean="0"/>
              <a:t>Rongli</a:t>
            </a:r>
            <a:r>
              <a:rPr lang="en-US" sz="2000" dirty="0" smtClean="0"/>
              <a:t> </a:t>
            </a:r>
            <a:r>
              <a:rPr lang="en-US" sz="2000" dirty="0" err="1" smtClean="0"/>
              <a:t>Geng</a:t>
            </a:r>
            <a:r>
              <a:rPr lang="en-US" sz="2000" dirty="0" smtClean="0"/>
              <a:t>, Tom </a:t>
            </a:r>
            <a:r>
              <a:rPr lang="en-US" sz="2000" dirty="0"/>
              <a:t>Powers, Kirk Davis, Geoff </a:t>
            </a:r>
            <a:r>
              <a:rPr lang="en-US" sz="2000" dirty="0" err="1"/>
              <a:t>Krafft</a:t>
            </a:r>
            <a:r>
              <a:rPr lang="en-US" sz="2000"/>
              <a:t>, Joe </a:t>
            </a:r>
            <a:r>
              <a:rPr lang="en-US" sz="2000" dirty="0" smtClean="0"/>
              <a:t>Preble, Tony Reilly, Dave </a:t>
            </a:r>
            <a:r>
              <a:rPr lang="en-US" sz="2000" dirty="0" err="1" smtClean="0"/>
              <a:t>McCay</a:t>
            </a:r>
            <a:r>
              <a:rPr lang="en-US" sz="2000" dirty="0" smtClean="0"/>
              <a:t> &amp; </a:t>
            </a:r>
            <a:r>
              <a:rPr lang="en-US" sz="2000" dirty="0" err="1" smtClean="0"/>
              <a:t>Casy</a:t>
            </a:r>
            <a:r>
              <a:rPr lang="en-US" sz="2000" dirty="0" smtClean="0"/>
              <a:t> Apeldoorn and his team, </a:t>
            </a:r>
            <a:r>
              <a:rPr lang="en-US" sz="2000" dirty="0"/>
              <a:t>Bill Clemens, Pete </a:t>
            </a:r>
            <a:r>
              <a:rPr lang="en-US" sz="2000" dirty="0" err="1"/>
              <a:t>Kushnick</a:t>
            </a:r>
            <a:r>
              <a:rPr lang="en-US" sz="2000" dirty="0"/>
              <a:t>, Curt </a:t>
            </a:r>
            <a:r>
              <a:rPr lang="en-US" sz="2000" dirty="0" err="1"/>
              <a:t>Macha</a:t>
            </a:r>
            <a:r>
              <a:rPr lang="en-US" sz="2000" dirty="0"/>
              <a:t>, Danny Forehand and his team, Steve </a:t>
            </a:r>
            <a:r>
              <a:rPr lang="en-US" sz="2000" dirty="0" err="1"/>
              <a:t>Castagnola</a:t>
            </a:r>
            <a:r>
              <a:rPr lang="en-US" sz="2000" dirty="0"/>
              <a:t> and his team, Larry </a:t>
            </a:r>
            <a:r>
              <a:rPr lang="en-US" sz="2000" dirty="0" err="1" smtClean="0"/>
              <a:t>Turlington</a:t>
            </a:r>
            <a:r>
              <a:rPr lang="en-US" sz="2000" dirty="0" smtClean="0"/>
              <a:t>, </a:t>
            </a:r>
            <a:r>
              <a:rPr lang="en-US" sz="2000" dirty="0" err="1"/>
              <a:t>Haipeng</a:t>
            </a:r>
            <a:r>
              <a:rPr lang="en-US" sz="2000" dirty="0"/>
              <a:t> Wang, John </a:t>
            </a:r>
            <a:r>
              <a:rPr lang="en-US" sz="2000" dirty="0" err="1"/>
              <a:t>Mammosser</a:t>
            </a:r>
            <a:r>
              <a:rPr lang="en-US" sz="2000" dirty="0"/>
              <a:t>, Curt </a:t>
            </a:r>
            <a:r>
              <a:rPr lang="en-US" sz="2000" dirty="0" err="1" smtClean="0"/>
              <a:t>Hovater</a:t>
            </a:r>
            <a:r>
              <a:rPr lang="en-US" sz="2000" dirty="0" smtClean="0"/>
              <a:t>, John </a:t>
            </a:r>
            <a:r>
              <a:rPr lang="en-US" sz="2000" dirty="0" err="1" smtClean="0"/>
              <a:t>Musson</a:t>
            </a:r>
            <a:endParaRPr lang="en-US" sz="20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SLAC – </a:t>
            </a:r>
            <a:r>
              <a:rPr lang="en-US" sz="2000" dirty="0" err="1"/>
              <a:t>Zenghai</a:t>
            </a:r>
            <a:r>
              <a:rPr lang="en-US" sz="2000" dirty="0"/>
              <a:t> Li, </a:t>
            </a:r>
            <a:r>
              <a:rPr lang="en-US" sz="2000" dirty="0" err="1"/>
              <a:t>Lixin</a:t>
            </a:r>
            <a:r>
              <a:rPr lang="en-US" sz="2000" dirty="0"/>
              <a:t> </a:t>
            </a:r>
            <a:r>
              <a:rPr lang="en-US" sz="2000" dirty="0" err="1"/>
              <a:t>Ge</a:t>
            </a:r>
            <a:endParaRPr lang="en-US" sz="2000" dirty="0"/>
          </a:p>
          <a:p>
            <a:r>
              <a:rPr lang="en-US" sz="2000" dirty="0" err="1" smtClean="0"/>
              <a:t>Niowave</a:t>
            </a:r>
            <a:r>
              <a:rPr lang="en-US" sz="2000" dirty="0" smtClean="0"/>
              <a:t> – Terry Grimm, Dmitry </a:t>
            </a:r>
            <a:r>
              <a:rPr lang="en-US" sz="2000" dirty="0" err="1" smtClean="0"/>
              <a:t>Gorelov</a:t>
            </a:r>
            <a:r>
              <a:rPr lang="en-US" sz="2000" dirty="0" smtClean="0"/>
              <a:t>, Chase </a:t>
            </a:r>
            <a:r>
              <a:rPr lang="en-US" sz="2000" dirty="0" err="1" smtClean="0"/>
              <a:t>Boulware</a:t>
            </a:r>
            <a:r>
              <a:rPr lang="en-US" sz="2000" dirty="0" smtClean="0"/>
              <a:t>, Nick Miller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2552931" y="5102938"/>
            <a:ext cx="40044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0" dirty="0" smtClean="0">
                <a:latin typeface="Bradley Hand ITC" pitchFamily="66" charset="0"/>
              </a:rPr>
              <a:t>THANK YOU</a:t>
            </a:r>
            <a:endParaRPr lang="en-US" sz="4800" b="0" dirty="0"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608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Graduate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50656"/>
            <a:ext cx="8229600" cy="5257800"/>
          </a:xfrm>
        </p:spPr>
        <p:txBody>
          <a:bodyPr/>
          <a:lstStyle/>
          <a:p>
            <a:r>
              <a:rPr lang="en-US" sz="2000" dirty="0" smtClean="0"/>
              <a:t>July 2009 – Started working on designing parallel-bar deflecting and crabbing cavities</a:t>
            </a:r>
            <a:endParaRPr lang="en-US" sz="2000" dirty="0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4" t="15111" r="8869" b="23936"/>
          <a:stretch/>
        </p:blipFill>
        <p:spPr bwMode="auto">
          <a:xfrm>
            <a:off x="1250837" y="1613505"/>
            <a:ext cx="6635790" cy="3048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6558" r="21366" b="26422"/>
          <a:stretch/>
        </p:blipFill>
        <p:spPr bwMode="auto">
          <a:xfrm>
            <a:off x="6724172" y="4591694"/>
            <a:ext cx="1603705" cy="1645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9488" r="20703" b="36394"/>
          <a:stretch/>
        </p:blipFill>
        <p:spPr bwMode="auto">
          <a:xfrm>
            <a:off x="5083335" y="4637408"/>
            <a:ext cx="1640837" cy="1544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91" t="35742" r="20703" b="21156"/>
          <a:stretch/>
        </p:blipFill>
        <p:spPr bwMode="auto">
          <a:xfrm>
            <a:off x="1002020" y="4737736"/>
            <a:ext cx="1635740" cy="150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203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Graduate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712"/>
            <a:ext cx="8229600" cy="5257800"/>
          </a:xfrm>
        </p:spPr>
        <p:txBody>
          <a:bodyPr/>
          <a:lstStyle/>
          <a:p>
            <a:r>
              <a:rPr lang="en-US" sz="2000" dirty="0" smtClean="0"/>
              <a:t>Ph.D. Dissertation Work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Designing, prototyping and testing of </a:t>
            </a:r>
          </a:p>
          <a:p>
            <a:pPr lvl="1"/>
            <a:r>
              <a:rPr lang="en-US" sz="1800" dirty="0" smtClean="0"/>
              <a:t>499 MHz deflecting cavity</a:t>
            </a:r>
          </a:p>
          <a:p>
            <a:pPr lvl="1"/>
            <a:r>
              <a:rPr lang="en-US" sz="1800" dirty="0" smtClean="0"/>
              <a:t>400 MHz crabbing cavity</a:t>
            </a:r>
          </a:p>
          <a:p>
            <a:pPr lvl="1"/>
            <a:endParaRPr lang="en-US" sz="2000" dirty="0" smtClean="0"/>
          </a:p>
          <a:p>
            <a:r>
              <a:rPr lang="en-US" sz="2000" dirty="0" smtClean="0"/>
              <a:t>Collaboration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476250" y="1348646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Calibri" pitchFamily="34" charset="0"/>
              </a:rPr>
              <a:t>Investigation </a:t>
            </a:r>
            <a:r>
              <a:rPr lang="en-US" sz="2400" i="1" dirty="0">
                <a:latin typeface="Calibri" pitchFamily="34" charset="0"/>
              </a:rPr>
              <a:t>and Optimization of a </a:t>
            </a:r>
            <a:r>
              <a:rPr lang="en-US" sz="2400" i="1" dirty="0" smtClean="0">
                <a:latin typeface="Calibri" pitchFamily="34" charset="0"/>
              </a:rPr>
              <a:t>New Compact Superconducting Cavity </a:t>
            </a:r>
            <a:r>
              <a:rPr lang="en-US" sz="2400" i="1" dirty="0">
                <a:latin typeface="Calibri" pitchFamily="34" charset="0"/>
              </a:rPr>
              <a:t>for </a:t>
            </a:r>
            <a:r>
              <a:rPr lang="en-US" sz="2400" i="1" dirty="0" smtClean="0">
                <a:latin typeface="Calibri" pitchFamily="34" charset="0"/>
              </a:rPr>
              <a:t>Deflecting </a:t>
            </a:r>
            <a:r>
              <a:rPr lang="en-US" sz="2400" i="1" dirty="0">
                <a:latin typeface="Calibri" pitchFamily="34" charset="0"/>
              </a:rPr>
              <a:t>and </a:t>
            </a:r>
            <a:r>
              <a:rPr lang="en-US" sz="2400" i="1" dirty="0" smtClean="0">
                <a:latin typeface="Calibri" pitchFamily="34" charset="0"/>
              </a:rPr>
              <a:t>Crabbing Applications</a:t>
            </a:r>
            <a:endParaRPr lang="en-US" sz="2400" i="1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" y="4221443"/>
            <a:ext cx="82677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en-US" b="0" dirty="0" smtClean="0"/>
              <a:t>Jefferson Science </a:t>
            </a:r>
            <a:r>
              <a:rPr lang="en-US" b="0" dirty="0"/>
              <a:t>Associates, LLC </a:t>
            </a:r>
            <a:r>
              <a:rPr lang="en-US" b="0" dirty="0" smtClean="0"/>
              <a:t>under U.S</a:t>
            </a:r>
            <a:r>
              <a:rPr lang="en-US" b="0" dirty="0"/>
              <a:t>. DOE Contract No. </a:t>
            </a:r>
            <a:r>
              <a:rPr lang="en-US" b="0" dirty="0" smtClean="0"/>
              <a:t>DE-AC05-06OR23177</a:t>
            </a:r>
          </a:p>
          <a:p>
            <a:pPr marL="285750" indent="-285750" algn="just">
              <a:buFont typeface="Wingdings" pitchFamily="2" charset="2"/>
              <a:buChar char="v"/>
            </a:pPr>
            <a:r>
              <a:rPr lang="en-US" b="0" dirty="0" smtClean="0"/>
              <a:t>ODU </a:t>
            </a:r>
            <a:r>
              <a:rPr lang="en-US" b="0" dirty="0"/>
              <a:t>– </a:t>
            </a:r>
            <a:r>
              <a:rPr lang="en-US" b="0" dirty="0" err="1" smtClean="0"/>
              <a:t>Niowave</a:t>
            </a:r>
            <a:r>
              <a:rPr lang="en-US" b="0" dirty="0" smtClean="0"/>
              <a:t> Inc. Phase </a:t>
            </a:r>
            <a:r>
              <a:rPr lang="en-US" sz="1600" b="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0" dirty="0" smtClean="0"/>
              <a:t> STTR</a:t>
            </a:r>
          </a:p>
          <a:p>
            <a:pPr marL="285750" indent="-285750" algn="just">
              <a:buFont typeface="Wingdings" pitchFamily="2" charset="2"/>
              <a:buChar char="v"/>
            </a:pPr>
            <a:endParaRPr lang="en-US" b="0" dirty="0"/>
          </a:p>
          <a:p>
            <a:pPr marL="285750" indent="-285750" algn="just">
              <a:buFont typeface="Wingdings" pitchFamily="2" charset="2"/>
              <a:buChar char="v"/>
            </a:pPr>
            <a:r>
              <a:rPr lang="en-US" b="0" dirty="0" smtClean="0"/>
              <a:t>ODU – </a:t>
            </a:r>
            <a:r>
              <a:rPr lang="en-US" b="0" dirty="0" err="1" smtClean="0"/>
              <a:t>Niowave</a:t>
            </a:r>
            <a:r>
              <a:rPr lang="en-US" b="0" dirty="0" smtClean="0"/>
              <a:t> Inc. Phase </a:t>
            </a:r>
            <a:r>
              <a:rPr lang="en-US" sz="1600" b="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0" dirty="0" smtClean="0"/>
              <a:t> &amp; </a:t>
            </a:r>
            <a:r>
              <a:rPr lang="en-US" sz="1600" b="0" dirty="0" smtClean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en-US" b="0" dirty="0" smtClean="0"/>
              <a:t> </a:t>
            </a:r>
            <a:r>
              <a:rPr lang="en-US" b="0" dirty="0"/>
              <a:t>STTR </a:t>
            </a:r>
          </a:p>
          <a:p>
            <a:pPr marL="285750" indent="-285750" algn="just">
              <a:buFont typeface="Wingdings" pitchFamily="2" charset="2"/>
              <a:buChar char="v"/>
            </a:pPr>
            <a:r>
              <a:rPr lang="en-US" b="0" dirty="0" smtClean="0"/>
              <a:t>US </a:t>
            </a:r>
            <a:r>
              <a:rPr lang="en-US" b="0" dirty="0"/>
              <a:t>Department </a:t>
            </a:r>
            <a:r>
              <a:rPr lang="en-US" b="0" dirty="0" smtClean="0"/>
              <a:t>of Energy through </a:t>
            </a:r>
            <a:r>
              <a:rPr lang="en-US" b="0" dirty="0"/>
              <a:t>the US LHC Accelerator Research Program (LARP) and through the </a:t>
            </a:r>
            <a:r>
              <a:rPr lang="en-US" b="0" dirty="0" smtClean="0"/>
              <a:t>Small Business </a:t>
            </a:r>
            <a:r>
              <a:rPr lang="en-US" b="0" dirty="0"/>
              <a:t>Technology Transfer (STTR) Program. The research leading to these results </a:t>
            </a:r>
            <a:r>
              <a:rPr lang="en-US" b="0" dirty="0" smtClean="0"/>
              <a:t>has received </a:t>
            </a:r>
            <a:r>
              <a:rPr lang="en-US" b="0" dirty="0"/>
              <a:t>funding from the European Commission under the FP7 project </a:t>
            </a:r>
            <a:r>
              <a:rPr lang="en-US" b="0" dirty="0" err="1"/>
              <a:t>HiLumi</a:t>
            </a:r>
            <a:r>
              <a:rPr lang="en-US" b="0" dirty="0"/>
              <a:t> LHC, </a:t>
            </a:r>
            <a:r>
              <a:rPr lang="en-US" b="0" dirty="0" smtClean="0"/>
              <a:t>GA no</a:t>
            </a:r>
            <a:r>
              <a:rPr lang="en-US" b="0" dirty="0"/>
              <a:t>. 284404, co-funded by the DoE, USA and KEK, </a:t>
            </a:r>
            <a:r>
              <a:rPr lang="en-US" b="0" dirty="0" smtClean="0"/>
              <a:t>Japan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722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Deflecting and Crabbing Applications</a:t>
            </a:r>
            <a:endParaRPr lang="en-US" dirty="0"/>
          </a:p>
        </p:txBody>
      </p:sp>
      <p:pic>
        <p:nvPicPr>
          <p:cNvPr id="4" name="Picture 2" descr="G:\Annual Review\Images\RF Separators 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35" y="1477015"/>
            <a:ext cx="4033361" cy="2494598"/>
          </a:xfrm>
          <a:prstGeom prst="rect">
            <a:avLst/>
          </a:prstGeom>
          <a:noFill/>
        </p:spPr>
      </p:pic>
      <p:sp>
        <p:nvSpPr>
          <p:cNvPr id="5" name="Content Placeholder 53"/>
          <p:cNvSpPr txBox="1">
            <a:spLocks/>
          </p:cNvSpPr>
          <p:nvPr/>
        </p:nvSpPr>
        <p:spPr bwMode="auto">
          <a:xfrm>
            <a:off x="569401" y="870250"/>
            <a:ext cx="3175000" cy="603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en-US" sz="1600" dirty="0" smtClean="0">
                <a:solidFill>
                  <a:srgbClr val="8A0000"/>
                </a:solidFill>
                <a:latin typeface="Arial" charset="0"/>
                <a:cs typeface="Arial" charset="0"/>
              </a:rPr>
              <a:t>499 MHz Deflecting Cavity for </a:t>
            </a:r>
          </a:p>
          <a:p>
            <a:pPr algn="ctr">
              <a:buFontTx/>
              <a:buNone/>
            </a:pPr>
            <a:r>
              <a:rPr lang="en-US" sz="1600" dirty="0" smtClean="0">
                <a:solidFill>
                  <a:srgbClr val="8A0000"/>
                </a:solidFill>
                <a:latin typeface="Arial" charset="0"/>
                <a:cs typeface="Arial" charset="0"/>
              </a:rPr>
              <a:t>Jefferson Lab 12 GeV Upgrade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2633" y="1500340"/>
            <a:ext cx="2794649" cy="290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ontent Placeholder 54"/>
          <p:cNvSpPr txBox="1">
            <a:spLocks/>
          </p:cNvSpPr>
          <p:nvPr/>
        </p:nvSpPr>
        <p:spPr bwMode="auto">
          <a:xfrm>
            <a:off x="5279769" y="873825"/>
            <a:ext cx="3181663" cy="603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en-US" sz="1600" dirty="0" smtClean="0">
                <a:solidFill>
                  <a:srgbClr val="8A0000"/>
                </a:solidFill>
                <a:latin typeface="Arial" charset="0"/>
                <a:cs typeface="Arial" charset="0"/>
              </a:rPr>
              <a:t>400 MHz Crabbing Cavity for </a:t>
            </a:r>
          </a:p>
          <a:p>
            <a:pPr algn="ctr">
              <a:buFontTx/>
              <a:buNone/>
            </a:pPr>
            <a:r>
              <a:rPr lang="en-US" sz="1600" dirty="0" smtClean="0">
                <a:solidFill>
                  <a:srgbClr val="8A0000"/>
                </a:solidFill>
                <a:latin typeface="Arial" charset="0"/>
                <a:cs typeface="Arial" charset="0"/>
              </a:rPr>
              <a:t>LHC High Luminosity Upgrade</a:t>
            </a: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99628" y="4005348"/>
            <a:ext cx="2071591" cy="2220515"/>
            <a:chOff x="28846" y="3519020"/>
            <a:chExt cx="2762121" cy="2960687"/>
          </a:xfrm>
        </p:grpSpPr>
        <p:sp>
          <p:nvSpPr>
            <p:cNvPr id="9" name="Oval 27"/>
            <p:cNvSpPr>
              <a:spLocks noChangeArrowheads="1"/>
            </p:cNvSpPr>
            <p:nvPr/>
          </p:nvSpPr>
          <p:spPr bwMode="auto">
            <a:xfrm>
              <a:off x="705945" y="3960820"/>
              <a:ext cx="2085022" cy="2085023"/>
            </a:xfrm>
            <a:prstGeom prst="ellipse">
              <a:avLst/>
            </a:prstGeom>
            <a:solidFill>
              <a:schemeClr val="accent1">
                <a:lumMod val="9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" name="Group 77"/>
            <p:cNvGrpSpPr>
              <a:grpSpLocks/>
            </p:cNvGrpSpPr>
            <p:nvPr/>
          </p:nvGrpSpPr>
          <p:grpSpPr bwMode="auto">
            <a:xfrm>
              <a:off x="1437204" y="6403495"/>
              <a:ext cx="686004" cy="76212"/>
              <a:chOff x="1676400" y="4724400"/>
              <a:chExt cx="685800" cy="76200"/>
            </a:xfrm>
          </p:grpSpPr>
          <p:cxnSp>
            <p:nvCxnSpPr>
              <p:cNvPr id="23" name="Straight Connector 68"/>
              <p:cNvCxnSpPr>
                <a:cxnSpLocks noChangeShapeType="1"/>
              </p:cNvCxnSpPr>
              <p:nvPr/>
            </p:nvCxnSpPr>
            <p:spPr bwMode="auto">
              <a:xfrm>
                <a:off x="1676400" y="4724400"/>
                <a:ext cx="609600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4" name="Straight Connector 70"/>
              <p:cNvCxnSpPr>
                <a:cxnSpLocks noChangeShapeType="1"/>
              </p:cNvCxnSpPr>
              <p:nvPr/>
            </p:nvCxnSpPr>
            <p:spPr bwMode="auto">
              <a:xfrm rot="16200000" flipH="1">
                <a:off x="1676400" y="4724400"/>
                <a:ext cx="76200" cy="7620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" name="Straight Connector 71"/>
              <p:cNvCxnSpPr>
                <a:cxnSpLocks noChangeShapeType="1"/>
              </p:cNvCxnSpPr>
              <p:nvPr/>
            </p:nvCxnSpPr>
            <p:spPr bwMode="auto">
              <a:xfrm rot="16200000" flipH="1">
                <a:off x="1828800" y="4724400"/>
                <a:ext cx="76200" cy="7620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" name="Straight Connector 72"/>
              <p:cNvCxnSpPr>
                <a:cxnSpLocks noChangeShapeType="1"/>
              </p:cNvCxnSpPr>
              <p:nvPr/>
            </p:nvCxnSpPr>
            <p:spPr bwMode="auto">
              <a:xfrm rot="16200000" flipH="1">
                <a:off x="1981200" y="4724400"/>
                <a:ext cx="76200" cy="7620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7" name="Straight Connector 73"/>
              <p:cNvCxnSpPr>
                <a:cxnSpLocks noChangeShapeType="1"/>
              </p:cNvCxnSpPr>
              <p:nvPr/>
            </p:nvCxnSpPr>
            <p:spPr bwMode="auto">
              <a:xfrm rot="16200000" flipH="1">
                <a:off x="2133600" y="4724400"/>
                <a:ext cx="76200" cy="7620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" name="Straight Connector 74"/>
              <p:cNvCxnSpPr>
                <a:cxnSpLocks noChangeShapeType="1"/>
              </p:cNvCxnSpPr>
              <p:nvPr/>
            </p:nvCxnSpPr>
            <p:spPr bwMode="auto">
              <a:xfrm rot="16200000" flipH="1">
                <a:off x="2286000" y="4724400"/>
                <a:ext cx="76200" cy="7620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11" name="Oval 4"/>
            <p:cNvSpPr/>
            <p:nvPr/>
          </p:nvSpPr>
          <p:spPr bwMode="auto">
            <a:xfrm>
              <a:off x="1597296" y="4879507"/>
              <a:ext cx="273051" cy="274637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Times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28846" y="4860457"/>
              <a:ext cx="320675" cy="320675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Times"/>
              </a:endParaRPr>
            </a:p>
          </p:txBody>
        </p:sp>
        <p:cxnSp>
          <p:nvCxnSpPr>
            <p:cNvPr id="13" name="Straight Arrow Connector 47"/>
            <p:cNvCxnSpPr>
              <a:cxnSpLocks noChangeShapeType="1"/>
            </p:cNvCxnSpPr>
            <p:nvPr/>
          </p:nvCxnSpPr>
          <p:spPr bwMode="auto">
            <a:xfrm>
              <a:off x="175220" y="5026111"/>
              <a:ext cx="1573236" cy="1588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 type="stealth" w="med" len="med"/>
              <a:tailEnd type="stealth" w="med" len="med"/>
            </a:ln>
          </p:spPr>
        </p:cxnSp>
        <p:sp>
          <p:nvSpPr>
            <p:cNvPr id="14" name="TextBox 13"/>
            <p:cNvSpPr txBox="1"/>
            <p:nvPr/>
          </p:nvSpPr>
          <p:spPr bwMode="auto">
            <a:xfrm>
              <a:off x="1786239" y="4720256"/>
              <a:ext cx="958721" cy="205184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  <p:txBody>
            <a:bodyPr wrap="squar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000" b="1" dirty="0"/>
                <a:t>R = 20 mm</a:t>
              </a:r>
            </a:p>
          </p:txBody>
        </p:sp>
        <p:sp>
          <p:nvSpPr>
            <p:cNvPr id="15" name="TextBox 14"/>
            <p:cNvSpPr txBox="1"/>
            <p:nvPr/>
          </p:nvSpPr>
          <p:spPr bwMode="auto">
            <a:xfrm>
              <a:off x="765445" y="4803305"/>
              <a:ext cx="671757" cy="205184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en-US" sz="1000" b="1" dirty="0"/>
                <a:t>300 mm</a:t>
              </a:r>
            </a:p>
          </p:txBody>
        </p:sp>
        <p:sp>
          <p:nvSpPr>
            <p:cNvPr id="16" name="TextBox 15"/>
            <p:cNvSpPr txBox="1"/>
            <p:nvPr/>
          </p:nvSpPr>
          <p:spPr bwMode="auto">
            <a:xfrm>
              <a:off x="1908446" y="5003332"/>
              <a:ext cx="762000" cy="615553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  <p:txBody>
            <a:bodyPr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000" b="1" dirty="0"/>
                <a:t>5</a:t>
              </a:r>
              <a:r>
                <a:rPr lang="en-US" sz="1000" b="1" baseline="30000" dirty="0"/>
                <a:t>th</a:t>
              </a:r>
              <a:r>
                <a:rPr lang="en-US" sz="1000" b="1" dirty="0"/>
                <a:t> Pass Beam Line</a:t>
              </a:r>
              <a:endParaRPr lang="en-US" sz="1000" b="1" baseline="-25000" dirty="0"/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1600471" y="3519020"/>
              <a:ext cx="274637" cy="274637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Times"/>
              </a:endParaRPr>
            </a:p>
          </p:txBody>
        </p:sp>
        <p:sp>
          <p:nvSpPr>
            <p:cNvPr id="18" name="TextBox 17"/>
            <p:cNvSpPr txBox="1"/>
            <p:nvPr/>
          </p:nvSpPr>
          <p:spPr bwMode="auto">
            <a:xfrm>
              <a:off x="564131" y="3519020"/>
              <a:ext cx="972077" cy="410369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  <p:txBody>
            <a:bodyPr wrap="squar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000" b="1" dirty="0"/>
                <a:t>4</a:t>
              </a:r>
              <a:r>
                <a:rPr lang="en-US" sz="1000" b="1" baseline="30000" dirty="0"/>
                <a:t>th</a:t>
              </a:r>
              <a:r>
                <a:rPr lang="en-US" sz="1000" b="1" dirty="0"/>
                <a:t> Pass Beam Line</a:t>
              </a:r>
              <a:endParaRPr lang="en-US" sz="1000" b="1" baseline="-25000" dirty="0"/>
            </a:p>
          </p:txBody>
        </p:sp>
        <p:cxnSp>
          <p:nvCxnSpPr>
            <p:cNvPr id="19" name="Straight Arrow Connector 63"/>
            <p:cNvCxnSpPr>
              <a:cxnSpLocks noChangeShapeType="1"/>
            </p:cNvCxnSpPr>
            <p:nvPr/>
          </p:nvCxnSpPr>
          <p:spPr bwMode="auto">
            <a:xfrm rot="5400000">
              <a:off x="1056183" y="4335024"/>
              <a:ext cx="1371820" cy="1588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 type="stealth" w="med" len="med"/>
              <a:tailEnd type="stealth" w="med" len="med"/>
            </a:ln>
          </p:spPr>
        </p:cxnSp>
        <p:sp>
          <p:nvSpPr>
            <p:cNvPr id="20" name="TextBox 19"/>
            <p:cNvSpPr txBox="1"/>
            <p:nvPr/>
          </p:nvSpPr>
          <p:spPr bwMode="auto">
            <a:xfrm>
              <a:off x="1783652" y="4258057"/>
              <a:ext cx="744744" cy="205184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en-US" sz="1000" b="1" dirty="0"/>
                <a:t>450 mm</a:t>
              </a:r>
            </a:p>
          </p:txBody>
        </p:sp>
        <p:cxnSp>
          <p:nvCxnSpPr>
            <p:cNvPr id="21" name="Straight Arrow Connector 66"/>
            <p:cNvCxnSpPr>
              <a:cxnSpLocks noChangeShapeType="1"/>
            </p:cNvCxnSpPr>
            <p:nvPr/>
          </p:nvCxnSpPr>
          <p:spPr bwMode="auto">
            <a:xfrm rot="5400000">
              <a:off x="1056979" y="5716791"/>
              <a:ext cx="1371820" cy="1588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 type="stealth" w="med" len="med"/>
              <a:tailEnd type="stealth" w="med" len="med"/>
            </a:ln>
          </p:spPr>
        </p:cxnSp>
        <p:sp>
          <p:nvSpPr>
            <p:cNvPr id="22" name="TextBox 21"/>
            <p:cNvSpPr txBox="1"/>
            <p:nvPr/>
          </p:nvSpPr>
          <p:spPr bwMode="auto">
            <a:xfrm>
              <a:off x="1065350" y="5472974"/>
              <a:ext cx="633412" cy="205184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en-US" sz="1000" b="1" dirty="0"/>
                <a:t>680 mm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679717" y="4076069"/>
            <a:ext cx="2085023" cy="2085023"/>
            <a:chOff x="5106691" y="1869024"/>
            <a:chExt cx="2780030" cy="2780030"/>
          </a:xfrm>
        </p:grpSpPr>
        <p:sp>
          <p:nvSpPr>
            <p:cNvPr id="30" name="Oval 27"/>
            <p:cNvSpPr>
              <a:spLocks noChangeArrowheads="1"/>
            </p:cNvSpPr>
            <p:nvPr/>
          </p:nvSpPr>
          <p:spPr bwMode="auto">
            <a:xfrm>
              <a:off x="5106691" y="1869024"/>
              <a:ext cx="2780030" cy="278003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5729247" y="2490901"/>
              <a:ext cx="1563767" cy="156376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Oval 31"/>
            <p:cNvSpPr/>
            <p:nvPr/>
          </p:nvSpPr>
          <p:spPr bwMode="auto">
            <a:xfrm>
              <a:off x="6288088" y="3048000"/>
              <a:ext cx="426720" cy="42672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Times"/>
              </a:endParaRPr>
            </a:p>
          </p:txBody>
        </p:sp>
        <p:sp>
          <p:nvSpPr>
            <p:cNvPr id="33" name="Oval 32"/>
            <p:cNvSpPr/>
            <p:nvPr/>
          </p:nvSpPr>
          <p:spPr bwMode="auto">
            <a:xfrm>
              <a:off x="7355206" y="3048000"/>
              <a:ext cx="426720" cy="42672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Times"/>
              </a:endParaRPr>
            </a:p>
          </p:txBody>
        </p:sp>
        <p:cxnSp>
          <p:nvCxnSpPr>
            <p:cNvPr id="34" name="Straight Connector 7"/>
            <p:cNvCxnSpPr>
              <a:cxnSpLocks noChangeShapeType="1"/>
            </p:cNvCxnSpPr>
            <p:nvPr/>
          </p:nvCxnSpPr>
          <p:spPr bwMode="auto">
            <a:xfrm rot="5400000">
              <a:off x="6048090" y="3723399"/>
              <a:ext cx="914484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5" name="Straight Connector 10"/>
            <p:cNvCxnSpPr>
              <a:cxnSpLocks noChangeShapeType="1"/>
            </p:cNvCxnSpPr>
            <p:nvPr/>
          </p:nvCxnSpPr>
          <p:spPr bwMode="auto">
            <a:xfrm rot="5400000">
              <a:off x="7111324" y="3707055"/>
              <a:ext cx="914484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6" name="Straight Arrow Connector 12"/>
            <p:cNvCxnSpPr>
              <a:cxnSpLocks noChangeShapeType="1"/>
            </p:cNvCxnSpPr>
            <p:nvPr/>
          </p:nvCxnSpPr>
          <p:spPr bwMode="auto">
            <a:xfrm>
              <a:off x="6496291" y="3952020"/>
              <a:ext cx="1072275" cy="0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 type="stealth" w="med" len="med"/>
              <a:tailEnd type="stealth" w="med" len="med"/>
            </a:ln>
          </p:spPr>
        </p:cxnSp>
        <p:cxnSp>
          <p:nvCxnSpPr>
            <p:cNvPr id="37" name="Straight Arrow Connector 13"/>
            <p:cNvCxnSpPr>
              <a:cxnSpLocks noChangeShapeType="1"/>
            </p:cNvCxnSpPr>
            <p:nvPr/>
          </p:nvCxnSpPr>
          <p:spPr bwMode="auto">
            <a:xfrm>
              <a:off x="6506646" y="3271198"/>
              <a:ext cx="848560" cy="1588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 type="stealth" w="med" len="med"/>
              <a:tailEnd type="stealth" w="med" len="med"/>
            </a:ln>
          </p:spPr>
        </p:cxnSp>
        <p:sp>
          <p:nvSpPr>
            <p:cNvPr id="38" name="TextBox 37"/>
            <p:cNvSpPr txBox="1"/>
            <p:nvPr/>
          </p:nvSpPr>
          <p:spPr bwMode="auto">
            <a:xfrm>
              <a:off x="5411323" y="2842816"/>
              <a:ext cx="939257" cy="205184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en-US" sz="1000" b="1" dirty="0" smtClean="0"/>
                <a:t>R = 42 </a:t>
              </a:r>
              <a:r>
                <a:rPr lang="en-US" sz="1000" b="1" dirty="0"/>
                <a:t>mm</a:t>
              </a:r>
            </a:p>
          </p:txBody>
        </p:sp>
        <p:sp>
          <p:nvSpPr>
            <p:cNvPr id="39" name="TextBox 38"/>
            <p:cNvSpPr txBox="1"/>
            <p:nvPr/>
          </p:nvSpPr>
          <p:spPr bwMode="auto">
            <a:xfrm>
              <a:off x="6574261" y="2888872"/>
              <a:ext cx="834454" cy="205184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en-US" sz="1000" b="1" dirty="0" smtClean="0"/>
                <a:t>&lt; 150 </a:t>
              </a:r>
              <a:r>
                <a:rPr lang="en-US" sz="1000" b="1" dirty="0"/>
                <a:t>mm</a:t>
              </a:r>
            </a:p>
          </p:txBody>
        </p:sp>
        <p:sp>
          <p:nvSpPr>
            <p:cNvPr id="40" name="TextBox 39"/>
            <p:cNvSpPr txBox="1"/>
            <p:nvPr/>
          </p:nvSpPr>
          <p:spPr bwMode="auto">
            <a:xfrm>
              <a:off x="6679883" y="4015383"/>
              <a:ext cx="786169" cy="205184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en-US" sz="1000" b="1" dirty="0"/>
                <a:t>194 mm</a:t>
              </a:r>
            </a:p>
          </p:txBody>
        </p:sp>
        <p:cxnSp>
          <p:nvCxnSpPr>
            <p:cNvPr id="41" name="Straight Arrow Connector 31"/>
            <p:cNvCxnSpPr>
              <a:cxnSpLocks noChangeShapeType="1"/>
              <a:stCxn id="32" idx="1"/>
            </p:cNvCxnSpPr>
            <p:nvPr/>
          </p:nvCxnSpPr>
          <p:spPr bwMode="auto">
            <a:xfrm>
              <a:off x="6350580" y="3110492"/>
              <a:ext cx="154815" cy="162293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 type="stealth" w="med" len="med"/>
              <a:tailEnd/>
            </a:ln>
          </p:spPr>
        </p:cxnSp>
      </p:grpSp>
      <p:sp>
        <p:nvSpPr>
          <p:cNvPr id="3" name="TextBox 2"/>
          <p:cNvSpPr txBox="1"/>
          <p:nvPr/>
        </p:nvSpPr>
        <p:spPr>
          <a:xfrm>
            <a:off x="2180828" y="4390349"/>
            <a:ext cx="21972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00" b="0" dirty="0" smtClean="0"/>
              <a:t>Total transverse voltage = 5.6 MV</a:t>
            </a:r>
            <a:endParaRPr lang="en-US" sz="1000" b="0" dirty="0"/>
          </a:p>
        </p:txBody>
      </p:sp>
      <p:sp>
        <p:nvSpPr>
          <p:cNvPr id="42" name="TextBox 41"/>
          <p:cNvSpPr txBox="1"/>
          <p:nvPr/>
        </p:nvSpPr>
        <p:spPr>
          <a:xfrm>
            <a:off x="6817760" y="5501330"/>
            <a:ext cx="2197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00" b="0" dirty="0" smtClean="0"/>
              <a:t>Total transverse voltage = 10 MV per beam per side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022089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" y="4138783"/>
            <a:ext cx="3277087" cy="2002232"/>
          </a:xfrm>
        </p:spPr>
        <p:txBody>
          <a:bodyPr/>
          <a:lstStyle/>
          <a:p>
            <a:pPr marL="228600" indent="-228600"/>
            <a:r>
              <a:rPr lang="en-US" sz="1600" dirty="0" smtClean="0"/>
              <a:t>Operating mode: TEM-like or TE-like modes</a:t>
            </a:r>
          </a:p>
          <a:p>
            <a:pPr marL="457200" lvl="1" indent="-228600"/>
            <a:r>
              <a:rPr lang="en-US" sz="1200" dirty="0" smtClean="0"/>
              <a:t>Net deflection is due to the transverse electric mode</a:t>
            </a:r>
          </a:p>
          <a:p>
            <a:pPr marL="228600" indent="-228600"/>
            <a:r>
              <a:rPr lang="en-US" sz="1600" dirty="0" smtClean="0"/>
              <a:t>Cannot </a:t>
            </a:r>
            <a:r>
              <a:rPr lang="en-US" sz="1600" dirty="0"/>
              <a:t>be a pure TE mode – Panofsky Wenzel Theorem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-1" y="954272"/>
            <a:ext cx="9144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n-lt"/>
              </a:rPr>
              <a:t>Design </a:t>
            </a: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superconducting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compact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>
                <a:latin typeface="+mn-lt"/>
              </a:rPr>
              <a:t>deflecting and crabbing cavities at </a:t>
            </a:r>
            <a:r>
              <a:rPr lang="en-US" sz="1600" dirty="0">
                <a:solidFill>
                  <a:srgbClr val="FF0000"/>
                </a:solidFill>
                <a:latin typeface="+mn-lt"/>
              </a:rPr>
              <a:t>lower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+mn-lt"/>
              </a:rPr>
              <a:t>frequencies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73999" y="1465027"/>
            <a:ext cx="23931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00" dirty="0" smtClean="0"/>
              <a:t>KEK Crabbing Cavity – TM</a:t>
            </a:r>
            <a:r>
              <a:rPr lang="en-US" sz="1000" baseline="-25000" dirty="0" smtClean="0"/>
              <a:t>110</a:t>
            </a:r>
            <a:r>
              <a:rPr lang="en-US" sz="1000" dirty="0" smtClean="0"/>
              <a:t> mode</a:t>
            </a:r>
            <a:endParaRPr lang="en-US" sz="1000" dirty="0"/>
          </a:p>
        </p:txBody>
      </p:sp>
      <p:grpSp>
        <p:nvGrpSpPr>
          <p:cNvPr id="29" name="Group 28"/>
          <p:cNvGrpSpPr/>
          <p:nvPr/>
        </p:nvGrpSpPr>
        <p:grpSpPr>
          <a:xfrm>
            <a:off x="6248742" y="1453454"/>
            <a:ext cx="2816938" cy="4687561"/>
            <a:chOff x="6296003" y="1453454"/>
            <a:chExt cx="2816938" cy="4687561"/>
          </a:xfrm>
        </p:grpSpPr>
        <p:pic>
          <p:nvPicPr>
            <p:cNvPr id="28" name="Picture 27"/>
            <p:cNvPicPr/>
            <p:nvPr/>
          </p:nvPicPr>
          <p:blipFill>
            <a:blip r:embed="rId2" cstate="print"/>
            <a:srcRect l="41055" t="12237" r="27156" b="34527"/>
            <a:stretch>
              <a:fillRect/>
            </a:stretch>
          </p:blipFill>
          <p:spPr bwMode="auto">
            <a:xfrm>
              <a:off x="6365406" y="1695623"/>
              <a:ext cx="1162714" cy="1216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62" t="18159" r="27143" b="37143"/>
            <a:stretch/>
          </p:blipFill>
          <p:spPr bwMode="auto">
            <a:xfrm>
              <a:off x="7706361" y="3831464"/>
              <a:ext cx="1406580" cy="1187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 cstate="print"/>
            <a:srcRect l="46099" t="17237" r="23782" b="37632"/>
            <a:stretch>
              <a:fillRect/>
            </a:stretch>
          </p:blipFill>
          <p:spPr bwMode="auto">
            <a:xfrm>
              <a:off x="6426487" y="4138783"/>
              <a:ext cx="1101633" cy="1031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TextBox 33"/>
            <p:cNvSpPr txBox="1"/>
            <p:nvPr/>
          </p:nvSpPr>
          <p:spPr>
            <a:xfrm>
              <a:off x="6296003" y="1465027"/>
              <a:ext cx="123211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000" dirty="0" smtClean="0"/>
                <a:t>TEM-like Designs</a:t>
              </a:r>
              <a:endParaRPr lang="en-US" sz="1000" baseline="-250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801238" y="1453454"/>
              <a:ext cx="11294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TE-like Designs</a:t>
              </a:r>
              <a:endParaRPr lang="en-US" sz="1000" baseline="-25000" dirty="0"/>
            </a:p>
          </p:txBody>
        </p:sp>
        <p:pic>
          <p:nvPicPr>
            <p:cNvPr id="36" name="Picture 35"/>
            <p:cNvPicPr/>
            <p:nvPr/>
          </p:nvPicPr>
          <p:blipFill>
            <a:blip r:embed="rId5" cstate="print"/>
            <a:srcRect l="43054" t="16711" r="25428" b="36973"/>
            <a:stretch>
              <a:fillRect/>
            </a:stretch>
          </p:blipFill>
          <p:spPr bwMode="auto">
            <a:xfrm>
              <a:off x="6365186" y="2976052"/>
              <a:ext cx="1152802" cy="1058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37"/>
            <p:cNvPicPr/>
            <p:nvPr/>
          </p:nvPicPr>
          <p:blipFill>
            <a:blip r:embed="rId6" cstate="print"/>
            <a:srcRect l="42882" t="17763" r="24852" b="36711"/>
            <a:stretch>
              <a:fillRect/>
            </a:stretch>
          </p:blipFill>
          <p:spPr bwMode="auto">
            <a:xfrm>
              <a:off x="7796900" y="2790740"/>
              <a:ext cx="1180161" cy="10407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7" cstate="print"/>
            <a:srcRect l="45358" t="19342" r="22137" b="34605"/>
            <a:stretch>
              <a:fillRect/>
            </a:stretch>
          </p:blipFill>
          <p:spPr bwMode="auto">
            <a:xfrm>
              <a:off x="7707380" y="1717144"/>
              <a:ext cx="1188903" cy="1052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29"/>
            <p:cNvPicPr/>
            <p:nvPr/>
          </p:nvPicPr>
          <p:blipFill rotWithShape="1">
            <a:blip r:embed="rId8" cstate="print"/>
            <a:srcRect l="34775" t="14102" r="25802" b="32052"/>
            <a:stretch/>
          </p:blipFill>
          <p:spPr bwMode="auto">
            <a:xfrm>
              <a:off x="7747238" y="5047365"/>
              <a:ext cx="1289503" cy="109365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26" name="Group 25"/>
          <p:cNvGrpSpPr/>
          <p:nvPr/>
        </p:nvGrpSpPr>
        <p:grpSpPr>
          <a:xfrm>
            <a:off x="3158431" y="4053834"/>
            <a:ext cx="3111869" cy="2087181"/>
            <a:chOff x="3426385" y="4378009"/>
            <a:chExt cx="3111869" cy="2087181"/>
          </a:xfrm>
        </p:grpSpPr>
        <p:pic>
          <p:nvPicPr>
            <p:cNvPr id="69634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99" t="23753" r="25386" b="29871"/>
            <a:stretch/>
          </p:blipFill>
          <p:spPr bwMode="auto">
            <a:xfrm>
              <a:off x="3426385" y="4378009"/>
              <a:ext cx="3111869" cy="2087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3973711" y="4442105"/>
              <a:ext cx="119657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TEM-like  mode</a:t>
              </a:r>
              <a:endParaRPr lang="en-US" sz="1000" dirty="0"/>
            </a:p>
          </p:txBody>
        </p:sp>
      </p:grpSp>
      <p:pic>
        <p:nvPicPr>
          <p:cNvPr id="6963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6" t="26459" r="38031" b="45964"/>
          <a:stretch/>
        </p:blipFill>
        <p:spPr bwMode="auto">
          <a:xfrm>
            <a:off x="552729" y="1776064"/>
            <a:ext cx="4235690" cy="2068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0786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Electromagnetic Design 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50" y="866775"/>
            <a:ext cx="8801100" cy="5257800"/>
          </a:xfrm>
        </p:spPr>
        <p:txBody>
          <a:bodyPr/>
          <a:lstStyle/>
          <a:p>
            <a:r>
              <a:rPr lang="en-US" sz="1800" dirty="0" smtClean="0"/>
              <a:t>Optimization of the electromagnetic design to achieve</a:t>
            </a:r>
          </a:p>
          <a:p>
            <a:pPr lvl="1"/>
            <a:r>
              <a:rPr lang="en-US" sz="1600" dirty="0" smtClean="0"/>
              <a:t>Lower and balanced surface peak surface fields at a higher net transverse voltage</a:t>
            </a:r>
          </a:p>
          <a:p>
            <a:pPr lvl="1"/>
            <a:r>
              <a:rPr lang="en-US" sz="1600" dirty="0"/>
              <a:t>Higher shunt impedance</a:t>
            </a:r>
          </a:p>
          <a:p>
            <a:endParaRPr lang="en-US" sz="2000" dirty="0" smtClean="0"/>
          </a:p>
        </p:txBody>
      </p:sp>
      <p:grpSp>
        <p:nvGrpSpPr>
          <p:cNvPr id="4" name="Group 18"/>
          <p:cNvGrpSpPr/>
          <p:nvPr/>
        </p:nvGrpSpPr>
        <p:grpSpPr>
          <a:xfrm>
            <a:off x="803741" y="1863524"/>
            <a:ext cx="7183733" cy="2077304"/>
            <a:chOff x="58219" y="987844"/>
            <a:chExt cx="8868807" cy="256457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/>
            <a:srcRect l="37870" t="11579" r="28720" b="30132"/>
            <a:stretch>
              <a:fillRect/>
            </a:stretch>
          </p:blipFill>
          <p:spPr bwMode="auto">
            <a:xfrm>
              <a:off x="58219" y="987844"/>
              <a:ext cx="1222004" cy="1332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5"/>
            <p:cNvPicPr/>
            <p:nvPr/>
          </p:nvPicPr>
          <p:blipFill>
            <a:blip r:embed="rId3" cstate="print"/>
            <a:srcRect l="41055" t="12237" r="27156" b="34527"/>
            <a:stretch>
              <a:fillRect/>
            </a:stretch>
          </p:blipFill>
          <p:spPr bwMode="auto">
            <a:xfrm>
              <a:off x="1631638" y="2264392"/>
              <a:ext cx="1162714" cy="1216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6"/>
            <p:cNvPicPr/>
            <p:nvPr/>
          </p:nvPicPr>
          <p:blipFill>
            <a:blip r:embed="rId4" cstate="print"/>
            <a:srcRect l="43054" t="16711" r="25428" b="36973"/>
            <a:stretch>
              <a:fillRect/>
            </a:stretch>
          </p:blipFill>
          <p:spPr bwMode="auto">
            <a:xfrm>
              <a:off x="3281797" y="1124695"/>
              <a:ext cx="1152802" cy="1058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/>
            <a:srcRect l="46099" t="17237" r="23782" b="37632"/>
            <a:stretch>
              <a:fillRect/>
            </a:stretch>
          </p:blipFill>
          <p:spPr bwMode="auto">
            <a:xfrm>
              <a:off x="4673679" y="2520722"/>
              <a:ext cx="1101633" cy="1031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/>
            <a:srcRect l="45358" t="19342" r="22137" b="34605"/>
            <a:stretch>
              <a:fillRect/>
            </a:stretch>
          </p:blipFill>
          <p:spPr bwMode="auto">
            <a:xfrm>
              <a:off x="6338556" y="1211620"/>
              <a:ext cx="1188903" cy="1052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9"/>
            <p:cNvPicPr/>
            <p:nvPr/>
          </p:nvPicPr>
          <p:blipFill>
            <a:blip r:embed="rId7" cstate="print"/>
            <a:srcRect l="42882" t="17763" r="24852" b="36711"/>
            <a:stretch>
              <a:fillRect/>
            </a:stretch>
          </p:blipFill>
          <p:spPr bwMode="auto">
            <a:xfrm>
              <a:off x="7746865" y="2440643"/>
              <a:ext cx="1180161" cy="10407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ight Arrow 10"/>
            <p:cNvSpPr/>
            <p:nvPr/>
          </p:nvSpPr>
          <p:spPr bwMode="auto">
            <a:xfrm rot="3004623">
              <a:off x="1189586" y="2190590"/>
              <a:ext cx="384161" cy="330422"/>
            </a:xfrm>
            <a:prstGeom prst="rightArrow">
              <a:avLst/>
            </a:prstGeom>
            <a:solidFill>
              <a:schemeClr val="accent1">
                <a:lumMod val="5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Right Arrow 11"/>
            <p:cNvSpPr/>
            <p:nvPr/>
          </p:nvSpPr>
          <p:spPr bwMode="auto">
            <a:xfrm rot="19259089">
              <a:off x="2836469" y="2155120"/>
              <a:ext cx="384161" cy="330422"/>
            </a:xfrm>
            <a:prstGeom prst="rightArrow">
              <a:avLst/>
            </a:prstGeom>
            <a:solidFill>
              <a:schemeClr val="accent1">
                <a:lumMod val="5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Right Arrow 12"/>
            <p:cNvSpPr/>
            <p:nvPr/>
          </p:nvSpPr>
          <p:spPr bwMode="auto">
            <a:xfrm rot="3004623">
              <a:off x="4312054" y="2270887"/>
              <a:ext cx="384161" cy="330422"/>
            </a:xfrm>
            <a:prstGeom prst="rightArrow">
              <a:avLst/>
            </a:prstGeom>
            <a:solidFill>
              <a:schemeClr val="accent1">
                <a:lumMod val="5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Right Arrow 13"/>
            <p:cNvSpPr/>
            <p:nvPr/>
          </p:nvSpPr>
          <p:spPr bwMode="auto">
            <a:xfrm rot="19259089">
              <a:off x="5893228" y="2266838"/>
              <a:ext cx="384161" cy="330422"/>
            </a:xfrm>
            <a:prstGeom prst="rightArrow">
              <a:avLst/>
            </a:prstGeom>
            <a:solidFill>
              <a:schemeClr val="accent1">
                <a:lumMod val="5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Right Arrow 14"/>
            <p:cNvSpPr/>
            <p:nvPr/>
          </p:nvSpPr>
          <p:spPr bwMode="auto">
            <a:xfrm rot="3004623">
              <a:off x="7442474" y="2275431"/>
              <a:ext cx="384161" cy="330422"/>
            </a:xfrm>
            <a:prstGeom prst="rightArrow">
              <a:avLst/>
            </a:prstGeom>
            <a:solidFill>
              <a:schemeClr val="accent1">
                <a:lumMod val="5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595325" y="3954689"/>
            <a:ext cx="6024167" cy="2649713"/>
            <a:chOff x="1715281" y="4449170"/>
            <a:chExt cx="5476515" cy="2408830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70" t="66870" r="28492" b="4763"/>
            <a:stretch/>
          </p:blipFill>
          <p:spPr bwMode="auto">
            <a:xfrm>
              <a:off x="1724806" y="4449170"/>
              <a:ext cx="5466990" cy="2408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16"/>
            <p:cNvSpPr/>
            <p:nvPr/>
          </p:nvSpPr>
          <p:spPr bwMode="auto">
            <a:xfrm>
              <a:off x="1715768" y="4818743"/>
              <a:ext cx="5466990" cy="725714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1715281" y="6238875"/>
              <a:ext cx="5466990" cy="249464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0" name="Content Placeholder 2"/>
          <p:cNvSpPr txBox="1">
            <a:spLocks/>
          </p:cNvSpPr>
          <p:nvPr/>
        </p:nvSpPr>
        <p:spPr>
          <a:xfrm>
            <a:off x="5779055" y="1729605"/>
            <a:ext cx="2644199" cy="26742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1400" b="0" dirty="0" smtClean="0"/>
              <a:t>499 MHz Deflecting Cavity</a:t>
            </a:r>
            <a:endParaRPr lang="en-US" sz="1100" b="0" baseline="30000" dirty="0"/>
          </a:p>
        </p:txBody>
      </p:sp>
    </p:spTree>
    <p:extLst>
      <p:ext uri="{BB962C8B-B14F-4D97-AF65-F5344CB8AC3E}">
        <p14:creationId xmlns:p14="http://schemas.microsoft.com/office/powerpoint/2010/main" val="1271760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Optimization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60325" y="818615"/>
            <a:ext cx="8229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2000" b="0" kern="0" dirty="0" smtClean="0"/>
              <a:t>Properties depend on a few parameters</a:t>
            </a:r>
          </a:p>
          <a:p>
            <a:pPr lvl="1"/>
            <a:r>
              <a:rPr lang="en-US" sz="1800" b="0" kern="0" dirty="0" smtClean="0"/>
              <a:t>Frequency determined by diameter of the cavity design</a:t>
            </a:r>
          </a:p>
          <a:p>
            <a:pPr lvl="1"/>
            <a:r>
              <a:rPr lang="en-US" sz="1800" b="0" kern="0" dirty="0" smtClean="0"/>
              <a:t>Bar Length </a:t>
            </a:r>
            <a:r>
              <a:rPr lang="en-US" sz="1800" b="0" kern="0" dirty="0" smtClean="0">
                <a:latin typeface="Times New Roman"/>
                <a:cs typeface="Times New Roman"/>
              </a:rPr>
              <a:t>~</a:t>
            </a:r>
            <a:r>
              <a:rPr lang="el-GR" sz="1800" b="0" kern="0" dirty="0" smtClean="0">
                <a:latin typeface="Times New Roman"/>
                <a:cs typeface="Times New Roman"/>
              </a:rPr>
              <a:t>λ</a:t>
            </a:r>
            <a:r>
              <a:rPr lang="en-US" sz="1800" b="0" kern="0" dirty="0" smtClean="0">
                <a:latin typeface="Times New Roman"/>
                <a:cs typeface="Times New Roman"/>
              </a:rPr>
              <a:t>/2</a:t>
            </a:r>
          </a:p>
          <a:p>
            <a:pPr lvl="1"/>
            <a:r>
              <a:rPr lang="en-US" sz="1800" b="0" kern="0" dirty="0" smtClean="0"/>
              <a:t>Bar height and aperture determine </a:t>
            </a:r>
            <a:r>
              <a:rPr lang="en-US" sz="1800" b="0" i="1" kern="0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1800" b="0" kern="0" baseline="-25000" dirty="0" smtClean="0">
                <a:latin typeface="Times New Roman" pitchFamily="18" charset="0"/>
                <a:cs typeface="Times New Roman" pitchFamily="18" charset="0"/>
              </a:rPr>
              <a:t>P </a:t>
            </a:r>
            <a:r>
              <a:rPr lang="en-US" sz="1800" b="0" kern="0" dirty="0" smtClean="0"/>
              <a:t>and </a:t>
            </a:r>
            <a:r>
              <a:rPr lang="en-US" sz="1800" b="0" i="1" kern="0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1800" b="0" kern="0" baseline="-25000" dirty="0" smtClean="0">
                <a:latin typeface="Times New Roman" pitchFamily="18" charset="0"/>
                <a:cs typeface="Times New Roman" pitchFamily="18" charset="0"/>
              </a:rPr>
              <a:t>P</a:t>
            </a:r>
            <a:endParaRPr lang="en-US" sz="1800" b="0" kern="0" dirty="0" smtClean="0"/>
          </a:p>
          <a:p>
            <a:pPr lvl="1"/>
            <a:r>
              <a:rPr lang="en-US" sz="1800" b="0" kern="0" dirty="0" smtClean="0"/>
              <a:t>Angle determines </a:t>
            </a:r>
            <a:r>
              <a:rPr lang="en-US" sz="1800" b="0" i="1" kern="0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1800" b="0" kern="0" baseline="-25000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800" b="0" kern="0" dirty="0" smtClean="0"/>
              <a:t>/</a:t>
            </a:r>
            <a:r>
              <a:rPr lang="en-US" sz="1800" b="0" i="1" kern="0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1800" b="0" kern="0" baseline="-25000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800" b="0" kern="0" dirty="0" smtClean="0"/>
              <a:t> </a:t>
            </a:r>
          </a:p>
          <a:p>
            <a:endParaRPr lang="en-US" sz="2400" b="0" kern="0" dirty="0" smtClean="0"/>
          </a:p>
          <a:p>
            <a:endParaRPr lang="en-US" sz="2400" b="0" kern="0" dirty="0" smtClean="0"/>
          </a:p>
          <a:p>
            <a:pPr marL="457200" lvl="1" indent="0">
              <a:buFontTx/>
              <a:buNone/>
            </a:pPr>
            <a:endParaRPr lang="en-US" sz="2000" b="0" kern="0" dirty="0" smtClean="0"/>
          </a:p>
        </p:txBody>
      </p:sp>
      <p:grpSp>
        <p:nvGrpSpPr>
          <p:cNvPr id="5" name="Group 4"/>
          <p:cNvGrpSpPr/>
          <p:nvPr/>
        </p:nvGrpSpPr>
        <p:grpSpPr>
          <a:xfrm>
            <a:off x="4215579" y="2507098"/>
            <a:ext cx="4805942" cy="3777460"/>
            <a:chOff x="165435" y="858556"/>
            <a:chExt cx="6865632" cy="539637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0" t="1307" r="3007" b="825"/>
            <a:stretch/>
          </p:blipFill>
          <p:spPr bwMode="auto">
            <a:xfrm>
              <a:off x="165435" y="858556"/>
              <a:ext cx="6865632" cy="539637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04" t="14728" r="26810" b="33996"/>
            <a:stretch/>
          </p:blipFill>
          <p:spPr bwMode="auto">
            <a:xfrm>
              <a:off x="4753601" y="4396815"/>
              <a:ext cx="1010878" cy="10256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65" t="14699" r="26598" b="34010"/>
            <a:stretch/>
          </p:blipFill>
          <p:spPr bwMode="auto">
            <a:xfrm>
              <a:off x="4740655" y="1007999"/>
              <a:ext cx="1009310" cy="10259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01" t="14191" r="26735" b="34000"/>
            <a:stretch/>
          </p:blipFill>
          <p:spPr bwMode="auto">
            <a:xfrm>
              <a:off x="1055979" y="4389236"/>
              <a:ext cx="1010174" cy="1036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5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67" t="14699" r="26667" b="33924"/>
            <a:stretch/>
          </p:blipFill>
          <p:spPr bwMode="auto">
            <a:xfrm>
              <a:off x="1067228" y="1006279"/>
              <a:ext cx="1013439" cy="102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"/>
            <p:cNvSpPr txBox="1"/>
            <p:nvPr/>
          </p:nvSpPr>
          <p:spPr>
            <a:xfrm>
              <a:off x="3458394" y="3446042"/>
              <a:ext cx="2340177" cy="275884"/>
            </a:xfrm>
            <a:prstGeom prst="rect">
              <a:avLst/>
            </a:prstGeom>
          </p:spPr>
          <p:txBody>
            <a:bodyPr wrap="square" lIns="0" tIns="0" rIns="0" bIns="0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0" i="1" dirty="0">
                  <a:latin typeface="Times New Roman" pitchFamily="18" charset="0"/>
                  <a:cs typeface="Times New Roman" pitchFamily="18" charset="0"/>
                </a:rPr>
                <a:t>B</a:t>
              </a:r>
              <a:r>
                <a:rPr lang="en-US" sz="1200" b="0" i="1" baseline="-25000" dirty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200" b="0" baseline="-25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200" b="0" dirty="0">
                  <a:latin typeface="Times New Roman" pitchFamily="18" charset="0"/>
                  <a:cs typeface="Times New Roman" pitchFamily="18" charset="0"/>
                </a:rPr>
                <a:t>/ </a:t>
              </a:r>
              <a:r>
                <a:rPr lang="en-US" sz="1200" b="0" i="1" dirty="0"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sz="1200" b="0" i="1" baseline="-25000" dirty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200" b="0" baseline="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200" b="0" baseline="0" dirty="0" smtClean="0">
                  <a:latin typeface="Times New Roman" pitchFamily="18" charset="0"/>
                  <a:cs typeface="Times New Roman" pitchFamily="18" charset="0"/>
                </a:rPr>
                <a:t>= 1.5 mT/(MV/m)</a:t>
              </a:r>
              <a:endParaRPr lang="en-US" sz="1200" b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TextBox 1"/>
            <p:cNvSpPr txBox="1"/>
            <p:nvPr/>
          </p:nvSpPr>
          <p:spPr>
            <a:xfrm>
              <a:off x="3202351" y="2338866"/>
              <a:ext cx="2558372" cy="275884"/>
            </a:xfrm>
            <a:prstGeom prst="rect">
              <a:avLst/>
            </a:prstGeom>
          </p:spPr>
          <p:txBody>
            <a:bodyPr wrap="square" lIns="0" tIns="0" rIns="0" bIns="0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0" i="1" dirty="0">
                  <a:latin typeface="Times New Roman" pitchFamily="18" charset="0"/>
                  <a:cs typeface="Times New Roman" pitchFamily="18" charset="0"/>
                </a:rPr>
                <a:t>B</a:t>
              </a:r>
              <a:r>
                <a:rPr lang="en-US" sz="1200" b="0" i="1" baseline="-25000" dirty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200" b="0" baseline="-25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200" b="0" dirty="0">
                  <a:latin typeface="Times New Roman" pitchFamily="18" charset="0"/>
                  <a:cs typeface="Times New Roman" pitchFamily="18" charset="0"/>
                </a:rPr>
                <a:t>/ </a:t>
              </a:r>
              <a:r>
                <a:rPr lang="en-US" sz="1200" b="0" i="1" dirty="0"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sz="1200" b="0" i="1" baseline="-25000" dirty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200" b="0" baseline="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200" b="0" baseline="0" dirty="0" smtClean="0">
                  <a:latin typeface="Times New Roman" pitchFamily="18" charset="0"/>
                  <a:cs typeface="Times New Roman" pitchFamily="18" charset="0"/>
                </a:rPr>
                <a:t>= 1.75 mT/(MV/m)</a:t>
              </a:r>
              <a:endParaRPr lang="en-US" sz="1200" b="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>
              <a:off x="5009067" y="2628361"/>
              <a:ext cx="236243" cy="345056"/>
            </a:xfrm>
            <a:prstGeom prst="straightConnector1">
              <a:avLst/>
            </a:prstGeom>
            <a:noFill/>
            <a:ln w="317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arrow" w="sm" len="med"/>
            </a:ln>
            <a:effectLst/>
          </p:spPr>
        </p:cxnSp>
        <p:cxnSp>
          <p:nvCxnSpPr>
            <p:cNvPr id="14" name="Straight Arrow Connector 13"/>
            <p:cNvCxnSpPr/>
            <p:nvPr/>
          </p:nvCxnSpPr>
          <p:spPr bwMode="auto">
            <a:xfrm>
              <a:off x="5000438" y="3711860"/>
              <a:ext cx="236243" cy="345056"/>
            </a:xfrm>
            <a:prstGeom prst="straightConnector1">
              <a:avLst/>
            </a:prstGeom>
            <a:noFill/>
            <a:ln w="317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arrow" w="sm" len="med"/>
            </a:ln>
            <a:effectLst/>
          </p:spPr>
        </p:cxnSp>
        <p:sp>
          <p:nvSpPr>
            <p:cNvPr id="15" name="TextBox 1"/>
            <p:cNvSpPr txBox="1"/>
            <p:nvPr/>
          </p:nvSpPr>
          <p:spPr>
            <a:xfrm>
              <a:off x="2252325" y="1811226"/>
              <a:ext cx="2501276" cy="275884"/>
            </a:xfrm>
            <a:prstGeom prst="rect">
              <a:avLst/>
            </a:prstGeom>
          </p:spPr>
          <p:txBody>
            <a:bodyPr wrap="square" lIns="0" tIns="0" rIns="0" bIns="0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0" i="1" dirty="0">
                  <a:latin typeface="Times New Roman" pitchFamily="18" charset="0"/>
                  <a:cs typeface="Times New Roman" pitchFamily="18" charset="0"/>
                </a:rPr>
                <a:t>B</a:t>
              </a:r>
              <a:r>
                <a:rPr lang="en-US" sz="1200" b="0" i="1" baseline="-25000" dirty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200" b="0" baseline="-25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200" b="0" dirty="0">
                  <a:latin typeface="Times New Roman" pitchFamily="18" charset="0"/>
                  <a:cs typeface="Times New Roman" pitchFamily="18" charset="0"/>
                </a:rPr>
                <a:t>/ </a:t>
              </a:r>
              <a:r>
                <a:rPr lang="en-US" sz="1200" b="0" i="1" dirty="0"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sz="1200" b="0" i="1" baseline="-25000" dirty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200" b="0" baseline="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200" b="0" baseline="0" dirty="0" smtClean="0">
                  <a:latin typeface="Times New Roman" pitchFamily="18" charset="0"/>
                  <a:cs typeface="Times New Roman" pitchFamily="18" charset="0"/>
                </a:rPr>
                <a:t>= 2.0 mT/(MV/m)</a:t>
              </a:r>
              <a:endParaRPr lang="en-US" sz="1200" b="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 bwMode="auto">
            <a:xfrm>
              <a:off x="4001946" y="2066793"/>
              <a:ext cx="236243" cy="345056"/>
            </a:xfrm>
            <a:prstGeom prst="straightConnector1">
              <a:avLst/>
            </a:prstGeom>
            <a:noFill/>
            <a:ln w="317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arrow" w="sm" len="med"/>
            </a:ln>
            <a:effectLst/>
          </p:spPr>
        </p:cxnSp>
        <p:sp>
          <p:nvSpPr>
            <p:cNvPr id="17" name="TextBox 1"/>
            <p:cNvSpPr txBox="1"/>
            <p:nvPr/>
          </p:nvSpPr>
          <p:spPr>
            <a:xfrm>
              <a:off x="2252325" y="1066479"/>
              <a:ext cx="2412137" cy="377201"/>
            </a:xfrm>
            <a:prstGeom prst="rect">
              <a:avLst/>
            </a:prstGeom>
          </p:spPr>
          <p:txBody>
            <a:bodyPr wrap="square" lIns="0" tIns="0" rIns="0" bIns="0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0" i="1" dirty="0">
                  <a:latin typeface="Times New Roman" pitchFamily="18" charset="0"/>
                  <a:cs typeface="Times New Roman" pitchFamily="18" charset="0"/>
                </a:rPr>
                <a:t>B</a:t>
              </a:r>
              <a:r>
                <a:rPr lang="en-US" sz="1200" b="0" i="1" baseline="-25000" dirty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200" b="0" baseline="-25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200" b="0" dirty="0">
                  <a:latin typeface="Times New Roman" pitchFamily="18" charset="0"/>
                  <a:cs typeface="Times New Roman" pitchFamily="18" charset="0"/>
                </a:rPr>
                <a:t>/ </a:t>
              </a:r>
              <a:r>
                <a:rPr lang="en-US" sz="1200" b="0" i="1" dirty="0"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sz="1200" b="0" i="1" baseline="-25000" dirty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200" b="0" baseline="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200" b="0" baseline="0" dirty="0" smtClean="0">
                  <a:latin typeface="Times New Roman" pitchFamily="18" charset="0"/>
                  <a:cs typeface="Times New Roman" pitchFamily="18" charset="0"/>
                </a:rPr>
                <a:t>= 2.2 mT/(MV/m)</a:t>
              </a:r>
              <a:endParaRPr lang="en-US" sz="1200" b="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>
              <a:off x="3912807" y="1322046"/>
              <a:ext cx="236243" cy="345056"/>
            </a:xfrm>
            <a:prstGeom prst="straightConnector1">
              <a:avLst/>
            </a:prstGeom>
            <a:noFill/>
            <a:ln w="317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arrow" w="sm" len="med"/>
            </a:ln>
            <a:effectLst/>
          </p:spPr>
        </p:cxnSp>
      </p:grpSp>
      <p:sp>
        <p:nvSpPr>
          <p:cNvPr id="19" name="Content Placeholder 2"/>
          <p:cNvSpPr txBox="1">
            <a:spLocks/>
          </p:cNvSpPr>
          <p:nvPr/>
        </p:nvSpPr>
        <p:spPr>
          <a:xfrm>
            <a:off x="6459002" y="2268368"/>
            <a:ext cx="2644199" cy="26742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1400" b="0" dirty="0" smtClean="0"/>
              <a:t>499 MHz Deflecting Cavity</a:t>
            </a:r>
            <a:endParaRPr lang="en-US" sz="1100" b="0" baseline="300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71258" y="2797820"/>
            <a:ext cx="3989946" cy="3462988"/>
            <a:chOff x="225633" y="2821570"/>
            <a:chExt cx="3989946" cy="3462988"/>
          </a:xfrm>
        </p:grpSpPr>
        <p:grpSp>
          <p:nvGrpSpPr>
            <p:cNvPr id="21" name="Group 20"/>
            <p:cNvGrpSpPr/>
            <p:nvPr/>
          </p:nvGrpSpPr>
          <p:grpSpPr>
            <a:xfrm>
              <a:off x="1122878" y="3512330"/>
              <a:ext cx="3092701" cy="2772228"/>
              <a:chOff x="1122878" y="3512330"/>
              <a:chExt cx="3092701" cy="2772228"/>
            </a:xfrm>
          </p:grpSpPr>
          <p:pic>
            <p:nvPicPr>
              <p:cNvPr id="31" name="Picture 2" descr="C:\My Data\TCC Talk\Design_6_01.png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923" t="9770" r="37740" b="8704"/>
              <a:stretch/>
            </p:blipFill>
            <p:spPr bwMode="auto">
              <a:xfrm>
                <a:off x="1122878" y="3512330"/>
                <a:ext cx="2917371" cy="27722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1425836" y="4551698"/>
                <a:ext cx="116560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Bar Length</a:t>
                </a:r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33" name="Straight Arrow Connector 32"/>
              <p:cNvCxnSpPr/>
              <p:nvPr/>
            </p:nvCxnSpPr>
            <p:spPr bwMode="auto">
              <a:xfrm flipH="1">
                <a:off x="2175428" y="4446554"/>
                <a:ext cx="907270" cy="856280"/>
              </a:xfrm>
              <a:prstGeom prst="straightConnector1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stealth"/>
                <a:tailEnd type="stealth"/>
              </a:ln>
              <a:effectLst/>
            </p:spPr>
          </p:cxnSp>
          <p:cxnSp>
            <p:nvCxnSpPr>
              <p:cNvPr id="34" name="Straight Arrow Connector 33"/>
              <p:cNvCxnSpPr/>
              <p:nvPr/>
            </p:nvCxnSpPr>
            <p:spPr bwMode="auto">
              <a:xfrm flipH="1">
                <a:off x="2363169" y="4587323"/>
                <a:ext cx="1743575" cy="1691924"/>
              </a:xfrm>
              <a:prstGeom prst="straightConnector1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stealth"/>
                <a:tailEnd type="stealth"/>
              </a:ln>
              <a:effectLst/>
            </p:spPr>
          </p:cxnSp>
          <p:sp>
            <p:nvSpPr>
              <p:cNvPr id="35" name="TextBox 34"/>
              <p:cNvSpPr txBox="1"/>
              <p:nvPr/>
            </p:nvSpPr>
            <p:spPr>
              <a:xfrm>
                <a:off x="2921330" y="5671886"/>
                <a:ext cx="129424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Cavity Length</a:t>
                </a:r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225633" y="2821570"/>
              <a:ext cx="2137536" cy="1730128"/>
              <a:chOff x="6852065" y="4406447"/>
              <a:chExt cx="2137536" cy="1730128"/>
            </a:xfrm>
          </p:grpSpPr>
          <p:grpSp>
            <p:nvGrpSpPr>
              <p:cNvPr id="23" name="Group 11"/>
              <p:cNvGrpSpPr/>
              <p:nvPr/>
            </p:nvGrpSpPr>
            <p:grpSpPr>
              <a:xfrm>
                <a:off x="7084601" y="4406447"/>
                <a:ext cx="1905000" cy="1730128"/>
                <a:chOff x="6934200" y="3657600"/>
                <a:chExt cx="1905000" cy="1730128"/>
              </a:xfrm>
            </p:grpSpPr>
            <p:pic>
              <p:nvPicPr>
                <p:cNvPr id="26" name="Picture 25"/>
                <p:cNvPicPr>
                  <a:picLocks noChangeAspect="1"/>
                </p:cNvPicPr>
                <p:nvPr/>
              </p:nvPicPr>
              <p:blipFill>
                <a:blip r:embed="rId8" cstate="print"/>
                <a:srcRect l="47276" t="15128" r="27724" b="43590"/>
                <a:stretch>
                  <a:fillRect/>
                </a:stretch>
              </p:blipFill>
              <p:spPr bwMode="auto">
                <a:xfrm>
                  <a:off x="7162800" y="3657600"/>
                  <a:ext cx="1676400" cy="17301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cxnSp>
              <p:nvCxnSpPr>
                <p:cNvPr id="27" name="Straight Connector 26"/>
                <p:cNvCxnSpPr/>
                <p:nvPr/>
              </p:nvCxnSpPr>
              <p:spPr>
                <a:xfrm rot="10800000">
                  <a:off x="6934200" y="4390725"/>
                  <a:ext cx="914400" cy="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/>
              </p:nvCxnSpPr>
              <p:spPr>
                <a:xfrm rot="16200000" flipV="1">
                  <a:off x="7307500" y="3830375"/>
                  <a:ext cx="720450" cy="40025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Arc 28"/>
                <p:cNvSpPr/>
                <p:nvPr/>
              </p:nvSpPr>
              <p:spPr>
                <a:xfrm rot="5400000" flipH="1" flipV="1">
                  <a:off x="7010400" y="3810000"/>
                  <a:ext cx="1295400" cy="1143000"/>
                </a:xfrm>
                <a:prstGeom prst="arc">
                  <a:avLst>
                    <a:gd name="adj1" fmla="val 16196354"/>
                    <a:gd name="adj2" fmla="val 20837079"/>
                  </a:avLst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7162000" y="3876575"/>
                  <a:ext cx="304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l-GR" sz="1800" dirty="0" smtClean="0"/>
                    <a:t>θ</a:t>
                  </a:r>
                  <a:endParaRPr lang="en-US" sz="1800" dirty="0"/>
                </a:p>
              </p:txBody>
            </p:sp>
          </p:grpSp>
          <p:cxnSp>
            <p:nvCxnSpPr>
              <p:cNvPr id="24" name="Straight Arrow Connector 23"/>
              <p:cNvCxnSpPr/>
              <p:nvPr/>
            </p:nvCxnSpPr>
            <p:spPr bwMode="auto">
              <a:xfrm>
                <a:off x="7894326" y="5139573"/>
                <a:ext cx="0" cy="308727"/>
              </a:xfrm>
              <a:prstGeom prst="straightConnector1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stealth"/>
                <a:tailEnd type="stealth"/>
              </a:ln>
              <a:effectLst/>
            </p:spPr>
          </p:cxnSp>
          <p:sp>
            <p:nvSpPr>
              <p:cNvPr id="25" name="TextBox 24"/>
              <p:cNvSpPr txBox="1"/>
              <p:nvPr/>
            </p:nvSpPr>
            <p:spPr>
              <a:xfrm>
                <a:off x="6852065" y="5140523"/>
                <a:ext cx="972686" cy="307777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r"/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Bar Height</a:t>
                </a:r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25681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DU ppt template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ODU ppt template</Template>
  <TotalTime>32027</TotalTime>
  <Words>1960</Words>
  <Application>Microsoft Macintosh PowerPoint</Application>
  <PresentationFormat>On-screen Show (4:3)</PresentationFormat>
  <Paragraphs>434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ODU ppt template</vt:lpstr>
      <vt:lpstr>TOOHIG Fellowship presentation for the LARP Collaboration</vt:lpstr>
      <vt:lpstr>On the way to Grad School</vt:lpstr>
      <vt:lpstr>Graduate Research</vt:lpstr>
      <vt:lpstr>Graduate Research</vt:lpstr>
      <vt:lpstr>Graduate Research</vt:lpstr>
      <vt:lpstr>Deflecting and Crabbing Applications</vt:lpstr>
      <vt:lpstr>Motivation</vt:lpstr>
      <vt:lpstr>Electromagnetic Design Evolution</vt:lpstr>
      <vt:lpstr>Design Optimization</vt:lpstr>
      <vt:lpstr>Higher Order Mode Properties</vt:lpstr>
      <vt:lpstr>Properties of Proof of Principle Cavities</vt:lpstr>
      <vt:lpstr>Multipacting Analysis</vt:lpstr>
      <vt:lpstr>Wakefield Analysis</vt:lpstr>
      <vt:lpstr>Field Non-Uniformity</vt:lpstr>
      <vt:lpstr>RF Coupling</vt:lpstr>
      <vt:lpstr>Fabrication</vt:lpstr>
      <vt:lpstr>Fabrication</vt:lpstr>
      <vt:lpstr>Optical Inspection</vt:lpstr>
      <vt:lpstr>Bead Pull Study</vt:lpstr>
      <vt:lpstr>Surface Treatment</vt:lpstr>
      <vt:lpstr>Surface Treatment</vt:lpstr>
      <vt:lpstr>Cavity Assembly</vt:lpstr>
      <vt:lpstr>Preparation for Testing</vt:lpstr>
      <vt:lpstr>RF Testing</vt:lpstr>
      <vt:lpstr>4.2 K and 2 K Test Results</vt:lpstr>
      <vt:lpstr>Field Emission</vt:lpstr>
      <vt:lpstr>RF Testing</vt:lpstr>
      <vt:lpstr>Current Status</vt:lpstr>
      <vt:lpstr>Publications and Presentations</vt:lpstr>
      <vt:lpstr>400 MHz Crabbing Cavity Prototype</vt:lpstr>
      <vt:lpstr>Interests</vt:lpstr>
      <vt:lpstr>Acknowledgments</vt:lpstr>
    </vt:vector>
  </TitlesOfParts>
  <Company>Jefferson Science Associates, LLC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COMPACT SUPERCONDUCTING CAVITIES FOR DEFLECTING AND CRABBING APPLICATIONS</dc:title>
  <dc:creator>Delayen</dc:creator>
  <cp:lastModifiedBy>Subashini De Silva</cp:lastModifiedBy>
  <cp:revision>1161</cp:revision>
  <cp:lastPrinted>2012-11-04T01:57:00Z</cp:lastPrinted>
  <dcterms:created xsi:type="dcterms:W3CDTF">2011-07-13T15:19:05Z</dcterms:created>
  <dcterms:modified xsi:type="dcterms:W3CDTF">2013-04-09T22:09:53Z</dcterms:modified>
</cp:coreProperties>
</file>