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sldIdLst>
    <p:sldId id="256" r:id="rId2"/>
    <p:sldId id="281" r:id="rId3"/>
    <p:sldId id="275" r:id="rId4"/>
    <p:sldId id="257" r:id="rId5"/>
    <p:sldId id="272" r:id="rId6"/>
    <p:sldId id="286" r:id="rId7"/>
    <p:sldId id="258" r:id="rId8"/>
    <p:sldId id="261" r:id="rId9"/>
    <p:sldId id="264" r:id="rId10"/>
    <p:sldId id="268" r:id="rId11"/>
    <p:sldId id="270" r:id="rId12"/>
    <p:sldId id="279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28823-187E-46EB-B2BE-5780F84B288B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091B1-FBBB-41A5-B81F-1BAA8D67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1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1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091B1-FBBB-41A5-B81F-1BAA8D675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2E24-F76C-4233-84C1-00CA1DDD2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11797435-ACA4-426C-A519-677CDB1BD37D}" type="datetime1">
              <a:rPr lang="en-US" smtClean="0"/>
              <a:t>4/8/2013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550"/>
            <a:ext cx="1843086" cy="87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3"/>
          <a:srcRect r="80606"/>
          <a:stretch>
            <a:fillRect/>
          </a:stretch>
        </p:blipFill>
        <p:spPr bwMode="auto">
          <a:xfrm>
            <a:off x="8353440" y="128672"/>
            <a:ext cx="79056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19D48-1E6C-458E-9427-86EA43882B0E}" type="datetime1">
              <a:rPr lang="en-US" smtClean="0"/>
              <a:t>4/8/2013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E0E11-D163-4F25-A21E-BB4F8D21C554}" type="datetime1">
              <a:rPr lang="en-US" smtClean="0"/>
              <a:t>4/8/2013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B1A38-AFB3-4DBF-999E-A05B58A58410}" type="datetime1">
              <a:rPr lang="en-US" smtClean="0"/>
              <a:t>4/8/2013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F5984D4-880B-48CB-BC87-9FF5E15B09CE}" type="datetime1">
              <a:rPr lang="en-US" smtClean="0"/>
              <a:t>4/8/2013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E266-4B19-482A-A364-769A98FE1A55}" type="datetime1">
              <a:rPr lang="en-US" smtClean="0"/>
              <a:t>4/8/2013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1130E-EAA0-4296-A427-4563E699720D}" type="datetime1">
              <a:rPr lang="en-US" smtClean="0"/>
              <a:t>4/8/2013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104A7-6C31-44CB-88D1-45B41238890A}" type="datetime1">
              <a:rPr lang="en-US" smtClean="0"/>
              <a:t>4/8/2013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6F9BA-45F1-4483-8C6C-CA0B6CDE775B}" type="datetime1">
              <a:rPr lang="en-US" smtClean="0"/>
              <a:t>4/8/2013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54475" y="6600825"/>
            <a:ext cx="2528888" cy="2571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53F9082-A0EE-431B-9F81-AA5B504D0F09}" type="datetime1">
              <a:rPr lang="en-US" smtClean="0"/>
              <a:t>4/8/2013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B89AC-339B-4BC7-B6A1-91237CEA481F}" type="datetime1">
              <a:rPr lang="en-US" smtClean="0"/>
              <a:t>4/8/2013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89031-377A-4637-B4B2-034E065B9270}" type="datetime1">
              <a:rPr lang="en-US" smtClean="0"/>
              <a:t>4/8/2013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3" y="76200"/>
            <a:ext cx="76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fld id="{CF698E8D-E6B4-4521-8435-5DDCF2ADEA0B}" type="datetime1">
              <a:rPr lang="en-US" smtClean="0"/>
              <a:t>4/8/2013</a:t>
            </a:fld>
            <a:endParaRPr lang="en-US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/>
        </p:nvPicPr>
        <p:blipFill>
          <a:blip r:embed="rId14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LHQ Coil Fabrication Experience and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Miao Yu</a:t>
            </a:r>
          </a:p>
          <a:p>
            <a:r>
              <a:rPr lang="en-US" dirty="0" smtClean="0"/>
              <a:t>04/08/2013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Curing: Coil Size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12"/>
          <a:stretch/>
        </p:blipFill>
        <p:spPr bwMode="auto">
          <a:xfrm>
            <a:off x="269774" y="4038600"/>
            <a:ext cx="5632652" cy="20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14746" y="1447800"/>
            <a:ext cx="458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/>
              <a:t>LHQ coil </a:t>
            </a:r>
            <a:r>
              <a:rPr lang="en-US" dirty="0" smtClean="0"/>
              <a:t>01 during curing, </a:t>
            </a:r>
            <a:r>
              <a:rPr lang="en-US" dirty="0" smtClean="0"/>
              <a:t>the coil was over compressed by ~125 µm azimuthally to its nominal </a:t>
            </a:r>
            <a:r>
              <a:rPr lang="en-US" dirty="0" smtClean="0"/>
              <a:t>size.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However, </a:t>
            </a:r>
            <a:r>
              <a:rPr lang="en-US" dirty="0" smtClean="0"/>
              <a:t>this additional 125 </a:t>
            </a:r>
            <a:r>
              <a:rPr lang="en-US" dirty="0" smtClean="0"/>
              <a:t>µm</a:t>
            </a:r>
            <a:r>
              <a:rPr lang="en-US" dirty="0"/>
              <a:t> </a:t>
            </a:r>
            <a:r>
              <a:rPr lang="en-US" dirty="0" smtClean="0"/>
              <a:t>shim was applied from saddle to saddle extension</a:t>
            </a:r>
            <a:r>
              <a:rPr lang="en-US" dirty="0" smtClean="0"/>
              <a:t>, and these end parts are in nominal size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414746" y="4543693"/>
            <a:ext cx="609600" cy="1295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109946" y="41626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Midplane shim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1627"/>
            <a:ext cx="32017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808" y="2743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LHQ </a:t>
            </a:r>
            <a:r>
              <a:rPr lang="en-US" dirty="0" smtClean="0"/>
              <a:t>coil </a:t>
            </a:r>
            <a:r>
              <a:rPr lang="en-US" dirty="0"/>
              <a:t>n</a:t>
            </a:r>
            <a:r>
              <a:rPr lang="en-US" dirty="0" smtClean="0"/>
              <a:t>ominal </a:t>
            </a:r>
            <a:r>
              <a:rPr lang="en-US" dirty="0" smtClean="0"/>
              <a:t>s</a:t>
            </a:r>
            <a:r>
              <a:rPr lang="en-US" dirty="0" smtClean="0"/>
              <a:t>ize azimuthally: </a:t>
            </a:r>
            <a:endParaRPr lang="en-US" dirty="0" smtClean="0"/>
          </a:p>
          <a:p>
            <a:r>
              <a:rPr lang="en-US" dirty="0" smtClean="0"/>
              <a:t>125 µm to the </a:t>
            </a:r>
            <a:r>
              <a:rPr lang="en-US" dirty="0" err="1" smtClean="0"/>
              <a:t>midplane</a:t>
            </a:r>
            <a:r>
              <a:rPr lang="en-US" dirty="0"/>
              <a:t> </a:t>
            </a:r>
            <a:r>
              <a:rPr lang="en-US" dirty="0" smtClean="0"/>
              <a:t>(the gap is for ground </a:t>
            </a:r>
            <a:r>
              <a:rPr lang="en-US" dirty="0" err="1" smtClean="0"/>
              <a:t>insulatoin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534400" cy="2743200"/>
          </a:xfrm>
        </p:spPr>
        <p:txBody>
          <a:bodyPr/>
          <a:lstStyle/>
          <a:p>
            <a:r>
              <a:rPr lang="en-US" sz="2000" dirty="0" smtClean="0"/>
              <a:t>Coil Parts: Coating chips off around slit </a:t>
            </a:r>
            <a:r>
              <a:rPr lang="en-US" sz="2000" dirty="0" smtClean="0"/>
              <a:t>area, causing by the vendor</a:t>
            </a:r>
            <a:endParaRPr lang="en-US" sz="2000" dirty="0" smtClean="0"/>
          </a:p>
          <a:p>
            <a:r>
              <a:rPr lang="en-US" sz="2000" dirty="0" smtClean="0"/>
              <a:t>Coil Parts: IL LE saddle and splice block did not align properly </a:t>
            </a:r>
            <a:r>
              <a:rPr lang="en-US" sz="2000" dirty="0" smtClean="0"/>
              <a:t>after coating, and was fixed (should be done before coating).</a:t>
            </a:r>
            <a:endParaRPr lang="en-US" sz="2000" dirty="0" smtClean="0"/>
          </a:p>
          <a:p>
            <a:r>
              <a:rPr lang="en-US" sz="2000" dirty="0" smtClean="0"/>
              <a:t>Coil Parts: ¼" </a:t>
            </a:r>
            <a:r>
              <a:rPr lang="en-US" sz="2000" dirty="0"/>
              <a:t>key stock was used </a:t>
            </a:r>
            <a:r>
              <a:rPr lang="en-US" sz="2000" dirty="0" smtClean="0"/>
              <a:t>instead of ¼" dowel </a:t>
            </a:r>
            <a:r>
              <a:rPr lang="en-US" sz="2000" dirty="0" smtClean="0"/>
              <a:t>pin due to undersize pin hole.</a:t>
            </a:r>
            <a:endParaRPr lang="en-US" sz="2000" dirty="0" smtClean="0"/>
          </a:p>
          <a:p>
            <a:r>
              <a:rPr lang="en-US" sz="2000" dirty="0" smtClean="0"/>
              <a:t>Instrumentation: Voltage </a:t>
            </a:r>
            <a:r>
              <a:rPr lang="en-US" sz="2000" dirty="0"/>
              <a:t>tap </a:t>
            </a:r>
            <a:r>
              <a:rPr lang="en-US" sz="2000" dirty="0" smtClean="0"/>
              <a:t>A3 and B8 were </a:t>
            </a:r>
            <a:r>
              <a:rPr lang="en-US" sz="2000" dirty="0" smtClean="0"/>
              <a:t>broken. </a:t>
            </a:r>
            <a:r>
              <a:rPr lang="en-US" sz="2000" dirty="0" smtClean="0"/>
              <a:t>The thickness of VT is thinner than nominal 1.5 mil (38 µm).</a:t>
            </a:r>
            <a:endParaRPr lang="en-US" sz="2000" dirty="0"/>
          </a:p>
        </p:txBody>
      </p:sp>
      <p:pic>
        <p:nvPicPr>
          <p:cNvPr id="5" name="Content Placeholder 3" descr="DSC05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841" y="4173415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63" y="3944815"/>
            <a:ext cx="56935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Fixture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" y="1511531"/>
            <a:ext cx="7768244" cy="4368338"/>
          </a:xfrm>
        </p:spPr>
      </p:pic>
      <p:sp>
        <p:nvSpPr>
          <p:cNvPr id="3" name="Oval 2"/>
          <p:cNvSpPr/>
          <p:nvPr/>
        </p:nvSpPr>
        <p:spPr bwMode="auto">
          <a:xfrm>
            <a:off x="6172200" y="3837774"/>
            <a:ext cx="609600" cy="762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971800" y="4343400"/>
            <a:ext cx="3200400" cy="16486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0" y="599673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one more clamp to hold down the coil 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LHQ Coil 02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Tooling Preparation and Modification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Coil parts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Open the pin holes on the pole </a:t>
            </a:r>
            <a:r>
              <a:rPr lang="en-US" sz="1800" dirty="0" smtClean="0"/>
              <a:t>using 0.2505” reamers.(6.35 mm dowel pin, 6.363 mm hole, which can be adopted by QXF design +13µm/-0)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Add slit to the saddles </a:t>
            </a:r>
            <a:r>
              <a:rPr lang="en-US" sz="1800" dirty="0" smtClean="0"/>
              <a:t>(after HQ </a:t>
            </a:r>
            <a:r>
              <a:rPr lang="en-US" sz="1800" dirty="0" smtClean="0"/>
              <a:t>practice coil)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Plasma coating all parts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Winding and curing the coil without splice block (for LQXF</a:t>
            </a:r>
            <a:r>
              <a:rPr lang="en-US" sz="1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Pole Gap and wedge gap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Pole gap will be determined after LHQ 01 reaction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Wedge gap will be increased (scale up from HQ wedge gap)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Cable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Try no twist on the cable between spool and the coil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Use </a:t>
            </a:r>
            <a:r>
              <a:rPr lang="en-US" sz="1800" dirty="0"/>
              <a:t>winding </a:t>
            </a:r>
            <a:r>
              <a:rPr lang="en-US" sz="1800" dirty="0" smtClean="0"/>
              <a:t>tool </a:t>
            </a:r>
            <a:r>
              <a:rPr lang="en-US" sz="1800" dirty="0" smtClean="0"/>
              <a:t>and hold down tooling at </a:t>
            </a:r>
            <a:r>
              <a:rPr lang="en-US" sz="1800" dirty="0" smtClean="0"/>
              <a:t>the coil end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Use binder when pop strand is hard to fix by </a:t>
            </a:r>
            <a:r>
              <a:rPr lang="en-US" sz="1800" dirty="0" smtClean="0"/>
              <a:t>hand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Winding tension: 20 </a:t>
            </a:r>
            <a:r>
              <a:rPr lang="en-US" sz="1800" dirty="0" err="1" smtClean="0"/>
              <a:t>lbs</a:t>
            </a:r>
            <a:r>
              <a:rPr lang="en-US" sz="1800" dirty="0" smtClean="0"/>
              <a:t> for the first turn, and then 35 </a:t>
            </a:r>
            <a:r>
              <a:rPr lang="en-US" sz="1800" dirty="0" err="1" smtClean="0"/>
              <a:t>lbs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94" y="2286000"/>
            <a:ext cx="2640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LHQ Coil 02 Plan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95400"/>
            <a:ext cx="7581025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Binder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Use less binder on interlayer insulation and quantify the amount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Use the proper amount of binder for L1 and </a:t>
            </a:r>
            <a:r>
              <a:rPr lang="en-US" sz="1800" dirty="0" smtClean="0"/>
              <a:t>L2 (scale </a:t>
            </a:r>
            <a:r>
              <a:rPr lang="en-US" sz="1800" dirty="0" smtClean="0"/>
              <a:t>up from HQ </a:t>
            </a:r>
            <a:r>
              <a:rPr lang="en-US" sz="1800" dirty="0" smtClean="0"/>
              <a:t>coil)</a:t>
            </a:r>
            <a:endParaRPr lang="en-US" sz="18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Others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Try to fit the end parts without 1 mil mica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Over compress the coil straight section by 5 </a:t>
            </a:r>
            <a:r>
              <a:rPr lang="en-US" sz="1800" dirty="0" smtClean="0"/>
              <a:t>mil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Use 10 mil Mylar as curing radial shims instead of SS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Need more 1.5 mil (~38 µm) thick voltage tap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Add one more clamp to the lifting fixture to </a:t>
            </a:r>
            <a:r>
              <a:rPr lang="en-US" sz="1800" dirty="0" smtClean="0"/>
              <a:t>secure the </a:t>
            </a:r>
            <a:r>
              <a:rPr lang="en-US" sz="1800" dirty="0" smtClean="0"/>
              <a:t>RE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Schedule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Coil parts will be plasma coated in end of April.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After LHQ coil 01 reaction, start fabrication of LHQ coil 02 around early May.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CM20_Napa Valley, 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181600"/>
          </a:xfrm>
        </p:spPr>
        <p:txBody>
          <a:bodyPr/>
          <a:lstStyle/>
          <a:p>
            <a:r>
              <a:rPr lang="en-US" dirty="0" smtClean="0"/>
              <a:t>LHQ is 3.3 m version HQ </a:t>
            </a:r>
            <a:r>
              <a:rPr lang="en-US" dirty="0" smtClean="0"/>
              <a:t>coil</a:t>
            </a:r>
          </a:p>
          <a:p>
            <a:r>
              <a:rPr lang="en-US" dirty="0" smtClean="0"/>
              <a:t>Check </a:t>
            </a:r>
            <a:r>
              <a:rPr lang="en-US" dirty="0" smtClean="0"/>
              <a:t>fabrication technology for the scaling up.</a:t>
            </a:r>
          </a:p>
          <a:p>
            <a:r>
              <a:rPr lang="en-US" dirty="0" smtClean="0"/>
              <a:t>Totally 3 coils will be fabricated, and one coil will be tested in the mirror structure</a:t>
            </a:r>
          </a:p>
          <a:p>
            <a:r>
              <a:rPr lang="en-US" dirty="0" smtClean="0"/>
              <a:t>Winding and curing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FNAL; reaction and impregnation </a:t>
            </a:r>
            <a:r>
              <a:rPr lang="en-US" dirty="0" smtClean="0"/>
              <a:t>at </a:t>
            </a:r>
            <a:r>
              <a:rPr lang="en-US" dirty="0" smtClean="0"/>
              <a:t>BNL</a:t>
            </a:r>
            <a:endParaRPr lang="en-US" dirty="0" smtClean="0"/>
          </a:p>
          <a:p>
            <a:r>
              <a:rPr lang="en-US" dirty="0" smtClean="0"/>
              <a:t>LHQ coil 01 is the first coil (practice coil), to verify the fabrication procedure and all the tooling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status</a:t>
            </a:r>
            <a:r>
              <a:rPr lang="en-US" dirty="0"/>
              <a:t>:</a:t>
            </a:r>
            <a:r>
              <a:rPr lang="en-US" dirty="0" smtClean="0"/>
              <a:t> LHQ </a:t>
            </a:r>
            <a:r>
              <a:rPr lang="en-US" dirty="0" smtClean="0"/>
              <a:t>coil 01 is being reacted at BNL, </a:t>
            </a:r>
            <a:r>
              <a:rPr lang="en-US" dirty="0" smtClean="0"/>
              <a:t>this </a:t>
            </a:r>
            <a:r>
              <a:rPr lang="en-US" dirty="0" smtClean="0"/>
              <a:t>talk is focusing on winding and curing.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LHQ Coil 01 fabrication experience</a:t>
            </a:r>
          </a:p>
          <a:p>
            <a:pPr lvl="1"/>
            <a:r>
              <a:rPr lang="en-US" dirty="0" smtClean="0"/>
              <a:t>Cable during winding</a:t>
            </a:r>
          </a:p>
          <a:p>
            <a:pPr lvl="1"/>
            <a:r>
              <a:rPr lang="en-US" dirty="0" smtClean="0"/>
              <a:t>Coil parts during winding and curing</a:t>
            </a:r>
          </a:p>
          <a:p>
            <a:pPr lvl="1"/>
            <a:r>
              <a:rPr lang="en-US" dirty="0" smtClean="0"/>
              <a:t>Curing: binder, pressure and coil size</a:t>
            </a:r>
          </a:p>
          <a:p>
            <a:pPr lvl="1"/>
            <a:r>
              <a:rPr lang="en-US" dirty="0" smtClean="0"/>
              <a:t>Other discrepancy report</a:t>
            </a:r>
          </a:p>
          <a:p>
            <a:pPr lvl="1"/>
            <a:r>
              <a:rPr lang="en-US" dirty="0" smtClean="0"/>
              <a:t>Lifting fixture</a:t>
            </a:r>
          </a:p>
          <a:p>
            <a:endParaRPr lang="en-US" dirty="0" smtClean="0"/>
          </a:p>
          <a:p>
            <a:r>
              <a:rPr lang="en-US" dirty="0" smtClean="0"/>
              <a:t>LHQ Coil 02 Plan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during winding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371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360 ° twist was applied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Winding tool was used for both IL and 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 turn in IL and OL, the tension was 20 </a:t>
            </a:r>
            <a:r>
              <a:rPr lang="en-US" dirty="0" err="1" smtClean="0"/>
              <a:t>lbs</a:t>
            </a:r>
            <a:r>
              <a:rPr lang="en-US" dirty="0" smtClean="0"/>
              <a:t> (9 kg)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IL tension 30 </a:t>
            </a:r>
            <a:r>
              <a:rPr lang="en-US" dirty="0" err="1" smtClean="0"/>
              <a:t>lbs</a:t>
            </a:r>
            <a:r>
              <a:rPr lang="en-US" dirty="0" smtClean="0"/>
              <a:t> (13.6 kg), OL 35 </a:t>
            </a:r>
            <a:r>
              <a:rPr lang="en-US" dirty="0" err="1" smtClean="0"/>
              <a:t>lbs</a:t>
            </a:r>
            <a:r>
              <a:rPr lang="en-US" dirty="0" smtClean="0"/>
              <a:t> (15.9 kg)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428" b="2376"/>
          <a:stretch/>
        </p:blipFill>
        <p:spPr bwMode="auto">
          <a:xfrm>
            <a:off x="296593" y="3301524"/>
            <a:ext cx="373509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398493"/>
              </p:ext>
            </p:extLst>
          </p:nvPr>
        </p:nvGraphicFramePr>
        <p:xfrm>
          <a:off x="4267200" y="2819400"/>
          <a:ext cx="48768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56"/>
                <a:gridCol w="726744"/>
                <a:gridCol w="9144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Location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#</a:t>
                      </a:r>
                      <a:r>
                        <a:rPr lang="en-US" sz="1100" baseline="0" dirty="0" smtClean="0"/>
                        <a:t> of pop strands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Fixed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Note</a:t>
                      </a:r>
                      <a:endParaRPr lang="en-US" sz="1100" dirty="0"/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IL LE</a:t>
                      </a:r>
                      <a:r>
                        <a:rPr lang="en-US" sz="1100" baseline="0" dirty="0" smtClean="0"/>
                        <a:t> 3</a:t>
                      </a:r>
                      <a:r>
                        <a:rPr lang="en-US" sz="1100" baseline="30000" dirty="0" smtClean="0"/>
                        <a:t>rd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By</a:t>
                      </a:r>
                      <a:r>
                        <a:rPr lang="en-US" sz="1100" baseline="0" dirty="0" smtClean="0"/>
                        <a:t> hand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IL LE 6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Paint</a:t>
                      </a:r>
                      <a:r>
                        <a:rPr lang="en-US" sz="1100" baseline="0" dirty="0" smtClean="0"/>
                        <a:t> binder and cured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IL RE 6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By</a:t>
                      </a:r>
                      <a:r>
                        <a:rPr lang="en-US" sz="1100" baseline="0" dirty="0" smtClean="0"/>
                        <a:t> hand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spacer was</a:t>
                      </a:r>
                      <a:r>
                        <a:rPr lang="en-US" sz="1000" baseline="0" dirty="0" smtClean="0"/>
                        <a:t> not aligned, cable was back wound, causing pop strands</a:t>
                      </a:r>
                      <a:endParaRPr lang="en-US" sz="1000" dirty="0"/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IL RE 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By hand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IL RE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By hand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The</a:t>
                      </a:r>
                      <a:r>
                        <a:rPr lang="en-US" sz="1000" baseline="0" dirty="0" smtClean="0"/>
                        <a:t> winding mandrel was rotate too fast</a:t>
                      </a:r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IL RE 14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Paint</a:t>
                      </a:r>
                      <a:r>
                        <a:rPr lang="en-US" sz="1100" baseline="0" dirty="0" smtClean="0"/>
                        <a:t> binder and cured</a:t>
                      </a: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The</a:t>
                      </a:r>
                      <a:r>
                        <a:rPr lang="en-US" sz="1000" baseline="0" dirty="0" smtClean="0"/>
                        <a:t> winding mandrel was rotate too fast</a:t>
                      </a:r>
                      <a:endParaRPr lang="en-US" sz="10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 LE 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Paint</a:t>
                      </a:r>
                      <a:r>
                        <a:rPr lang="en-US" sz="1100" baseline="0" dirty="0" smtClean="0"/>
                        <a:t> binder and cured</a:t>
                      </a: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L1-L2</a:t>
                      </a:r>
                      <a:r>
                        <a:rPr lang="en-US" sz="1000" baseline="0" dirty="0" smtClean="0"/>
                        <a:t> cable jump section, bend during L1 curing preparation</a:t>
                      </a:r>
                      <a:endParaRPr lang="en-US" sz="1000" dirty="0"/>
                    </a:p>
                  </a:txBody>
                  <a:tcPr anchor="ctr"/>
                </a:tc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</a:t>
                      </a:r>
                      <a:r>
                        <a:rPr lang="en-US" sz="1100" baseline="0" dirty="0" smtClean="0"/>
                        <a:t> RE 6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Paint</a:t>
                      </a:r>
                      <a:r>
                        <a:rPr lang="en-US" sz="1100" baseline="0" dirty="0" smtClean="0"/>
                        <a:t> binder and cured</a:t>
                      </a: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OL LE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Paint</a:t>
                      </a:r>
                      <a:r>
                        <a:rPr lang="en-US" sz="1100" baseline="0" dirty="0" smtClean="0"/>
                        <a:t> binder and cured</a:t>
                      </a:r>
                      <a:endParaRPr lang="en-US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6" t="18224" r="6542" b="53309"/>
          <a:stretch/>
        </p:blipFill>
        <p:spPr>
          <a:xfrm>
            <a:off x="5562600" y="1304658"/>
            <a:ext cx="1956988" cy="1464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267200" y="3962400"/>
            <a:ext cx="4876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72897" y="4622562"/>
            <a:ext cx="4876800" cy="11013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                  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                     Might be avoided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Parts: Wedge Insulation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22066" b="19990"/>
          <a:stretch/>
        </p:blipFill>
        <p:spPr bwMode="auto">
          <a:xfrm>
            <a:off x="4191000" y="1524000"/>
            <a:ext cx="4251045" cy="7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371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sleeve was cut about the length of the wedge before gluing, causing the insulation loose at the end. (</a:t>
            </a:r>
            <a:r>
              <a:rPr lang="en-US" dirty="0" err="1" smtClean="0"/>
              <a:t>Solu</a:t>
            </a:r>
            <a:r>
              <a:rPr lang="en-US" dirty="0" smtClean="0"/>
              <a:t>: cut longer length insulation or glue the end first and then cut the insulation)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62" y="3225462"/>
            <a:ext cx="4240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14645" b="22426"/>
          <a:stretch/>
        </p:blipFill>
        <p:spPr bwMode="auto">
          <a:xfrm>
            <a:off x="3809980" y="5562600"/>
            <a:ext cx="5150978" cy="86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324600" y="1590764"/>
            <a:ext cx="990600" cy="7620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 bwMode="auto">
          <a:xfrm flipH="1">
            <a:off x="3809980" y="1971764"/>
            <a:ext cx="25146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2400" y="3505200"/>
            <a:ext cx="3774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ways used to glue the insulation to the wedge: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Paint binder along the wedge and cure in the oven at 150°C for 1.5h  </a:t>
            </a:r>
            <a:r>
              <a:rPr lang="en-US" dirty="0" smtClean="0">
                <a:solidFill>
                  <a:srgbClr val="FF0000"/>
                </a:solidFill>
              </a:rPr>
              <a:t>X (</a:t>
            </a:r>
            <a:r>
              <a:rPr lang="en-US" dirty="0" err="1" smtClean="0">
                <a:solidFill>
                  <a:srgbClr val="FF0000"/>
                </a:solidFill>
              </a:rPr>
              <a:t>debond</a:t>
            </a:r>
            <a:r>
              <a:rPr lang="en-US" dirty="0" smtClean="0">
                <a:solidFill>
                  <a:srgbClr val="FF0000"/>
                </a:solidFill>
              </a:rPr>
              <a:t>, fluffy)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Paint binder only at the ends and cure using heat gun </a:t>
            </a:r>
            <a:r>
              <a:rPr lang="en-US" b="1" dirty="0" smtClean="0">
                <a:solidFill>
                  <a:srgbClr val="00B050"/>
                </a:solidFill>
              </a:rPr>
              <a:t>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Parts: Plasma Coating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51659"/>
            <a:ext cx="4800600" cy="4972941"/>
          </a:xfrm>
        </p:spPr>
        <p:txBody>
          <a:bodyPr/>
          <a:lstStyle/>
          <a:p>
            <a:r>
              <a:rPr lang="en-US" sz="1600" dirty="0" smtClean="0"/>
              <a:t>To increase </a:t>
            </a:r>
            <a:r>
              <a:rPr lang="en-US" sz="1600" dirty="0"/>
              <a:t>the dielectric strength coil to parts &amp; coil to </a:t>
            </a:r>
            <a:r>
              <a:rPr lang="en-US" sz="1600" dirty="0" smtClean="0"/>
              <a:t>ground</a:t>
            </a:r>
          </a:p>
          <a:p>
            <a:r>
              <a:rPr lang="en-US" sz="1600" dirty="0" smtClean="0"/>
              <a:t>Although the coating is porous, it will be filled with epoxy to gain better dielectric strength. </a:t>
            </a:r>
          </a:p>
          <a:p>
            <a:r>
              <a:rPr lang="en-US" sz="1600" dirty="0"/>
              <a:t>LHQ coil end parts were modified from the latest HQ design</a:t>
            </a:r>
            <a:endParaRPr lang="en-US" sz="2000" dirty="0"/>
          </a:p>
          <a:p>
            <a:pPr lvl="1"/>
            <a:r>
              <a:rPr lang="en-US" sz="1200" dirty="0"/>
              <a:t>7 mil was removed from the surface where the insulation is inserted.</a:t>
            </a:r>
          </a:p>
          <a:p>
            <a:pPr lvl="1"/>
            <a:r>
              <a:rPr lang="en-US" sz="1200" dirty="0"/>
              <a:t>Besides, 10 mil was removed from the surface where plasma coating is applied (in red</a:t>
            </a:r>
            <a:r>
              <a:rPr lang="en-US" sz="1200" dirty="0" smtClean="0"/>
              <a:t>).</a:t>
            </a:r>
          </a:p>
          <a:p>
            <a:r>
              <a:rPr lang="en-US" sz="1600" dirty="0" smtClean="0"/>
              <a:t>Coating thickness </a:t>
            </a:r>
            <a:r>
              <a:rPr lang="en-US" sz="1600" dirty="0" smtClean="0"/>
              <a:t>did </a:t>
            </a:r>
            <a:r>
              <a:rPr lang="en-US" sz="1600" dirty="0" smtClean="0"/>
              <a:t>not </a:t>
            </a:r>
            <a:r>
              <a:rPr lang="en-US" sz="1600" dirty="0" smtClean="0"/>
              <a:t>meet the spec. </a:t>
            </a:r>
            <a:r>
              <a:rPr lang="en-US" sz="1600" dirty="0" smtClean="0"/>
              <a:t>from both vendors. Specs: 9mil</a:t>
            </a:r>
            <a:r>
              <a:rPr lang="en-US" sz="1600" dirty="0"/>
              <a:t>±</a:t>
            </a:r>
            <a:r>
              <a:rPr lang="en-US" sz="1600" dirty="0" smtClean="0"/>
              <a:t>1mil (225µm±25µm) for </a:t>
            </a:r>
            <a:r>
              <a:rPr lang="en-US" sz="1600" dirty="0"/>
              <a:t>flat surface; 8mil±2mil </a:t>
            </a:r>
            <a:r>
              <a:rPr lang="en-US" sz="1600" dirty="0" smtClean="0"/>
              <a:t>(200 µm±50µm) for the rest of surfaces</a:t>
            </a:r>
          </a:p>
          <a:p>
            <a:r>
              <a:rPr lang="en-US" sz="1600" dirty="0"/>
              <a:t>The coating surface is </a:t>
            </a:r>
            <a:r>
              <a:rPr lang="en-US" sz="1600" dirty="0" smtClean="0"/>
              <a:t>more </a:t>
            </a:r>
            <a:r>
              <a:rPr lang="en-US" sz="1600" dirty="0"/>
              <a:t>abrasive than the metal surface. </a:t>
            </a:r>
            <a:r>
              <a:rPr lang="en-US" sz="1600" dirty="0" smtClean="0"/>
              <a:t>It may damage the </a:t>
            </a:r>
            <a:r>
              <a:rPr lang="en-US" sz="1600" dirty="0"/>
              <a:t>insulation and </a:t>
            </a:r>
            <a:r>
              <a:rPr lang="en-US" sz="1600" dirty="0" smtClean="0"/>
              <a:t>the cable without any indication, so </a:t>
            </a:r>
            <a:r>
              <a:rPr lang="en-US" sz="1600" dirty="0" smtClean="0"/>
              <a:t>be very careful </a:t>
            </a:r>
            <a:r>
              <a:rPr lang="en-US" sz="1600" dirty="0" smtClean="0"/>
              <a:t>when install the </a:t>
            </a:r>
            <a:r>
              <a:rPr lang="en-US" sz="1600" dirty="0" smtClean="0"/>
              <a:t>parts. </a:t>
            </a:r>
            <a:endParaRPr lang="en-US" sz="1600" dirty="0" smtClean="0"/>
          </a:p>
          <a:p>
            <a:r>
              <a:rPr lang="en-US" sz="1600" dirty="0" smtClean="0"/>
              <a:t>Coating chips off when opening the slit 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701" y="3581400"/>
            <a:ext cx="39130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3309" y="1295400"/>
            <a:ext cx="380472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05671" y="1731005"/>
            <a:ext cx="2062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5 mil (125µm) coating thickness</a:t>
            </a:r>
            <a:endParaRPr lang="en-US" sz="11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10200"/>
            <a:ext cx="193127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Parts: End Parts Fitting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371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953" y="12954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72113" y="4160377"/>
            <a:ext cx="4371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IL and OL saddles do </a:t>
            </a:r>
            <a:r>
              <a:rPr lang="en-US" dirty="0" smtClean="0"/>
              <a:t>not fit due to coil ends jumping up (new hold-down tooling was designed and </a:t>
            </a:r>
            <a:r>
              <a:rPr lang="en-US" dirty="0" smtClean="0"/>
              <a:t>practiced </a:t>
            </a:r>
            <a:r>
              <a:rPr lang="en-US" dirty="0" smtClean="0"/>
              <a:t>at LBNL)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curing, the IL saddles were pushed in easily and fit pretty well,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OL </a:t>
            </a:r>
            <a:r>
              <a:rPr lang="en-US" dirty="0" smtClean="0"/>
              <a:t>still do not </a:t>
            </a:r>
            <a:r>
              <a:rPr lang="en-US" dirty="0" smtClean="0"/>
              <a:t>fit due to other </a:t>
            </a:r>
            <a:r>
              <a:rPr lang="en-US" dirty="0" smtClean="0"/>
              <a:t>issue (binder).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mil Mica was added at the tip of the parts to have better slipping plane.</a:t>
            </a:r>
            <a:endParaRPr lang="en-US" dirty="0"/>
          </a:p>
        </p:txBody>
      </p:sp>
      <p:pic>
        <p:nvPicPr>
          <p:cNvPr id="11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103406"/>
            <a:ext cx="44680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321458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winding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589" y="50750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curing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CM20_Napa Valley, CA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Curing: Binder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566" y="3962400"/>
            <a:ext cx="42682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120 </a:t>
            </a:r>
            <a:r>
              <a:rPr lang="en-US" dirty="0"/>
              <a:t>g b</a:t>
            </a:r>
            <a:r>
              <a:rPr lang="en-US" dirty="0" smtClean="0"/>
              <a:t>inder </a:t>
            </a:r>
            <a:r>
              <a:rPr lang="en-US" dirty="0"/>
              <a:t>was applied to the </a:t>
            </a:r>
            <a:r>
              <a:rPr lang="en-US" dirty="0" smtClean="0"/>
              <a:t>IL</a:t>
            </a:r>
            <a:r>
              <a:rPr lang="en-US" dirty="0"/>
              <a:t>, and 140 g </a:t>
            </a:r>
            <a:r>
              <a:rPr lang="en-US" dirty="0" smtClean="0"/>
              <a:t>was </a:t>
            </a:r>
            <a:r>
              <a:rPr lang="en-US" dirty="0"/>
              <a:t>applied to the </a:t>
            </a:r>
            <a:r>
              <a:rPr lang="en-US" dirty="0" smtClean="0"/>
              <a:t>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Scale up from HQ coil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IL 142 g (44 </a:t>
            </a:r>
            <a:r>
              <a:rPr lang="en-US" sz="1600" dirty="0" smtClean="0"/>
              <a:t>g </a:t>
            </a:r>
            <a:r>
              <a:rPr lang="en-US" sz="1600" dirty="0" smtClean="0"/>
              <a:t>for HQ)</a:t>
            </a:r>
            <a:endParaRPr lang="en-US" sz="16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OL 209 g (65.4 </a:t>
            </a:r>
            <a:r>
              <a:rPr lang="en-US" sz="1600" dirty="0"/>
              <a:t>g </a:t>
            </a:r>
            <a:r>
              <a:rPr lang="en-US" sz="1600" dirty="0" smtClean="0"/>
              <a:t>for HQ)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Too much binder applied to the interlayer insulation (saturated before curing, very rigid after curing)</a:t>
            </a:r>
          </a:p>
          <a:p>
            <a:pPr lvl="1"/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20" y="4559103"/>
            <a:ext cx="4002578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4910879" y="4755323"/>
            <a:ext cx="31242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07551" y="421439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HQ: 928.22 mm, LHQ: 2985.62 mm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87" y="5694424"/>
            <a:ext cx="36426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5051865" y="5923024"/>
            <a:ext cx="288646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908599" y="5393968"/>
            <a:ext cx="365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HQ: 938.9 mm, LHQ: 2997.65 mm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9" b="15833"/>
          <a:stretch/>
        </p:blipFill>
        <p:spPr>
          <a:xfrm>
            <a:off x="33471" y="1254242"/>
            <a:ext cx="3707865" cy="1051133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5" t="23103" r="19837" b="47293"/>
          <a:stretch/>
        </p:blipFill>
        <p:spPr bwMode="auto">
          <a:xfrm>
            <a:off x="105400" y="2602846"/>
            <a:ext cx="308289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4" t="24829" b="52180"/>
          <a:stretch/>
        </p:blipFill>
        <p:spPr bwMode="auto">
          <a:xfrm>
            <a:off x="3323511" y="2540238"/>
            <a:ext cx="2339475" cy="5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20565" r="8598" b="6612"/>
          <a:stretch/>
        </p:blipFill>
        <p:spPr>
          <a:xfrm>
            <a:off x="5862234" y="1389480"/>
            <a:ext cx="2672499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0309" y="3456138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Cable separation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92514" y="3446880"/>
            <a:ext cx="20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Wedge jumping up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35051" y="3456434"/>
            <a:ext cx="221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Saddle not fit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48806" y="1410477"/>
            <a:ext cx="1319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Outer Layer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2"/>
          </p:cNvCxnSpPr>
          <p:nvPr/>
        </p:nvCxnSpPr>
        <p:spPr bwMode="auto">
          <a:xfrm>
            <a:off x="4908599" y="1779809"/>
            <a:ext cx="927088" cy="4299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  <a:endCxn id="16" idx="3"/>
          </p:cNvCxnSpPr>
          <p:nvPr/>
        </p:nvCxnSpPr>
        <p:spPr bwMode="auto">
          <a:xfrm flipH="1">
            <a:off x="3741336" y="1595143"/>
            <a:ext cx="507470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96" name="Straight Arrow Connector 4095"/>
          <p:cNvCxnSpPr/>
          <p:nvPr/>
        </p:nvCxnSpPr>
        <p:spPr bwMode="auto">
          <a:xfrm flipH="1">
            <a:off x="3200400" y="1779809"/>
            <a:ext cx="1250999" cy="760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00" name="Straight Arrow Connector 4099"/>
          <p:cNvCxnSpPr/>
          <p:nvPr/>
        </p:nvCxnSpPr>
        <p:spPr bwMode="auto">
          <a:xfrm flipH="1">
            <a:off x="4707551" y="1779809"/>
            <a:ext cx="33769" cy="7604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030309" y="223351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Layers separation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2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Curing: Pressure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301452"/>
              </p:ext>
            </p:extLst>
          </p:nvPr>
        </p:nvGraphicFramePr>
        <p:xfrm>
          <a:off x="533400" y="2743200"/>
          <a:ext cx="3690620" cy="162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280"/>
                <a:gridCol w="779780"/>
                <a:gridCol w="779780"/>
                <a:gridCol w="779780"/>
              </a:tblGrid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Inner</a:t>
                      </a:r>
                      <a:r>
                        <a:rPr lang="en-US" sz="1100" baseline="0" dirty="0" smtClean="0"/>
                        <a:t> layer curing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Load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Load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Load 3</a:t>
                      </a:r>
                      <a:endParaRPr lang="en-US" sz="11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Mandrel</a:t>
                      </a:r>
                      <a:r>
                        <a:rPr lang="en-US" sz="1100" baseline="0" dirty="0" smtClean="0"/>
                        <a:t> cylinder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68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Platen cylinder</a:t>
                      </a:r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670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890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</a:tr>
              <a:tr h="2906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Room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</a:t>
                      </a:r>
                      <a:r>
                        <a:rPr lang="en-US" sz="1100" baseline="0" dirty="0" smtClean="0"/>
                        <a:t>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0.038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73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</a:t>
                      </a:r>
                      <a:r>
                        <a:rPr lang="en-US" sz="1100" baseline="0" dirty="0" smtClean="0"/>
                        <a:t>°C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73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r>
                        <a:rPr lang="en-US" sz="1100" baseline="0" dirty="0" smtClean="0"/>
                        <a:t>°C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6" descr="Inner Layer Curing.T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05820" y="1934501"/>
            <a:ext cx="3819704" cy="280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 bwMode="auto">
          <a:xfrm>
            <a:off x="6499831" y="1459644"/>
            <a:ext cx="24231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714226" y="1286907"/>
            <a:ext cx="395456" cy="668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159427" y="1277869"/>
            <a:ext cx="395456" cy="668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5259945" y="1453235"/>
            <a:ext cx="24305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7772400" y="1456996"/>
            <a:ext cx="24305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4115" y="123012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1.5 </a:t>
            </a:r>
            <a:r>
              <a:rPr lang="en-US" sz="1200" dirty="0" err="1" smtClean="0"/>
              <a:t>MPa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9945" y="1182645"/>
            <a:ext cx="72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 </a:t>
            </a:r>
            <a:r>
              <a:rPr lang="en-US" sz="1200" dirty="0" err="1" smtClean="0"/>
              <a:t>MPa</a:t>
            </a:r>
            <a:endParaRPr lang="en-US" sz="1200" dirty="0"/>
          </a:p>
        </p:txBody>
      </p:sp>
      <p:graphicFrame>
        <p:nvGraphicFramePr>
          <p:cNvPr id="2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90722"/>
              </p:ext>
            </p:extLst>
          </p:nvPr>
        </p:nvGraphicFramePr>
        <p:xfrm>
          <a:off x="43441" y="1598503"/>
          <a:ext cx="48768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143000"/>
                <a:gridCol w="685800"/>
                <a:gridCol w="1178690"/>
                <a:gridCol w="80251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load/cylinder</a:t>
                      </a:r>
                    </a:p>
                    <a:p>
                      <a:pPr algn="ctr" fontAlgn="ctr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(ton/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Spacing 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(inch/cm)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load/unit Length (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Max. load for LHQ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100" b="1" i="0" u="none" strike="noStrike" dirty="0" err="1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kN</a:t>
                      </a:r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/m)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 Cylinders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200/1780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12/30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~1780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Mandrel Cylinders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~180</a:t>
                      </a:r>
                      <a:endParaRPr lang="en-US" sz="11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70013"/>
              </p:ext>
            </p:extLst>
          </p:nvPr>
        </p:nvGraphicFramePr>
        <p:xfrm>
          <a:off x="295860" y="4800600"/>
          <a:ext cx="5616094" cy="164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030"/>
                <a:gridCol w="779780"/>
                <a:gridCol w="779780"/>
                <a:gridCol w="779780"/>
                <a:gridCol w="1044094"/>
                <a:gridCol w="849630"/>
              </a:tblGrid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Outer </a:t>
                      </a:r>
                      <a:r>
                        <a:rPr lang="en-US" sz="1100" baseline="0" dirty="0" smtClean="0"/>
                        <a:t>layer curing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Load</a:t>
                      </a:r>
                      <a:r>
                        <a:rPr lang="en-US" sz="1100" baseline="0" dirty="0" smtClean="0"/>
                        <a:t> 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Load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Load 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Load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Load 5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Mandrel</a:t>
                      </a:r>
                      <a:r>
                        <a:rPr lang="en-US" sz="1100" baseline="0" dirty="0" smtClean="0"/>
                        <a:t> cylinder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68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135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180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Platen cylinder</a:t>
                      </a:r>
                      <a:endParaRPr lang="en-US" sz="11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450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670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890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1335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1780 </a:t>
                      </a:r>
                      <a:r>
                        <a:rPr lang="en-US" sz="1100" dirty="0" err="1" smtClean="0"/>
                        <a:t>kN</a:t>
                      </a:r>
                      <a:r>
                        <a:rPr lang="en-US" sz="1100" dirty="0" smtClean="0"/>
                        <a:t>/m</a:t>
                      </a:r>
                      <a:endParaRPr lang="en-US" sz="1100" dirty="0"/>
                    </a:p>
                  </a:txBody>
                  <a:tcPr/>
                </a:tc>
              </a:tr>
              <a:tr h="2906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Room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</a:t>
                      </a:r>
                      <a:r>
                        <a:rPr lang="en-US" sz="1100" baseline="0" dirty="0" smtClean="0"/>
                        <a:t>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0.55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0.43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0.28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0.1</a:t>
                      </a:r>
                      <a:endParaRPr lang="en-US" sz="1100" dirty="0"/>
                    </a:p>
                  </a:txBody>
                  <a:tcPr/>
                </a:tc>
              </a:tr>
              <a:tr h="273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</a:t>
                      </a:r>
                      <a:r>
                        <a:rPr lang="en-US" sz="1100" baseline="0" dirty="0" smtClean="0"/>
                        <a:t>°C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  <a:tr h="27325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150</a:t>
                      </a:r>
                      <a:r>
                        <a:rPr lang="en-US" sz="1100" baseline="0" dirty="0" smtClean="0"/>
                        <a:t>°C gap (mm)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 flipH="1" flipV="1">
            <a:off x="4953000" y="1942439"/>
            <a:ext cx="3352800" cy="12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CM20_Napa Valley, 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LHCHilumi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LHCHilumi</Template>
  <TotalTime>4121</TotalTime>
  <Words>1366</Words>
  <Application>Microsoft Office PowerPoint</Application>
  <PresentationFormat>On-screen Show (4:3)</PresentationFormat>
  <Paragraphs>251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LHCHilumi</vt:lpstr>
      <vt:lpstr>LHQ Coil Fabrication Experience and Plan</vt:lpstr>
      <vt:lpstr>Introduction</vt:lpstr>
      <vt:lpstr>Outline</vt:lpstr>
      <vt:lpstr>Cable during winding</vt:lpstr>
      <vt:lpstr>Coil Parts: Wedge Insulation</vt:lpstr>
      <vt:lpstr>Coil Parts: Plasma Coating</vt:lpstr>
      <vt:lpstr>Coil Parts: End Parts Fitting</vt:lpstr>
      <vt:lpstr>Curing: Binder</vt:lpstr>
      <vt:lpstr>Curing: Pressure</vt:lpstr>
      <vt:lpstr>Curing: Coil Size</vt:lpstr>
      <vt:lpstr>Other DR</vt:lpstr>
      <vt:lpstr>Lifting Fixture</vt:lpstr>
      <vt:lpstr>LHQ Coil 02 Plan</vt:lpstr>
      <vt:lpstr>LHQ Coil 02 Plan cont.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from LHQ Coil 01</dc:title>
  <dc:creator>Miao Yu x4539 14672N</dc:creator>
  <cp:lastModifiedBy>miaoyu</cp:lastModifiedBy>
  <cp:revision>263</cp:revision>
  <dcterms:created xsi:type="dcterms:W3CDTF">2006-08-16T00:00:00Z</dcterms:created>
  <dcterms:modified xsi:type="dcterms:W3CDTF">2013-04-08T16:17:18Z</dcterms:modified>
</cp:coreProperties>
</file>