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50" r:id="rId2"/>
  </p:sldMasterIdLst>
  <p:notesMasterIdLst>
    <p:notesMasterId r:id="rId36"/>
  </p:notesMasterIdLst>
  <p:sldIdLst>
    <p:sldId id="258" r:id="rId3"/>
    <p:sldId id="1126" r:id="rId4"/>
    <p:sldId id="1260" r:id="rId5"/>
    <p:sldId id="1137" r:id="rId6"/>
    <p:sldId id="1134" r:id="rId7"/>
    <p:sldId id="1290" r:id="rId8"/>
    <p:sldId id="1261" r:id="rId9"/>
    <p:sldId id="1203" r:id="rId10"/>
    <p:sldId id="1163" r:id="rId11"/>
    <p:sldId id="1269" r:id="rId12"/>
    <p:sldId id="1271" r:id="rId13"/>
    <p:sldId id="1272" r:id="rId14"/>
    <p:sldId id="1283" r:id="rId15"/>
    <p:sldId id="1178" r:id="rId16"/>
    <p:sldId id="1179" r:id="rId17"/>
    <p:sldId id="1291" r:id="rId18"/>
    <p:sldId id="1292" r:id="rId19"/>
    <p:sldId id="1238" r:id="rId20"/>
    <p:sldId id="1296" r:id="rId21"/>
    <p:sldId id="1298" r:id="rId22"/>
    <p:sldId id="1300" r:id="rId23"/>
    <p:sldId id="1299" r:id="rId24"/>
    <p:sldId id="1285" r:id="rId25"/>
    <p:sldId id="1286" r:id="rId26"/>
    <p:sldId id="1284" r:id="rId27"/>
    <p:sldId id="994" r:id="rId28"/>
    <p:sldId id="257" r:id="rId29"/>
    <p:sldId id="1301" r:id="rId30"/>
    <p:sldId id="1302" r:id="rId31"/>
    <p:sldId id="1303" r:id="rId32"/>
    <p:sldId id="1304" r:id="rId33"/>
    <p:sldId id="1305" r:id="rId34"/>
    <p:sldId id="130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898989"/>
    <a:srgbClr val="000000"/>
    <a:srgbClr val="FF6600"/>
    <a:srgbClr val="FF9900"/>
    <a:srgbClr val="0055A0"/>
    <a:srgbClr val="0033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597" autoAdjust="0"/>
    <p:restoredTop sz="86331" autoAdjust="0"/>
  </p:normalViewPr>
  <p:slideViewPr>
    <p:cSldViewPr>
      <p:cViewPr varScale="1">
        <p:scale>
          <a:sx n="79" d="100"/>
          <a:sy n="79" d="100"/>
        </p:scale>
        <p:origin x="-92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02EFC4-9CF5-476C-A268-800EEEE439CE}" type="datetimeFigureOut">
              <a:rPr lang="en-GB" smtClean="0"/>
              <a:t>08/04/2013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A813DC-A541-4C20-A157-C531D348FCEF}" type="slidenum">
              <a:rPr lang="en-GB" smtClean="0"/>
              <a:t>‹#›</a:t>
            </a:fld>
            <a:endParaRPr lang="en-GB"/>
          </a:p>
        </p:txBody>
      </p:sp>
    </p:spTree>
    <p:extLst>
      <p:ext uri="{BB962C8B-B14F-4D97-AF65-F5344CB8AC3E}">
        <p14:creationId xmlns:p14="http://schemas.microsoft.com/office/powerpoint/2010/main" val="2342179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fontAlgn="auto">
              <a:spcBef>
                <a:spcPts val="0"/>
              </a:spcBef>
              <a:spcAft>
                <a:spcPts val="0"/>
              </a:spcAft>
              <a:defRPr/>
            </a:pPr>
            <a:r>
              <a:rPr lang="en-GB" dirty="0" smtClean="0">
                <a:solidFill>
                  <a:prstClr val="black"/>
                </a:solidFill>
                <a:latin typeface="+mn-lt"/>
                <a:ea typeface="+mn-ea"/>
                <a:cs typeface="Calibri"/>
              </a:rPr>
              <a:t>Thermalized Racks consist of:</a:t>
            </a:r>
          </a:p>
          <a:p>
            <a:pPr marL="285750" indent="-285750" defTabSz="914400" fontAlgn="auto">
              <a:spcBef>
                <a:spcPts val="0"/>
              </a:spcBef>
              <a:spcAft>
                <a:spcPts val="0"/>
              </a:spcAft>
              <a:buFont typeface="Arial" pitchFamily="34" charset="0"/>
              <a:buChar char="•"/>
              <a:defRPr/>
            </a:pPr>
            <a:r>
              <a:rPr lang="en-GB" dirty="0" smtClean="0">
                <a:solidFill>
                  <a:prstClr val="black"/>
                </a:solidFill>
                <a:latin typeface="+mn-lt"/>
                <a:ea typeface="+mn-ea"/>
                <a:cs typeface="Calibri"/>
              </a:rPr>
              <a:t>Heat exchanger (bottom)</a:t>
            </a:r>
          </a:p>
          <a:p>
            <a:pPr marL="285750" indent="-285750" defTabSz="914400" fontAlgn="auto">
              <a:spcBef>
                <a:spcPts val="0"/>
              </a:spcBef>
              <a:spcAft>
                <a:spcPts val="0"/>
              </a:spcAft>
              <a:buFont typeface="Arial" pitchFamily="34" charset="0"/>
              <a:buChar char="•"/>
              <a:defRPr/>
            </a:pPr>
            <a:r>
              <a:rPr lang="en-GB" dirty="0" smtClean="0">
                <a:solidFill>
                  <a:prstClr val="black"/>
                </a:solidFill>
                <a:latin typeface="+mn-lt"/>
                <a:ea typeface="+mn-ea"/>
                <a:cs typeface="Calibri"/>
              </a:rPr>
              <a:t>Air flow isolating walls</a:t>
            </a:r>
          </a:p>
          <a:p>
            <a:pPr marL="285750" indent="-285750" defTabSz="914400" fontAlgn="auto">
              <a:spcBef>
                <a:spcPts val="0"/>
              </a:spcBef>
              <a:spcAft>
                <a:spcPts val="0"/>
              </a:spcAft>
              <a:buFont typeface="Arial" pitchFamily="34" charset="0"/>
              <a:buChar char="•"/>
              <a:defRPr/>
            </a:pPr>
            <a:r>
              <a:rPr lang="en-GB" dirty="0" smtClean="0">
                <a:solidFill>
                  <a:prstClr val="black"/>
                </a:solidFill>
                <a:latin typeface="+mn-lt"/>
                <a:ea typeface="+mn-ea"/>
                <a:cs typeface="Calibri"/>
              </a:rPr>
              <a:t>High constant speed fan (top)</a:t>
            </a:r>
          </a:p>
          <a:p>
            <a:pPr marL="285750" indent="-285750" defTabSz="914400" fontAlgn="auto">
              <a:spcBef>
                <a:spcPts val="0"/>
              </a:spcBef>
              <a:spcAft>
                <a:spcPts val="0"/>
              </a:spcAft>
              <a:buFont typeface="Arial" pitchFamily="34" charset="0"/>
              <a:buChar char="•"/>
              <a:defRPr/>
            </a:pPr>
            <a:r>
              <a:rPr lang="en-GB" dirty="0" smtClean="0">
                <a:solidFill>
                  <a:prstClr val="black"/>
                </a:solidFill>
                <a:latin typeface="+mn-lt"/>
                <a:ea typeface="+mn-ea"/>
                <a:cs typeface="Calibri"/>
              </a:rPr>
              <a:t>PID controlled water valve </a:t>
            </a:r>
          </a:p>
          <a:p>
            <a:endParaRPr lang="it-IT" dirty="0"/>
          </a:p>
        </p:txBody>
      </p:sp>
      <p:sp>
        <p:nvSpPr>
          <p:cNvPr id="4" name="Slide Number Placeholder 3"/>
          <p:cNvSpPr>
            <a:spLocks noGrp="1"/>
          </p:cNvSpPr>
          <p:nvPr>
            <p:ph type="sldNum" sz="quarter" idx="10"/>
          </p:nvPr>
        </p:nvSpPr>
        <p:spPr/>
        <p:txBody>
          <a:bodyPr/>
          <a:lstStyle/>
          <a:p>
            <a:fld id="{DDA813DC-A541-4C20-A157-C531D348FCEF}" type="slidenum">
              <a:rPr lang="en-GB" smtClean="0"/>
              <a:t>4</a:t>
            </a:fld>
            <a:endParaRPr lang="en-GB"/>
          </a:p>
        </p:txBody>
      </p:sp>
    </p:spTree>
    <p:extLst>
      <p:ext uri="{BB962C8B-B14F-4D97-AF65-F5344CB8AC3E}">
        <p14:creationId xmlns:p14="http://schemas.microsoft.com/office/powerpoint/2010/main" val="128672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DA813DC-A541-4C20-A157-C531D348FCEF}" type="slidenum">
              <a:rPr lang="en-GB" smtClean="0"/>
              <a:t>5</a:t>
            </a:fld>
            <a:endParaRPr lang="en-GB"/>
          </a:p>
        </p:txBody>
      </p:sp>
    </p:spTree>
    <p:extLst>
      <p:ext uri="{BB962C8B-B14F-4D97-AF65-F5344CB8AC3E}">
        <p14:creationId xmlns:p14="http://schemas.microsoft.com/office/powerpoint/2010/main" val="828049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a:t>
            </a:r>
            <a:r>
              <a:rPr lang="en-GB" baseline="0" dirty="0" smtClean="0"/>
              <a:t> the main advantage of this technique? Ask Marek? </a:t>
            </a:r>
            <a:r>
              <a:rPr lang="en-GB" baseline="0" dirty="0" err="1" smtClean="0"/>
              <a:t>Thibaud</a:t>
            </a:r>
            <a:r>
              <a:rPr lang="en-GB" baseline="0" dirty="0" smtClean="0"/>
              <a:t>?</a:t>
            </a:r>
            <a:endParaRPr lang="it-IT" dirty="0"/>
          </a:p>
        </p:txBody>
      </p:sp>
      <p:sp>
        <p:nvSpPr>
          <p:cNvPr id="4" name="Slide Number Placeholder 3"/>
          <p:cNvSpPr>
            <a:spLocks noGrp="1"/>
          </p:cNvSpPr>
          <p:nvPr>
            <p:ph type="sldNum" sz="quarter" idx="10"/>
          </p:nvPr>
        </p:nvSpPr>
        <p:spPr/>
        <p:txBody>
          <a:bodyPr/>
          <a:lstStyle/>
          <a:p>
            <a:fld id="{DDA813DC-A541-4C20-A157-C531D348FCEF}" type="slidenum">
              <a:rPr lang="en-GB" smtClean="0"/>
              <a:t>6</a:t>
            </a:fld>
            <a:endParaRPr lang="en-GB"/>
          </a:p>
        </p:txBody>
      </p:sp>
    </p:spTree>
    <p:extLst>
      <p:ext uri="{BB962C8B-B14F-4D97-AF65-F5344CB8AC3E}">
        <p14:creationId xmlns:p14="http://schemas.microsoft.com/office/powerpoint/2010/main" val="17515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 of the tests with thinner wires ? Federico</a:t>
            </a:r>
            <a:endParaRPr lang="en-GB" dirty="0"/>
          </a:p>
        </p:txBody>
      </p:sp>
      <p:sp>
        <p:nvSpPr>
          <p:cNvPr id="4" name="Slide Number Placeholder 3"/>
          <p:cNvSpPr>
            <a:spLocks noGrp="1"/>
          </p:cNvSpPr>
          <p:nvPr>
            <p:ph type="sldNum" sz="quarter" idx="10"/>
          </p:nvPr>
        </p:nvSpPr>
        <p:spPr/>
        <p:txBody>
          <a:bodyPr/>
          <a:lstStyle/>
          <a:p>
            <a:fld id="{DDA813DC-A541-4C20-A157-C531D348FCEF}" type="slidenum">
              <a:rPr lang="en-GB" smtClean="0"/>
              <a:t>9</a:t>
            </a:fld>
            <a:endParaRPr lang="en-GB"/>
          </a:p>
        </p:txBody>
      </p:sp>
    </p:spTree>
    <p:extLst>
      <p:ext uri="{BB962C8B-B14F-4D97-AF65-F5344CB8AC3E}">
        <p14:creationId xmlns:p14="http://schemas.microsoft.com/office/powerpoint/2010/main" val="550072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err="1" smtClean="0">
                <a:solidFill>
                  <a:srgbClr val="FF0080"/>
                </a:solidFill>
                <a:latin typeface="Symbol" charset="2"/>
                <a:cs typeface="Symbol" charset="2"/>
                <a:sym typeface="Wingdings"/>
              </a:rPr>
              <a:t>s</a:t>
            </a:r>
            <a:r>
              <a:rPr lang="en-US" sz="2400" baseline="-25000" dirty="0" err="1" smtClean="0">
                <a:solidFill>
                  <a:srgbClr val="FF0080"/>
                </a:solidFill>
                <a:sym typeface="Wingdings"/>
              </a:rPr>
              <a:t>psf</a:t>
            </a:r>
            <a:r>
              <a:rPr lang="en-US" dirty="0" smtClean="0">
                <a:sym typeface="Wingdings"/>
              </a:rPr>
              <a:t> [pixels]</a:t>
            </a:r>
            <a:r>
              <a:rPr lang="en-US" dirty="0" smtClean="0"/>
              <a:t> = measurement error due to </a:t>
            </a:r>
          </a:p>
          <a:p>
            <a:pPr marL="742950" lvl="1" indent="-285750">
              <a:buFont typeface="Arial"/>
              <a:buChar char="•"/>
            </a:pPr>
            <a:r>
              <a:rPr lang="en-US" dirty="0" smtClean="0"/>
              <a:t>aberration, diffraction</a:t>
            </a:r>
          </a:p>
          <a:p>
            <a:pPr marL="742950" lvl="1" indent="-285750">
              <a:buFont typeface="Arial"/>
              <a:buChar char="•"/>
            </a:pPr>
            <a:r>
              <a:rPr lang="en-US" dirty="0" smtClean="0"/>
              <a:t>extraction mirror aging/deformation</a:t>
            </a:r>
          </a:p>
          <a:p>
            <a:endParaRPr lang="it-IT" dirty="0" smtClean="0"/>
          </a:p>
          <a:p>
            <a:r>
              <a:rPr lang="it-IT" dirty="0" err="1" smtClean="0"/>
              <a:t>Ions</a:t>
            </a:r>
            <a:r>
              <a:rPr lang="it-IT" dirty="0" smtClean="0"/>
              <a:t>: from ~30 </a:t>
            </a:r>
            <a:r>
              <a:rPr lang="it-IT" dirty="0" err="1" smtClean="0"/>
              <a:t>bunches</a:t>
            </a:r>
            <a:r>
              <a:rPr lang="it-IT" dirty="0" smtClean="0"/>
              <a:t> to </a:t>
            </a:r>
            <a:r>
              <a:rPr lang="it-IT" dirty="0" err="1" smtClean="0"/>
              <a:t>nominal</a:t>
            </a:r>
            <a:r>
              <a:rPr lang="it-IT" dirty="0" smtClean="0"/>
              <a:t> </a:t>
            </a:r>
            <a:r>
              <a:rPr lang="it-IT" dirty="0" err="1" smtClean="0"/>
              <a:t>intensity</a:t>
            </a:r>
            <a:endParaRPr lang="it-IT" dirty="0"/>
          </a:p>
        </p:txBody>
      </p:sp>
      <p:sp>
        <p:nvSpPr>
          <p:cNvPr id="4" name="Slide Number Placeholder 3"/>
          <p:cNvSpPr>
            <a:spLocks noGrp="1"/>
          </p:cNvSpPr>
          <p:nvPr>
            <p:ph type="sldNum" sz="quarter" idx="10"/>
          </p:nvPr>
        </p:nvSpPr>
        <p:spPr/>
        <p:txBody>
          <a:bodyPr/>
          <a:lstStyle/>
          <a:p>
            <a:fld id="{DDA813DC-A541-4C20-A157-C531D348FCEF}" type="slidenum">
              <a:rPr lang="en-GB" smtClean="0"/>
              <a:t>10</a:t>
            </a:fld>
            <a:endParaRPr lang="en-GB"/>
          </a:p>
        </p:txBody>
      </p:sp>
    </p:spTree>
    <p:extLst>
      <p:ext uri="{BB962C8B-B14F-4D97-AF65-F5344CB8AC3E}">
        <p14:creationId xmlns:p14="http://schemas.microsoft.com/office/powerpoint/2010/main" val="3046991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16CA2-6FC4-4837-B49E-4253E2284D64}" type="slidenum">
              <a:rPr lang="en-US" smtClean="0"/>
              <a:pPr/>
              <a:t>14</a:t>
            </a:fld>
            <a:endParaRPr lang="en-US" dirty="0"/>
          </a:p>
        </p:txBody>
      </p:sp>
    </p:spTree>
    <p:extLst>
      <p:ext uri="{BB962C8B-B14F-4D97-AF65-F5344CB8AC3E}">
        <p14:creationId xmlns:p14="http://schemas.microsoft.com/office/powerpoint/2010/main" val="836530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we install the prototype of electro optical pick-up in the LHC?</a:t>
            </a:r>
            <a:endParaRPr lang="en-GB" dirty="0"/>
          </a:p>
        </p:txBody>
      </p:sp>
      <p:sp>
        <p:nvSpPr>
          <p:cNvPr id="4" name="Slide Number Placeholder 3"/>
          <p:cNvSpPr>
            <a:spLocks noGrp="1"/>
          </p:cNvSpPr>
          <p:nvPr>
            <p:ph type="sldNum" sz="quarter" idx="10"/>
          </p:nvPr>
        </p:nvSpPr>
        <p:spPr/>
        <p:txBody>
          <a:bodyPr/>
          <a:lstStyle/>
          <a:p>
            <a:fld id="{DDA813DC-A541-4C20-A157-C531D348FCEF}" type="slidenum">
              <a:rPr lang="en-GB" smtClean="0"/>
              <a:t>17</a:t>
            </a:fld>
            <a:endParaRPr lang="en-GB"/>
          </a:p>
        </p:txBody>
      </p:sp>
    </p:spTree>
    <p:extLst>
      <p:ext uri="{BB962C8B-B14F-4D97-AF65-F5344CB8AC3E}">
        <p14:creationId xmlns:p14="http://schemas.microsoft.com/office/powerpoint/2010/main" val="3852430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Timescale: installation</a:t>
            </a:r>
            <a:r>
              <a:rPr lang="en-GB" baseline="0" dirty="0" smtClean="0"/>
              <a:t> of infrastructure and installation after LS1 (Stefano?)</a:t>
            </a:r>
          </a:p>
          <a:p>
            <a:r>
              <a:rPr lang="en-GB" baseline="0" dirty="0" smtClean="0"/>
              <a:t>Technical stop 2015-16</a:t>
            </a:r>
            <a:endParaRPr lang="it-IT" dirty="0" smtClean="0"/>
          </a:p>
          <a:p>
            <a:endParaRPr lang="en-GB" dirty="0"/>
          </a:p>
        </p:txBody>
      </p:sp>
      <p:sp>
        <p:nvSpPr>
          <p:cNvPr id="4" name="Slide Number Placeholder 3"/>
          <p:cNvSpPr>
            <a:spLocks noGrp="1"/>
          </p:cNvSpPr>
          <p:nvPr>
            <p:ph type="sldNum" sz="quarter" idx="10"/>
          </p:nvPr>
        </p:nvSpPr>
        <p:spPr/>
        <p:txBody>
          <a:bodyPr/>
          <a:lstStyle/>
          <a:p>
            <a:fld id="{DDA813DC-A541-4C20-A157-C531D348FCEF}" type="slidenum">
              <a:rPr lang="en-GB" smtClean="0"/>
              <a:t>29</a:t>
            </a:fld>
            <a:endParaRPr lang="en-GB"/>
          </a:p>
        </p:txBody>
      </p:sp>
    </p:spTree>
    <p:extLst>
      <p:ext uri="{BB962C8B-B14F-4D97-AF65-F5344CB8AC3E}">
        <p14:creationId xmlns:p14="http://schemas.microsoft.com/office/powerpoint/2010/main" val="4042308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16CA2-6FC4-4837-B49E-4253E2284D64}" type="slidenum">
              <a:rPr lang="en-US" smtClean="0"/>
              <a:pPr/>
              <a:t>30</a:t>
            </a:fld>
            <a:endParaRPr lang="en-US" dirty="0"/>
          </a:p>
        </p:txBody>
      </p:sp>
    </p:spTree>
    <p:extLst>
      <p:ext uri="{BB962C8B-B14F-4D97-AF65-F5344CB8AC3E}">
        <p14:creationId xmlns:p14="http://schemas.microsoft.com/office/powerpoint/2010/main" val="946238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8.jpeg"/><Relationship Id="rId4"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3090" y="2878269"/>
            <a:ext cx="1221946" cy="1535841"/>
          </a:xfrm>
          <a:prstGeom prst="rect">
            <a:avLst/>
          </a:prstGeom>
        </p:spPr>
      </p:pic>
    </p:spTree>
    <p:extLst>
      <p:ext uri="{BB962C8B-B14F-4D97-AF65-F5344CB8AC3E}">
        <p14:creationId xmlns:p14="http://schemas.microsoft.com/office/powerpoint/2010/main" val="22112642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dirty="0">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89038"/>
            <a:ext cx="4038600" cy="5348922"/>
          </a:xfrm>
        </p:spPr>
        <p:txBody>
          <a:bodyPr/>
          <a:lstStyle>
            <a:lvl1pPr>
              <a:defRPr sz="3200"/>
            </a:lvl1pPr>
            <a:lvl2pPr marL="346075" indent="-228600">
              <a:defRPr sz="3200"/>
            </a:lvl2pPr>
            <a:lvl3pPr marL="452438" indent="-228600">
              <a:defRPr sz="2800"/>
            </a:lvl3pPr>
            <a:lvl4pPr marL="569913" indent="-228600">
              <a:defRPr sz="2800"/>
            </a:lvl4pPr>
            <a:lvl5pPr marL="685800" indent="-228600">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89038"/>
            <a:ext cx="4038600" cy="5348922"/>
          </a:xfrm>
        </p:spPr>
        <p:txBody>
          <a:bodyPr/>
          <a:lstStyle>
            <a:lvl1pPr>
              <a:defRPr sz="3200"/>
            </a:lvl1pPr>
            <a:lvl2pPr marL="346075" indent="-228600">
              <a:defRPr sz="3200"/>
            </a:lvl2pPr>
            <a:lvl3pPr marL="452438" indent="-228600">
              <a:defRPr sz="2800"/>
            </a:lvl3pPr>
            <a:lvl4pPr marL="569913" indent="-228600">
              <a:defRPr sz="2800"/>
            </a:lvl4pPr>
            <a:lvl5pPr marL="685800" indent="-228600">
              <a:defRPr sz="2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908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62341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it-IT" smtClean="0">
                <a:solidFill>
                  <a:prstClr val="white">
                    <a:lumMod val="75000"/>
                  </a:prstClr>
                </a:solidFill>
              </a:rPr>
              <a:t>08/04/2013</a:t>
            </a:r>
            <a:endParaRPr lang="en-US" dirty="0">
              <a:solidFill>
                <a:prstClr val="white">
                  <a:lumMod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dirty="0">
              <a:solidFill>
                <a:prstClr val="black">
                  <a:tint val="75000"/>
                </a:prstClr>
              </a:solidFill>
            </a:endParaRPr>
          </a:p>
        </p:txBody>
      </p:sp>
      <p:sp>
        <p:nvSpPr>
          <p:cNvPr id="7" name="Content Placeholder 6"/>
          <p:cNvSpPr>
            <a:spLocks noGrp="1"/>
          </p:cNvSpPr>
          <p:nvPr>
            <p:ph sz="quarter" idx="13"/>
          </p:nvPr>
        </p:nvSpPr>
        <p:spPr>
          <a:xfrm>
            <a:off x="457200" y="274638"/>
            <a:ext cx="8229600" cy="6263639"/>
          </a:xfrm>
        </p:spPr>
        <p:txBody>
          <a:bodyPr anchor="ctr" anchorCtr="1">
            <a:noAutofit/>
          </a:bodyPr>
          <a:lstStyle>
            <a:lvl1pPr marL="0" indent="0">
              <a:buFontTx/>
              <a:buNone/>
              <a:defRPr sz="4000" baseline="0">
                <a:solidFill>
                  <a:srgbClr val="005872"/>
                </a:solidFill>
                <a:effectLst>
                  <a:outerShdw blurRad="63500" dist="63500" dir="2700000" algn="tl" rotWithShape="0">
                    <a:srgbClr val="9CB0D5">
                      <a:alpha val="50000"/>
                    </a:srgbClr>
                  </a:outerShdw>
                </a:effectLst>
              </a:defRPr>
            </a:lvl1pPr>
          </a:lstStyle>
          <a:p>
            <a:pPr lvl="0"/>
            <a:r>
              <a:rPr lang="en-US" smtClean="0"/>
              <a:t>Click to edit Master text styles</a:t>
            </a:r>
          </a:p>
        </p:txBody>
      </p:sp>
    </p:spTree>
    <p:extLst>
      <p:ext uri="{BB962C8B-B14F-4D97-AF65-F5344CB8AC3E}">
        <p14:creationId xmlns:p14="http://schemas.microsoft.com/office/powerpoint/2010/main" val="1689035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55" y="-1"/>
            <a:ext cx="9157855" cy="6977413"/>
          </a:xfrm>
          <a:prstGeom prst="rect">
            <a:avLst/>
          </a:prstGeom>
        </p:spPr>
      </p:pic>
    </p:spTree>
    <p:extLst>
      <p:ext uri="{BB962C8B-B14F-4D97-AF65-F5344CB8AC3E}">
        <p14:creationId xmlns:p14="http://schemas.microsoft.com/office/powerpoint/2010/main" val="1467586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it-IT" smtClean="0"/>
              <a:t>08/04/2013</a:t>
            </a:r>
            <a:endParaRPr lang="it-IT"/>
          </a:p>
        </p:txBody>
      </p:sp>
      <p:sp>
        <p:nvSpPr>
          <p:cNvPr id="5" name="Footer Placeholder 4"/>
          <p:cNvSpPr>
            <a:spLocks noGrp="1"/>
          </p:cNvSpPr>
          <p:nvPr>
            <p:ph type="ftr" sz="quarter" idx="11"/>
          </p:nvPr>
        </p:nvSpPr>
        <p:spPr/>
        <p:txBody>
          <a:bodyPr/>
          <a:lstStyle/>
          <a:p>
            <a:r>
              <a:rPr lang="en-US" smtClean="0"/>
              <a:t>G. Arduini - US-LARP Collaboration Meeting</a:t>
            </a:r>
            <a:endParaRPr lang="it-IT" dirty="0"/>
          </a:p>
        </p:txBody>
      </p:sp>
      <p:sp>
        <p:nvSpPr>
          <p:cNvPr id="6" name="Slide Number Placeholder 5"/>
          <p:cNvSpPr>
            <a:spLocks noGrp="1"/>
          </p:cNvSpPr>
          <p:nvPr>
            <p:ph type="sldNum" sz="quarter" idx="12"/>
          </p:nvPr>
        </p:nvSpPr>
        <p:spPr/>
        <p:txBody>
          <a:bodyPr/>
          <a:lstStyle/>
          <a:p>
            <a:fld id="{7FB47CEF-754E-4AA9-93B8-91EB9B7F920E}" type="slidenum">
              <a:rPr lang="it-IT" smtClean="0"/>
              <a:t>‹#›</a:t>
            </a:fld>
            <a:endParaRPr lang="it-IT"/>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31800" y="2515818"/>
            <a:ext cx="8265984" cy="1826363"/>
          </a:xfrm>
        </p:spPr>
        <p:txBody>
          <a:bodyPr tIns="0" bIns="0" anchor="t"/>
          <a:lstStyle>
            <a:lvl1pPr algn="l">
              <a:buNone/>
              <a:defRPr kumimoji="0" lang="en-US" sz="460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r>
              <a:rPr kumimoji="0" lang="en-US" smtClean="0"/>
              <a:t>Click to edit Master title style</a:t>
            </a:r>
            <a:endParaRPr kumimoji="0" lang="en-US" dirty="0"/>
          </a:p>
        </p:txBody>
      </p:sp>
      <p:sp>
        <p:nvSpPr>
          <p:cNvPr id="3" name="Espace réservé du texte 2"/>
          <p:cNvSpPr>
            <a:spLocks noGrp="1"/>
          </p:cNvSpPr>
          <p:nvPr>
            <p:ph type="body" idx="1"/>
          </p:nvPr>
        </p:nvSpPr>
        <p:spPr>
          <a:xfrm>
            <a:off x="431800" y="1329869"/>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Espace réservé du contenu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Espace réservé du contenu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83568" y="6368839"/>
            <a:ext cx="2133600" cy="365125"/>
          </a:xfrm>
        </p:spPr>
        <p:txBody>
          <a:bodyPr/>
          <a:lstStyle/>
          <a:p>
            <a:r>
              <a:rPr lang="it-IT" smtClean="0"/>
              <a:t>08/04/2013</a:t>
            </a:r>
            <a:endParaRPr lang="it-IT"/>
          </a:p>
        </p:txBody>
      </p:sp>
      <p:sp>
        <p:nvSpPr>
          <p:cNvPr id="6" name="Footer Placeholder 5"/>
          <p:cNvSpPr>
            <a:spLocks noGrp="1"/>
          </p:cNvSpPr>
          <p:nvPr>
            <p:ph type="ftr" sz="quarter" idx="11"/>
          </p:nvPr>
        </p:nvSpPr>
        <p:spPr>
          <a:xfrm>
            <a:off x="3124200" y="6368839"/>
            <a:ext cx="2895600" cy="365125"/>
          </a:xfrm>
        </p:spPr>
        <p:txBody>
          <a:bodyPr/>
          <a:lstStyle/>
          <a:p>
            <a:r>
              <a:rPr lang="en-US" smtClean="0"/>
              <a:t>G. Arduini - US-LARP Collaboration Meeting</a:t>
            </a:r>
            <a:endParaRPr lang="it-IT" dirty="0"/>
          </a:p>
        </p:txBody>
      </p:sp>
      <p:sp>
        <p:nvSpPr>
          <p:cNvPr id="7" name="Slide Number Placeholder 6"/>
          <p:cNvSpPr>
            <a:spLocks noGrp="1"/>
          </p:cNvSpPr>
          <p:nvPr>
            <p:ph type="sldNum" sz="quarter" idx="12"/>
          </p:nvPr>
        </p:nvSpPr>
        <p:spPr>
          <a:xfrm>
            <a:off x="6553200" y="6368839"/>
            <a:ext cx="2133600" cy="365125"/>
          </a:xfrm>
        </p:spPr>
        <p:txBody>
          <a:bodyPr/>
          <a:lstStyle/>
          <a:p>
            <a:fld id="{7FB47CEF-754E-4AA9-93B8-91EB9B7F920E}" type="slidenum">
              <a:rPr lang="it-IT" smtClean="0"/>
              <a:t>‹#›</a:t>
            </a:fld>
            <a:endParaRPr lang="it-IT"/>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kumimoji="0" lang="en-US" smtClean="0"/>
              <a:t>Click to edit Master title style</a:t>
            </a:r>
            <a:endParaRPr kumimoji="0" lang="en-US"/>
          </a:p>
        </p:txBody>
      </p:sp>
      <p:sp>
        <p:nvSpPr>
          <p:cNvPr id="3" name="Espace réservé pour une image  2"/>
          <p:cNvSpPr>
            <a:spLocks noGrp="1"/>
          </p:cNvSpPr>
          <p:nvPr>
            <p:ph type="pic" idx="1"/>
          </p:nvPr>
        </p:nvSpPr>
        <p:spPr>
          <a:xfrm>
            <a:off x="558797"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en-US" smtClean="0"/>
              <a:t>Click icon to add picture</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r>
              <a:rPr lang="it-IT" smtClean="0"/>
              <a:t>08/04/2013</a:t>
            </a:r>
            <a:endParaRPr lang="it-IT"/>
          </a:p>
        </p:txBody>
      </p:sp>
      <p:sp>
        <p:nvSpPr>
          <p:cNvPr id="9" name="Footer Placeholder 8"/>
          <p:cNvSpPr>
            <a:spLocks noGrp="1"/>
          </p:cNvSpPr>
          <p:nvPr>
            <p:ph type="ftr" sz="quarter" idx="11"/>
          </p:nvPr>
        </p:nvSpPr>
        <p:spPr/>
        <p:txBody>
          <a:bodyPr/>
          <a:lstStyle/>
          <a:p>
            <a:r>
              <a:rPr lang="en-US" smtClean="0"/>
              <a:t>G. Arduini - US-LARP Collaboration Meeting</a:t>
            </a:r>
            <a:endParaRPr lang="it-IT" dirty="0"/>
          </a:p>
        </p:txBody>
      </p:sp>
      <p:sp>
        <p:nvSpPr>
          <p:cNvPr id="10" name="Slide Number Placeholder 9"/>
          <p:cNvSpPr>
            <a:spLocks noGrp="1"/>
          </p:cNvSpPr>
          <p:nvPr>
            <p:ph type="sldNum" sz="quarter" idx="12"/>
          </p:nvPr>
        </p:nvSpPr>
        <p:spPr/>
        <p:txBody>
          <a:bodyPr/>
          <a:lstStyle/>
          <a:p>
            <a:fld id="{7FB47CEF-754E-4AA9-93B8-91EB9B7F920E}" type="slidenum">
              <a:rPr lang="it-IT" smtClean="0"/>
              <a:t>‹#›</a:t>
            </a:fld>
            <a:endParaRPr lang="it-IT"/>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61314" y="1861231"/>
            <a:ext cx="4149834" cy="1998745"/>
          </a:xfrm>
          <a:prstGeom prst="rect">
            <a:avLst/>
          </a:prstGeom>
        </p:spPr>
      </p:pic>
      <p:sp>
        <p:nvSpPr>
          <p:cNvPr id="2" name="Title 1"/>
          <p:cNvSpPr>
            <a:spLocks noGrp="1"/>
          </p:cNvSpPr>
          <p:nvPr>
            <p:ph type="ctrTitle"/>
          </p:nvPr>
        </p:nvSpPr>
        <p:spPr>
          <a:xfrm>
            <a:off x="4708310" y="1608069"/>
            <a:ext cx="3978489" cy="2506731"/>
          </a:xfrm>
        </p:spPr>
        <p:txBody>
          <a:bodyPr/>
          <a:lstStyle>
            <a:lvl1pPr algn="l">
              <a:lnSpc>
                <a:spcPct val="100000"/>
              </a:lnSpc>
              <a:defRPr b="1" i="0">
                <a:solidFill>
                  <a:srgbClr val="005872"/>
                </a:solidFill>
                <a:effectLst>
                  <a:outerShdw blurRad="63500" dist="31750" dir="2700000" algn="tl" rotWithShape="0">
                    <a:srgbClr val="9CB0D5">
                      <a:alpha val="50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4114800"/>
            <a:ext cx="8229600" cy="1828800"/>
          </a:xfrm>
        </p:spPr>
        <p:txBody>
          <a:bodyPr lIns="0" rIns="0">
            <a:normAutofit/>
          </a:bodyPr>
          <a:lstStyle>
            <a:lvl1pPr marL="0" indent="0" algn="ctr">
              <a:lnSpc>
                <a:spcPct val="100000"/>
              </a:lnSpc>
              <a:spcBef>
                <a:spcPts val="0"/>
              </a:spcBef>
              <a:buNone/>
              <a:defRPr sz="2500" b="1">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7" name="Straight Connector 6"/>
          <p:cNvCxnSpPr/>
          <p:nvPr userDrawn="1"/>
        </p:nvCxnSpPr>
        <p:spPr>
          <a:xfrm>
            <a:off x="4561279" y="1967225"/>
            <a:ext cx="0" cy="1786759"/>
          </a:xfrm>
          <a:prstGeom prst="line">
            <a:avLst/>
          </a:prstGeom>
          <a:ln>
            <a:solidFill>
              <a:srgbClr val="5BC1E6"/>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userDrawn="1"/>
        </p:nvSpPr>
        <p:spPr>
          <a:xfrm>
            <a:off x="692447" y="6117173"/>
            <a:ext cx="7683622" cy="461665"/>
          </a:xfrm>
          <a:prstGeom prst="rect">
            <a:avLst/>
          </a:prstGeom>
          <a:noFill/>
        </p:spPr>
        <p:txBody>
          <a:bodyPr wrap="square" rtlCol="0">
            <a:spAutoFit/>
          </a:bodyPr>
          <a:lstStyle/>
          <a:p>
            <a:pPr algn="ctr" defTabSz="457200"/>
            <a:r>
              <a:rPr lang="en-US" sz="1200" dirty="0" smtClean="0">
                <a:solidFill>
                  <a:srgbClr val="4BACC6">
                    <a:lumMod val="75000"/>
                  </a:srgbClr>
                </a:solidFill>
              </a:rPr>
              <a:t>The </a:t>
            </a:r>
            <a:r>
              <a:rPr lang="en-US" sz="1200" dirty="0" err="1" smtClean="0">
                <a:solidFill>
                  <a:srgbClr val="4BACC6">
                    <a:lumMod val="75000"/>
                  </a:srgbClr>
                </a:solidFill>
              </a:rPr>
              <a:t>HiLumi</a:t>
            </a:r>
            <a:r>
              <a:rPr lang="en-US" sz="1200" dirty="0" smtClean="0">
                <a:solidFill>
                  <a:srgbClr val="4BACC6">
                    <a:lumMod val="75000"/>
                  </a:srgbClr>
                </a:solidFill>
              </a:rPr>
              <a:t> LHC Design Study is included in the High Luminosity LHC project and is partly funded by the European Commission within the Framework </a:t>
            </a:r>
            <a:r>
              <a:rPr lang="en-US" sz="1200" dirty="0" err="1" smtClean="0">
                <a:solidFill>
                  <a:srgbClr val="4BACC6">
                    <a:lumMod val="75000"/>
                  </a:srgbClr>
                </a:solidFill>
              </a:rPr>
              <a:t>Programme</a:t>
            </a:r>
            <a:r>
              <a:rPr lang="en-US" sz="1200" dirty="0" smtClean="0">
                <a:solidFill>
                  <a:srgbClr val="4BACC6">
                    <a:lumMod val="75000"/>
                  </a:srgbClr>
                </a:solidFill>
              </a:rPr>
              <a:t> 7 Capacities Specific </a:t>
            </a:r>
            <a:r>
              <a:rPr lang="en-US" sz="1200" dirty="0" err="1" smtClean="0">
                <a:solidFill>
                  <a:srgbClr val="4BACC6">
                    <a:lumMod val="75000"/>
                  </a:srgbClr>
                </a:solidFill>
              </a:rPr>
              <a:t>Programme</a:t>
            </a:r>
            <a:r>
              <a:rPr lang="en-US" sz="1200" smtClean="0">
                <a:solidFill>
                  <a:srgbClr val="4BACC6">
                    <a:lumMod val="75000"/>
                  </a:srgbClr>
                </a:solidFill>
              </a:rPr>
              <a:t>, Grant Agreement 284404.</a:t>
            </a:r>
            <a:endParaRPr lang="en-GB" sz="1200" dirty="0">
              <a:solidFill>
                <a:srgbClr val="4BACC6">
                  <a:lumMod val="75000"/>
                </a:srgbClr>
              </a:solidFill>
            </a:endParaRP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86430" y="6147097"/>
            <a:ext cx="493025" cy="401816"/>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460290" y="6207140"/>
            <a:ext cx="417381" cy="281731"/>
          </a:xfrm>
          <a:prstGeom prst="rect">
            <a:avLst/>
          </a:prstGeom>
        </p:spPr>
      </p:pic>
    </p:spTree>
    <p:extLst>
      <p:ext uri="{BB962C8B-B14F-4D97-AF65-F5344CB8AC3E}">
        <p14:creationId xmlns:p14="http://schemas.microsoft.com/office/powerpoint/2010/main" val="2478022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3451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it-IT" smtClean="0">
                <a:solidFill>
                  <a:prstClr val="white">
                    <a:lumMod val="75000"/>
                  </a:prstClr>
                </a:solidFill>
              </a:rPr>
              <a:t>08/04/2013</a:t>
            </a:r>
            <a:endParaRPr lang="en-US" dirty="0">
              <a:solidFill>
                <a:prstClr val="white">
                  <a:lumMod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dirty="0">
              <a:solidFill>
                <a:prstClr val="black">
                  <a:tint val="75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3"/>
          </p:nvPr>
        </p:nvSpPr>
        <p:spPr>
          <a:xfrm>
            <a:off x="457200" y="1189037"/>
            <a:ext cx="8229600" cy="5349240"/>
          </a:xfrm>
        </p:spPr>
        <p:txBody>
          <a:bodyPr anchor="ctr" anchorCtr="1">
            <a:noAutofit/>
          </a:bodyPr>
          <a:lstStyle>
            <a:lvl1pPr marL="0" indent="0">
              <a:buFontTx/>
              <a:buNone/>
              <a:defRPr sz="4000" baseline="0">
                <a:solidFill>
                  <a:srgbClr val="005872"/>
                </a:solidFill>
                <a:effectLst>
                  <a:outerShdw blurRad="63500" dist="63500" dir="2700000" algn="tl" rotWithShape="0">
                    <a:srgbClr val="9CB0D5">
                      <a:alpha val="50000"/>
                    </a:srgbClr>
                  </a:outerShdw>
                </a:effectLst>
              </a:defRPr>
            </a:lvl1pPr>
          </a:lstStyle>
          <a:p>
            <a:pPr lvl="0"/>
            <a:r>
              <a:rPr lang="en-US" smtClean="0"/>
              <a:t>Click to edit Master text styles</a:t>
            </a:r>
          </a:p>
        </p:txBody>
      </p:sp>
    </p:spTree>
    <p:extLst>
      <p:ext uri="{BB962C8B-B14F-4D97-AF65-F5344CB8AC3E}">
        <p14:creationId xmlns:p14="http://schemas.microsoft.com/office/powerpoint/2010/main" val="3434995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5.jpeg"/><Relationship Id="rId4" Type="http://schemas.openxmlformats.org/officeDocument/2006/relationships/slideLayout" Target="../slideLayouts/slideLayout10.xml"/><Relationship Id="rId9"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 4" descr="bande-01.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157663"/>
            <a:ext cx="9144000" cy="707202"/>
          </a:xfrm>
          <a:prstGeom prst="rect">
            <a:avLst/>
          </a:prstGeom>
        </p:spPr>
      </p:pic>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2" name="Date Placeholder 1"/>
          <p:cNvSpPr>
            <a:spLocks noGrp="1"/>
          </p:cNvSpPr>
          <p:nvPr>
            <p:ph type="dt" sz="half" idx="2"/>
          </p:nvPr>
        </p:nvSpPr>
        <p:spPr>
          <a:xfrm>
            <a:off x="683568" y="6342526"/>
            <a:ext cx="2133600" cy="365125"/>
          </a:xfrm>
          <a:prstGeom prst="rect">
            <a:avLst/>
          </a:prstGeom>
          <a:noFill/>
        </p:spPr>
        <p:txBody>
          <a:bodyPr vert="horz" lIns="91440" tIns="45720" rIns="91440" bIns="45720" rtlCol="0" anchor="ctr"/>
          <a:lstStyle>
            <a:lvl1pPr algn="l">
              <a:defRPr sz="1400" b="1">
                <a:solidFill>
                  <a:schemeClr val="bg1"/>
                </a:solidFill>
              </a:defRPr>
            </a:lvl1pPr>
          </a:lstStyle>
          <a:p>
            <a:r>
              <a:rPr lang="it-IT" smtClean="0"/>
              <a:t>08/04/2013</a:t>
            </a:r>
            <a:endParaRPr lang="it-IT" dirty="0"/>
          </a:p>
        </p:txBody>
      </p:sp>
      <p:sp>
        <p:nvSpPr>
          <p:cNvPr id="3" name="Footer Placeholder 2"/>
          <p:cNvSpPr>
            <a:spLocks noGrp="1"/>
          </p:cNvSpPr>
          <p:nvPr>
            <p:ph type="ftr" sz="quarter" idx="3"/>
          </p:nvPr>
        </p:nvSpPr>
        <p:spPr>
          <a:xfrm>
            <a:off x="3124200" y="6342526"/>
            <a:ext cx="2895600" cy="365125"/>
          </a:xfrm>
          <a:prstGeom prst="rect">
            <a:avLst/>
          </a:prstGeom>
        </p:spPr>
        <p:txBody>
          <a:bodyPr vert="horz" lIns="91440" tIns="45720" rIns="91440" bIns="45720" rtlCol="0" anchor="ctr"/>
          <a:lstStyle>
            <a:lvl1pPr algn="ctr">
              <a:defRPr sz="1400" b="1">
                <a:solidFill>
                  <a:schemeClr val="bg1"/>
                </a:solidFill>
              </a:defRPr>
            </a:lvl1pPr>
          </a:lstStyle>
          <a:p>
            <a:r>
              <a:rPr lang="en-US" smtClean="0"/>
              <a:t>G. Arduini - US-LARP Collaboration Meeting</a:t>
            </a:r>
            <a:endParaRPr lang="it-IT" dirty="0"/>
          </a:p>
        </p:txBody>
      </p:sp>
      <p:sp>
        <p:nvSpPr>
          <p:cNvPr id="4" name="Slide Number Placeholder 3"/>
          <p:cNvSpPr>
            <a:spLocks noGrp="1"/>
          </p:cNvSpPr>
          <p:nvPr>
            <p:ph type="sldNum" sz="quarter" idx="4"/>
          </p:nvPr>
        </p:nvSpPr>
        <p:spPr>
          <a:xfrm>
            <a:off x="6553200" y="6342526"/>
            <a:ext cx="2133600" cy="365125"/>
          </a:xfrm>
          <a:prstGeom prst="rect">
            <a:avLst/>
          </a:prstGeom>
        </p:spPr>
        <p:txBody>
          <a:bodyPr vert="horz" lIns="91440" tIns="45720" rIns="91440" bIns="45720" rtlCol="0" anchor="ctr"/>
          <a:lstStyle>
            <a:lvl1pPr algn="r">
              <a:defRPr sz="1400" b="1">
                <a:solidFill>
                  <a:schemeClr val="bg1"/>
                </a:solidFill>
              </a:defRPr>
            </a:lvl1pPr>
          </a:lstStyle>
          <a:p>
            <a:fld id="{7FB47CEF-754E-4AA9-93B8-91EB9B7F920E}" type="slidenum">
              <a:rPr lang="it-IT" smtClean="0"/>
              <a:pPr/>
              <a:t>‹#›</a:t>
            </a:fld>
            <a:endParaRPr lang="it-IT" dirty="0"/>
          </a:p>
        </p:txBody>
      </p:sp>
    </p:spTree>
  </p:cSld>
  <p:clrMap bg1="lt1" tx1="dk1" bg2="lt2" tx2="dk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9" r:id="rId5"/>
    <p:sldLayoutId id="2147483674" r:id="rId6"/>
  </p:sldLayoutIdLst>
  <p:timing>
    <p:tnLst>
      <p:par>
        <p:cTn id="1" dur="indefinite" restart="never" nodeType="tmRoot"/>
      </p:par>
    </p:tnLst>
  </p:timing>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2"/>
          </p:nvPr>
        </p:nvSpPr>
        <p:spPr>
          <a:xfrm rot="16200000">
            <a:off x="5769864" y="3154680"/>
            <a:ext cx="6537962" cy="228600"/>
          </a:xfrm>
          <a:prstGeom prst="rect">
            <a:avLst/>
          </a:prstGeom>
        </p:spPr>
        <p:txBody>
          <a:bodyPr vert="horz" lIns="91440" tIns="0" rIns="91440" bIns="0" rtlCol="0" anchor="ctr"/>
          <a:lstStyle>
            <a:lvl1pPr algn="l">
              <a:defRPr sz="1200" baseline="0">
                <a:solidFill>
                  <a:schemeClr val="bg1">
                    <a:lumMod val="75000"/>
                  </a:schemeClr>
                </a:solidFill>
              </a:defRPr>
            </a:lvl1pPr>
          </a:lstStyle>
          <a:p>
            <a:pPr defTabSz="457200"/>
            <a:r>
              <a:rPr lang="it-IT" smtClean="0">
                <a:solidFill>
                  <a:prstClr val="white">
                    <a:lumMod val="75000"/>
                  </a:prstClr>
                </a:solidFill>
              </a:rPr>
              <a:t>08/04/2013</a:t>
            </a:r>
            <a:endParaRPr lang="en-US" dirty="0">
              <a:solidFill>
                <a:prstClr val="white">
                  <a:lumMod val="75000"/>
                </a:prstClr>
              </a:solidFill>
            </a:endParaRPr>
          </a:p>
        </p:txBody>
      </p:sp>
      <p:sp>
        <p:nvSpPr>
          <p:cNvPr id="5" name="Footer Placeholder 4"/>
          <p:cNvSpPr>
            <a:spLocks noGrp="1"/>
          </p:cNvSpPr>
          <p:nvPr>
            <p:ph type="ftr" sz="quarter" idx="3"/>
          </p:nvPr>
        </p:nvSpPr>
        <p:spPr>
          <a:xfrm>
            <a:off x="4572000" y="6537960"/>
            <a:ext cx="4114800" cy="320040"/>
          </a:xfrm>
          <a:prstGeom prst="rect">
            <a:avLst/>
          </a:prstGeom>
        </p:spPr>
        <p:txBody>
          <a:bodyPr vert="horz" lIns="91440" tIns="0" rIns="91440" bIns="0" rtlCol="0" anchor="ctr" anchorCtr="0"/>
          <a:lstStyle>
            <a:lvl1pPr algn="r">
              <a:defRPr sz="1200">
                <a:solidFill>
                  <a:schemeClr val="tx1">
                    <a:tint val="75000"/>
                  </a:schemeClr>
                </a:solidFill>
              </a:defRPr>
            </a:lvl1pPr>
          </a:lstStyle>
          <a:p>
            <a:pPr defTabSz="457200"/>
            <a:r>
              <a:rPr lang="en-US" dirty="0" smtClean="0">
                <a:solidFill>
                  <a:prstClr val="black">
                    <a:tint val="75000"/>
                  </a:prstClr>
                </a:solidFill>
              </a:rPr>
              <a:t>G. </a:t>
            </a:r>
            <a:r>
              <a:rPr lang="en-US" dirty="0" err="1" smtClean="0">
                <a:solidFill>
                  <a:prstClr val="black">
                    <a:tint val="75000"/>
                  </a:prstClr>
                </a:solidFill>
              </a:rPr>
              <a:t>Arduini</a:t>
            </a:r>
            <a:r>
              <a:rPr lang="en-US" dirty="0" smtClean="0">
                <a:solidFill>
                  <a:prstClr val="black">
                    <a:tint val="75000"/>
                  </a:prstClr>
                </a:solidFill>
              </a:rPr>
              <a:t> - US-LARP Collaboration Meeting</a:t>
            </a:r>
            <a:endParaRPr lang="en-US" dirty="0">
              <a:solidFill>
                <a:prstClr val="black">
                  <a:tint val="75000"/>
                </a:prstClr>
              </a:solidFill>
            </a:endParaRPr>
          </a:p>
        </p:txBody>
      </p:sp>
      <p:sp>
        <p:nvSpPr>
          <p:cNvPr id="2" name="Title Placeholder 1"/>
          <p:cNvSpPr>
            <a:spLocks noGrp="1"/>
          </p:cNvSpPr>
          <p:nvPr>
            <p:ph type="title"/>
          </p:nvPr>
        </p:nvSpPr>
        <p:spPr>
          <a:xfrm>
            <a:off x="457200" y="274638"/>
            <a:ext cx="8229600" cy="914400"/>
          </a:xfrm>
          <a:prstGeom prst="rect">
            <a:avLst/>
          </a:prstGeom>
        </p:spPr>
        <p:txBody>
          <a:bodyPr vert="horz" lIns="36000" tIns="0" rIns="3600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88719"/>
            <a:ext cx="8229600" cy="5349240"/>
          </a:xfrm>
          <a:prstGeom prst="rect">
            <a:avLst/>
          </a:prstGeom>
        </p:spPr>
        <p:txBody>
          <a:bodyPr vert="horz" lIns="91440" tIns="0" rIns="9144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2011-10-04_logoHiLumi561px.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275" y="6163009"/>
            <a:ext cx="777850" cy="374952"/>
          </a:xfrm>
          <a:prstGeom prst="rect">
            <a:avLst/>
          </a:prstGeom>
        </p:spPr>
      </p:pic>
      <p:sp>
        <p:nvSpPr>
          <p:cNvPr id="6" name="TextBox 5"/>
          <p:cNvSpPr txBox="1"/>
          <p:nvPr userDrawn="1"/>
        </p:nvSpPr>
        <p:spPr>
          <a:xfrm>
            <a:off x="8707644" y="6576856"/>
            <a:ext cx="395536" cy="276999"/>
          </a:xfrm>
          <a:prstGeom prst="rect">
            <a:avLst/>
          </a:prstGeom>
          <a:noFill/>
        </p:spPr>
        <p:txBody>
          <a:bodyPr wrap="square" rtlCol="0">
            <a:spAutoFit/>
          </a:bodyPr>
          <a:lstStyle/>
          <a:p>
            <a:fld id="{502FD725-D488-4E94-BB2A-B581715883A8}" type="slidenum">
              <a:rPr lang="it-IT" sz="1200" smtClean="0">
                <a:solidFill>
                  <a:srgbClr val="898989"/>
                </a:solidFill>
              </a:rPr>
              <a:t>‹#›</a:t>
            </a:fld>
            <a:endParaRPr lang="it-IT" sz="1200" dirty="0">
              <a:solidFill>
                <a:srgbClr val="898989"/>
              </a:solidFill>
            </a:endParaRPr>
          </a:p>
        </p:txBody>
      </p:sp>
    </p:spTree>
    <p:extLst>
      <p:ext uri="{BB962C8B-B14F-4D97-AF65-F5344CB8AC3E}">
        <p14:creationId xmlns:p14="http://schemas.microsoft.com/office/powerpoint/2010/main" val="156631299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8" r:id="rId7"/>
  </p:sldLayoutIdLst>
  <p:hf hdr="0"/>
  <p:txStyles>
    <p:titleStyle>
      <a:lvl1pPr algn="l" defTabSz="457200" rtl="0" eaLnBrk="1" latinLnBrk="0" hangingPunct="1">
        <a:spcBef>
          <a:spcPct val="0"/>
        </a:spcBef>
        <a:buNone/>
        <a:defRPr sz="40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j-lt"/>
          <a:ea typeface="+mj-ea"/>
          <a:cs typeface="+mj-cs"/>
        </a:defRPr>
      </a:lvl1pPr>
    </p:titleStyle>
    <p:body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64.pn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BI LHC </a:t>
            </a:r>
            <a:r>
              <a:rPr lang="en-US" dirty="0"/>
              <a:t>operational </a:t>
            </a:r>
            <a:r>
              <a:rPr lang="en-US" dirty="0" smtClean="0"/>
              <a:t>experience, developments and </a:t>
            </a:r>
            <a:r>
              <a:rPr lang="en-US" dirty="0"/>
              <a:t>needs for HL-LHC</a:t>
            </a:r>
            <a:r>
              <a:rPr lang="en-US" dirty="0" smtClean="0"/>
              <a:t/>
            </a:r>
            <a:br>
              <a:rPr lang="en-US" dirty="0" smtClean="0"/>
            </a:br>
            <a:endParaRPr lang="en-GB" sz="2400" dirty="0"/>
          </a:p>
        </p:txBody>
      </p:sp>
      <p:sp>
        <p:nvSpPr>
          <p:cNvPr id="5" name="Text Placeholder 4"/>
          <p:cNvSpPr>
            <a:spLocks noGrp="1"/>
          </p:cNvSpPr>
          <p:nvPr>
            <p:ph type="subTitle" idx="1"/>
          </p:nvPr>
        </p:nvSpPr>
        <p:spPr/>
        <p:txBody>
          <a:bodyPr>
            <a:normAutofit/>
          </a:bodyPr>
          <a:lstStyle/>
          <a:p>
            <a:r>
              <a:rPr lang="en-US" dirty="0" smtClean="0"/>
              <a:t>Gianluigi Arduini – CERN - BE/ABP</a:t>
            </a:r>
          </a:p>
          <a:p>
            <a:r>
              <a:rPr lang="en-US" dirty="0" smtClean="0"/>
              <a:t>on behalf of the BI and LHC teams</a:t>
            </a:r>
          </a:p>
        </p:txBody>
      </p:sp>
      <p:sp>
        <p:nvSpPr>
          <p:cNvPr id="2" name="TextBox 1"/>
          <p:cNvSpPr txBox="1"/>
          <p:nvPr/>
        </p:nvSpPr>
        <p:spPr>
          <a:xfrm>
            <a:off x="467544" y="4942909"/>
            <a:ext cx="7920880" cy="1200329"/>
          </a:xfrm>
          <a:prstGeom prst="rect">
            <a:avLst/>
          </a:prstGeom>
          <a:noFill/>
        </p:spPr>
        <p:txBody>
          <a:bodyPr wrap="square" rtlCol="0">
            <a:spAutoFit/>
          </a:bodyPr>
          <a:lstStyle/>
          <a:p>
            <a:r>
              <a:rPr lang="en-US" dirty="0" smtClean="0"/>
              <a:t>Acknowledgements: T. Baer, E. Bravin, O. </a:t>
            </a:r>
            <a:r>
              <a:rPr lang="en-US" dirty="0" err="1" smtClean="0"/>
              <a:t>Brüning</a:t>
            </a:r>
            <a:r>
              <a:rPr lang="en-US" dirty="0" smtClean="0"/>
              <a:t>, J. Esteban Muller, S. Fartoukh, R. Giachino, D. Jacquet, R. Jones, M. Lamont, T. </a:t>
            </a:r>
            <a:r>
              <a:rPr lang="en-US" dirty="0" err="1" smtClean="0"/>
              <a:t>Lefèvre</a:t>
            </a:r>
            <a:r>
              <a:rPr lang="en-US" dirty="0" smtClean="0"/>
              <a:t>, E. </a:t>
            </a:r>
            <a:r>
              <a:rPr lang="en-US" dirty="0" err="1" smtClean="0"/>
              <a:t>Métral</a:t>
            </a:r>
            <a:r>
              <a:rPr lang="en-US" dirty="0" smtClean="0"/>
              <a:t>, M. Giovannozzi, G. Iadarola, T. Pieloni, S. Redaelli, F. Roncarolo, G. Rumolo, M. Sapinski, E. </a:t>
            </a:r>
            <a:r>
              <a:rPr lang="en-US" dirty="0" err="1" smtClean="0"/>
              <a:t>Shaposhnikova</a:t>
            </a:r>
            <a:r>
              <a:rPr lang="en-US" dirty="0" smtClean="0"/>
              <a:t>, R. Steinhagen, J. Wenninger et al.</a:t>
            </a:r>
            <a:endParaRPr lang="en-GB" dirty="0"/>
          </a:p>
        </p:txBody>
      </p:sp>
    </p:spTree>
    <p:extLst>
      <p:ext uri="{BB962C8B-B14F-4D97-AF65-F5344CB8AC3E}">
        <p14:creationId xmlns:p14="http://schemas.microsoft.com/office/powerpoint/2010/main" val="2417319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2" name="Title 1"/>
          <p:cNvSpPr>
            <a:spLocks noGrp="1"/>
          </p:cNvSpPr>
          <p:nvPr>
            <p:ph type="title"/>
          </p:nvPr>
        </p:nvSpPr>
        <p:spPr/>
        <p:txBody>
          <a:bodyPr/>
          <a:lstStyle/>
          <a:p>
            <a:r>
              <a:rPr lang="en-GB" dirty="0" smtClean="0"/>
              <a:t>BSRT</a:t>
            </a:r>
            <a:endParaRPr lang="en-GB" dirty="0"/>
          </a:p>
        </p:txBody>
      </p:sp>
      <p:sp>
        <p:nvSpPr>
          <p:cNvPr id="27" name="Text Placeholder 26"/>
          <p:cNvSpPr>
            <a:spLocks noGrp="1"/>
          </p:cNvSpPr>
          <p:nvPr>
            <p:ph sz="half" idx="1"/>
          </p:nvPr>
        </p:nvSpPr>
        <p:spPr>
          <a:xfrm>
            <a:off x="179512" y="1189038"/>
            <a:ext cx="4449106" cy="5668962"/>
          </a:xfrm>
        </p:spPr>
        <p:txBody>
          <a:bodyPr>
            <a:noAutofit/>
          </a:bodyPr>
          <a:lstStyle/>
          <a:p>
            <a:r>
              <a:rPr lang="en-US" sz="1800" dirty="0" smtClean="0">
                <a:sym typeface="Wingdings"/>
              </a:rPr>
              <a:t>Provides Bunch-by-bunch beam size @ </a:t>
            </a:r>
            <a:r>
              <a:rPr lang="en-US" sz="1800" dirty="0">
                <a:sym typeface="Wingdings"/>
              </a:rPr>
              <a:t>~</a:t>
            </a:r>
            <a:r>
              <a:rPr lang="en-US" sz="1800" dirty="0" smtClean="0">
                <a:sym typeface="Wingdings"/>
              </a:rPr>
              <a:t>12Hz (limited by controls + acquisition)</a:t>
            </a:r>
            <a:endParaRPr lang="en-US" sz="1800" dirty="0">
              <a:sym typeface="Wingdings"/>
            </a:endParaRPr>
          </a:p>
          <a:p>
            <a:r>
              <a:rPr lang="en-US" sz="1800" dirty="0" smtClean="0"/>
              <a:t>Dynamic Range from pilot to full intensity</a:t>
            </a:r>
            <a:endParaRPr lang="en-US" sz="1800" dirty="0"/>
          </a:p>
          <a:p>
            <a:r>
              <a:rPr lang="en-US" sz="1800" dirty="0"/>
              <a:t>Energy dependent correction factors (transition from wiggler to dipole -D3- source)  </a:t>
            </a:r>
            <a:r>
              <a:rPr lang="en-US" sz="1800" dirty="0">
                <a:sym typeface="Wingdings" pitchFamily="2" charset="2"/>
              </a:rPr>
              <a:t> </a:t>
            </a:r>
            <a:r>
              <a:rPr lang="en-US" sz="1800" dirty="0">
                <a:solidFill>
                  <a:srgbClr val="FF0000"/>
                </a:solidFill>
                <a:sym typeface="Wingdings" pitchFamily="2" charset="2"/>
              </a:rPr>
              <a:t>evolution of the </a:t>
            </a:r>
            <a:r>
              <a:rPr lang="en-US" sz="1800" dirty="0" err="1">
                <a:solidFill>
                  <a:srgbClr val="FF0000"/>
                </a:solidFill>
                <a:sym typeface="Wingdings" pitchFamily="2" charset="2"/>
              </a:rPr>
              <a:t>emittance</a:t>
            </a:r>
            <a:r>
              <a:rPr lang="en-US" sz="1800" dirty="0">
                <a:solidFill>
                  <a:srgbClr val="FF0000"/>
                </a:solidFill>
                <a:sym typeface="Wingdings" pitchFamily="2" charset="2"/>
              </a:rPr>
              <a:t> during the ramp (in particular at source transition) not </a:t>
            </a:r>
            <a:r>
              <a:rPr lang="en-US" sz="1800" dirty="0" smtClean="0">
                <a:solidFill>
                  <a:srgbClr val="FF0000"/>
                </a:solidFill>
                <a:sym typeface="Wingdings" pitchFamily="2" charset="2"/>
              </a:rPr>
              <a:t>measurable</a:t>
            </a:r>
            <a:endParaRPr lang="en-US" sz="1800" dirty="0" smtClean="0"/>
          </a:p>
          <a:p>
            <a:r>
              <a:rPr lang="en-US" sz="1800" dirty="0" smtClean="0"/>
              <a:t>After installation of new light optics:</a:t>
            </a:r>
          </a:p>
          <a:p>
            <a:pPr lvl="1"/>
            <a:r>
              <a:rPr lang="en-US" sz="1600" dirty="0">
                <a:solidFill>
                  <a:srgbClr val="FF0000"/>
                </a:solidFill>
              </a:rPr>
              <a:t>Excellent agreement </a:t>
            </a:r>
            <a:r>
              <a:rPr lang="en-US" sz="1600" dirty="0" smtClean="0">
                <a:solidFill>
                  <a:srgbClr val="FF0000"/>
                </a:solidFill>
              </a:rPr>
              <a:t>BSRT-BWS at 0.45/4 </a:t>
            </a:r>
            <a:r>
              <a:rPr lang="en-US" sz="1600" dirty="0" err="1" smtClean="0">
                <a:solidFill>
                  <a:srgbClr val="FF0000"/>
                </a:solidFill>
              </a:rPr>
              <a:t>TeV</a:t>
            </a:r>
            <a:endParaRPr lang="en-US" sz="1600" dirty="0">
              <a:solidFill>
                <a:srgbClr val="FF0000"/>
              </a:solidFill>
            </a:endParaRPr>
          </a:p>
          <a:p>
            <a:pPr lvl="1"/>
            <a:r>
              <a:rPr lang="en-US" sz="1600" dirty="0">
                <a:solidFill>
                  <a:srgbClr val="FF0000"/>
                </a:solidFill>
              </a:rPr>
              <a:t>Smaller correction factors </a:t>
            </a:r>
            <a:r>
              <a:rPr lang="en-US" sz="1600" dirty="0" smtClean="0">
                <a:solidFill>
                  <a:srgbClr val="FF0000"/>
                </a:solidFill>
              </a:rPr>
              <a:t>but still important</a:t>
            </a:r>
          </a:p>
          <a:p>
            <a:r>
              <a:rPr lang="en-US" sz="1800" dirty="0" smtClean="0"/>
              <a:t>Developing </a:t>
            </a:r>
            <a:r>
              <a:rPr lang="en-US" sz="1800" dirty="0"/>
              <a:t>optics for </a:t>
            </a:r>
            <a:r>
              <a:rPr lang="en-US" sz="1800" dirty="0">
                <a:latin typeface="Symbol" pitchFamily="18" charset="2"/>
              </a:rPr>
              <a:t>l</a:t>
            </a:r>
            <a:r>
              <a:rPr lang="en-US" sz="1800" dirty="0"/>
              <a:t> &lt; 300nm (lenses, folding mirrors, camera sensor) to </a:t>
            </a:r>
            <a:r>
              <a:rPr lang="en-US" sz="1800" dirty="0">
                <a:solidFill>
                  <a:srgbClr val="FF0000"/>
                </a:solidFill>
              </a:rPr>
              <a:t>reduce </a:t>
            </a:r>
            <a:r>
              <a:rPr lang="en-US" sz="1800" dirty="0" smtClean="0">
                <a:solidFill>
                  <a:srgbClr val="FF0000"/>
                </a:solidFill>
              </a:rPr>
              <a:t>diffraction</a:t>
            </a:r>
          </a:p>
        </p:txBody>
      </p:sp>
      <p:graphicFrame>
        <p:nvGraphicFramePr>
          <p:cNvPr id="7" name="Table 6"/>
          <p:cNvGraphicFramePr>
            <a:graphicFrameLocks noGrp="1"/>
          </p:cNvGraphicFramePr>
          <p:nvPr>
            <p:extLst>
              <p:ext uri="{D42A27DB-BD31-4B8C-83A1-F6EECF244321}">
                <p14:modId xmlns:p14="http://schemas.microsoft.com/office/powerpoint/2010/main" val="2188911272"/>
              </p:ext>
            </p:extLst>
          </p:nvPr>
        </p:nvGraphicFramePr>
        <p:xfrm>
          <a:off x="4644008" y="4725144"/>
          <a:ext cx="4462529" cy="1703301"/>
        </p:xfrm>
        <a:graphic>
          <a:graphicData uri="http://schemas.openxmlformats.org/drawingml/2006/table">
            <a:tbl>
              <a:tblPr firstRow="1" bandRow="1">
                <a:tableStyleId>{5C22544A-7EE6-4342-B048-85BDC9FD1C3A}</a:tableStyleId>
              </a:tblPr>
              <a:tblGrid>
                <a:gridCol w="957987"/>
                <a:gridCol w="862629"/>
                <a:gridCol w="766783"/>
                <a:gridCol w="766783"/>
                <a:gridCol w="1108347"/>
              </a:tblGrid>
              <a:tr h="285953">
                <a:tc>
                  <a:txBody>
                    <a:bodyPr/>
                    <a:lstStyle/>
                    <a:p>
                      <a:pPr algn="ctr"/>
                      <a:r>
                        <a:rPr lang="en-US" sz="1050" dirty="0" smtClean="0"/>
                        <a:t> </a:t>
                      </a:r>
                      <a:endParaRPr lang="en-GB" sz="1050" dirty="0"/>
                    </a:p>
                  </a:txBody>
                  <a:tcPr>
                    <a:noFill/>
                  </a:tcPr>
                </a:tc>
                <a:tc gridSpan="4">
                  <a:txBody>
                    <a:bodyPr/>
                    <a:lstStyle/>
                    <a:p>
                      <a:pPr algn="ctr"/>
                      <a:r>
                        <a:rPr lang="en-GB" sz="1400" u="none" dirty="0" smtClean="0"/>
                        <a:t>Correction</a:t>
                      </a:r>
                      <a:r>
                        <a:rPr lang="en-GB" sz="1400" u="none" baseline="0" dirty="0" smtClean="0"/>
                        <a:t> Factors</a:t>
                      </a:r>
                      <a:endParaRPr lang="en-GB" sz="1400" u="none"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428929">
                <a:tc>
                  <a:txBody>
                    <a:bodyPr/>
                    <a:lstStyle/>
                    <a:p>
                      <a:pPr algn="ctr"/>
                      <a:endParaRPr lang="en-GB" sz="1050" dirty="0"/>
                    </a:p>
                  </a:txBody>
                  <a:tcPr>
                    <a:noFill/>
                  </a:tcPr>
                </a:tc>
                <a:tc>
                  <a:txBody>
                    <a:bodyPr/>
                    <a:lstStyle/>
                    <a:p>
                      <a:pPr algn="ctr"/>
                      <a:r>
                        <a:rPr lang="en-GB" sz="1200" i="1" u="sng" dirty="0" smtClean="0"/>
                        <a:t>Old</a:t>
                      </a:r>
                    </a:p>
                    <a:p>
                      <a:pPr algn="ctr"/>
                      <a:r>
                        <a:rPr lang="en-GB" sz="1200" i="1" u="sng" dirty="0" smtClean="0"/>
                        <a:t>Optics</a:t>
                      </a:r>
                      <a:endParaRPr lang="en-GB" sz="1200" i="1" u="sng" dirty="0"/>
                    </a:p>
                  </a:txBody>
                  <a:tcPr/>
                </a:tc>
                <a:tc>
                  <a:txBody>
                    <a:bodyPr/>
                    <a:lstStyle/>
                    <a:p>
                      <a:pPr algn="ctr"/>
                      <a:r>
                        <a:rPr lang="en-GB" sz="1200" i="1" u="sng" dirty="0" smtClean="0"/>
                        <a:t>New</a:t>
                      </a:r>
                    </a:p>
                    <a:p>
                      <a:pPr algn="ctr"/>
                      <a:r>
                        <a:rPr lang="en-GB" sz="1200" i="1" u="sng" dirty="0" smtClean="0"/>
                        <a:t>Optics</a:t>
                      </a:r>
                      <a:endParaRPr lang="en-GB" sz="1200" i="1" u="sng" dirty="0"/>
                    </a:p>
                  </a:txBody>
                  <a:tcPr/>
                </a:tc>
                <a:tc>
                  <a:txBody>
                    <a:bodyPr/>
                    <a:lstStyle/>
                    <a:p>
                      <a:pPr algn="ctr"/>
                      <a:r>
                        <a:rPr lang="en-GB" sz="1200" i="1" u="sng" dirty="0" smtClean="0"/>
                        <a:t>Old</a:t>
                      </a:r>
                    </a:p>
                    <a:p>
                      <a:pPr algn="ctr"/>
                      <a:r>
                        <a:rPr lang="en-GB" sz="1200" i="1" u="sng" dirty="0" smtClean="0"/>
                        <a:t>Optics</a:t>
                      </a:r>
                      <a:endParaRPr lang="en-GB" sz="1200" i="1" u="sng" dirty="0"/>
                    </a:p>
                  </a:txBody>
                  <a:tcPr/>
                </a:tc>
                <a:tc>
                  <a:txBody>
                    <a:bodyPr/>
                    <a:lstStyle/>
                    <a:p>
                      <a:pPr algn="ctr"/>
                      <a:r>
                        <a:rPr lang="en-GB" sz="1200" i="1" u="sng" dirty="0" smtClean="0"/>
                        <a:t>New</a:t>
                      </a:r>
                    </a:p>
                    <a:p>
                      <a:pPr algn="ctr"/>
                      <a:r>
                        <a:rPr lang="en-GB" sz="1200" i="1" u="sng" dirty="0" smtClean="0"/>
                        <a:t>Optics</a:t>
                      </a:r>
                      <a:endParaRPr lang="en-GB" sz="1200" i="1" u="sng" dirty="0"/>
                    </a:p>
                  </a:txBody>
                  <a:tcPr/>
                </a:tc>
              </a:tr>
              <a:tr h="313767">
                <a:tc>
                  <a:txBody>
                    <a:bodyPr/>
                    <a:lstStyle/>
                    <a:p>
                      <a:r>
                        <a:rPr lang="en-GB" sz="1400" b="1" dirty="0" smtClean="0"/>
                        <a:t>450 </a:t>
                      </a:r>
                      <a:r>
                        <a:rPr lang="en-GB" sz="1400" b="1" dirty="0" err="1" smtClean="0"/>
                        <a:t>GeV</a:t>
                      </a:r>
                      <a:endParaRPr lang="en-GB" sz="1400" b="1" dirty="0"/>
                    </a:p>
                  </a:txBody>
                  <a:tcPr/>
                </a:tc>
                <a:tc>
                  <a:txBody>
                    <a:bodyPr/>
                    <a:lstStyle/>
                    <a:p>
                      <a:pPr algn="ctr"/>
                      <a:r>
                        <a:rPr lang="en-GB" sz="1400" dirty="0" smtClean="0"/>
                        <a:t>~0.9</a:t>
                      </a:r>
                      <a:endParaRPr lang="en-GB" sz="1400" dirty="0"/>
                    </a:p>
                  </a:txBody>
                  <a:tcPr/>
                </a:tc>
                <a:tc>
                  <a:txBody>
                    <a:bodyPr/>
                    <a:lstStyle/>
                    <a:p>
                      <a:pPr algn="ctr"/>
                      <a:r>
                        <a:rPr lang="en-GB" sz="1400" dirty="0" smtClean="0"/>
                        <a:t>0.85</a:t>
                      </a:r>
                      <a:endParaRPr lang="en-GB" sz="1400" dirty="0"/>
                    </a:p>
                  </a:txBody>
                  <a:tcPr/>
                </a:tc>
                <a:tc>
                  <a:txBody>
                    <a:bodyPr/>
                    <a:lstStyle/>
                    <a:p>
                      <a:pPr algn="ctr"/>
                      <a:r>
                        <a:rPr lang="en-GB" sz="1400" dirty="0" smtClean="0"/>
                        <a:t>~1.1</a:t>
                      </a:r>
                      <a:endParaRPr lang="en-GB" sz="1400" dirty="0"/>
                    </a:p>
                  </a:txBody>
                  <a:tcPr/>
                </a:tc>
                <a:tc>
                  <a:txBody>
                    <a:bodyPr/>
                    <a:lstStyle/>
                    <a:p>
                      <a:pPr algn="ctr"/>
                      <a:r>
                        <a:rPr lang="en-GB" sz="1400" dirty="0" smtClean="0"/>
                        <a:t>0.87</a:t>
                      </a:r>
                      <a:endParaRPr lang="en-GB" sz="1400" dirty="0"/>
                    </a:p>
                  </a:txBody>
                  <a:tcPr/>
                </a:tc>
              </a:tr>
              <a:tr h="313767">
                <a:tc>
                  <a:txBody>
                    <a:bodyPr/>
                    <a:lstStyle/>
                    <a:p>
                      <a:r>
                        <a:rPr lang="en-GB" sz="1400" dirty="0" smtClean="0"/>
                        <a:t>  </a:t>
                      </a:r>
                      <a:r>
                        <a:rPr lang="en-GB" sz="1400" b="1" dirty="0" smtClean="0"/>
                        <a:t>4  </a:t>
                      </a:r>
                      <a:r>
                        <a:rPr lang="en-GB" sz="1400" b="1" dirty="0" err="1" smtClean="0"/>
                        <a:t>TeV</a:t>
                      </a:r>
                      <a:endParaRPr lang="en-GB" sz="1400" b="1" dirty="0"/>
                    </a:p>
                  </a:txBody>
                  <a:tcPr/>
                </a:tc>
                <a:tc>
                  <a:txBody>
                    <a:bodyPr/>
                    <a:lstStyle/>
                    <a:p>
                      <a:pPr algn="ctr"/>
                      <a:r>
                        <a:rPr lang="en-GB" sz="1400" dirty="0" smtClean="0"/>
                        <a:t>~0.6</a:t>
                      </a:r>
                      <a:endParaRPr lang="en-GB" sz="1400" dirty="0"/>
                    </a:p>
                  </a:txBody>
                  <a:tcPr/>
                </a:tc>
                <a:tc>
                  <a:txBody>
                    <a:bodyPr/>
                    <a:lstStyle/>
                    <a:p>
                      <a:pPr algn="ctr"/>
                      <a:r>
                        <a:rPr lang="en-GB" sz="1400" dirty="0" smtClean="0"/>
                        <a:t>0.35</a:t>
                      </a:r>
                      <a:endParaRPr lang="en-GB" sz="1400" dirty="0"/>
                    </a:p>
                  </a:txBody>
                  <a:tcPr/>
                </a:tc>
                <a:tc>
                  <a:txBody>
                    <a:bodyPr/>
                    <a:lstStyle/>
                    <a:p>
                      <a:pPr algn="ctr"/>
                      <a:r>
                        <a:rPr lang="en-GB" sz="1400" dirty="0" smtClean="0"/>
                        <a:t>~0.7</a:t>
                      </a:r>
                      <a:endParaRPr lang="en-GB" sz="1400" dirty="0"/>
                    </a:p>
                  </a:txBody>
                  <a:tcPr/>
                </a:tc>
                <a:tc>
                  <a:txBody>
                    <a:bodyPr/>
                    <a:lstStyle/>
                    <a:p>
                      <a:pPr algn="ctr"/>
                      <a:r>
                        <a:rPr lang="en-GB" sz="1400" dirty="0" smtClean="0"/>
                        <a:t>0.33</a:t>
                      </a:r>
                      <a:endParaRPr lang="en-GB" sz="1400" dirty="0"/>
                    </a:p>
                  </a:txBody>
                  <a:tcPr/>
                </a:tc>
              </a:tr>
              <a:tr h="313767">
                <a:tc>
                  <a:txBody>
                    <a:bodyPr/>
                    <a:lstStyle/>
                    <a:p>
                      <a:endParaRPr lang="en-GB" sz="1400" b="1" dirty="0"/>
                    </a:p>
                  </a:txBody>
                  <a:tcPr>
                    <a:noFill/>
                  </a:tcPr>
                </a:tc>
                <a:tc gridSpan="2">
                  <a:txBody>
                    <a:bodyPr/>
                    <a:lstStyle/>
                    <a:p>
                      <a:pPr algn="ctr"/>
                      <a:r>
                        <a:rPr lang="en-GB" sz="1400" b="1" dirty="0" smtClean="0"/>
                        <a:t>Horizontal Plane</a:t>
                      </a:r>
                      <a:endParaRPr lang="en-GB" sz="1400" b="1" dirty="0"/>
                    </a:p>
                  </a:txBody>
                  <a:tcPr>
                    <a:solidFill>
                      <a:schemeClr val="accent1">
                        <a:lumMod val="20000"/>
                        <a:lumOff val="80000"/>
                      </a:schemeClr>
                    </a:solidFill>
                  </a:tcPr>
                </a:tc>
                <a:tc hMerge="1">
                  <a:txBody>
                    <a:bodyPr/>
                    <a:lstStyle/>
                    <a:p>
                      <a:endParaRPr lang="en-GB" dirty="0"/>
                    </a:p>
                  </a:txBody>
                  <a:tcPr/>
                </a:tc>
                <a:tc gridSpan="2">
                  <a:txBody>
                    <a:bodyPr/>
                    <a:lstStyle/>
                    <a:p>
                      <a:pPr algn="ctr"/>
                      <a:r>
                        <a:rPr lang="en-GB" sz="1400" b="1" dirty="0" smtClean="0"/>
                        <a:t>Vertical Plane</a:t>
                      </a:r>
                      <a:endParaRPr lang="en-GB" sz="1400" b="1" dirty="0"/>
                    </a:p>
                  </a:txBody>
                  <a:tcPr>
                    <a:solidFill>
                      <a:schemeClr val="accent1">
                        <a:lumMod val="20000"/>
                        <a:lumOff val="80000"/>
                      </a:schemeClr>
                    </a:solidFill>
                  </a:tcPr>
                </a:tc>
                <a:tc hMerge="1">
                  <a:txBody>
                    <a:bodyPr/>
                    <a:lstStyle/>
                    <a:p>
                      <a:endParaRPr lang="en-GB" dirty="0"/>
                    </a:p>
                  </a:txBody>
                  <a:tcPr/>
                </a:tc>
              </a:tr>
            </a:tbl>
          </a:graphicData>
        </a:graphic>
      </p:graphicFrame>
      <p:pic>
        <p:nvPicPr>
          <p:cNvPr id="28" name="Content Placeholder 5" descr="cal_exampl_newoptics.png"/>
          <p:cNvPicPr>
            <a:picLocks noChangeAspect="1"/>
          </p:cNvPicPr>
          <p:nvPr/>
        </p:nvPicPr>
        <p:blipFill rotWithShape="1">
          <a:blip r:embed="rId3" cstate="screen">
            <a:extLst>
              <a:ext uri="{28A0092B-C50C-407E-A947-70E740481C1C}">
                <a14:useLocalDpi xmlns:a14="http://schemas.microsoft.com/office/drawing/2010/main"/>
              </a:ext>
            </a:extLst>
          </a:blip>
          <a:srcRect l="13337" r="6915"/>
          <a:stretch/>
        </p:blipFill>
        <p:spPr>
          <a:xfrm>
            <a:off x="4734369" y="908720"/>
            <a:ext cx="4161091" cy="2472690"/>
          </a:xfrm>
          <a:prstGeom prst="rect">
            <a:avLst/>
          </a:prstGeom>
        </p:spPr>
      </p:pic>
      <p:sp>
        <p:nvSpPr>
          <p:cNvPr id="29" name="TextBox 28"/>
          <p:cNvSpPr txBox="1"/>
          <p:nvPr/>
        </p:nvSpPr>
        <p:spPr>
          <a:xfrm>
            <a:off x="4997241" y="3079993"/>
            <a:ext cx="2121543" cy="276999"/>
          </a:xfrm>
          <a:prstGeom prst="rect">
            <a:avLst/>
          </a:prstGeom>
          <a:noFill/>
        </p:spPr>
        <p:txBody>
          <a:bodyPr wrap="none" rtlCol="0">
            <a:spAutoFit/>
          </a:bodyPr>
          <a:lstStyle/>
          <a:p>
            <a:r>
              <a:rPr lang="en-US" sz="1200" b="1" dirty="0" smtClean="0"/>
              <a:t>Controlled transverse blow-up</a:t>
            </a:r>
            <a:endParaRPr lang="en-US" sz="1200" b="1" dirty="0"/>
          </a:p>
        </p:txBody>
      </p:sp>
      <p:cxnSp>
        <p:nvCxnSpPr>
          <p:cNvPr id="30" name="Straight Arrow Connector 29"/>
          <p:cNvCxnSpPr/>
          <p:nvPr/>
        </p:nvCxnSpPr>
        <p:spPr>
          <a:xfrm flipV="1">
            <a:off x="6848797" y="1988840"/>
            <a:ext cx="540061" cy="11094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rot="16200000">
            <a:off x="3874920" y="1984405"/>
            <a:ext cx="1518429" cy="276999"/>
          </a:xfrm>
          <a:prstGeom prst="rect">
            <a:avLst/>
          </a:prstGeom>
          <a:noFill/>
        </p:spPr>
        <p:txBody>
          <a:bodyPr wrap="none" rtlCol="0">
            <a:spAutoFit/>
          </a:bodyPr>
          <a:lstStyle/>
          <a:p>
            <a:r>
              <a:rPr lang="en-US" sz="1200" b="1" dirty="0" smtClean="0"/>
              <a:t>Vert. </a:t>
            </a:r>
            <a:r>
              <a:rPr lang="en-US" sz="1200" b="1" dirty="0" err="1" smtClean="0"/>
              <a:t>Emittance</a:t>
            </a:r>
            <a:r>
              <a:rPr lang="en-US" sz="1200" b="1" dirty="0" smtClean="0"/>
              <a:t> [</a:t>
            </a:r>
            <a:r>
              <a:rPr lang="en-US" sz="1200" b="1" dirty="0" smtClean="0">
                <a:latin typeface="Symbol" pitchFamily="18" charset="2"/>
              </a:rPr>
              <a:t>m</a:t>
            </a:r>
            <a:r>
              <a:rPr lang="en-US" sz="1200" b="1" dirty="0" smtClean="0"/>
              <a:t>m]</a:t>
            </a:r>
            <a:endParaRPr lang="en-US" sz="1200" b="1" dirty="0"/>
          </a:p>
        </p:txBody>
      </p:sp>
      <p:grpSp>
        <p:nvGrpSpPr>
          <p:cNvPr id="32" name="Group 31"/>
          <p:cNvGrpSpPr/>
          <p:nvPr/>
        </p:nvGrpSpPr>
        <p:grpSpPr>
          <a:xfrm>
            <a:off x="5674090" y="3429000"/>
            <a:ext cx="2709456" cy="828795"/>
            <a:chOff x="1862868" y="5501555"/>
            <a:chExt cx="3563814" cy="1219921"/>
          </a:xfrm>
        </p:grpSpPr>
        <p:sp>
          <p:nvSpPr>
            <p:cNvPr id="33" name="Rectangle 32"/>
            <p:cNvSpPr/>
            <p:nvPr/>
          </p:nvSpPr>
          <p:spPr>
            <a:xfrm>
              <a:off x="1862868" y="5501555"/>
              <a:ext cx="3563814" cy="1219921"/>
            </a:xfrm>
            <a:prstGeom prst="rect">
              <a:avLst/>
            </a:prstGeom>
            <a:solidFill>
              <a:srgbClr val="FFFFFF"/>
            </a:solid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3"/>
            <p:cNvGrpSpPr/>
            <p:nvPr/>
          </p:nvGrpSpPr>
          <p:grpSpPr>
            <a:xfrm>
              <a:off x="1902173" y="5624640"/>
              <a:ext cx="3477507" cy="1058468"/>
              <a:chOff x="1902173" y="5624640"/>
              <a:chExt cx="3477507" cy="1058468"/>
            </a:xfrm>
          </p:grpSpPr>
          <p:grpSp>
            <p:nvGrpSpPr>
              <p:cNvPr id="35" name="Group 34"/>
              <p:cNvGrpSpPr/>
              <p:nvPr/>
            </p:nvGrpSpPr>
            <p:grpSpPr>
              <a:xfrm>
                <a:off x="1963850" y="5624640"/>
                <a:ext cx="3342670" cy="711927"/>
                <a:chOff x="4910063" y="5608479"/>
                <a:chExt cx="3342670" cy="711927"/>
              </a:xfrm>
              <a:solidFill>
                <a:srgbClr val="FFFFFF"/>
              </a:solidFill>
            </p:grpSpPr>
            <p:pic>
              <p:nvPicPr>
                <p:cNvPr id="42" name="Picture 41" descr="cor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0063" y="5608479"/>
                  <a:ext cx="3342670" cy="711927"/>
                </a:xfrm>
                <a:prstGeom prst="rect">
                  <a:avLst/>
                </a:prstGeom>
                <a:grpFill/>
              </p:spPr>
            </p:pic>
            <p:sp>
              <p:nvSpPr>
                <p:cNvPr id="43" name="Rectangle 42"/>
                <p:cNvSpPr/>
                <p:nvPr/>
              </p:nvSpPr>
              <p:spPr>
                <a:xfrm>
                  <a:off x="6013175" y="5783514"/>
                  <a:ext cx="427739" cy="362887"/>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TextBox 35"/>
              <p:cNvSpPr txBox="1"/>
              <p:nvPr/>
            </p:nvSpPr>
            <p:spPr>
              <a:xfrm>
                <a:off x="3460978" y="6230084"/>
                <a:ext cx="970317" cy="453024"/>
              </a:xfrm>
              <a:prstGeom prst="rect">
                <a:avLst/>
              </a:prstGeom>
              <a:solidFill>
                <a:srgbClr val="FFFFFF"/>
              </a:solidFill>
            </p:spPr>
            <p:txBody>
              <a:bodyPr wrap="none" rtlCol="0">
                <a:spAutoFit/>
              </a:bodyPr>
              <a:lstStyle/>
              <a:p>
                <a:r>
                  <a:rPr lang="en-US" sz="1400" dirty="0" smtClean="0"/>
                  <a:t>1.3 mm</a:t>
                </a:r>
                <a:endParaRPr lang="en-US" sz="1400" dirty="0"/>
              </a:p>
            </p:txBody>
          </p:sp>
          <p:sp>
            <p:nvSpPr>
              <p:cNvPr id="37" name="TextBox 36"/>
              <p:cNvSpPr txBox="1"/>
              <p:nvPr/>
            </p:nvSpPr>
            <p:spPr>
              <a:xfrm>
                <a:off x="1902173" y="6230084"/>
                <a:ext cx="791098" cy="453024"/>
              </a:xfrm>
              <a:prstGeom prst="rect">
                <a:avLst/>
              </a:prstGeom>
              <a:solidFill>
                <a:srgbClr val="FFFFFF"/>
              </a:solidFill>
            </p:spPr>
            <p:txBody>
              <a:bodyPr wrap="none" rtlCol="0">
                <a:spAutoFit/>
              </a:bodyPr>
              <a:lstStyle/>
              <a:p>
                <a:r>
                  <a:rPr lang="en-US" sz="1400" dirty="0" smtClean="0"/>
                  <a:t>1 mm</a:t>
                </a:r>
                <a:endParaRPr lang="en-US" sz="1400" dirty="0"/>
              </a:p>
            </p:txBody>
          </p:sp>
          <p:sp>
            <p:nvSpPr>
              <p:cNvPr id="38" name="TextBox 37"/>
              <p:cNvSpPr txBox="1"/>
              <p:nvPr/>
            </p:nvSpPr>
            <p:spPr>
              <a:xfrm>
                <a:off x="4409363" y="6230084"/>
                <a:ext cx="970317" cy="453024"/>
              </a:xfrm>
              <a:prstGeom prst="rect">
                <a:avLst/>
              </a:prstGeom>
              <a:solidFill>
                <a:srgbClr val="FFFFFF"/>
              </a:solidFill>
            </p:spPr>
            <p:txBody>
              <a:bodyPr wrap="none" rtlCol="0">
                <a:spAutoFit/>
              </a:bodyPr>
              <a:lstStyle/>
              <a:p>
                <a:r>
                  <a:rPr lang="en-US" sz="1400" dirty="0" smtClean="0"/>
                  <a:t>0.8 mm</a:t>
                </a:r>
                <a:endParaRPr lang="en-US" sz="1400" dirty="0"/>
              </a:p>
            </p:txBody>
          </p:sp>
          <p:cxnSp>
            <p:nvCxnSpPr>
              <p:cNvPr id="39" name="Straight Arrow Connector 38"/>
              <p:cNvCxnSpPr/>
              <p:nvPr/>
            </p:nvCxnSpPr>
            <p:spPr>
              <a:xfrm>
                <a:off x="2278833" y="6090421"/>
                <a:ext cx="0" cy="276065"/>
              </a:xfrm>
              <a:prstGeom prst="straightConnector1">
                <a:avLst/>
              </a:prstGeom>
              <a:solidFill>
                <a:srgbClr val="FFFFFF"/>
              </a:solidFill>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939405" y="6112723"/>
                <a:ext cx="0" cy="276065"/>
              </a:xfrm>
              <a:prstGeom prst="straightConnector1">
                <a:avLst/>
              </a:prstGeom>
              <a:solidFill>
                <a:srgbClr val="FFFFFF"/>
              </a:solidFill>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982652" y="6123874"/>
                <a:ext cx="0" cy="276065"/>
              </a:xfrm>
              <a:prstGeom prst="straightConnector1">
                <a:avLst/>
              </a:prstGeom>
              <a:solidFill>
                <a:srgbClr val="FFFFFF"/>
              </a:solidFill>
              <a:ln>
                <a:tailEnd type="arrow"/>
              </a:ln>
            </p:spPr>
            <p:style>
              <a:lnRef idx="2">
                <a:schemeClr val="accent1"/>
              </a:lnRef>
              <a:fillRef idx="0">
                <a:schemeClr val="accent1"/>
              </a:fillRef>
              <a:effectRef idx="1">
                <a:schemeClr val="accent1"/>
              </a:effectRef>
              <a:fontRef idx="minor">
                <a:schemeClr val="tx1"/>
              </a:fontRef>
            </p:style>
          </p:cxnSp>
        </p:grpSp>
      </p:grpSp>
      <p:sp>
        <p:nvSpPr>
          <p:cNvPr id="25" name="Rectangle 24"/>
          <p:cNvSpPr/>
          <p:nvPr/>
        </p:nvSpPr>
        <p:spPr>
          <a:xfrm>
            <a:off x="5148064" y="404664"/>
            <a:ext cx="3600400" cy="43204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Contribution from US-LARP – LTV </a:t>
            </a:r>
            <a:r>
              <a:rPr lang="en-US" sz="1400" b="1" dirty="0" err="1" smtClean="0">
                <a:solidFill>
                  <a:srgbClr val="FFFF00"/>
                </a:solidFill>
              </a:rPr>
              <a:t>programme</a:t>
            </a:r>
            <a:endParaRPr lang="en-US" sz="1400" b="1" dirty="0" smtClean="0">
              <a:solidFill>
                <a:srgbClr val="FFFF00"/>
              </a:solidFill>
            </a:endParaRPr>
          </a:p>
        </p:txBody>
      </p:sp>
      <p:sp>
        <p:nvSpPr>
          <p:cNvPr id="24" name="Rectangle 23"/>
          <p:cNvSpPr/>
          <p:nvPr/>
        </p:nvSpPr>
        <p:spPr>
          <a:xfrm>
            <a:off x="6752122" y="4437112"/>
            <a:ext cx="1800157"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More critical at 7 </a:t>
            </a:r>
            <a:r>
              <a:rPr lang="en-US" sz="1400" b="1" dirty="0" err="1" smtClean="0">
                <a:solidFill>
                  <a:srgbClr val="FFFF00"/>
                </a:solidFill>
              </a:rPr>
              <a:t>TeV</a:t>
            </a:r>
            <a:r>
              <a:rPr lang="en-US" sz="1400" b="1" dirty="0" smtClean="0">
                <a:solidFill>
                  <a:srgbClr val="FFFF00"/>
                </a:solidFill>
              </a:rPr>
              <a:t>!</a:t>
            </a:r>
          </a:p>
        </p:txBody>
      </p:sp>
    </p:spTree>
    <p:extLst>
      <p:ext uri="{BB962C8B-B14F-4D97-AF65-F5344CB8AC3E}">
        <p14:creationId xmlns:p14="http://schemas.microsoft.com/office/powerpoint/2010/main" val="27078739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BSRT Heating Issue</a:t>
            </a:r>
            <a:endParaRPr lang="en-GB" dirty="0"/>
          </a:p>
        </p:txBody>
      </p:sp>
      <p:sp>
        <p:nvSpPr>
          <p:cNvPr id="11" name="Text Placeholder 3"/>
          <p:cNvSpPr>
            <a:spLocks noGrp="1"/>
          </p:cNvSpPr>
          <p:nvPr>
            <p:ph idx="1"/>
          </p:nvPr>
        </p:nvSpPr>
        <p:spPr>
          <a:xfrm>
            <a:off x="457200" y="1188719"/>
            <a:ext cx="4978896" cy="5349240"/>
          </a:xfrm>
        </p:spPr>
        <p:txBody>
          <a:bodyPr>
            <a:normAutofit/>
          </a:bodyPr>
          <a:lstStyle/>
          <a:p>
            <a:r>
              <a:rPr lang="en-US" sz="2000" dirty="0" smtClean="0">
                <a:solidFill>
                  <a:schemeClr val="tx1"/>
                </a:solidFill>
              </a:rPr>
              <a:t>28-Aug-2012</a:t>
            </a:r>
          </a:p>
          <a:p>
            <a:pPr lvl="1"/>
            <a:r>
              <a:rPr lang="en-US" sz="2000" dirty="0" smtClean="0"/>
              <a:t>Light spot observed to be </a:t>
            </a:r>
            <a:r>
              <a:rPr lang="en-US" sz="2000" dirty="0" err="1" smtClean="0"/>
              <a:t>off-centre</a:t>
            </a:r>
            <a:endParaRPr lang="en-US" sz="2000" dirty="0" smtClean="0"/>
          </a:p>
          <a:p>
            <a:pPr lvl="1"/>
            <a:r>
              <a:rPr lang="en-US" sz="2000" dirty="0" smtClean="0"/>
              <a:t>Dumped beam &amp; retracted mirror</a:t>
            </a:r>
          </a:p>
          <a:p>
            <a:pPr lvl="1"/>
            <a:r>
              <a:rPr lang="en-US" sz="2000" dirty="0" smtClean="0"/>
              <a:t>Mirror later dropped down in out position</a:t>
            </a:r>
          </a:p>
          <a:p>
            <a:endParaRPr lang="en-US" sz="2000" dirty="0"/>
          </a:p>
          <a:p>
            <a:r>
              <a:rPr lang="en-US" sz="2000" dirty="0" smtClean="0"/>
              <a:t>Clear temperature dependence on bunch length </a:t>
            </a:r>
            <a:r>
              <a:rPr lang="en-US" sz="2000" dirty="0" smtClean="0">
                <a:sym typeface="Wingdings" pitchFamily="2" charset="2"/>
              </a:rPr>
              <a:t> RF heating </a:t>
            </a:r>
            <a:endParaRPr lang="en-GB" sz="2000" dirty="0"/>
          </a:p>
          <a:p>
            <a:endParaRPr lang="en-GB"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t="-2"/>
          <a:stretch/>
        </p:blipFill>
        <p:spPr>
          <a:xfrm>
            <a:off x="6015321" y="2420888"/>
            <a:ext cx="2661135" cy="2021040"/>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40152" y="4459771"/>
            <a:ext cx="2706858" cy="1993565"/>
          </a:xfrm>
          <a:prstGeom prst="rect">
            <a:avLst/>
          </a:prstGeom>
        </p:spPr>
      </p:pic>
      <p:grpSp>
        <p:nvGrpSpPr>
          <p:cNvPr id="3" name="Group 2"/>
          <p:cNvGrpSpPr>
            <a:grpSpLocks noChangeAspect="1"/>
          </p:cNvGrpSpPr>
          <p:nvPr/>
        </p:nvGrpSpPr>
        <p:grpSpPr>
          <a:xfrm>
            <a:off x="5292080" y="177973"/>
            <a:ext cx="3481754" cy="2304000"/>
            <a:chOff x="4499992" y="3631467"/>
            <a:chExt cx="4352193" cy="2880000"/>
          </a:xfrm>
        </p:grpSpPr>
        <p:pic>
          <p:nvPicPr>
            <p:cNvPr id="8" name="Picture 7" descr="B2_temp_Aug.png"/>
            <p:cNvPicPr>
              <a:picLocks noChangeAspect="1"/>
            </p:cNvPicPr>
            <p:nvPr/>
          </p:nvPicPr>
          <p:blipFill rotWithShape="1">
            <a:blip r:embed="rId4" cstate="screen">
              <a:extLst>
                <a:ext uri="{28A0092B-C50C-407E-A947-70E740481C1C}">
                  <a14:useLocalDpi xmlns:a14="http://schemas.microsoft.com/office/drawing/2010/main"/>
                </a:ext>
              </a:extLst>
            </a:blip>
            <a:srcRect l="3896" r="9317"/>
            <a:stretch/>
          </p:blipFill>
          <p:spPr>
            <a:xfrm>
              <a:off x="4499992" y="3631467"/>
              <a:ext cx="4352193" cy="2880000"/>
            </a:xfrm>
            <a:prstGeom prst="rect">
              <a:avLst/>
            </a:prstGeom>
          </p:spPr>
        </p:pic>
        <p:sp>
          <p:nvSpPr>
            <p:cNvPr id="12" name="Oval 11"/>
            <p:cNvSpPr/>
            <p:nvPr/>
          </p:nvSpPr>
          <p:spPr>
            <a:xfrm>
              <a:off x="8122460" y="4194177"/>
              <a:ext cx="518746" cy="1907932"/>
            </a:xfrm>
            <a:prstGeom prst="ellipse">
              <a:avLst/>
            </a:prstGeom>
            <a:noFill/>
            <a:ln>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Date Placeholder 3"/>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75" t="57069" r="1406" b="4282"/>
          <a:stretch/>
        </p:blipFill>
        <p:spPr bwMode="auto">
          <a:xfrm>
            <a:off x="472916" y="4137797"/>
            <a:ext cx="5107196" cy="181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9514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BSRT Heating Issue</a:t>
            </a:r>
            <a:endParaRPr lang="en-GB" dirty="0"/>
          </a:p>
        </p:txBody>
      </p:sp>
      <p:sp>
        <p:nvSpPr>
          <p:cNvPr id="3" name="Content Placeholder 2"/>
          <p:cNvSpPr>
            <a:spLocks noGrp="1"/>
          </p:cNvSpPr>
          <p:nvPr>
            <p:ph idx="1"/>
          </p:nvPr>
        </p:nvSpPr>
        <p:spPr/>
        <p:txBody>
          <a:bodyPr/>
          <a:lstStyle/>
          <a:p>
            <a:endParaRPr lang="it-IT"/>
          </a:p>
        </p:txBody>
      </p:sp>
      <p:pic>
        <p:nvPicPr>
          <p:cNvPr id="6" name="Picture 5"/>
          <p:cNvPicPr>
            <a:picLocks noChangeAspect="1"/>
          </p:cNvPicPr>
          <p:nvPr/>
        </p:nvPicPr>
        <p:blipFill>
          <a:blip r:embed="rId2"/>
          <a:stretch>
            <a:fillRect/>
          </a:stretch>
        </p:blipFill>
        <p:spPr>
          <a:xfrm>
            <a:off x="967155" y="1222685"/>
            <a:ext cx="6404430" cy="5262018"/>
          </a:xfrm>
          <a:prstGeom prst="rect">
            <a:avLst/>
          </a:prstGeom>
        </p:spPr>
      </p:pic>
      <p:sp>
        <p:nvSpPr>
          <p:cNvPr id="7" name="TextBox 6"/>
          <p:cNvSpPr txBox="1"/>
          <p:nvPr/>
        </p:nvSpPr>
        <p:spPr>
          <a:xfrm>
            <a:off x="973704" y="6216816"/>
            <a:ext cx="3096344" cy="307777"/>
          </a:xfrm>
          <a:prstGeom prst="rect">
            <a:avLst/>
          </a:prstGeom>
          <a:noFill/>
        </p:spPr>
        <p:txBody>
          <a:bodyPr wrap="square" rtlCol="0">
            <a:spAutoFit/>
          </a:bodyPr>
          <a:lstStyle/>
          <a:p>
            <a:r>
              <a:rPr lang="en-US" sz="1400" dirty="0" smtClean="0"/>
              <a:t>Mirror as it would have been in place</a:t>
            </a:r>
            <a:endParaRPr lang="en-US" sz="1400" dirty="0"/>
          </a:p>
        </p:txBody>
      </p:sp>
      <p:sp>
        <p:nvSpPr>
          <p:cNvPr id="8" name="TextBox 7"/>
          <p:cNvSpPr txBox="1"/>
          <p:nvPr/>
        </p:nvSpPr>
        <p:spPr>
          <a:xfrm>
            <a:off x="7408688" y="5882652"/>
            <a:ext cx="1656184" cy="523220"/>
          </a:xfrm>
          <a:prstGeom prst="rect">
            <a:avLst/>
          </a:prstGeom>
          <a:solidFill>
            <a:srgbClr val="FFFFFF"/>
          </a:solidFill>
        </p:spPr>
        <p:txBody>
          <a:bodyPr wrap="square" rtlCol="0">
            <a:spAutoFit/>
          </a:bodyPr>
          <a:lstStyle/>
          <a:p>
            <a:r>
              <a:rPr lang="en-US" sz="1400" dirty="0" smtClean="0"/>
              <a:t>Traces of heating at the ferrite location</a:t>
            </a:r>
            <a:endParaRPr lang="en-US" sz="1400" dirty="0"/>
          </a:p>
        </p:txBody>
      </p:sp>
      <p:sp>
        <p:nvSpPr>
          <p:cNvPr id="9" name="TextBox 8"/>
          <p:cNvSpPr txBox="1"/>
          <p:nvPr/>
        </p:nvSpPr>
        <p:spPr>
          <a:xfrm>
            <a:off x="4659926" y="935127"/>
            <a:ext cx="2905090" cy="307777"/>
          </a:xfrm>
          <a:prstGeom prst="rect">
            <a:avLst/>
          </a:prstGeom>
          <a:noFill/>
        </p:spPr>
        <p:txBody>
          <a:bodyPr wrap="square" rtlCol="0">
            <a:spAutoFit/>
          </a:bodyPr>
          <a:lstStyle/>
          <a:p>
            <a:r>
              <a:rPr lang="en-US" sz="1400" dirty="0" smtClean="0"/>
              <a:t>Mirror coating damaged by heating?</a:t>
            </a:r>
            <a:endParaRPr lang="en-US" sz="1400" dirty="0"/>
          </a:p>
        </p:txBody>
      </p:sp>
      <p:sp>
        <p:nvSpPr>
          <p:cNvPr id="10" name="TextBox 9"/>
          <p:cNvSpPr txBox="1"/>
          <p:nvPr/>
        </p:nvSpPr>
        <p:spPr>
          <a:xfrm>
            <a:off x="1102304" y="935127"/>
            <a:ext cx="3050151" cy="307777"/>
          </a:xfrm>
          <a:prstGeom prst="rect">
            <a:avLst/>
          </a:prstGeom>
          <a:noFill/>
        </p:spPr>
        <p:txBody>
          <a:bodyPr wrap="square" rtlCol="0">
            <a:spAutoFit/>
          </a:bodyPr>
          <a:lstStyle/>
          <a:p>
            <a:r>
              <a:rPr lang="en-US" sz="1400" dirty="0" smtClean="0"/>
              <a:t>Mirror clamps deformed by heating</a:t>
            </a:r>
            <a:endParaRPr lang="en-US" sz="1400" dirty="0"/>
          </a:p>
        </p:txBody>
      </p: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12" name="Rectangle 11"/>
          <p:cNvSpPr/>
          <p:nvPr/>
        </p:nvSpPr>
        <p:spPr>
          <a:xfrm>
            <a:off x="611560" y="1988840"/>
            <a:ext cx="7920880" cy="20882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Several tests and measurements performed during the last part of the  run.</a:t>
            </a:r>
          </a:p>
          <a:p>
            <a:pPr algn="ctr"/>
            <a:r>
              <a:rPr lang="en-US" sz="2400" b="1" dirty="0">
                <a:solidFill>
                  <a:srgbClr val="FFFF00"/>
                </a:solidFill>
              </a:rPr>
              <a:t>Modifications clearly required to the current design. Several options being followed.</a:t>
            </a:r>
          </a:p>
          <a:p>
            <a:pPr algn="ctr"/>
            <a:endParaRPr lang="en-US" sz="2400" b="1" dirty="0" smtClean="0">
              <a:solidFill>
                <a:srgbClr val="FFFF00"/>
              </a:solidFill>
            </a:endParaRPr>
          </a:p>
        </p:txBody>
      </p:sp>
    </p:spTree>
    <p:extLst>
      <p:ext uri="{BB962C8B-B14F-4D97-AF65-F5344CB8AC3E}">
        <p14:creationId xmlns:p14="http://schemas.microsoft.com/office/powerpoint/2010/main" val="347436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Tune measurement and feedback</a:t>
            </a:r>
            <a:endParaRPr lang="en-GB" dirty="0"/>
          </a:p>
        </p:txBody>
      </p:sp>
      <p:sp>
        <p:nvSpPr>
          <p:cNvPr id="5" name="Content Placeholder 4"/>
          <p:cNvSpPr>
            <a:spLocks noGrp="1"/>
          </p:cNvSpPr>
          <p:nvPr>
            <p:ph idx="1"/>
          </p:nvPr>
        </p:nvSpPr>
        <p:spPr>
          <a:xfrm>
            <a:off x="457200" y="1188719"/>
            <a:ext cx="5122912" cy="5349240"/>
          </a:xfrm>
        </p:spPr>
        <p:txBody>
          <a:bodyPr>
            <a:normAutofit/>
          </a:bodyPr>
          <a:lstStyle/>
          <a:p>
            <a:r>
              <a:rPr lang="en-US" sz="1800" dirty="0" smtClean="0"/>
              <a:t>BBQ based tune measurement:</a:t>
            </a:r>
          </a:p>
          <a:p>
            <a:pPr lvl="1"/>
            <a:r>
              <a:rPr lang="en-US" sz="1600" dirty="0" smtClean="0"/>
              <a:t>Sub-micrometric sensitivity allowing studies for noise characterization (e.g. the mains harmonics, the so called “hump” (2009-2010))</a:t>
            </a:r>
          </a:p>
          <a:p>
            <a:pPr marL="457200" lvl="2" indent="0">
              <a:buNone/>
            </a:pPr>
            <a:r>
              <a:rPr lang="en-US" sz="1200" dirty="0" smtClean="0">
                <a:sym typeface="Wingdings" pitchFamily="2" charset="2"/>
              </a:rPr>
              <a:t> no need for PLL based technique </a:t>
            </a:r>
          </a:p>
          <a:p>
            <a:pPr marL="457200" lvl="2" indent="0">
              <a:buNone/>
            </a:pPr>
            <a:r>
              <a:rPr lang="en-US" sz="1200" dirty="0" smtClean="0">
                <a:sym typeface="Wingdings" pitchFamily="2" charset="2"/>
              </a:rPr>
              <a:t> “almost” no need of excitation, but therefore very sensitive to noise</a:t>
            </a:r>
            <a:endParaRPr lang="en-US" sz="1200" dirty="0" smtClean="0"/>
          </a:p>
          <a:p>
            <a:pPr lvl="1"/>
            <a:r>
              <a:rPr lang="en-US" sz="1600" dirty="0" smtClean="0"/>
              <a:t>Work-horse for tune and chromaticity measurements and </a:t>
            </a:r>
            <a:r>
              <a:rPr lang="en-US" sz="1600" dirty="0" smtClean="0">
                <a:solidFill>
                  <a:srgbClr val="FF0000"/>
                </a:solidFill>
              </a:rPr>
              <a:t>tune feedback. Which worked from the first year of operation!</a:t>
            </a:r>
          </a:p>
          <a:p>
            <a:endParaRPr lang="en-US" sz="1800" dirty="0" smtClean="0"/>
          </a:p>
          <a:p>
            <a:endParaRPr lang="en-US" sz="1800" dirty="0" smtClean="0"/>
          </a:p>
          <a:p>
            <a:endParaRPr lang="en-US" sz="1800" dirty="0"/>
          </a:p>
          <a:p>
            <a:r>
              <a:rPr lang="en-US" sz="1800" dirty="0" err="1" smtClean="0"/>
              <a:t>Schottky</a:t>
            </a:r>
            <a:r>
              <a:rPr lang="en-US" sz="1800" dirty="0" smtClean="0"/>
              <a:t> measurement:</a:t>
            </a:r>
          </a:p>
          <a:p>
            <a:pPr lvl="1"/>
            <a:r>
              <a:rPr lang="en-US" sz="1600" dirty="0" smtClean="0"/>
              <a:t>Still in the development phase</a:t>
            </a:r>
          </a:p>
          <a:p>
            <a:pPr lvl="1"/>
            <a:r>
              <a:rPr lang="en-US" sz="1600" dirty="0" smtClean="0"/>
              <a:t>Reduced expertise in </a:t>
            </a:r>
            <a:r>
              <a:rPr lang="en-US" sz="1600" dirty="0" err="1"/>
              <a:t>S</a:t>
            </a:r>
            <a:r>
              <a:rPr lang="en-US" sz="1600" dirty="0" err="1" smtClean="0"/>
              <a:t>chottky</a:t>
            </a:r>
            <a:r>
              <a:rPr lang="en-US" sz="1600" dirty="0" smtClean="0"/>
              <a:t> data analysis and interpretation at CERN</a:t>
            </a:r>
            <a:endParaRPr lang="en-GB" sz="1600" dirty="0"/>
          </a:p>
        </p:txBody>
      </p:sp>
      <p:pic>
        <p:nvPicPr>
          <p:cNvPr id="6" name="Picture 3"/>
          <p:cNvPicPr>
            <a:picLocks noChangeAspect="1" noChangeArrowheads="1"/>
          </p:cNvPicPr>
          <p:nvPr/>
        </p:nvPicPr>
        <p:blipFill>
          <a:blip r:embed="rId2" cstate="print"/>
          <a:srcRect/>
          <a:stretch>
            <a:fillRect/>
          </a:stretch>
        </p:blipFill>
        <p:spPr bwMode="auto">
          <a:xfrm>
            <a:off x="5517734" y="980728"/>
            <a:ext cx="3950810" cy="2963106"/>
          </a:xfrm>
          <a:prstGeom prst="rect">
            <a:avLst/>
          </a:prstGeom>
          <a:noFill/>
          <a:ln w="9525">
            <a:noFill/>
            <a:miter lim="800000"/>
            <a:headEnd/>
            <a:tailEnd/>
          </a:ln>
          <a:effectLst/>
        </p:spPr>
      </p:pic>
      <p:sp>
        <p:nvSpPr>
          <p:cNvPr id="8" name="Rectangle 7"/>
          <p:cNvSpPr/>
          <p:nvPr/>
        </p:nvSpPr>
        <p:spPr>
          <a:xfrm>
            <a:off x="6588224" y="3992956"/>
            <a:ext cx="2592288" cy="36004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R. De  Maria, M.-C. Alabau Pons</a:t>
            </a:r>
          </a:p>
        </p:txBody>
      </p:sp>
      <p:sp>
        <p:nvSpPr>
          <p:cNvPr id="10" name="TextBox 9"/>
          <p:cNvSpPr txBox="1"/>
          <p:nvPr/>
        </p:nvSpPr>
        <p:spPr>
          <a:xfrm rot="16200000">
            <a:off x="5310270" y="2094921"/>
            <a:ext cx="807971" cy="307777"/>
          </a:xfrm>
          <a:prstGeom prst="rect">
            <a:avLst/>
          </a:prstGeom>
          <a:noFill/>
        </p:spPr>
        <p:txBody>
          <a:bodyPr wrap="square" rtlCol="0">
            <a:spAutoFit/>
          </a:bodyPr>
          <a:lstStyle/>
          <a:p>
            <a:r>
              <a:rPr lang="en-US" sz="1400" b="1" dirty="0" smtClean="0"/>
              <a:t>Time [s] </a:t>
            </a:r>
            <a:endParaRPr lang="en-GB" sz="1400" b="1" dirty="0"/>
          </a:p>
        </p:txBody>
      </p:sp>
      <p:sp>
        <p:nvSpPr>
          <p:cNvPr id="11" name="TextBox 10"/>
          <p:cNvSpPr txBox="1"/>
          <p:nvPr/>
        </p:nvSpPr>
        <p:spPr>
          <a:xfrm>
            <a:off x="7020272" y="3717032"/>
            <a:ext cx="576064" cy="307777"/>
          </a:xfrm>
          <a:prstGeom prst="rect">
            <a:avLst/>
          </a:prstGeom>
          <a:noFill/>
        </p:spPr>
        <p:txBody>
          <a:bodyPr wrap="square" rtlCol="0">
            <a:spAutoFit/>
          </a:bodyPr>
          <a:lstStyle/>
          <a:p>
            <a:r>
              <a:rPr lang="en-US" sz="1400" b="1" dirty="0" smtClean="0"/>
              <a:t>Tune </a:t>
            </a:r>
            <a:endParaRPr lang="en-GB" sz="1400" b="1" dirty="0"/>
          </a:p>
        </p:txBody>
      </p:sp>
      <p:pic>
        <p:nvPicPr>
          <p:cNvPr id="2050" name="Picture 2" descr="http://elogbook.cern.ch/eLogbook/attach_reader?attach_id=12901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933056"/>
            <a:ext cx="6367391" cy="1080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4183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2" name="Title 1"/>
          <p:cNvSpPr>
            <a:spLocks noGrp="1"/>
          </p:cNvSpPr>
          <p:nvPr>
            <p:ph type="title"/>
          </p:nvPr>
        </p:nvSpPr>
        <p:spPr/>
        <p:txBody>
          <a:bodyPr/>
          <a:lstStyle/>
          <a:p>
            <a:r>
              <a:rPr lang="en-GB" dirty="0" smtClean="0"/>
              <a:t>BBQ Tune Systems</a:t>
            </a:r>
            <a:endParaRPr lang="en-GB" dirty="0"/>
          </a:p>
        </p:txBody>
      </p:sp>
      <p:sp>
        <p:nvSpPr>
          <p:cNvPr id="4" name="Text Placeholder 3"/>
          <p:cNvSpPr>
            <a:spLocks noGrp="1"/>
          </p:cNvSpPr>
          <p:nvPr>
            <p:ph sz="half" idx="1"/>
          </p:nvPr>
        </p:nvSpPr>
        <p:spPr>
          <a:xfrm>
            <a:off x="457199" y="1189038"/>
            <a:ext cx="4221729" cy="2600002"/>
          </a:xfrm>
        </p:spPr>
        <p:txBody>
          <a:bodyPr>
            <a:noAutofit/>
          </a:bodyPr>
          <a:lstStyle/>
          <a:p>
            <a:r>
              <a:rPr lang="en-GB" sz="1800" dirty="0" smtClean="0"/>
              <a:t>Incompatibility with transverse damping</a:t>
            </a:r>
          </a:p>
          <a:p>
            <a:pPr lvl="1"/>
            <a:r>
              <a:rPr lang="en-GB" sz="1600" dirty="0" smtClean="0"/>
              <a:t>Damper operated at high gain suppressing signal</a:t>
            </a:r>
          </a:p>
          <a:p>
            <a:pPr lvl="1"/>
            <a:r>
              <a:rPr lang="en-GB" sz="1600" dirty="0" smtClean="0"/>
              <a:t>Large </a:t>
            </a:r>
            <a:r>
              <a:rPr lang="en-GB" sz="1600" dirty="0" err="1" smtClean="0"/>
              <a:t>octupole</a:t>
            </a:r>
            <a:r>
              <a:rPr lang="en-GB" sz="1600" dirty="0" smtClean="0"/>
              <a:t> currents &amp; chromaticity broadening tune peak</a:t>
            </a:r>
          </a:p>
          <a:p>
            <a:r>
              <a:rPr lang="en-GB" sz="1800" dirty="0" smtClean="0"/>
              <a:t>50Hz mains harmonic interference at low oscillation amplitudes leading to frequent fast jumps  </a:t>
            </a:r>
            <a:r>
              <a:rPr lang="en-GB" sz="1800" dirty="0" smtClean="0">
                <a:sym typeface="Wingdings" pitchFamily="2" charset="2"/>
              </a:rPr>
              <a:t> QPS trips</a:t>
            </a:r>
            <a:endParaRPr lang="en-GB" sz="1800" dirty="0"/>
          </a:p>
        </p:txBody>
      </p:sp>
      <p:sp>
        <p:nvSpPr>
          <p:cNvPr id="3" name="Content Placeholder 2"/>
          <p:cNvSpPr>
            <a:spLocks noGrp="1"/>
          </p:cNvSpPr>
          <p:nvPr>
            <p:ph sz="half" idx="2"/>
          </p:nvPr>
        </p:nvSpPr>
        <p:spPr>
          <a:xfrm>
            <a:off x="438266" y="3933056"/>
            <a:ext cx="8291264" cy="2304256"/>
          </a:xfrm>
        </p:spPr>
        <p:txBody>
          <a:bodyPr>
            <a:normAutofit fontScale="55000" lnSpcReduction="20000"/>
          </a:bodyPr>
          <a:lstStyle/>
          <a:p>
            <a:r>
              <a:rPr lang="en-GB" sz="3300" dirty="0"/>
              <a:t>Solved during 2012 through implementation of gated BBQ </a:t>
            </a:r>
            <a:r>
              <a:rPr lang="en-GB" sz="3300" dirty="0" smtClean="0"/>
              <a:t>system gating </a:t>
            </a:r>
            <a:r>
              <a:rPr lang="en-GB" sz="3300" dirty="0"/>
              <a:t>on bunches for which the damper operates at lower gain </a:t>
            </a:r>
          </a:p>
          <a:p>
            <a:r>
              <a:rPr lang="en-GB" sz="3300" dirty="0" smtClean="0"/>
              <a:t>Post </a:t>
            </a:r>
            <a:r>
              <a:rPr lang="en-GB" sz="3300" dirty="0"/>
              <a:t>LS1 Operation</a:t>
            </a:r>
          </a:p>
          <a:p>
            <a:pPr lvl="1"/>
            <a:r>
              <a:rPr lang="en-GB" sz="2900" dirty="0"/>
              <a:t>Installation of dedicated pick-ups for gated </a:t>
            </a:r>
            <a:r>
              <a:rPr lang="en-GB" sz="2900" dirty="0" smtClean="0"/>
              <a:t>tune. </a:t>
            </a:r>
            <a:r>
              <a:rPr lang="en-GB" sz="2900" dirty="0"/>
              <a:t>Better tune signal with gating should help reduce spurious tune </a:t>
            </a:r>
            <a:r>
              <a:rPr lang="en-GB" sz="2900" dirty="0" smtClean="0"/>
              <a:t>jump</a:t>
            </a:r>
            <a:endParaRPr lang="en-GB" sz="2900" dirty="0"/>
          </a:p>
          <a:p>
            <a:pPr lvl="1"/>
            <a:r>
              <a:rPr lang="en-GB" sz="2900" dirty="0"/>
              <a:t>Software upgraded to allow </a:t>
            </a:r>
            <a:r>
              <a:rPr lang="en-GB" sz="2900" dirty="0" smtClean="0"/>
              <a:t>profiting of the full gated </a:t>
            </a:r>
            <a:r>
              <a:rPr lang="en-GB" sz="2900" dirty="0"/>
              <a:t>tune functionality</a:t>
            </a:r>
          </a:p>
          <a:p>
            <a:pPr lvl="1"/>
            <a:r>
              <a:rPr lang="en-GB" sz="2900" dirty="0" smtClean="0"/>
              <a:t>Higher </a:t>
            </a:r>
            <a:r>
              <a:rPr lang="en-GB" sz="2900" dirty="0"/>
              <a:t>threshold levels </a:t>
            </a:r>
            <a:r>
              <a:rPr lang="en-GB" sz="2900" dirty="0" smtClean="0"/>
              <a:t>on QPS for trim </a:t>
            </a:r>
            <a:r>
              <a:rPr lang="en-GB" sz="2900" dirty="0" err="1" smtClean="0"/>
              <a:t>quadrupoles</a:t>
            </a:r>
            <a:r>
              <a:rPr lang="en-GB" sz="2900" dirty="0" smtClean="0"/>
              <a:t> will be implemented to reduce sensitivity to fast tune jumps</a:t>
            </a:r>
            <a:endParaRPr lang="en-GB" sz="2900" dirty="0"/>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4454" y="1136328"/>
            <a:ext cx="446405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09627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2" name="Title 1"/>
          <p:cNvSpPr>
            <a:spLocks noGrp="1"/>
          </p:cNvSpPr>
          <p:nvPr>
            <p:ph type="title"/>
          </p:nvPr>
        </p:nvSpPr>
        <p:spPr/>
        <p:txBody>
          <a:bodyPr>
            <a:normAutofit/>
          </a:bodyPr>
          <a:lstStyle/>
          <a:p>
            <a:r>
              <a:rPr lang="en-GB" dirty="0" err="1" smtClean="0"/>
              <a:t>Schottky</a:t>
            </a:r>
            <a:endParaRPr lang="en-GB" dirty="0"/>
          </a:p>
        </p:txBody>
      </p:sp>
      <p:sp>
        <p:nvSpPr>
          <p:cNvPr id="3" name="Content Placeholder 2"/>
          <p:cNvSpPr>
            <a:spLocks noGrp="1"/>
          </p:cNvSpPr>
          <p:nvPr>
            <p:ph sz="half" idx="2"/>
          </p:nvPr>
        </p:nvSpPr>
        <p:spPr>
          <a:xfrm>
            <a:off x="349166" y="3704416"/>
            <a:ext cx="2904919" cy="2604904"/>
          </a:xfrm>
        </p:spPr>
        <p:txBody>
          <a:bodyPr>
            <a:noAutofit/>
          </a:bodyPr>
          <a:lstStyle/>
          <a:p>
            <a:pPr lvl="1">
              <a:lnSpc>
                <a:spcPct val="100000"/>
              </a:lnSpc>
            </a:pPr>
            <a:r>
              <a:rPr lang="en-GB" sz="1600" dirty="0" smtClean="0"/>
              <a:t>Large </a:t>
            </a:r>
            <a:r>
              <a:rPr lang="en-GB" sz="1600" dirty="0"/>
              <a:t>coherent signals saturate and destroy the pre-amps in the other systems</a:t>
            </a:r>
            <a:r>
              <a:rPr lang="en-GB" sz="1600" dirty="0" smtClean="0"/>
              <a:t>!</a:t>
            </a:r>
          </a:p>
          <a:p>
            <a:pPr lvl="1">
              <a:lnSpc>
                <a:spcPct val="100000"/>
              </a:lnSpc>
            </a:pPr>
            <a:endParaRPr lang="en-GB" sz="1600" dirty="0"/>
          </a:p>
          <a:p>
            <a:pPr marL="228600" lvl="1">
              <a:lnSpc>
                <a:spcPct val="100000"/>
              </a:lnSpc>
              <a:buSzTx/>
            </a:pPr>
            <a:r>
              <a:rPr lang="en-GB" sz="1800" dirty="0" smtClean="0">
                <a:solidFill>
                  <a:srgbClr val="FF0000"/>
                </a:solidFill>
              </a:rPr>
              <a:t>So far not an operational tool </a:t>
            </a:r>
            <a:r>
              <a:rPr lang="en-GB" sz="1800" dirty="0" smtClean="0">
                <a:sym typeface="Wingdings" pitchFamily="2" charset="2"/>
              </a:rPr>
              <a:t> work on it during LS1</a:t>
            </a:r>
            <a:endParaRPr lang="en-GB" sz="1800"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8600" y="1105874"/>
            <a:ext cx="2840440" cy="2126532"/>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5024" y="1105874"/>
            <a:ext cx="2840440" cy="2126532"/>
          </a:xfrm>
          <a:prstGeom prst="rect">
            <a:avLst/>
          </a:prstGeom>
        </p:spPr>
      </p:pic>
      <p:sp>
        <p:nvSpPr>
          <p:cNvPr id="8" name="Text Placeholder 3"/>
          <p:cNvSpPr txBox="1">
            <a:spLocks/>
          </p:cNvSpPr>
          <p:nvPr/>
        </p:nvSpPr>
        <p:spPr>
          <a:xfrm>
            <a:off x="-17583" y="2982015"/>
            <a:ext cx="9105464" cy="11901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lang="en-US" sz="4000" b="1" kern="1200" dirty="0" smtClean="0">
                <a:solidFill>
                  <a:schemeClr val="tx2">
                    <a:lumMod val="60000"/>
                    <a:lumOff val="4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dirty="0"/>
          </a:p>
        </p:txBody>
      </p:sp>
      <p:pic>
        <p:nvPicPr>
          <p:cNvPr id="9"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56439" y="3933056"/>
            <a:ext cx="5931442" cy="218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3"/>
          <p:cNvSpPr txBox="1">
            <a:spLocks/>
          </p:cNvSpPr>
          <p:nvPr/>
        </p:nvSpPr>
        <p:spPr>
          <a:xfrm>
            <a:off x="0" y="4178234"/>
            <a:ext cx="3174023" cy="19763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lang="en-US" sz="4000" b="1" kern="1200" dirty="0" smtClean="0">
                <a:solidFill>
                  <a:schemeClr val="tx2">
                    <a:lumMod val="60000"/>
                    <a:lumOff val="4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GB" dirty="0" smtClean="0"/>
          </a:p>
        </p:txBody>
      </p:sp>
      <p:sp>
        <p:nvSpPr>
          <p:cNvPr id="12" name="Content Placeholder 2"/>
          <p:cNvSpPr txBox="1">
            <a:spLocks/>
          </p:cNvSpPr>
          <p:nvPr/>
        </p:nvSpPr>
        <p:spPr>
          <a:xfrm>
            <a:off x="344260" y="3068960"/>
            <a:ext cx="8469897" cy="827757"/>
          </a:xfrm>
          <a:prstGeom prst="rect">
            <a:avLst/>
          </a:prstGeom>
        </p:spPr>
        <p:txBody>
          <a:bodyPr vert="horz" lIns="91440" tIns="0" rIns="91440" bIns="0" rtlCol="0">
            <a:normAutofit fontScale="55000" lnSpcReduction="20000"/>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346075"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452438"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569913"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6858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dirty="0" smtClean="0">
                <a:solidFill>
                  <a:schemeClr val="tx1"/>
                </a:solidFill>
              </a:rPr>
              <a:t>Run with Protons in 2012 </a:t>
            </a:r>
          </a:p>
          <a:p>
            <a:pPr lvl="1"/>
            <a:r>
              <a:rPr lang="en-GB" sz="2900" dirty="0" smtClean="0"/>
              <a:t>Signal good on B1H for single &amp; multi bunch measurements at injection &amp; stable beams</a:t>
            </a:r>
          </a:p>
        </p:txBody>
      </p:sp>
      <p:sp>
        <p:nvSpPr>
          <p:cNvPr id="13" name="Text Placeholder 3"/>
          <p:cNvSpPr txBox="1">
            <a:spLocks/>
          </p:cNvSpPr>
          <p:nvPr/>
        </p:nvSpPr>
        <p:spPr>
          <a:xfrm>
            <a:off x="356446" y="1189036"/>
            <a:ext cx="3250704" cy="1792979"/>
          </a:xfrm>
          <a:prstGeom prst="rect">
            <a:avLst/>
          </a:prstGeom>
        </p:spPr>
        <p:txBody>
          <a:bodyPr vert="horz" lIns="91440" tIns="0" rIns="91440" bIns="0" rtlCol="0">
            <a:normAutofit fontScale="85000" lnSpcReduction="20000"/>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346075"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452438"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569913"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6858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sz="2300" dirty="0" smtClean="0"/>
              <a:t>Run with Ions in 2011 </a:t>
            </a:r>
          </a:p>
          <a:p>
            <a:pPr lvl="1"/>
            <a:r>
              <a:rPr lang="en-GB" sz="2100" dirty="0" smtClean="0"/>
              <a:t>Good </a:t>
            </a:r>
            <a:r>
              <a:rPr lang="en-GB" sz="2100" dirty="0" err="1" smtClean="0"/>
              <a:t>Schottky</a:t>
            </a:r>
            <a:r>
              <a:rPr lang="en-GB" sz="2100" dirty="0" smtClean="0"/>
              <a:t> signals observed on ion fills only</a:t>
            </a:r>
          </a:p>
          <a:p>
            <a:pPr lvl="1"/>
            <a:r>
              <a:rPr lang="en-GB" sz="2100" dirty="0"/>
              <a:t>S</a:t>
            </a:r>
            <a:r>
              <a:rPr lang="en-GB" sz="2100" dirty="0" smtClean="0"/>
              <a:t>ingle bunch tune/chromaticity</a:t>
            </a:r>
            <a:r>
              <a:rPr lang="en-GB" sz="2100" dirty="0"/>
              <a:t> </a:t>
            </a:r>
            <a:r>
              <a:rPr lang="en-GB" sz="2100" dirty="0" smtClean="0"/>
              <a:t>measurements tested in MD </a:t>
            </a:r>
          </a:p>
        </p:txBody>
      </p:sp>
      <p:sp>
        <p:nvSpPr>
          <p:cNvPr id="16" name="Rectangle 15"/>
          <p:cNvSpPr/>
          <p:nvPr/>
        </p:nvSpPr>
        <p:spPr>
          <a:xfrm>
            <a:off x="5148064" y="620688"/>
            <a:ext cx="1800200"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US-LARP contribution</a:t>
            </a:r>
          </a:p>
        </p:txBody>
      </p:sp>
    </p:spTree>
    <p:extLst>
      <p:ext uri="{BB962C8B-B14F-4D97-AF65-F5344CB8AC3E}">
        <p14:creationId xmlns:p14="http://schemas.microsoft.com/office/powerpoint/2010/main" val="8226664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Intra-bunch transverse diagnostics</a:t>
            </a:r>
            <a:endParaRPr lang="en-GB" dirty="0"/>
          </a:p>
        </p:txBody>
      </p:sp>
      <p:sp>
        <p:nvSpPr>
          <p:cNvPr id="5" name="Content Placeholder 4"/>
          <p:cNvSpPr>
            <a:spLocks noGrp="1"/>
          </p:cNvSpPr>
          <p:nvPr>
            <p:ph sz="half" idx="1"/>
          </p:nvPr>
        </p:nvSpPr>
        <p:spPr>
          <a:xfrm>
            <a:off x="179512" y="1189038"/>
            <a:ext cx="5021627" cy="4976266"/>
          </a:xfrm>
        </p:spPr>
        <p:txBody>
          <a:bodyPr>
            <a:normAutofit fontScale="70000" lnSpcReduction="20000"/>
          </a:bodyPr>
          <a:lstStyle/>
          <a:p>
            <a:r>
              <a:rPr lang="en-US" sz="2600" dirty="0" smtClean="0"/>
              <a:t>Operation with tight collimator settings and above nominal bunch population in 2012 has led to the observation of beam instabilities.</a:t>
            </a:r>
          </a:p>
          <a:p>
            <a:r>
              <a:rPr lang="en-US" sz="2600" dirty="0" smtClean="0"/>
              <a:t>Synchrotron side-bands have been seen in tune (BBQ) spectra  but: </a:t>
            </a:r>
          </a:p>
          <a:p>
            <a:pPr lvl="1"/>
            <a:r>
              <a:rPr lang="en-US" sz="2300" dirty="0" smtClean="0"/>
              <a:t>No bunch by bunch information</a:t>
            </a:r>
          </a:p>
          <a:p>
            <a:pPr lvl="1"/>
            <a:r>
              <a:rPr lang="en-US" sz="2300" dirty="0" smtClean="0"/>
              <a:t>Which head-tail mode(s) were excited?</a:t>
            </a:r>
          </a:p>
          <a:p>
            <a:r>
              <a:rPr lang="en-US" sz="2300" dirty="0" smtClean="0"/>
              <a:t>Transverse diagnostics intra-bunch diagnostics based on the so-called “head-tail” monitor:</a:t>
            </a:r>
          </a:p>
          <a:p>
            <a:pPr lvl="1"/>
            <a:r>
              <a:rPr lang="en-US" sz="2300" dirty="0" smtClean="0"/>
              <a:t>Wide-band (6 GHz) pick-up with high bandwidth scope (3.5 GHz) – 10 GS/s</a:t>
            </a:r>
          </a:p>
          <a:p>
            <a:pPr lvl="1"/>
            <a:r>
              <a:rPr lang="en-US" sz="2300" dirty="0">
                <a:solidFill>
                  <a:srgbClr val="FF0000"/>
                </a:solidFill>
              </a:rPr>
              <a:t>Unreliable remote access </a:t>
            </a:r>
            <a:r>
              <a:rPr lang="en-US" sz="2300" dirty="0"/>
              <a:t>to the scope (frequent crashes</a:t>
            </a:r>
            <a:r>
              <a:rPr lang="en-US" sz="2300" dirty="0" smtClean="0"/>
              <a:t>)</a:t>
            </a:r>
          </a:p>
          <a:p>
            <a:pPr lvl="1"/>
            <a:r>
              <a:rPr lang="en-US" sz="2300" dirty="0" smtClean="0">
                <a:solidFill>
                  <a:srgbClr val="FF0000"/>
                </a:solidFill>
              </a:rPr>
              <a:t>Limited number of bunches/turns </a:t>
            </a:r>
            <a:r>
              <a:rPr lang="en-US" sz="2300" dirty="0" smtClean="0"/>
              <a:t>can be acquired making virtually impossible to catch the instability</a:t>
            </a:r>
            <a:endParaRPr lang="en-GB" dirty="0" smtClean="0"/>
          </a:p>
          <a:p>
            <a:pPr lvl="1"/>
            <a:r>
              <a:rPr lang="en-US" sz="2300" dirty="0" smtClean="0">
                <a:solidFill>
                  <a:srgbClr val="FF0000"/>
                </a:solidFill>
              </a:rPr>
              <a:t>Limited resolution </a:t>
            </a:r>
            <a:r>
              <a:rPr lang="en-US" sz="2300" dirty="0" smtClean="0"/>
              <a:t>(~100 </a:t>
            </a:r>
            <a:r>
              <a:rPr lang="en-US" sz="2300" dirty="0" smtClean="0">
                <a:latin typeface="Symbol" pitchFamily="18" charset="2"/>
              </a:rPr>
              <a:t>m</a:t>
            </a:r>
            <a:r>
              <a:rPr lang="en-US" sz="2300" dirty="0" smtClean="0"/>
              <a:t>m) due to limited common mode rejection in the hybrid</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0427" y="1052736"/>
            <a:ext cx="3383573" cy="2903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http://elogbook.cern.ch/eLogbook/attach_reader?attach_id=114818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462" t="42268" b="21744"/>
          <a:stretch/>
        </p:blipFill>
        <p:spPr bwMode="auto">
          <a:xfrm>
            <a:off x="5099752" y="4723957"/>
            <a:ext cx="4044248" cy="16573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478826" y="4771514"/>
            <a:ext cx="1800200"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00"/>
                </a:solidFill>
              </a:rPr>
              <a:t>B. Salvant, R. Steinhagen</a:t>
            </a:r>
          </a:p>
        </p:txBody>
      </p:sp>
      <p:sp>
        <p:nvSpPr>
          <p:cNvPr id="13" name="Rectangular Callout 12"/>
          <p:cNvSpPr/>
          <p:nvPr/>
        </p:nvSpPr>
        <p:spPr>
          <a:xfrm>
            <a:off x="7596336" y="5469176"/>
            <a:ext cx="936103" cy="264080"/>
          </a:xfrm>
          <a:prstGeom prst="wedgeRectCallout">
            <a:avLst>
              <a:gd name="adj1" fmla="val -13739"/>
              <a:gd name="adj2" fmla="val -13813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reflection</a:t>
            </a:r>
            <a:endParaRPr lang="en-GB" sz="1400" dirty="0"/>
          </a:p>
        </p:txBody>
      </p:sp>
    </p:spTree>
    <p:extLst>
      <p:ext uri="{BB962C8B-B14F-4D97-AF65-F5344CB8AC3E}">
        <p14:creationId xmlns:p14="http://schemas.microsoft.com/office/powerpoint/2010/main" val="890726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stretch>
            <a:fillRect/>
          </a:stretch>
        </p:blipFill>
        <p:spPr>
          <a:xfrm>
            <a:off x="5076056" y="886986"/>
            <a:ext cx="3577590" cy="1245870"/>
          </a:xfrm>
          <a:prstGeom prst="rect">
            <a:avLst/>
          </a:prstGeom>
        </p:spPr>
      </p:pic>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dirty="0">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Intra-bunch transverse diagnostics</a:t>
            </a:r>
            <a:endParaRPr lang="en-GB" dirty="0"/>
          </a:p>
        </p:txBody>
      </p:sp>
      <p:sp>
        <p:nvSpPr>
          <p:cNvPr id="5" name="Content Placeholder 4"/>
          <p:cNvSpPr>
            <a:spLocks noGrp="1"/>
          </p:cNvSpPr>
          <p:nvPr>
            <p:ph sz="half" idx="1"/>
          </p:nvPr>
        </p:nvSpPr>
        <p:spPr/>
        <p:txBody>
          <a:bodyPr>
            <a:normAutofit fontScale="62500" lnSpcReduction="20000"/>
          </a:bodyPr>
          <a:lstStyle/>
          <a:p>
            <a:pPr lvl="1"/>
            <a:r>
              <a:rPr lang="en-US" dirty="0" smtClean="0">
                <a:latin typeface="Calibri" pitchFamily="-111" charset="0"/>
              </a:rPr>
              <a:t>Options:</a:t>
            </a:r>
            <a:endParaRPr lang="en-GB" dirty="0" smtClean="0">
              <a:latin typeface="Calibri" pitchFamily="-111" charset="0"/>
            </a:endParaRPr>
          </a:p>
          <a:p>
            <a:pPr lvl="2"/>
            <a:r>
              <a:rPr lang="en-GB" dirty="0" smtClean="0">
                <a:latin typeface="Calibri" pitchFamily="-111" charset="0"/>
              </a:rPr>
              <a:t>Replacement </a:t>
            </a:r>
            <a:r>
              <a:rPr lang="en-GB" dirty="0">
                <a:latin typeface="Calibri" pitchFamily="-111" charset="0"/>
              </a:rPr>
              <a:t>of fast oscilloscopes</a:t>
            </a:r>
          </a:p>
          <a:p>
            <a:pPr lvl="3"/>
            <a:r>
              <a:rPr lang="en-GB" dirty="0">
                <a:latin typeface="Calibri" pitchFamily="-111" charset="0"/>
              </a:rPr>
              <a:t>More adapted acquisition system for performance &amp; </a:t>
            </a:r>
            <a:r>
              <a:rPr lang="en-GB" dirty="0" smtClean="0">
                <a:latin typeface="Calibri" pitchFamily="-111" charset="0"/>
              </a:rPr>
              <a:t>reliability. </a:t>
            </a:r>
          </a:p>
          <a:p>
            <a:pPr lvl="4"/>
            <a:r>
              <a:rPr lang="en-GB" dirty="0" smtClean="0">
                <a:latin typeface="Calibri" pitchFamily="-111" charset="0"/>
              </a:rPr>
              <a:t>Still limited resolution</a:t>
            </a:r>
          </a:p>
          <a:p>
            <a:pPr lvl="3"/>
            <a:endParaRPr lang="en-GB" dirty="0" smtClean="0">
              <a:latin typeface="Calibri" pitchFamily="-111" charset="0"/>
            </a:endParaRPr>
          </a:p>
          <a:p>
            <a:pPr lvl="2"/>
            <a:r>
              <a:rPr lang="en-GB" dirty="0" smtClean="0">
                <a:latin typeface="Calibri" pitchFamily="-111" charset="0"/>
              </a:rPr>
              <a:t>High </a:t>
            </a:r>
            <a:r>
              <a:rPr lang="en-GB" dirty="0">
                <a:latin typeface="Calibri" pitchFamily="-111" charset="0"/>
              </a:rPr>
              <a:t>sensitivity  frequency domain detection system based on </a:t>
            </a:r>
            <a:r>
              <a:rPr lang="en-GB" dirty="0" smtClean="0">
                <a:latin typeface="Calibri" pitchFamily="-111" charset="0"/>
              </a:rPr>
              <a:t>band-pass </a:t>
            </a:r>
            <a:r>
              <a:rPr lang="en-GB" dirty="0">
                <a:latin typeface="Calibri" pitchFamily="-111" charset="0"/>
              </a:rPr>
              <a:t>filters and </a:t>
            </a:r>
            <a:r>
              <a:rPr lang="en-GB" dirty="0" smtClean="0">
                <a:latin typeface="Calibri" pitchFamily="-111" charset="0"/>
              </a:rPr>
              <a:t>diodes. </a:t>
            </a:r>
          </a:p>
          <a:p>
            <a:pPr lvl="4"/>
            <a:r>
              <a:rPr lang="en-GB" dirty="0" smtClean="0">
                <a:latin typeface="Calibri" pitchFamily="-111" charset="0"/>
              </a:rPr>
              <a:t>Interpretation of the data might not be evident</a:t>
            </a:r>
          </a:p>
          <a:p>
            <a:pPr lvl="2"/>
            <a:endParaRPr lang="en-GB" dirty="0" smtClean="0">
              <a:latin typeface="Calibri" pitchFamily="-111" charset="0"/>
            </a:endParaRPr>
          </a:p>
          <a:p>
            <a:pPr lvl="2"/>
            <a:r>
              <a:rPr lang="en-US" dirty="0" smtClean="0">
                <a:latin typeface="Calibri" pitchFamily="-111" charset="0"/>
              </a:rPr>
              <a:t>Electro-optical pick-up:</a:t>
            </a:r>
          </a:p>
          <a:p>
            <a:pPr lvl="4"/>
            <a:r>
              <a:rPr lang="en-US" dirty="0" smtClean="0"/>
              <a:t>particle </a:t>
            </a:r>
            <a:r>
              <a:rPr lang="en-US" dirty="0"/>
              <a:t>beam modulates </a:t>
            </a:r>
            <a:r>
              <a:rPr lang="en-US" dirty="0" smtClean="0"/>
              <a:t>crystal birefringence</a:t>
            </a:r>
          </a:p>
          <a:p>
            <a:pPr lvl="4"/>
            <a:r>
              <a:rPr lang="en-US" dirty="0" smtClean="0"/>
              <a:t>very </a:t>
            </a:r>
            <a:r>
              <a:rPr lang="en-US" dirty="0"/>
              <a:t>wide-band </a:t>
            </a:r>
            <a:r>
              <a:rPr lang="en-US" dirty="0" smtClean="0"/>
              <a:t>signal</a:t>
            </a:r>
          </a:p>
          <a:p>
            <a:pPr lvl="4"/>
            <a:r>
              <a:rPr lang="en-US" dirty="0" smtClean="0"/>
              <a:t>no </a:t>
            </a:r>
            <a:r>
              <a:rPr lang="en-US" dirty="0"/>
              <a:t>beam power </a:t>
            </a:r>
            <a:r>
              <a:rPr lang="en-US" dirty="0" smtClean="0"/>
              <a:t>issues</a:t>
            </a:r>
            <a:endParaRPr lang="en-GB" dirty="0"/>
          </a:p>
        </p:txBody>
      </p:sp>
      <p:sp>
        <p:nvSpPr>
          <p:cNvPr id="8" name="Rectangle 7"/>
          <p:cNvSpPr/>
          <p:nvPr/>
        </p:nvSpPr>
        <p:spPr>
          <a:xfrm>
            <a:off x="4427984" y="1916832"/>
            <a:ext cx="4572000" cy="815608"/>
          </a:xfrm>
          <a:prstGeom prst="rect">
            <a:avLst/>
          </a:prstGeom>
        </p:spPr>
        <p:txBody>
          <a:bodyPr>
            <a:spAutoFit/>
          </a:bodyPr>
          <a:lstStyle/>
          <a:p>
            <a:pPr lvl="1">
              <a:lnSpc>
                <a:spcPct val="100000"/>
              </a:lnSpc>
              <a:spcBef>
                <a:spcPts val="600"/>
              </a:spcBef>
            </a:pPr>
            <a:r>
              <a:rPr lang="en-US" sz="1400" b="1" dirty="0" smtClean="0">
                <a:ea typeface="msgothic"/>
              </a:rPr>
              <a:t>4 </a:t>
            </a:r>
            <a:r>
              <a:rPr lang="en-US" sz="1400" b="1" dirty="0">
                <a:ea typeface="msgothic"/>
              </a:rPr>
              <a:t>(2,1) </a:t>
            </a:r>
            <a:r>
              <a:rPr lang="en-US" sz="1400" b="1" dirty="0" err="1">
                <a:ea typeface="msgothic"/>
              </a:rPr>
              <a:t>ch</a:t>
            </a:r>
            <a:r>
              <a:rPr lang="en-US" sz="1400" b="1" dirty="0">
                <a:ea typeface="msgothic"/>
              </a:rPr>
              <a:t>@ 4 (6.5/8, 13) GHz</a:t>
            </a:r>
            <a:endParaRPr lang="en-US" sz="1400" b="1" dirty="0"/>
          </a:p>
          <a:p>
            <a:pPr lvl="1">
              <a:lnSpc>
                <a:spcPct val="100000"/>
              </a:lnSpc>
              <a:spcBef>
                <a:spcPts val="600"/>
              </a:spcBef>
            </a:pPr>
            <a:r>
              <a:rPr lang="en-US" sz="1400" b="1" dirty="0">
                <a:ea typeface="msgothic"/>
              </a:rPr>
              <a:t>16 (32) GB/</a:t>
            </a:r>
            <a:r>
              <a:rPr lang="en-US" sz="1400" b="1" dirty="0" err="1">
                <a:ea typeface="msgothic"/>
              </a:rPr>
              <a:t>ch</a:t>
            </a:r>
            <a:r>
              <a:rPr lang="en-US" sz="1400" b="1" dirty="0">
                <a:ea typeface="msgothic"/>
              </a:rPr>
              <a:t> sampling buffer ↔ monitoring of 1.6 s of beam data</a:t>
            </a:r>
            <a:r>
              <a:rPr lang="en-US" sz="1400" b="1" dirty="0" smtClean="0">
                <a:ea typeface="msgothic"/>
              </a:rPr>
              <a:t>!</a:t>
            </a:r>
            <a:endParaRPr lang="en-US" sz="1400" b="1"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2708920"/>
            <a:ext cx="4453514" cy="210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4860032" y="4509120"/>
            <a:ext cx="1235541"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FF00"/>
                </a:solidFill>
              </a:rPr>
              <a:t>R. Steinhagen</a:t>
            </a: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4869160"/>
            <a:ext cx="4301490" cy="1634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0986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lumi.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24733" y="836712"/>
            <a:ext cx="28098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2" name="Title 1"/>
          <p:cNvSpPr>
            <a:spLocks noGrp="1"/>
          </p:cNvSpPr>
          <p:nvPr>
            <p:ph type="title"/>
          </p:nvPr>
        </p:nvSpPr>
        <p:spPr/>
        <p:txBody>
          <a:bodyPr tIns="32146" bIns="32146"/>
          <a:lstStyle/>
          <a:p>
            <a:r>
              <a:rPr lang="en-US" dirty="0" smtClean="0"/>
              <a:t>Luminosity measurement (BRAN) </a:t>
            </a:r>
            <a:endParaRPr lang="en-US" dirty="0"/>
          </a:p>
        </p:txBody>
      </p:sp>
      <p:sp>
        <p:nvSpPr>
          <p:cNvPr id="3" name="Content Placeholder 2"/>
          <p:cNvSpPr>
            <a:spLocks noGrp="1"/>
          </p:cNvSpPr>
          <p:nvPr>
            <p:ph sz="half" idx="1"/>
          </p:nvPr>
        </p:nvSpPr>
        <p:spPr>
          <a:xfrm>
            <a:off x="457200" y="1189038"/>
            <a:ext cx="5194920" cy="5348922"/>
          </a:xfrm>
        </p:spPr>
        <p:txBody>
          <a:bodyPr lIns="64291" tIns="32146" rIns="64291" bIns="32146">
            <a:normAutofit/>
          </a:bodyPr>
          <a:lstStyle/>
          <a:p>
            <a:r>
              <a:rPr lang="en-US" sz="1800" dirty="0" smtClean="0"/>
              <a:t>Fast ionization chambers providing relative bunch-by-bunch instantaneous collision rate measurement in IP1 and 5 with sensitivity in the few % range</a:t>
            </a:r>
          </a:p>
          <a:p>
            <a:r>
              <a:rPr lang="en-US" sz="1800" dirty="0" smtClean="0"/>
              <a:t>Operational since the startup of LHC</a:t>
            </a:r>
          </a:p>
          <a:p>
            <a:r>
              <a:rPr lang="en-US" sz="1800" dirty="0" smtClean="0"/>
              <a:t>Regularly used for optimization and </a:t>
            </a:r>
            <a:r>
              <a:rPr lang="en-US" sz="1800" dirty="0" err="1" smtClean="0"/>
              <a:t>levelling</a:t>
            </a:r>
            <a:endParaRPr lang="en-US" sz="1800" dirty="0" smtClean="0"/>
          </a:p>
          <a:p>
            <a:r>
              <a:rPr lang="en-US" sz="1800" dirty="0"/>
              <a:t>Sensitivity adequate for nominal </a:t>
            </a:r>
            <a:r>
              <a:rPr lang="en-US" sz="1800" dirty="0" smtClean="0"/>
              <a:t>bunches and squeezed optics. Not enough sensitive for un-squeezed </a:t>
            </a:r>
            <a:r>
              <a:rPr lang="en-US" sz="1800" dirty="0"/>
              <a:t>beams or low intensity </a:t>
            </a:r>
            <a:r>
              <a:rPr lang="en-US" sz="1800" dirty="0" smtClean="0"/>
              <a:t>bunches.</a:t>
            </a:r>
          </a:p>
          <a:p>
            <a:r>
              <a:rPr lang="en-US" sz="1800" dirty="0" smtClean="0"/>
              <a:t>Main limitation coming from EM noise</a:t>
            </a:r>
            <a:endParaRPr lang="en-US" sz="2000" dirty="0"/>
          </a:p>
          <a:p>
            <a:endParaRPr lang="en-US" sz="2000" dirty="0"/>
          </a:p>
        </p:txBody>
      </p:sp>
      <p:sp>
        <p:nvSpPr>
          <p:cNvPr id="9" name="Rectangle 8"/>
          <p:cNvSpPr/>
          <p:nvPr/>
        </p:nvSpPr>
        <p:spPr>
          <a:xfrm>
            <a:off x="7343800" y="329501"/>
            <a:ext cx="1800200"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US-LARP contribution</a:t>
            </a:r>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734925" y="2924944"/>
            <a:ext cx="3217747" cy="296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bran.png"/>
          <p:cNvPicPr>
            <a:picLocks noChangeAspect="1"/>
          </p:cNvPicPr>
          <p:nvPr/>
        </p:nvPicPr>
        <p:blipFill rotWithShape="1">
          <a:blip r:embed="rId4" cstate="print">
            <a:extLst>
              <a:ext uri="{28A0092B-C50C-407E-A947-70E740481C1C}">
                <a14:useLocalDpi xmlns:a14="http://schemas.microsoft.com/office/drawing/2010/main" val="0"/>
              </a:ext>
            </a:extLst>
          </a:blip>
          <a:srcRect r="-214" b="49324"/>
          <a:stretch/>
        </p:blipFill>
        <p:spPr>
          <a:xfrm>
            <a:off x="899592" y="4581128"/>
            <a:ext cx="4581784" cy="1924963"/>
          </a:xfrm>
          <a:prstGeom prst="rect">
            <a:avLst/>
          </a:prstGeom>
        </p:spPr>
      </p:pic>
    </p:spTree>
    <p:extLst>
      <p:ext uri="{BB962C8B-B14F-4D97-AF65-F5344CB8AC3E}">
        <p14:creationId xmlns:p14="http://schemas.microsoft.com/office/powerpoint/2010/main" val="3506672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dirty="0">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RF stable phase measurement</a:t>
            </a:r>
            <a:endParaRPr lang="en-GB" dirty="0"/>
          </a:p>
        </p:txBody>
      </p:sp>
      <p:sp>
        <p:nvSpPr>
          <p:cNvPr id="7" name="Content Placeholder 6"/>
          <p:cNvSpPr>
            <a:spLocks noGrp="1"/>
          </p:cNvSpPr>
          <p:nvPr>
            <p:ph idx="1"/>
          </p:nvPr>
        </p:nvSpPr>
        <p:spPr>
          <a:xfrm>
            <a:off x="457200" y="1188719"/>
            <a:ext cx="8229600" cy="2960361"/>
          </a:xfrm>
        </p:spPr>
        <p:txBody>
          <a:bodyPr>
            <a:normAutofit/>
          </a:bodyPr>
          <a:lstStyle/>
          <a:p>
            <a:r>
              <a:rPr lang="en-US" sz="1800" dirty="0" smtClean="0"/>
              <a:t>Electron cloud build-up (and impedances) lead to energy loss to be compensated by the RF system </a:t>
            </a:r>
            <a:r>
              <a:rPr lang="en-US" sz="1800" dirty="0" smtClean="0">
                <a:sym typeface="Wingdings" pitchFamily="2" charset="2"/>
              </a:rPr>
              <a:t> change of stable phase</a:t>
            </a:r>
          </a:p>
          <a:p>
            <a:r>
              <a:rPr lang="en-US" sz="1800" dirty="0">
                <a:sym typeface="Wingdings" pitchFamily="2" charset="2"/>
              </a:rPr>
              <a:t>R</a:t>
            </a:r>
            <a:r>
              <a:rPr lang="en-US" sz="1800" dirty="0" smtClean="0">
                <a:sym typeface="Wingdings" pitchFamily="2" charset="2"/>
              </a:rPr>
              <a:t>elative bunch-by-bunch and average measurements have been used to estimate the total energy loss and the energy loss dependence along the bunch trains to be compared with electron cloud simulations (in the approximation heat load due to electron cloud is dominating)</a:t>
            </a:r>
          </a:p>
          <a:p>
            <a:endParaRPr lang="en-GB" dirty="0"/>
          </a:p>
        </p:txBody>
      </p:sp>
      <p:pic>
        <p:nvPicPr>
          <p:cNvPr id="8" name="Picture 3"/>
          <p:cNvPicPr>
            <a:picLocks noChangeAspect="1" noChangeArrowheads="1"/>
          </p:cNvPicPr>
          <p:nvPr/>
        </p:nvPicPr>
        <p:blipFill>
          <a:blip r:embed="rId2" cstate="print"/>
          <a:srcRect l="8295" r="7672"/>
          <a:stretch>
            <a:fillRect/>
          </a:stretch>
        </p:blipFill>
        <p:spPr bwMode="auto">
          <a:xfrm>
            <a:off x="3157478" y="3138228"/>
            <a:ext cx="5836833" cy="3318057"/>
          </a:xfrm>
          <a:prstGeom prst="rect">
            <a:avLst/>
          </a:prstGeom>
          <a:noFill/>
          <a:ln w="9525">
            <a:noFill/>
            <a:miter lim="800000"/>
            <a:headEnd/>
            <a:tailEnd/>
          </a:ln>
          <a:effectLst/>
        </p:spPr>
      </p:pic>
      <p:sp>
        <p:nvSpPr>
          <p:cNvPr id="9" name="Rectangle 8"/>
          <p:cNvSpPr/>
          <p:nvPr/>
        </p:nvSpPr>
        <p:spPr>
          <a:xfrm>
            <a:off x="6732239" y="5373216"/>
            <a:ext cx="2016225"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G. Rumolo, G. Iadarola</a:t>
            </a:r>
          </a:p>
        </p:txBody>
      </p:sp>
      <p:sp>
        <p:nvSpPr>
          <p:cNvPr id="10" name="Content Placeholder 6"/>
          <p:cNvSpPr txBox="1">
            <a:spLocks/>
          </p:cNvSpPr>
          <p:nvPr/>
        </p:nvSpPr>
        <p:spPr>
          <a:xfrm>
            <a:off x="497335" y="3317075"/>
            <a:ext cx="2396483" cy="2960361"/>
          </a:xfrm>
          <a:prstGeom prst="rect">
            <a:avLst/>
          </a:prstGeom>
        </p:spPr>
        <p:txBody>
          <a:bodyPr vert="horz" lIns="91440" tIns="0" rIns="91440" bIns="0" rtlCol="0">
            <a:normAutofit fontScale="85000" lnSpcReduction="10000"/>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Absolute numbers still being verified as comparison with heat load in the beam screens  inferred from cryogenic measurements performed during 2012 25 ns run evidenced discrepancies by a factor 1.5-2. </a:t>
            </a:r>
            <a:endParaRPr lang="en-US" sz="1800" dirty="0" smtClean="0">
              <a:sym typeface="Wingdings" pitchFamily="2" charset="2"/>
            </a:endParaRPr>
          </a:p>
          <a:p>
            <a:endParaRPr lang="en-GB" dirty="0"/>
          </a:p>
        </p:txBody>
      </p:sp>
    </p:spTree>
    <p:extLst>
      <p:ext uri="{BB962C8B-B14F-4D97-AF65-F5344CB8AC3E}">
        <p14:creationId xmlns:p14="http://schemas.microsoft.com/office/powerpoint/2010/main" val="2905502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GB" dirty="0"/>
          </a:p>
        </p:txBody>
      </p:sp>
      <p:sp>
        <p:nvSpPr>
          <p:cNvPr id="3" name="Content Placeholder 2"/>
          <p:cNvSpPr>
            <a:spLocks noGrp="1"/>
          </p:cNvSpPr>
          <p:nvPr>
            <p:ph idx="1"/>
          </p:nvPr>
        </p:nvSpPr>
        <p:spPr/>
        <p:txBody>
          <a:bodyPr>
            <a:normAutofit fontScale="92500" lnSpcReduction="20000"/>
          </a:bodyPr>
          <a:lstStyle/>
          <a:p>
            <a:r>
              <a:rPr lang="en-US" sz="2000" dirty="0" smtClean="0"/>
              <a:t>The success of the LHC start-up and of the LHC Run I has been largely the result of the availability </a:t>
            </a:r>
            <a:r>
              <a:rPr lang="en-US" sz="2000" dirty="0" smtClean="0">
                <a:solidFill>
                  <a:srgbClr val="FF0000"/>
                </a:solidFill>
              </a:rPr>
              <a:t>FROM DAY ONE </a:t>
            </a:r>
            <a:r>
              <a:rPr lang="en-US" sz="2000" dirty="0" smtClean="0"/>
              <a:t>of a:</a:t>
            </a:r>
          </a:p>
          <a:p>
            <a:pPr lvl="1"/>
            <a:r>
              <a:rPr lang="en-US" sz="1800" dirty="0" smtClean="0"/>
              <a:t>Reliable</a:t>
            </a:r>
          </a:p>
          <a:p>
            <a:pPr lvl="1"/>
            <a:r>
              <a:rPr lang="en-US" sz="1800" dirty="0" smtClean="0"/>
              <a:t>User-friendly</a:t>
            </a:r>
          </a:p>
          <a:p>
            <a:pPr lvl="1"/>
            <a:r>
              <a:rPr lang="en-US" sz="1800" dirty="0" smtClean="0"/>
              <a:t>Accurate</a:t>
            </a:r>
          </a:p>
          <a:p>
            <a:pPr lvl="1"/>
            <a:r>
              <a:rPr lang="en-US" sz="1800" dirty="0" smtClean="0"/>
              <a:t>Well supported (by a dedicate/inventive team)</a:t>
            </a:r>
            <a:endParaRPr lang="en-US" sz="1800" dirty="0"/>
          </a:p>
          <a:p>
            <a:pPr marL="179388" indent="-179388">
              <a:buNone/>
            </a:pPr>
            <a:r>
              <a:rPr lang="en-US" sz="2000" dirty="0"/>
              <a:t>	</a:t>
            </a:r>
            <a:r>
              <a:rPr lang="en-US" sz="2000" dirty="0" smtClean="0"/>
              <a:t>beam diagnostics for:</a:t>
            </a:r>
          </a:p>
          <a:p>
            <a:pPr lvl="1"/>
            <a:r>
              <a:rPr lang="en-US" sz="1800" dirty="0" smtClean="0"/>
              <a:t>intensity</a:t>
            </a:r>
          </a:p>
          <a:p>
            <a:pPr lvl="1"/>
            <a:r>
              <a:rPr lang="en-US" sz="1800" dirty="0"/>
              <a:t>p</a:t>
            </a:r>
            <a:r>
              <a:rPr lang="en-US" sz="1800" dirty="0" smtClean="0"/>
              <a:t>osition</a:t>
            </a:r>
          </a:p>
          <a:p>
            <a:pPr lvl="1"/>
            <a:r>
              <a:rPr lang="en-US" sz="1800" dirty="0" smtClean="0"/>
              <a:t>beam size</a:t>
            </a:r>
          </a:p>
          <a:p>
            <a:pPr lvl="1"/>
            <a:r>
              <a:rPr lang="en-US" sz="1800" dirty="0" smtClean="0"/>
              <a:t>tune</a:t>
            </a:r>
          </a:p>
          <a:p>
            <a:pPr lvl="1"/>
            <a:r>
              <a:rPr lang="en-US" sz="1800" dirty="0" smtClean="0"/>
              <a:t>….</a:t>
            </a:r>
            <a:endParaRPr lang="en-US" sz="2000" dirty="0" smtClean="0"/>
          </a:p>
          <a:p>
            <a:r>
              <a:rPr lang="en-US" sz="2000" dirty="0" smtClean="0"/>
              <a:t>High intensity/brightness operation in 2012 (see Oliver’s presentation) has highly stressed the instrumentation and increased the requirements in terms of </a:t>
            </a:r>
            <a:r>
              <a:rPr lang="en-US" sz="2000" dirty="0" smtClean="0">
                <a:solidFill>
                  <a:srgbClr val="FF0000"/>
                </a:solidFill>
              </a:rPr>
              <a:t>bunch-by-bunch and intra-bunch/turn-by-turn monitoring </a:t>
            </a:r>
            <a:r>
              <a:rPr lang="en-US" sz="2000" dirty="0" smtClean="0"/>
              <a:t>to understand effects related to </a:t>
            </a:r>
            <a:r>
              <a:rPr lang="en-US" sz="2000" dirty="0" smtClean="0">
                <a:solidFill>
                  <a:srgbClr val="FF0000"/>
                </a:solidFill>
              </a:rPr>
              <a:t>impedance, beam-beam, electron cloud, etc..</a:t>
            </a:r>
            <a:endParaRPr lang="en-GB" sz="2000" dirty="0">
              <a:solidFill>
                <a:srgbClr val="FF0000"/>
              </a:solidFill>
            </a:endParaRPr>
          </a:p>
        </p:txBody>
      </p:sp>
      <p:sp>
        <p:nvSpPr>
          <p:cNvPr id="4" name="Date Placeholder 3"/>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Tree>
    <p:extLst>
      <p:ext uri="{BB962C8B-B14F-4D97-AF65-F5344CB8AC3E}">
        <p14:creationId xmlns:p14="http://schemas.microsoft.com/office/powerpoint/2010/main" val="878489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BLMs</a:t>
            </a:r>
            <a:endParaRPr lang="en-GB" dirty="0"/>
          </a:p>
        </p:txBody>
      </p:sp>
      <p:sp>
        <p:nvSpPr>
          <p:cNvPr id="4" name="Text Placeholder 3"/>
          <p:cNvSpPr>
            <a:spLocks noGrp="1"/>
          </p:cNvSpPr>
          <p:nvPr>
            <p:ph idx="1"/>
          </p:nvPr>
        </p:nvSpPr>
        <p:spPr>
          <a:xfrm>
            <a:off x="467544" y="2719958"/>
            <a:ext cx="4329946" cy="3877393"/>
          </a:xfrm>
        </p:spPr>
        <p:txBody>
          <a:bodyPr>
            <a:normAutofit fontScale="47500" lnSpcReduction="20000"/>
          </a:bodyPr>
          <a:lstStyle/>
          <a:p>
            <a:r>
              <a:rPr lang="en-GB" sz="3800" dirty="0" smtClean="0"/>
              <a:t>Heavily used for </a:t>
            </a:r>
            <a:r>
              <a:rPr lang="en-GB" sz="3800" dirty="0"/>
              <a:t>automatic c</a:t>
            </a:r>
            <a:r>
              <a:rPr lang="en-GB" sz="3800" dirty="0" smtClean="0"/>
              <a:t>ollimator </a:t>
            </a:r>
            <a:r>
              <a:rPr lang="en-GB" sz="3800" dirty="0"/>
              <a:t>b</a:t>
            </a:r>
            <a:r>
              <a:rPr lang="en-GB" sz="3800" dirty="0" smtClean="0"/>
              <a:t>eam </a:t>
            </a:r>
            <a:r>
              <a:rPr lang="en-GB" sz="3800" dirty="0"/>
              <a:t>b</a:t>
            </a:r>
            <a:r>
              <a:rPr lang="en-GB" sz="3800" dirty="0" smtClean="0"/>
              <a:t>ased </a:t>
            </a:r>
            <a:r>
              <a:rPr lang="en-GB" sz="3800" dirty="0"/>
              <a:t>a</a:t>
            </a:r>
            <a:r>
              <a:rPr lang="en-GB" sz="3800" dirty="0" smtClean="0"/>
              <a:t>lignment</a:t>
            </a:r>
            <a:endParaRPr lang="en-GB" sz="3800" dirty="0"/>
          </a:p>
          <a:p>
            <a:pPr lvl="2"/>
            <a:r>
              <a:rPr lang="en-GB" sz="3400" dirty="0" smtClean="0"/>
              <a:t>Allowed much faster collimator set-up</a:t>
            </a:r>
          </a:p>
          <a:p>
            <a:pPr lvl="2"/>
            <a:r>
              <a:rPr lang="en-GB" sz="3400" dirty="0" smtClean="0"/>
              <a:t>Excellent </a:t>
            </a:r>
            <a:r>
              <a:rPr lang="en-GB" sz="3400" dirty="0"/>
              <a:t>diagnostic </a:t>
            </a:r>
            <a:r>
              <a:rPr lang="en-GB" sz="3400" dirty="0" smtClean="0"/>
              <a:t>tool</a:t>
            </a:r>
          </a:p>
          <a:p>
            <a:pPr lvl="3"/>
            <a:r>
              <a:rPr lang="en-GB" sz="2900" dirty="0" smtClean="0"/>
              <a:t>time </a:t>
            </a:r>
            <a:r>
              <a:rPr lang="en-GB" sz="2900" dirty="0"/>
              <a:t>evolution of </a:t>
            </a:r>
            <a:r>
              <a:rPr lang="en-GB" sz="2900" dirty="0" smtClean="0"/>
              <a:t>losses, halo population &amp; diffusion rates</a:t>
            </a:r>
          </a:p>
          <a:p>
            <a:pPr lvl="3"/>
            <a:endParaRPr lang="en-US" sz="3500" dirty="0" smtClean="0"/>
          </a:p>
          <a:p>
            <a:pPr lvl="3"/>
            <a:endParaRPr lang="en-GB" sz="3500" dirty="0" smtClean="0"/>
          </a:p>
          <a:p>
            <a:r>
              <a:rPr lang="en-GB" sz="3800" dirty="0"/>
              <a:t>New </a:t>
            </a:r>
            <a:r>
              <a:rPr lang="en-GB" sz="3800" dirty="0" smtClean="0"/>
              <a:t>UFO Study Data Buffer</a:t>
            </a:r>
            <a:endParaRPr lang="en-GB" sz="3800" dirty="0">
              <a:solidFill>
                <a:schemeClr val="tx2"/>
              </a:solidFill>
            </a:endParaRPr>
          </a:p>
          <a:p>
            <a:pPr marL="619125" indent="-266700"/>
            <a:r>
              <a:rPr lang="en-GB" sz="3400" dirty="0" smtClean="0"/>
              <a:t>Capture </a:t>
            </a:r>
            <a:r>
              <a:rPr lang="en-GB" sz="3400" dirty="0"/>
              <a:t>buffer allowing 80 </a:t>
            </a:r>
            <a:r>
              <a:rPr lang="en-GB" sz="3400" dirty="0" err="1"/>
              <a:t>μs</a:t>
            </a:r>
            <a:r>
              <a:rPr lang="en-GB" sz="3400" dirty="0"/>
              <a:t> integral with 4396 samples/channel</a:t>
            </a:r>
          </a:p>
          <a:p>
            <a:pPr marL="619125" indent="-266700"/>
            <a:r>
              <a:rPr lang="en-GB" sz="3400" dirty="0" smtClean="0"/>
              <a:t>Automatic triggering when abnormal losses detected</a:t>
            </a:r>
          </a:p>
          <a:p>
            <a:endParaRPr lang="en-GB" dirty="0"/>
          </a:p>
        </p:txBody>
      </p:sp>
      <p:pic>
        <p:nvPicPr>
          <p:cNvPr id="7" name="0947d273-c680-4259-a935-1d0187558be3" descr="2A57D587-3A13-4A92-8E23-8F6AB7E50C3D@cer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7146" y="2453291"/>
            <a:ext cx="4356854" cy="20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956006" y="2566070"/>
            <a:ext cx="1910203" cy="307777"/>
          </a:xfrm>
          <a:prstGeom prst="rect">
            <a:avLst/>
          </a:prstGeom>
          <a:noFill/>
        </p:spPr>
        <p:txBody>
          <a:bodyPr wrap="none" rtlCol="0">
            <a:spAutoFit/>
          </a:bodyPr>
          <a:lstStyle/>
          <a:p>
            <a:r>
              <a:rPr lang="en-GB" sz="1400" dirty="0" smtClean="0">
                <a:solidFill>
                  <a:srgbClr val="FF0000"/>
                </a:solidFill>
              </a:rPr>
              <a:t>Dedicated 12.5 Hz data </a:t>
            </a:r>
            <a:endParaRPr lang="en-GB" sz="1400" dirty="0">
              <a:solidFill>
                <a:srgbClr val="FF0000"/>
              </a:solidFill>
            </a:endParaRPr>
          </a:p>
        </p:txBody>
      </p: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14" name="Text Placeholder 3"/>
          <p:cNvSpPr txBox="1">
            <a:spLocks/>
          </p:cNvSpPr>
          <p:nvPr/>
        </p:nvSpPr>
        <p:spPr>
          <a:xfrm>
            <a:off x="467544" y="1185714"/>
            <a:ext cx="8136904" cy="1667222"/>
          </a:xfrm>
          <a:prstGeom prst="rect">
            <a:avLst/>
          </a:prstGeom>
        </p:spPr>
        <p:txBody>
          <a:bodyPr vert="horz" lIns="91440" tIns="0" rIns="91440" bIns="0" rtlCol="0">
            <a:normAutofit fontScale="40000" lnSpcReduction="20000"/>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4500" dirty="0" smtClean="0"/>
              <a:t>Very reliable and </a:t>
            </a:r>
            <a:r>
              <a:rPr lang="en-GB" sz="4500" dirty="0" smtClean="0">
                <a:solidFill>
                  <a:srgbClr val="FF0000"/>
                </a:solidFill>
              </a:rPr>
              <a:t>central </a:t>
            </a:r>
            <a:r>
              <a:rPr lang="en-GB" sz="4500" dirty="0" smtClean="0">
                <a:solidFill>
                  <a:schemeClr val="tx1"/>
                </a:solidFill>
              </a:rPr>
              <a:t>system for safe LHC operation</a:t>
            </a:r>
            <a:r>
              <a:rPr lang="en-GB" sz="4500" dirty="0" smtClean="0"/>
              <a:t>. </a:t>
            </a:r>
          </a:p>
          <a:p>
            <a:pPr lvl="1"/>
            <a:r>
              <a:rPr lang="en-GB" sz="4000" dirty="0" smtClean="0"/>
              <a:t>Heavily used in CCC and for analysis under all LHC operational conditions.</a:t>
            </a:r>
          </a:p>
          <a:p>
            <a:r>
              <a:rPr lang="en-US" sz="4500" dirty="0" smtClean="0"/>
              <a:t>Main issue</a:t>
            </a:r>
            <a:endParaRPr lang="en-GB" sz="4500" dirty="0" smtClean="0"/>
          </a:p>
          <a:p>
            <a:pPr lvl="1"/>
            <a:r>
              <a:rPr lang="en-GB" sz="4000" dirty="0" smtClean="0"/>
              <a:t>Saturation for very fast losses (mainly injection). Development of ad-hoc ionization chambers</a:t>
            </a:r>
          </a:p>
          <a:p>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505291"/>
            <a:ext cx="2614191" cy="1965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1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Fast BLMs based on diamond detectors</a:t>
            </a:r>
            <a:endParaRPr lang="en-GB" dirty="0"/>
          </a:p>
        </p:txBody>
      </p:sp>
      <p:sp>
        <p:nvSpPr>
          <p:cNvPr id="5" name="Content Placeholder 4"/>
          <p:cNvSpPr>
            <a:spLocks noGrp="1"/>
          </p:cNvSpPr>
          <p:nvPr>
            <p:ph idx="1"/>
          </p:nvPr>
        </p:nvSpPr>
        <p:spPr>
          <a:xfrm>
            <a:off x="457200" y="1188719"/>
            <a:ext cx="8219256" cy="1088153"/>
          </a:xfrm>
        </p:spPr>
        <p:txBody>
          <a:bodyPr>
            <a:normAutofit/>
          </a:bodyPr>
          <a:lstStyle/>
          <a:p>
            <a:r>
              <a:rPr lang="en-US" sz="2000" dirty="0" smtClean="0"/>
              <a:t>Recent application of diamond detectors to study  fast losses (bunch by bunch and turn by turn) for injection studies, UFOs</a:t>
            </a:r>
            <a:r>
              <a:rPr lang="en-US" sz="2000" dirty="0"/>
              <a:t>, </a:t>
            </a:r>
            <a:r>
              <a:rPr lang="en-US" sz="2000" dirty="0" smtClean="0"/>
              <a:t>instabilities</a:t>
            </a:r>
            <a:endParaRPr lang="en-US" sz="2000" dirty="0"/>
          </a:p>
          <a:p>
            <a:endParaRPr lang="en-GB" dirty="0"/>
          </a:p>
        </p:txBody>
      </p:sp>
      <p:pic>
        <p:nvPicPr>
          <p:cNvPr id="6" name="Picture 5"/>
          <p:cNvPicPr>
            <a:picLocks noChangeAspect="1"/>
          </p:cNvPicPr>
          <p:nvPr/>
        </p:nvPicPr>
        <p:blipFill>
          <a:blip r:embed="rId2"/>
          <a:stretch>
            <a:fillRect/>
          </a:stretch>
        </p:blipFill>
        <p:spPr>
          <a:xfrm>
            <a:off x="323528" y="1998260"/>
            <a:ext cx="5472328" cy="1898342"/>
          </a:xfrm>
          <a:prstGeom prst="rect">
            <a:avLst/>
          </a:prstGeom>
        </p:spPr>
      </p:pic>
      <p:sp>
        <p:nvSpPr>
          <p:cNvPr id="7" name="Rectangle 6"/>
          <p:cNvSpPr/>
          <p:nvPr/>
        </p:nvSpPr>
        <p:spPr>
          <a:xfrm>
            <a:off x="6012160" y="2132856"/>
            <a:ext cx="2520280" cy="1754326"/>
          </a:xfrm>
          <a:prstGeom prst="rect">
            <a:avLst/>
          </a:prstGeom>
        </p:spPr>
        <p:txBody>
          <a:bodyPr wrap="square">
            <a:spAutoFit/>
          </a:bodyPr>
          <a:lstStyle/>
          <a:p>
            <a:r>
              <a:rPr lang="en-US" dirty="0"/>
              <a:t>Losses associated with </a:t>
            </a:r>
            <a:r>
              <a:rPr lang="en-US" b="1" dirty="0">
                <a:solidFill>
                  <a:srgbClr val="0000FF"/>
                </a:solidFill>
              </a:rPr>
              <a:t>e-cloud build up </a:t>
            </a:r>
            <a:r>
              <a:rPr lang="en-US" dirty="0"/>
              <a:t>are visible. </a:t>
            </a:r>
          </a:p>
          <a:p>
            <a:r>
              <a:rPr lang="en-US" dirty="0"/>
              <a:t>The losses between </a:t>
            </a:r>
            <a:r>
              <a:rPr lang="en-US" dirty="0" smtClean="0"/>
              <a:t>86</a:t>
            </a:r>
            <a:r>
              <a:rPr lang="en-US" dirty="0" smtClean="0">
                <a:latin typeface="Symbol" pitchFamily="18" charset="2"/>
              </a:rPr>
              <a:t>m</a:t>
            </a:r>
            <a:r>
              <a:rPr lang="en-US" dirty="0" smtClean="0"/>
              <a:t>s </a:t>
            </a:r>
            <a:r>
              <a:rPr lang="en-US" dirty="0"/>
              <a:t>and </a:t>
            </a:r>
            <a:r>
              <a:rPr lang="en-US" dirty="0" smtClean="0"/>
              <a:t>87</a:t>
            </a:r>
            <a:r>
              <a:rPr lang="en-US" dirty="0" smtClean="0">
                <a:latin typeface="Symbol" pitchFamily="18" charset="2"/>
              </a:rPr>
              <a:t>m</a:t>
            </a:r>
            <a:r>
              <a:rPr lang="en-US" dirty="0" smtClean="0"/>
              <a:t>s </a:t>
            </a:r>
            <a:r>
              <a:rPr lang="en-US" dirty="0"/>
              <a:t>are due to the abort gap cleaning.</a:t>
            </a:r>
          </a:p>
        </p:txBody>
      </p:sp>
      <p:pic>
        <p:nvPicPr>
          <p:cNvPr id="8" name="Picture 7"/>
          <p:cNvPicPr>
            <a:picLocks noChangeAspect="1"/>
          </p:cNvPicPr>
          <p:nvPr/>
        </p:nvPicPr>
        <p:blipFill>
          <a:blip r:embed="rId3"/>
          <a:stretch>
            <a:fillRect/>
          </a:stretch>
        </p:blipFill>
        <p:spPr>
          <a:xfrm>
            <a:off x="323528" y="4169469"/>
            <a:ext cx="5516191" cy="1598531"/>
          </a:xfrm>
          <a:prstGeom prst="rect">
            <a:avLst/>
          </a:prstGeom>
        </p:spPr>
      </p:pic>
      <p:sp>
        <p:nvSpPr>
          <p:cNvPr id="9" name="TextBox 8"/>
          <p:cNvSpPr txBox="1"/>
          <p:nvPr/>
        </p:nvSpPr>
        <p:spPr>
          <a:xfrm>
            <a:off x="6006234" y="4293096"/>
            <a:ext cx="2912535" cy="923330"/>
          </a:xfrm>
          <a:prstGeom prst="rect">
            <a:avLst/>
          </a:prstGeom>
          <a:noFill/>
        </p:spPr>
        <p:txBody>
          <a:bodyPr wrap="square" rtlCol="0">
            <a:spAutoFit/>
          </a:bodyPr>
          <a:lstStyle/>
          <a:p>
            <a:r>
              <a:rPr lang="en-US" dirty="0" smtClean="0"/>
              <a:t>Two bunches at the end of two trains become unstable leading to high losses.</a:t>
            </a:r>
            <a:endParaRPr lang="en-US" dirty="0"/>
          </a:p>
        </p:txBody>
      </p:sp>
      <p:sp>
        <p:nvSpPr>
          <p:cNvPr id="10" name="TextBox 9"/>
          <p:cNvSpPr txBox="1"/>
          <p:nvPr/>
        </p:nvSpPr>
        <p:spPr>
          <a:xfrm>
            <a:off x="2699792" y="3841303"/>
            <a:ext cx="1008112" cy="307777"/>
          </a:xfrm>
          <a:prstGeom prst="rect">
            <a:avLst/>
          </a:prstGeom>
          <a:noFill/>
        </p:spPr>
        <p:txBody>
          <a:bodyPr wrap="square" rtlCol="0">
            <a:spAutoFit/>
          </a:bodyPr>
          <a:lstStyle/>
          <a:p>
            <a:pPr algn="ctr"/>
            <a:r>
              <a:rPr lang="en-US" sz="1200" b="1" dirty="0" smtClean="0"/>
              <a:t>Time [</a:t>
            </a:r>
            <a:r>
              <a:rPr lang="en-US" sz="1200" b="1" dirty="0" err="1" smtClean="0">
                <a:latin typeface="Symbol" pitchFamily="18" charset="2"/>
              </a:rPr>
              <a:t>m</a:t>
            </a:r>
            <a:r>
              <a:rPr lang="en-US" sz="1200" b="1" dirty="0" err="1" smtClean="0"/>
              <a:t>s</a:t>
            </a:r>
            <a:r>
              <a:rPr lang="en-US" sz="1400" dirty="0" smtClean="0"/>
              <a:t>]</a:t>
            </a:r>
            <a:endParaRPr lang="en-GB" sz="1400" dirty="0"/>
          </a:p>
        </p:txBody>
      </p:sp>
      <p:sp>
        <p:nvSpPr>
          <p:cNvPr id="11" name="TextBox 10"/>
          <p:cNvSpPr txBox="1"/>
          <p:nvPr/>
        </p:nvSpPr>
        <p:spPr>
          <a:xfrm>
            <a:off x="2699792" y="5785664"/>
            <a:ext cx="1008112" cy="307777"/>
          </a:xfrm>
          <a:prstGeom prst="rect">
            <a:avLst/>
          </a:prstGeom>
          <a:noFill/>
        </p:spPr>
        <p:txBody>
          <a:bodyPr wrap="square" rtlCol="0">
            <a:spAutoFit/>
          </a:bodyPr>
          <a:lstStyle/>
          <a:p>
            <a:pPr algn="ctr"/>
            <a:r>
              <a:rPr lang="en-US" sz="1200" b="1" dirty="0" smtClean="0"/>
              <a:t>Time [</a:t>
            </a:r>
            <a:r>
              <a:rPr lang="en-US" sz="1200" b="1" dirty="0" err="1" smtClean="0">
                <a:latin typeface="Symbol" pitchFamily="18" charset="2"/>
              </a:rPr>
              <a:t>m</a:t>
            </a:r>
            <a:r>
              <a:rPr lang="en-US" sz="1200" b="1" dirty="0" err="1" smtClean="0"/>
              <a:t>s</a:t>
            </a:r>
            <a:r>
              <a:rPr lang="en-US" sz="1400" dirty="0" smtClean="0"/>
              <a:t>]</a:t>
            </a:r>
            <a:endParaRPr lang="en-GB" sz="1400" dirty="0"/>
          </a:p>
        </p:txBody>
      </p:sp>
      <p:sp>
        <p:nvSpPr>
          <p:cNvPr id="12" name="TextBox 11"/>
          <p:cNvSpPr txBox="1"/>
          <p:nvPr/>
        </p:nvSpPr>
        <p:spPr>
          <a:xfrm rot="16200000">
            <a:off x="-319027" y="2808931"/>
            <a:ext cx="1008112" cy="276999"/>
          </a:xfrm>
          <a:prstGeom prst="rect">
            <a:avLst/>
          </a:prstGeom>
          <a:noFill/>
        </p:spPr>
        <p:txBody>
          <a:bodyPr wrap="square" rtlCol="0">
            <a:spAutoFit/>
          </a:bodyPr>
          <a:lstStyle/>
          <a:p>
            <a:pPr algn="ctr"/>
            <a:r>
              <a:rPr lang="en-US" sz="1200" b="1" dirty="0" smtClean="0"/>
              <a:t>Counts</a:t>
            </a:r>
            <a:endParaRPr lang="en-GB" sz="1400" dirty="0"/>
          </a:p>
        </p:txBody>
      </p:sp>
      <p:sp>
        <p:nvSpPr>
          <p:cNvPr id="13" name="TextBox 12"/>
          <p:cNvSpPr txBox="1"/>
          <p:nvPr/>
        </p:nvSpPr>
        <p:spPr>
          <a:xfrm rot="16200000">
            <a:off x="-319026" y="4758536"/>
            <a:ext cx="1008112" cy="276999"/>
          </a:xfrm>
          <a:prstGeom prst="rect">
            <a:avLst/>
          </a:prstGeom>
          <a:noFill/>
        </p:spPr>
        <p:txBody>
          <a:bodyPr wrap="square" rtlCol="0">
            <a:spAutoFit/>
          </a:bodyPr>
          <a:lstStyle/>
          <a:p>
            <a:pPr algn="ctr"/>
            <a:r>
              <a:rPr lang="en-US" sz="1200" b="1" dirty="0" smtClean="0"/>
              <a:t>Counts</a:t>
            </a:r>
            <a:endParaRPr lang="en-GB" sz="1400" dirty="0"/>
          </a:p>
        </p:txBody>
      </p:sp>
      <p:sp>
        <p:nvSpPr>
          <p:cNvPr id="14" name="Content Placeholder 4"/>
          <p:cNvSpPr txBox="1">
            <a:spLocks/>
          </p:cNvSpPr>
          <p:nvPr/>
        </p:nvSpPr>
        <p:spPr>
          <a:xfrm>
            <a:off x="699513" y="5939552"/>
            <a:ext cx="8219256" cy="1088153"/>
          </a:xfrm>
          <a:prstGeom prst="rect">
            <a:avLst/>
          </a:prstGeom>
        </p:spPr>
        <p:txBody>
          <a:bodyPr vert="horz" lIns="91440" tIns="0" rIns="91440" bIns="0" rtlCol="0">
            <a:normAutofit/>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Plenty of information can be extracted: tune, information on head-tail motion (sampling time 100 </a:t>
            </a:r>
            <a:r>
              <a:rPr lang="en-US" sz="1800" dirty="0" err="1" smtClean="0"/>
              <a:t>ps</a:t>
            </a:r>
            <a:r>
              <a:rPr lang="en-US" sz="1800" dirty="0" smtClean="0"/>
              <a:t>), …</a:t>
            </a:r>
          </a:p>
          <a:p>
            <a:endParaRPr lang="en-GB" dirty="0"/>
          </a:p>
        </p:txBody>
      </p:sp>
      <p:sp>
        <p:nvSpPr>
          <p:cNvPr id="15" name="Rectangle 14"/>
          <p:cNvSpPr/>
          <p:nvPr/>
        </p:nvSpPr>
        <p:spPr>
          <a:xfrm>
            <a:off x="6084168" y="5301208"/>
            <a:ext cx="1635091"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T. Baer, T. Pieloni</a:t>
            </a:r>
          </a:p>
        </p:txBody>
      </p:sp>
    </p:spTree>
    <p:extLst>
      <p:ext uri="{BB962C8B-B14F-4D97-AF65-F5344CB8AC3E}">
        <p14:creationId xmlns:p14="http://schemas.microsoft.com/office/powerpoint/2010/main" val="15365947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6" name="Title 5"/>
          <p:cNvSpPr>
            <a:spLocks noGrp="1"/>
          </p:cNvSpPr>
          <p:nvPr>
            <p:ph type="title"/>
          </p:nvPr>
        </p:nvSpPr>
        <p:spPr/>
        <p:txBody>
          <a:bodyPr/>
          <a:lstStyle/>
          <a:p>
            <a:r>
              <a:rPr lang="en-US" dirty="0" smtClean="0"/>
              <a:t>Studies for HL-LHC</a:t>
            </a:r>
            <a:endParaRPr lang="en-GB" dirty="0"/>
          </a:p>
        </p:txBody>
      </p:sp>
      <p:sp>
        <p:nvSpPr>
          <p:cNvPr id="8" name="Content Placeholder 7"/>
          <p:cNvSpPr>
            <a:spLocks noGrp="1"/>
          </p:cNvSpPr>
          <p:nvPr>
            <p:ph sz="half" idx="2"/>
          </p:nvPr>
        </p:nvSpPr>
        <p:spPr>
          <a:xfrm>
            <a:off x="395536" y="1196752"/>
            <a:ext cx="4038600" cy="5348922"/>
          </a:xfrm>
        </p:spPr>
        <p:txBody>
          <a:bodyPr>
            <a:normAutofit/>
          </a:bodyPr>
          <a:lstStyle/>
          <a:p>
            <a:r>
              <a:rPr lang="en-US" sz="1800" dirty="0" smtClean="0"/>
              <a:t>At 7 </a:t>
            </a:r>
            <a:r>
              <a:rPr lang="en-US" sz="1800" dirty="0" err="1" smtClean="0"/>
              <a:t>TeV</a:t>
            </a:r>
            <a:r>
              <a:rPr lang="en-US" sz="1800" dirty="0"/>
              <a:t>/</a:t>
            </a:r>
            <a:r>
              <a:rPr lang="en-US" sz="1800" dirty="0" smtClean="0"/>
              <a:t>nominal luminosity in the triplets the signal in the BLMs (outside from the cryostat) resulting by collision debris is similar to that resulting from steady state proton losses</a:t>
            </a:r>
          </a:p>
          <a:p>
            <a:endParaRPr lang="en-US" sz="1800" dirty="0">
              <a:sym typeface="Wingdings" pitchFamily="2" charset="2"/>
            </a:endParaRPr>
          </a:p>
          <a:p>
            <a:endParaRPr lang="en-US" sz="1800" dirty="0" smtClean="0">
              <a:sym typeface="Wingdings" pitchFamily="2" charset="2"/>
            </a:endParaRPr>
          </a:p>
          <a:p>
            <a:endParaRPr lang="en-US" sz="1800" dirty="0" smtClean="0">
              <a:sym typeface="Wingdings" pitchFamily="2" charset="2"/>
            </a:endParaRPr>
          </a:p>
          <a:p>
            <a:r>
              <a:rPr lang="en-US" sz="1800" dirty="0" smtClean="0">
                <a:sym typeface="Wingdings" pitchFamily="2" charset="2"/>
              </a:rPr>
              <a:t>Need to place BLMs closer to the element to be protected  cryogenic environment</a:t>
            </a:r>
            <a:endParaRPr lang="en-US" sz="1800" dirty="0" smtClean="0"/>
          </a:p>
          <a:p>
            <a:endParaRPr lang="en-GB" sz="1800" dirty="0"/>
          </a:p>
        </p:txBody>
      </p:sp>
      <p:pic>
        <p:nvPicPr>
          <p:cNvPr id="1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44008" y="1268760"/>
            <a:ext cx="4038600" cy="2393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871125"/>
            <a:ext cx="4586288" cy="234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6537309" y="836712"/>
            <a:ext cx="1635091"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A. </a:t>
            </a:r>
            <a:r>
              <a:rPr lang="en-US" sz="1400" b="1" dirty="0" err="1" smtClean="0">
                <a:solidFill>
                  <a:srgbClr val="FFFF00"/>
                </a:solidFill>
              </a:rPr>
              <a:t>Mereghetti</a:t>
            </a:r>
            <a:endParaRPr lang="en-US" sz="1400" b="1" dirty="0" smtClean="0">
              <a:solidFill>
                <a:srgbClr val="FFFF00"/>
              </a:solidFill>
            </a:endParaRPr>
          </a:p>
        </p:txBody>
      </p:sp>
      <p:sp>
        <p:nvSpPr>
          <p:cNvPr id="13" name="Rectangle 12"/>
          <p:cNvSpPr/>
          <p:nvPr/>
        </p:nvSpPr>
        <p:spPr>
          <a:xfrm>
            <a:off x="2627784" y="5445224"/>
            <a:ext cx="1635091"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C. </a:t>
            </a:r>
            <a:r>
              <a:rPr lang="en-US" sz="1400" b="1" dirty="0" err="1" smtClean="0">
                <a:solidFill>
                  <a:srgbClr val="FFFF00"/>
                </a:solidFill>
              </a:rPr>
              <a:t>Kurfuerst</a:t>
            </a:r>
            <a:endParaRPr lang="en-US" sz="1400" b="1" dirty="0" smtClean="0">
              <a:solidFill>
                <a:srgbClr val="FFFF00"/>
              </a:solidFill>
            </a:endParaRPr>
          </a:p>
        </p:txBody>
      </p:sp>
    </p:spTree>
    <p:extLst>
      <p:ext uri="{BB962C8B-B14F-4D97-AF65-F5344CB8AC3E}">
        <p14:creationId xmlns:p14="http://schemas.microsoft.com/office/powerpoint/2010/main" val="959738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Studies for HL-LHC</a:t>
            </a:r>
            <a:endParaRPr lang="en-GB" dirty="0"/>
          </a:p>
        </p:txBody>
      </p:sp>
      <p:sp>
        <p:nvSpPr>
          <p:cNvPr id="4" name="Text Placeholder 3"/>
          <p:cNvSpPr>
            <a:spLocks noGrp="1"/>
          </p:cNvSpPr>
          <p:nvPr>
            <p:ph idx="1"/>
          </p:nvPr>
        </p:nvSpPr>
        <p:spPr>
          <a:xfrm>
            <a:off x="457200" y="1188719"/>
            <a:ext cx="8229600" cy="584097"/>
          </a:xfrm>
        </p:spPr>
        <p:txBody>
          <a:bodyPr>
            <a:normAutofit fontScale="55000" lnSpcReduction="20000"/>
          </a:bodyPr>
          <a:lstStyle/>
          <a:p>
            <a:r>
              <a:rPr lang="en-GB" dirty="0"/>
              <a:t>Investigating use of diamond, silicon and liquid helium chambers as future BLMs at 1.9 K</a:t>
            </a:r>
          </a:p>
          <a:p>
            <a:endParaRPr lang="en-GB" dirty="0"/>
          </a:p>
        </p:txBody>
      </p:sp>
      <p:sp>
        <p:nvSpPr>
          <p:cNvPr id="30" name="Content Placeholder 2"/>
          <p:cNvSpPr txBox="1">
            <a:spLocks/>
          </p:cNvSpPr>
          <p:nvPr/>
        </p:nvSpPr>
        <p:spPr>
          <a:xfrm>
            <a:off x="457200" y="1700808"/>
            <a:ext cx="4038600" cy="39604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800" smtClean="0"/>
              <a:t>Installation of 2 diamond and 2 silicon detectors on cold mass of Q7R3</a:t>
            </a:r>
            <a:endParaRPr lang="en-GB" sz="1800" dirty="0"/>
          </a:p>
        </p:txBody>
      </p:sp>
      <p:sp>
        <p:nvSpPr>
          <p:cNvPr id="31" name="Content Placeholder 3"/>
          <p:cNvSpPr txBox="1">
            <a:spLocks/>
          </p:cNvSpPr>
          <p:nvPr/>
        </p:nvSpPr>
        <p:spPr>
          <a:xfrm>
            <a:off x="6073704" y="1584840"/>
            <a:ext cx="2736304" cy="64807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z="1800" smtClean="0"/>
              <a:t>Cold Irradiation in PS T7</a:t>
            </a:r>
            <a:endParaRPr lang="en-GB" sz="1800" dirty="0"/>
          </a:p>
        </p:txBody>
      </p:sp>
      <p:pic>
        <p:nvPicPr>
          <p:cNvPr id="3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39552" y="2420888"/>
            <a:ext cx="3295601" cy="288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77271" y="1919755"/>
            <a:ext cx="2743201" cy="1850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77271" y="3800678"/>
            <a:ext cx="2743201" cy="2729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35719" y="2777340"/>
            <a:ext cx="1841552"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6"/>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71600" y="4907896"/>
            <a:ext cx="1598302" cy="158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Straight Arrow Connector 36"/>
          <p:cNvCxnSpPr/>
          <p:nvPr/>
        </p:nvCxnSpPr>
        <p:spPr>
          <a:xfrm rot="5400000" flipH="1" flipV="1">
            <a:off x="1535885" y="4464851"/>
            <a:ext cx="928694" cy="42862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6072198" y="3500438"/>
            <a:ext cx="1428760" cy="500066"/>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071934" y="5643578"/>
            <a:ext cx="2121093" cy="646331"/>
          </a:xfrm>
          <a:prstGeom prst="rect">
            <a:avLst/>
          </a:prstGeom>
        </p:spPr>
        <p:txBody>
          <a:bodyPr wrap="none">
            <a:spAutoFit/>
          </a:bodyPr>
          <a:lstStyle/>
          <a:p>
            <a:r>
              <a:rPr lang="en-GB" dirty="0" smtClean="0"/>
              <a:t>Cryostat  at </a:t>
            </a:r>
          </a:p>
          <a:p>
            <a:r>
              <a:rPr lang="en-GB" dirty="0" smtClean="0"/>
              <a:t>irradiation position </a:t>
            </a:r>
            <a:endParaRPr lang="en-GB" dirty="0"/>
          </a:p>
        </p:txBody>
      </p:sp>
      <p:cxnSp>
        <p:nvCxnSpPr>
          <p:cNvPr id="40" name="Straight Arrow Connector 39"/>
          <p:cNvCxnSpPr/>
          <p:nvPr/>
        </p:nvCxnSpPr>
        <p:spPr>
          <a:xfrm flipV="1">
            <a:off x="5500694" y="5429264"/>
            <a:ext cx="1428760" cy="42862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Tree>
    <p:extLst>
      <p:ext uri="{BB962C8B-B14F-4D97-AF65-F5344CB8AC3E}">
        <p14:creationId xmlns:p14="http://schemas.microsoft.com/office/powerpoint/2010/main" val="21950482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Studies for HL-LHC</a:t>
            </a:r>
            <a:endParaRPr lang="en-GB" dirty="0"/>
          </a:p>
        </p:txBody>
      </p:sp>
      <p:sp>
        <p:nvSpPr>
          <p:cNvPr id="4" name="Text Placeholder 3"/>
          <p:cNvSpPr>
            <a:spLocks noGrp="1"/>
          </p:cNvSpPr>
          <p:nvPr>
            <p:ph idx="1"/>
          </p:nvPr>
        </p:nvSpPr>
        <p:spPr>
          <a:xfrm>
            <a:off x="76202" y="1188719"/>
            <a:ext cx="4495798" cy="3068098"/>
          </a:xfrm>
        </p:spPr>
        <p:txBody>
          <a:bodyPr>
            <a:normAutofit fontScale="55000" lnSpcReduction="20000"/>
          </a:bodyPr>
          <a:lstStyle/>
          <a:p>
            <a:r>
              <a:rPr lang="en-GB" dirty="0" smtClean="0">
                <a:solidFill>
                  <a:srgbClr val="FF0000"/>
                </a:solidFill>
              </a:rPr>
              <a:t>Beam Gas Vertex Imager for non invasive beam size measurement</a:t>
            </a:r>
          </a:p>
          <a:p>
            <a:pPr lvl="1"/>
            <a:r>
              <a:rPr lang="en-GB" dirty="0" smtClean="0"/>
              <a:t>Based on experience of </a:t>
            </a:r>
            <a:r>
              <a:rPr lang="en-GB" dirty="0" err="1" smtClean="0"/>
              <a:t>LHCb</a:t>
            </a:r>
            <a:r>
              <a:rPr lang="en-GB" dirty="0" smtClean="0"/>
              <a:t> VELO</a:t>
            </a:r>
          </a:p>
          <a:p>
            <a:pPr lvl="1"/>
            <a:r>
              <a:rPr lang="en-GB" dirty="0" smtClean="0"/>
              <a:t>Aims</a:t>
            </a:r>
          </a:p>
          <a:p>
            <a:pPr lvl="2"/>
            <a:r>
              <a:rPr lang="en-GB" dirty="0" smtClean="0"/>
              <a:t>5 </a:t>
            </a:r>
            <a:r>
              <a:rPr lang="en-GB" dirty="0"/>
              <a:t>% </a:t>
            </a:r>
            <a:r>
              <a:rPr lang="en-GB" dirty="0" smtClean="0"/>
              <a:t>uncertainty </a:t>
            </a:r>
            <a:r>
              <a:rPr lang="en-GB" dirty="0"/>
              <a:t>on </a:t>
            </a:r>
            <a:r>
              <a:rPr lang="en-GB" dirty="0" smtClean="0"/>
              <a:t>bunch </a:t>
            </a:r>
            <a:r>
              <a:rPr lang="en-GB" dirty="0"/>
              <a:t>width in 3 min</a:t>
            </a:r>
          </a:p>
          <a:p>
            <a:pPr lvl="2"/>
            <a:r>
              <a:rPr lang="en-GB" dirty="0" smtClean="0"/>
              <a:t>5 </a:t>
            </a:r>
            <a:r>
              <a:rPr lang="en-GB" dirty="0"/>
              <a:t>% </a:t>
            </a:r>
            <a:r>
              <a:rPr lang="en-GB" dirty="0" smtClean="0"/>
              <a:t>uncertainty </a:t>
            </a:r>
            <a:r>
              <a:rPr lang="en-GB" dirty="0"/>
              <a:t>on </a:t>
            </a:r>
            <a:r>
              <a:rPr lang="en-GB" dirty="0" smtClean="0"/>
              <a:t>beam </a:t>
            </a:r>
            <a:r>
              <a:rPr lang="en-GB" dirty="0" err="1"/>
              <a:t>emittance</a:t>
            </a:r>
            <a:r>
              <a:rPr lang="en-GB" dirty="0"/>
              <a:t> in 3 </a:t>
            </a:r>
            <a:r>
              <a:rPr lang="en-GB" dirty="0" smtClean="0"/>
              <a:t>min</a:t>
            </a:r>
          </a:p>
          <a:p>
            <a:pPr lvl="2"/>
            <a:r>
              <a:rPr lang="en-US" dirty="0" smtClean="0"/>
              <a:t>Might be used also as halo monitor (in steady state)</a:t>
            </a:r>
            <a:endParaRPr lang="en-GB" dirty="0" smtClean="0"/>
          </a:p>
          <a:p>
            <a:pPr lvl="1"/>
            <a:r>
              <a:rPr lang="en-GB" dirty="0" smtClean="0"/>
              <a:t>Feasibility </a:t>
            </a:r>
            <a:r>
              <a:rPr lang="en-GB" dirty="0"/>
              <a:t>study nearly </a:t>
            </a:r>
            <a:r>
              <a:rPr lang="en-GB" dirty="0" smtClean="0"/>
              <a:t>complete</a:t>
            </a:r>
          </a:p>
          <a:p>
            <a:pPr lvl="1"/>
            <a:endParaRPr lang="en-GB"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39298" y="1116623"/>
            <a:ext cx="4406192" cy="2875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9569" r="-5093"/>
          <a:stretch/>
        </p:blipFill>
        <p:spPr bwMode="auto">
          <a:xfrm>
            <a:off x="76202" y="3650373"/>
            <a:ext cx="6443663" cy="289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2822" y="1136048"/>
            <a:ext cx="1839459" cy="1303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6356767" y="4088566"/>
            <a:ext cx="2607725" cy="2364988"/>
            <a:chOff x="6356767" y="4088566"/>
            <a:chExt cx="2607725" cy="2364988"/>
          </a:xfrm>
        </p:grpSpPr>
        <p:grpSp>
          <p:nvGrpSpPr>
            <p:cNvPr id="9" name="Group 8"/>
            <p:cNvGrpSpPr/>
            <p:nvPr/>
          </p:nvGrpSpPr>
          <p:grpSpPr>
            <a:xfrm>
              <a:off x="6356767" y="4088566"/>
              <a:ext cx="2607725" cy="2364988"/>
              <a:chOff x="6286431" y="4097358"/>
              <a:chExt cx="2607725" cy="2364988"/>
            </a:xfrm>
          </p:grpSpPr>
          <p:pic>
            <p:nvPicPr>
              <p:cNvPr id="4099"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519865" y="4097358"/>
                <a:ext cx="2374291" cy="236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rot="16200000">
                <a:off x="5641511" y="5125963"/>
                <a:ext cx="1597617" cy="307777"/>
              </a:xfrm>
              <a:prstGeom prst="rect">
                <a:avLst/>
              </a:prstGeom>
              <a:noFill/>
            </p:spPr>
            <p:txBody>
              <a:bodyPr wrap="none" rtlCol="0">
                <a:spAutoFit/>
              </a:bodyPr>
              <a:lstStyle/>
              <a:p>
                <a:r>
                  <a:rPr lang="en-GB" sz="1400" dirty="0" smtClean="0"/>
                  <a:t>Number of Vertices</a:t>
                </a:r>
                <a:endParaRPr lang="en-GB" sz="1400" dirty="0"/>
              </a:p>
            </p:txBody>
          </p:sp>
        </p:grpSp>
        <p:sp>
          <p:nvSpPr>
            <p:cNvPr id="10" name="TextBox 9"/>
            <p:cNvSpPr txBox="1"/>
            <p:nvPr/>
          </p:nvSpPr>
          <p:spPr>
            <a:xfrm>
              <a:off x="6842394" y="4256817"/>
              <a:ext cx="1221745" cy="307777"/>
            </a:xfrm>
            <a:prstGeom prst="rect">
              <a:avLst/>
            </a:prstGeom>
            <a:noFill/>
          </p:spPr>
          <p:txBody>
            <a:bodyPr wrap="none" rtlCol="0">
              <a:spAutoFit/>
            </a:bodyPr>
            <a:lstStyle/>
            <a:p>
              <a:r>
                <a:rPr lang="en-GB" sz="1400" dirty="0" err="1" smtClean="0"/>
                <a:t>LHCb</a:t>
              </a:r>
              <a:r>
                <a:rPr lang="en-GB" sz="1400" dirty="0" smtClean="0"/>
                <a:t> Example</a:t>
              </a:r>
              <a:endParaRPr lang="en-GB" sz="1400" dirty="0"/>
            </a:p>
          </p:txBody>
        </p:sp>
      </p:grp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12" name="Footer Placeholder 11"/>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Tree>
    <p:extLst>
      <p:ext uri="{BB962C8B-B14F-4D97-AF65-F5344CB8AC3E}">
        <p14:creationId xmlns:p14="http://schemas.microsoft.com/office/powerpoint/2010/main" val="35668998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4" name="Title 3"/>
          <p:cNvSpPr>
            <a:spLocks noGrp="1"/>
          </p:cNvSpPr>
          <p:nvPr>
            <p:ph type="title"/>
          </p:nvPr>
        </p:nvSpPr>
        <p:spPr/>
        <p:txBody>
          <a:bodyPr/>
          <a:lstStyle/>
          <a:p>
            <a:r>
              <a:rPr lang="en-US" sz="3200" dirty="0" smtClean="0"/>
              <a:t>More HL-LHC requirements on instrumentation</a:t>
            </a:r>
            <a:endParaRPr lang="en-GB" sz="3200" dirty="0"/>
          </a:p>
        </p:txBody>
      </p:sp>
      <p:sp>
        <p:nvSpPr>
          <p:cNvPr id="5" name="Content Placeholder 4"/>
          <p:cNvSpPr>
            <a:spLocks noGrp="1"/>
          </p:cNvSpPr>
          <p:nvPr>
            <p:ph idx="1"/>
          </p:nvPr>
        </p:nvSpPr>
        <p:spPr/>
        <p:txBody>
          <a:bodyPr>
            <a:normAutofit fontScale="62500" lnSpcReduction="20000"/>
          </a:bodyPr>
          <a:lstStyle/>
          <a:p>
            <a:r>
              <a:rPr lang="en-US" dirty="0" smtClean="0"/>
              <a:t>The higher intensity/brightness specifications will further enhance the requirements on instrumentation and in most cases will profit of the developments above described, in particular:</a:t>
            </a:r>
          </a:p>
          <a:p>
            <a:pPr lvl="1"/>
            <a:r>
              <a:rPr lang="en-US" dirty="0" smtClean="0">
                <a:solidFill>
                  <a:srgbClr val="FF0000"/>
                </a:solidFill>
              </a:rPr>
              <a:t>Intra-bunch transverse measurements </a:t>
            </a:r>
            <a:r>
              <a:rPr lang="en-US" dirty="0" smtClean="0"/>
              <a:t>for:</a:t>
            </a:r>
          </a:p>
          <a:p>
            <a:pPr lvl="2"/>
            <a:r>
              <a:rPr lang="en-US" dirty="0" smtClean="0"/>
              <a:t>understanding/controlling crab-cavities</a:t>
            </a:r>
          </a:p>
          <a:p>
            <a:pPr lvl="2"/>
            <a:r>
              <a:rPr lang="en-US" dirty="0"/>
              <a:t>e</a:t>
            </a:r>
            <a:r>
              <a:rPr lang="en-US" dirty="0" smtClean="0"/>
              <a:t>lectron-cloud effects</a:t>
            </a:r>
          </a:p>
          <a:p>
            <a:pPr lvl="2"/>
            <a:r>
              <a:rPr lang="en-US" dirty="0"/>
              <a:t>n</a:t>
            </a:r>
            <a:r>
              <a:rPr lang="en-US" dirty="0" smtClean="0"/>
              <a:t>ecessary step for implementation of a high bandwidth transverse feedback</a:t>
            </a:r>
          </a:p>
          <a:p>
            <a:pPr lvl="2"/>
            <a:endParaRPr lang="en-US" dirty="0" smtClean="0"/>
          </a:p>
          <a:p>
            <a:pPr lvl="1"/>
            <a:r>
              <a:rPr lang="en-US" dirty="0" smtClean="0">
                <a:solidFill>
                  <a:srgbClr val="FF0000"/>
                </a:solidFill>
              </a:rPr>
              <a:t>Halo monitoring</a:t>
            </a:r>
            <a:r>
              <a:rPr lang="en-US" dirty="0" smtClean="0"/>
              <a:t> to measure </a:t>
            </a:r>
            <a:r>
              <a:rPr lang="de-CH" dirty="0"/>
              <a:t>t</a:t>
            </a:r>
            <a:r>
              <a:rPr lang="de-CH" dirty="0" smtClean="0"/>
              <a:t>ransverse </a:t>
            </a:r>
            <a:r>
              <a:rPr lang="de-CH" dirty="0"/>
              <a:t>beam density (2D) with a typical dynamic range of </a:t>
            </a:r>
            <a:r>
              <a:rPr lang="de-CH" dirty="0" smtClean="0"/>
              <a:t>10</a:t>
            </a:r>
            <a:r>
              <a:rPr lang="de-CH" baseline="30000" dirty="0" smtClean="0"/>
              <a:t>-6</a:t>
            </a:r>
            <a:r>
              <a:rPr lang="de-CH" dirty="0" smtClean="0"/>
              <a:t> in less </a:t>
            </a:r>
            <a:r>
              <a:rPr lang="de-CH" dirty="0"/>
              <a:t>than a </a:t>
            </a:r>
            <a:r>
              <a:rPr lang="de-CH" dirty="0" smtClean="0"/>
              <a:t>minute for:</a:t>
            </a:r>
            <a:endParaRPr lang="en-US" dirty="0" smtClean="0"/>
          </a:p>
          <a:p>
            <a:pPr lvl="2"/>
            <a:r>
              <a:rPr lang="en-US" dirty="0" smtClean="0"/>
              <a:t>Machine protection (e.g. related to crab cavities operation)</a:t>
            </a:r>
          </a:p>
          <a:p>
            <a:pPr lvl="2"/>
            <a:r>
              <a:rPr lang="en-US" dirty="0" smtClean="0"/>
              <a:t>Understanding/controlling beam-beam effects</a:t>
            </a:r>
          </a:p>
          <a:p>
            <a:pPr lvl="2"/>
            <a:endParaRPr lang="en-US" dirty="0" smtClean="0"/>
          </a:p>
          <a:p>
            <a:pPr lvl="1"/>
            <a:r>
              <a:rPr lang="en-US" dirty="0" err="1" smtClean="0">
                <a:solidFill>
                  <a:srgbClr val="FF0000"/>
                </a:solidFill>
              </a:rPr>
              <a:t>Schottky</a:t>
            </a:r>
            <a:r>
              <a:rPr lang="en-US" dirty="0"/>
              <a:t> </a:t>
            </a:r>
            <a:r>
              <a:rPr lang="en-US" dirty="0" smtClean="0"/>
              <a:t>noise measurement and analysis for bunch-by-bunch on-line monitoring of:</a:t>
            </a:r>
          </a:p>
          <a:p>
            <a:pPr lvl="2"/>
            <a:r>
              <a:rPr lang="en-US" dirty="0" smtClean="0"/>
              <a:t>Beam-beam tune shift/spread</a:t>
            </a:r>
          </a:p>
          <a:p>
            <a:pPr lvl="1"/>
            <a:r>
              <a:rPr lang="en-US" dirty="0" smtClean="0"/>
              <a:t>.......</a:t>
            </a:r>
          </a:p>
          <a:p>
            <a:pPr lvl="2"/>
            <a:endParaRPr lang="en-US" dirty="0" smtClean="0"/>
          </a:p>
          <a:p>
            <a:pPr lvl="2"/>
            <a:endParaRPr lang="en-US" dirty="0" smtClean="0"/>
          </a:p>
          <a:p>
            <a:pPr lvl="2"/>
            <a:endParaRPr lang="en-US" dirty="0" smtClean="0"/>
          </a:p>
          <a:p>
            <a:pPr lvl="2"/>
            <a:endParaRPr lang="en-GB" dirty="0"/>
          </a:p>
        </p:txBody>
      </p:sp>
    </p:spTree>
    <p:extLst>
      <p:ext uri="{BB962C8B-B14F-4D97-AF65-F5344CB8AC3E}">
        <p14:creationId xmlns:p14="http://schemas.microsoft.com/office/powerpoint/2010/main" val="76409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4" name="Text Placeholder 3"/>
          <p:cNvSpPr>
            <a:spLocks noGrp="1"/>
          </p:cNvSpPr>
          <p:nvPr>
            <p:ph idx="1"/>
          </p:nvPr>
        </p:nvSpPr>
        <p:spPr/>
        <p:txBody>
          <a:bodyPr>
            <a:normAutofit fontScale="62500" lnSpcReduction="20000"/>
          </a:bodyPr>
          <a:lstStyle/>
          <a:p>
            <a:r>
              <a:rPr lang="en-US" dirty="0" smtClean="0"/>
              <a:t>We have been “spoiled” with an excellent instrumentation allowing an extremely fast and efficient start-up of the machine and bringing us very rapidly to explore the parameter space close or beyond nominal operation</a:t>
            </a:r>
          </a:p>
          <a:p>
            <a:pPr marL="0" indent="0">
              <a:buNone/>
            </a:pPr>
            <a:endParaRPr lang="en-US" dirty="0"/>
          </a:p>
          <a:p>
            <a:r>
              <a:rPr lang="en-US" dirty="0" smtClean="0"/>
              <a:t>This has triggered more demanding requests in terms of bunch-by-bunch diagnostics </a:t>
            </a:r>
            <a:endParaRPr lang="en-GB" dirty="0" smtClean="0"/>
          </a:p>
          <a:p>
            <a:pPr marL="914400" lvl="2" indent="0">
              <a:buNone/>
            </a:pPr>
            <a:endParaRPr lang="en-US" dirty="0" smtClean="0"/>
          </a:p>
          <a:p>
            <a:r>
              <a:rPr lang="en-US" dirty="0" smtClean="0"/>
              <a:t>Main Challenges:</a:t>
            </a:r>
          </a:p>
          <a:p>
            <a:pPr lvl="1"/>
            <a:r>
              <a:rPr lang="en-US" dirty="0" smtClean="0"/>
              <a:t>Restarting after LS1 with everything back in working order</a:t>
            </a:r>
          </a:p>
          <a:p>
            <a:pPr lvl="1"/>
            <a:r>
              <a:rPr lang="en-US" dirty="0" smtClean="0"/>
              <a:t>Reliable </a:t>
            </a:r>
            <a:r>
              <a:rPr lang="en-US" dirty="0" err="1" smtClean="0"/>
              <a:t>emittance</a:t>
            </a:r>
            <a:r>
              <a:rPr lang="en-US" dirty="0" smtClean="0"/>
              <a:t> measurements</a:t>
            </a:r>
          </a:p>
          <a:p>
            <a:pPr lvl="1"/>
            <a:r>
              <a:rPr lang="en-US" dirty="0" smtClean="0"/>
              <a:t>Reliable intra-bunch beam diagnostics</a:t>
            </a:r>
            <a:endParaRPr lang="en-US" dirty="0"/>
          </a:p>
          <a:p>
            <a:pPr lvl="1"/>
            <a:r>
              <a:rPr lang="en-US" dirty="0" smtClean="0"/>
              <a:t>Reliable machine protection systems (halo diagnostics)</a:t>
            </a:r>
          </a:p>
          <a:p>
            <a:pPr lvl="1"/>
            <a:endParaRPr lang="en-US" dirty="0"/>
          </a:p>
          <a:p>
            <a:r>
              <a:rPr lang="en-US" dirty="0" smtClean="0"/>
              <a:t>HL-LHC is going to push even further the already challenging requests that we have for after LS1 25 ns high intensity operation</a:t>
            </a:r>
          </a:p>
        </p:txBody>
      </p: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Tree>
    <p:extLst>
      <p:ext uri="{BB962C8B-B14F-4D97-AF65-F5344CB8AC3E}">
        <p14:creationId xmlns:p14="http://schemas.microsoft.com/office/powerpoint/2010/main" val="27548390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8546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2927311"/>
            <a:ext cx="5300322" cy="374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ate Placeholder 12"/>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14" name="Footer Placeholder 13"/>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11" name="Title 10"/>
          <p:cNvSpPr>
            <a:spLocks noGrp="1"/>
          </p:cNvSpPr>
          <p:nvPr>
            <p:ph type="title"/>
          </p:nvPr>
        </p:nvSpPr>
        <p:spPr/>
        <p:txBody>
          <a:bodyPr>
            <a:normAutofit/>
          </a:bodyPr>
          <a:lstStyle/>
          <a:p>
            <a:r>
              <a:rPr lang="it-IT" sz="3200" dirty="0" err="1" smtClean="0"/>
              <a:t>Beam-beam</a:t>
            </a:r>
            <a:r>
              <a:rPr lang="it-IT" sz="3200" dirty="0" smtClean="0"/>
              <a:t> long </a:t>
            </a:r>
            <a:r>
              <a:rPr lang="it-IT" sz="3200" dirty="0" err="1" smtClean="0"/>
              <a:t>range</a:t>
            </a:r>
            <a:r>
              <a:rPr lang="it-IT" sz="3200" dirty="0" smtClean="0"/>
              <a:t> compensator (BBC)</a:t>
            </a:r>
            <a:endParaRPr lang="it-IT" sz="3200" dirty="0"/>
          </a:p>
        </p:txBody>
      </p:sp>
      <p:sp>
        <p:nvSpPr>
          <p:cNvPr id="7" name="Content Placeholder 6"/>
          <p:cNvSpPr>
            <a:spLocks noGrp="1"/>
          </p:cNvSpPr>
          <p:nvPr>
            <p:ph sz="half" idx="1"/>
          </p:nvPr>
        </p:nvSpPr>
        <p:spPr>
          <a:xfrm>
            <a:off x="457200" y="1189038"/>
            <a:ext cx="8363272" cy="2167954"/>
          </a:xfrm>
        </p:spPr>
        <p:txBody>
          <a:bodyPr>
            <a:normAutofit fontScale="25000" lnSpcReduction="20000"/>
          </a:bodyPr>
          <a:lstStyle/>
          <a:p>
            <a:r>
              <a:rPr lang="en-US" sz="7200" dirty="0"/>
              <a:t>Initial proposal </a:t>
            </a:r>
            <a:r>
              <a:rPr lang="en-US" sz="7200" dirty="0" smtClean="0"/>
              <a:t>in 2001 (J</a:t>
            </a:r>
            <a:r>
              <a:rPr lang="en-US" sz="7200" dirty="0"/>
              <a:t>.-P. </a:t>
            </a:r>
            <a:r>
              <a:rPr lang="en-US" sz="7200" dirty="0" smtClean="0"/>
              <a:t>Koutchouk)</a:t>
            </a:r>
          </a:p>
          <a:p>
            <a:r>
              <a:rPr lang="en-US" sz="7200" dirty="0" smtClean="0"/>
              <a:t>Tests so far: wire-wire compensation (SPS, RHIC) allowed to </a:t>
            </a:r>
            <a:r>
              <a:rPr lang="en-US" sz="7200" dirty="0"/>
              <a:t>b</a:t>
            </a:r>
            <a:r>
              <a:rPr lang="en-US" sz="7200" dirty="0" smtClean="0"/>
              <a:t>enchmark simulations → </a:t>
            </a:r>
            <a:r>
              <a:rPr lang="en-US" sz="7200" dirty="0"/>
              <a:t>indication of what to expect at </a:t>
            </a:r>
            <a:r>
              <a:rPr lang="en-US" sz="7200" dirty="0" smtClean="0"/>
              <a:t>LHC</a:t>
            </a:r>
            <a:endParaRPr lang="en-US" sz="7200" dirty="0"/>
          </a:p>
          <a:p>
            <a:r>
              <a:rPr lang="en-US" sz="7200" dirty="0"/>
              <a:t>P</a:t>
            </a:r>
            <a:r>
              <a:rPr lang="en-US" sz="7200" dirty="0" smtClean="0"/>
              <a:t>roof-of-principle </a:t>
            </a:r>
            <a:r>
              <a:rPr lang="en-US" sz="7200" dirty="0"/>
              <a:t>requires </a:t>
            </a:r>
            <a:r>
              <a:rPr lang="en-US" sz="7200" dirty="0" smtClean="0"/>
              <a:t>BBLR </a:t>
            </a:r>
            <a:r>
              <a:rPr lang="en-US" sz="7200" dirty="0"/>
              <a:t>prototype into machine </a:t>
            </a:r>
            <a:r>
              <a:rPr lang="en-US" sz="7200" dirty="0" smtClean="0"/>
              <a:t>well before HL-LHC</a:t>
            </a:r>
          </a:p>
          <a:p>
            <a:r>
              <a:rPr lang="en-US" sz="7200" dirty="0" smtClean="0"/>
              <a:t>Operation close to MP envelope:</a:t>
            </a:r>
          </a:p>
          <a:p>
            <a:pPr lvl="1">
              <a:buFont typeface="Wingdings"/>
              <a:buChar char="è"/>
            </a:pPr>
            <a:r>
              <a:rPr lang="en-US" sz="7200" dirty="0" smtClean="0">
                <a:sym typeface="Wingdings" pitchFamily="2" charset="2"/>
              </a:rPr>
              <a:t>Need to embed wire in collimator jaw type structure</a:t>
            </a:r>
          </a:p>
          <a:p>
            <a:pPr lvl="1">
              <a:buFont typeface="Wingdings"/>
              <a:buChar char="è"/>
            </a:pPr>
            <a:r>
              <a:rPr lang="en-US" sz="7200" dirty="0" smtClean="0">
                <a:sym typeface="Wingdings" pitchFamily="2" charset="2"/>
              </a:rPr>
              <a:t>Prototype installation limited to two wires</a:t>
            </a:r>
            <a:endParaRPr lang="en-US" sz="4500" dirty="0" smtClean="0"/>
          </a:p>
          <a:p>
            <a:endParaRPr lang="en-US" dirty="0"/>
          </a:p>
          <a:p>
            <a:endParaRPr lang="it-IT" dirty="0"/>
          </a:p>
        </p:txBody>
      </p:sp>
      <p:sp>
        <p:nvSpPr>
          <p:cNvPr id="2" name="Content Placeholder 1"/>
          <p:cNvSpPr>
            <a:spLocks noGrp="1"/>
          </p:cNvSpPr>
          <p:nvPr>
            <p:ph sz="half" idx="2"/>
          </p:nvPr>
        </p:nvSpPr>
        <p:spPr>
          <a:xfrm>
            <a:off x="467544" y="3501008"/>
            <a:ext cx="3024336" cy="2892936"/>
          </a:xfrm>
        </p:spPr>
        <p:txBody>
          <a:bodyPr>
            <a:noAutofit/>
          </a:bodyPr>
          <a:lstStyle/>
          <a:p>
            <a:r>
              <a:rPr lang="it-IT" sz="1800" dirty="0" err="1" smtClean="0"/>
              <a:t>Wire</a:t>
            </a:r>
            <a:r>
              <a:rPr lang="it-IT" sz="1800" dirty="0" smtClean="0"/>
              <a:t> </a:t>
            </a:r>
            <a:r>
              <a:rPr lang="it-IT" sz="1800" dirty="0" err="1"/>
              <a:t>parameters</a:t>
            </a:r>
            <a:r>
              <a:rPr lang="it-IT" sz="1800" dirty="0"/>
              <a:t>:</a:t>
            </a:r>
          </a:p>
          <a:p>
            <a:pPr lvl="1"/>
            <a:r>
              <a:rPr lang="it-IT" sz="1600" dirty="0"/>
              <a:t>Solid </a:t>
            </a:r>
            <a:r>
              <a:rPr lang="it-IT" sz="1600" dirty="0" err="1"/>
              <a:t>wire</a:t>
            </a:r>
            <a:r>
              <a:rPr lang="it-IT" sz="1600" dirty="0"/>
              <a:t> </a:t>
            </a:r>
            <a:r>
              <a:rPr lang="it-IT" sz="1600" dirty="0" err="1"/>
              <a:t>radius</a:t>
            </a:r>
            <a:r>
              <a:rPr lang="it-IT" sz="1600" dirty="0"/>
              <a:t> of </a:t>
            </a:r>
            <a:r>
              <a:rPr lang="it-IT" sz="1600" dirty="0" smtClean="0"/>
              <a:t> ~1mm </a:t>
            </a:r>
            <a:r>
              <a:rPr lang="it-IT" sz="1600" dirty="0"/>
              <a:t>→ 1kW </a:t>
            </a:r>
            <a:r>
              <a:rPr lang="it-IT" sz="1600" dirty="0" err="1"/>
              <a:t>power</a:t>
            </a:r>
            <a:r>
              <a:rPr lang="it-IT" sz="1600" dirty="0"/>
              <a:t> </a:t>
            </a:r>
            <a:r>
              <a:rPr lang="it-IT" sz="1600" dirty="0" err="1"/>
              <a:t>dissipation</a:t>
            </a:r>
            <a:endParaRPr lang="it-IT" sz="1600" dirty="0"/>
          </a:p>
          <a:p>
            <a:pPr lvl="1"/>
            <a:r>
              <a:rPr lang="it-IT" sz="1600" dirty="0"/>
              <a:t>sub-</a:t>
            </a:r>
            <a:r>
              <a:rPr lang="el-GR" sz="1600" dirty="0"/>
              <a:t>σ </a:t>
            </a:r>
            <a:r>
              <a:rPr lang="it-IT" sz="1600" dirty="0" err="1"/>
              <a:t>level</a:t>
            </a:r>
            <a:r>
              <a:rPr lang="it-IT" sz="1600" dirty="0"/>
              <a:t> of </a:t>
            </a:r>
            <a:r>
              <a:rPr lang="it-IT" sz="1600" dirty="0" err="1"/>
              <a:t>hor</a:t>
            </a:r>
            <a:r>
              <a:rPr lang="it-IT" sz="1600" dirty="0"/>
              <a:t>./ver. position </a:t>
            </a:r>
            <a:r>
              <a:rPr lang="it-IT" sz="1600" dirty="0" smtClean="0"/>
              <a:t>control</a:t>
            </a:r>
            <a:endParaRPr lang="en-GB" sz="1600" dirty="0" smtClean="0"/>
          </a:p>
          <a:p>
            <a:pPr lvl="1"/>
            <a:r>
              <a:rPr lang="en-US" sz="1600" dirty="0" smtClean="0"/>
              <a:t>Pulsed wire not feasible at this stage</a:t>
            </a:r>
            <a:endParaRPr lang="it-IT" sz="1600" dirty="0"/>
          </a:p>
        </p:txBody>
      </p:sp>
      <p:sp>
        <p:nvSpPr>
          <p:cNvPr id="3" name="TextBox 2"/>
          <p:cNvSpPr txBox="1"/>
          <p:nvPr/>
        </p:nvSpPr>
        <p:spPr>
          <a:xfrm>
            <a:off x="8261500" y="4005064"/>
            <a:ext cx="324036" cy="307777"/>
          </a:xfrm>
          <a:prstGeom prst="rect">
            <a:avLst/>
          </a:prstGeom>
          <a:noFill/>
        </p:spPr>
        <p:txBody>
          <a:bodyPr wrap="square" rtlCol="0">
            <a:spAutoFit/>
          </a:bodyPr>
          <a:lstStyle/>
          <a:p>
            <a:r>
              <a:rPr lang="en-US" sz="1400" b="1" dirty="0" smtClean="0">
                <a:solidFill>
                  <a:srgbClr val="00B050"/>
                </a:solidFill>
              </a:rPr>
              <a:t>H</a:t>
            </a:r>
            <a:endParaRPr lang="en-GB" sz="1400" b="1" dirty="0">
              <a:solidFill>
                <a:srgbClr val="00B050"/>
              </a:solidFill>
            </a:endParaRPr>
          </a:p>
        </p:txBody>
      </p:sp>
      <p:sp>
        <p:nvSpPr>
          <p:cNvPr id="10" name="TextBox 9"/>
          <p:cNvSpPr txBox="1"/>
          <p:nvPr/>
        </p:nvSpPr>
        <p:spPr>
          <a:xfrm>
            <a:off x="3707904" y="5877272"/>
            <a:ext cx="324036" cy="307777"/>
          </a:xfrm>
          <a:prstGeom prst="rect">
            <a:avLst/>
          </a:prstGeom>
          <a:noFill/>
        </p:spPr>
        <p:txBody>
          <a:bodyPr wrap="square" rtlCol="0">
            <a:spAutoFit/>
          </a:bodyPr>
          <a:lstStyle/>
          <a:p>
            <a:r>
              <a:rPr lang="en-US" sz="1400" b="1" dirty="0" smtClean="0">
                <a:solidFill>
                  <a:srgbClr val="00B050"/>
                </a:solidFill>
              </a:rPr>
              <a:t>V</a:t>
            </a:r>
            <a:endParaRPr lang="en-GB" sz="1400" b="1" dirty="0">
              <a:solidFill>
                <a:srgbClr val="00B050"/>
              </a:solidFill>
            </a:endParaRPr>
          </a:p>
        </p:txBody>
      </p:sp>
    </p:spTree>
    <p:extLst>
      <p:ext uri="{BB962C8B-B14F-4D97-AF65-F5344CB8AC3E}">
        <p14:creationId xmlns:p14="http://schemas.microsoft.com/office/powerpoint/2010/main" val="41943841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625525"/>
            <a:ext cx="5057775" cy="259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p:txBody>
          <a:bodyPr>
            <a:normAutofit/>
          </a:bodyPr>
          <a:lstStyle/>
          <a:p>
            <a:r>
              <a:rPr lang="en-US" dirty="0"/>
              <a:t>TCTP </a:t>
            </a:r>
            <a:r>
              <a:rPr lang="en-US" dirty="0" smtClean="0"/>
              <a:t>– BBC prototype</a:t>
            </a:r>
            <a:endParaRPr lang="it-IT" dirty="0"/>
          </a:p>
        </p:txBody>
      </p:sp>
      <p:sp>
        <p:nvSpPr>
          <p:cNvPr id="3" name="Content Placeholder 2"/>
          <p:cNvSpPr>
            <a:spLocks noGrp="1"/>
          </p:cNvSpPr>
          <p:nvPr>
            <p:ph idx="1"/>
          </p:nvPr>
        </p:nvSpPr>
        <p:spPr>
          <a:xfrm>
            <a:off x="457200" y="1188719"/>
            <a:ext cx="4690864" cy="2024257"/>
          </a:xfrm>
        </p:spPr>
        <p:txBody>
          <a:bodyPr>
            <a:normAutofit fontScale="92500" lnSpcReduction="20000"/>
          </a:bodyPr>
          <a:lstStyle/>
          <a:p>
            <a:r>
              <a:rPr lang="en-US" sz="1800" dirty="0"/>
              <a:t>Can re-use nearly 100% of existing TCTP </a:t>
            </a:r>
            <a:r>
              <a:rPr lang="en-US" sz="1800" dirty="0" smtClean="0"/>
              <a:t>design (with BPMs). </a:t>
            </a:r>
            <a:endParaRPr lang="en-US" sz="1800" dirty="0"/>
          </a:p>
          <a:p>
            <a:r>
              <a:rPr lang="en-US" sz="1800" dirty="0"/>
              <a:t>Remaining challenge: finding space for the wire current feed-through amongst the cooling circuits and BPM button </a:t>
            </a:r>
            <a:r>
              <a:rPr lang="en-US" sz="1800" dirty="0" err="1" smtClean="0"/>
              <a:t>feedthroughs</a:t>
            </a:r>
            <a:r>
              <a:rPr lang="en-US" sz="1800" dirty="0" smtClean="0"/>
              <a:t>.</a:t>
            </a:r>
          </a:p>
          <a:p>
            <a:r>
              <a:rPr lang="en-US" sz="1800" dirty="0" smtClean="0"/>
              <a:t>Aiming for installation during first winter stop after LS1</a:t>
            </a:r>
            <a:endParaRPr lang="en-US" sz="1800" dirty="0"/>
          </a:p>
        </p:txBody>
      </p:sp>
      <p:sp>
        <p:nvSpPr>
          <p:cNvPr id="7" name="Date Placeholder 6"/>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429000"/>
            <a:ext cx="3743801" cy="2373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1960" y="4221088"/>
            <a:ext cx="4362066" cy="224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6537309" y="836712"/>
            <a:ext cx="1635091"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R. Steinhagen</a:t>
            </a:r>
          </a:p>
        </p:txBody>
      </p:sp>
    </p:spTree>
    <p:extLst>
      <p:ext uri="{BB962C8B-B14F-4D97-AF65-F5344CB8AC3E}">
        <p14:creationId xmlns:p14="http://schemas.microsoft.com/office/powerpoint/2010/main" val="2395367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4" name="Title 3"/>
          <p:cNvSpPr>
            <a:spLocks noGrp="1"/>
          </p:cNvSpPr>
          <p:nvPr>
            <p:ph type="title"/>
          </p:nvPr>
        </p:nvSpPr>
        <p:spPr/>
        <p:txBody>
          <a:bodyPr/>
          <a:lstStyle/>
          <a:p>
            <a:r>
              <a:rPr lang="en-US" dirty="0" smtClean="0"/>
              <a:t>Orbit measurement and feedback </a:t>
            </a:r>
            <a:endParaRPr lang="en-GB" dirty="0"/>
          </a:p>
        </p:txBody>
      </p:sp>
      <p:sp>
        <p:nvSpPr>
          <p:cNvPr id="5" name="Content Placeholder 4"/>
          <p:cNvSpPr>
            <a:spLocks noGrp="1"/>
          </p:cNvSpPr>
          <p:nvPr>
            <p:ph idx="1"/>
          </p:nvPr>
        </p:nvSpPr>
        <p:spPr/>
        <p:txBody>
          <a:bodyPr>
            <a:noAutofit/>
          </a:bodyPr>
          <a:lstStyle/>
          <a:p>
            <a:r>
              <a:rPr lang="en-US" sz="2000" dirty="0" smtClean="0"/>
              <a:t>Operation with tight collimator settings (effectively very close to nominal settings for 7 </a:t>
            </a:r>
            <a:r>
              <a:rPr lang="en-US" sz="2000" dirty="0" err="1" smtClean="0"/>
              <a:t>TeV</a:t>
            </a:r>
            <a:r>
              <a:rPr lang="en-US" sz="2000" dirty="0" smtClean="0"/>
              <a:t> profiting of the smaller transverse </a:t>
            </a:r>
            <a:r>
              <a:rPr lang="en-US" sz="2000" dirty="0" err="1" smtClean="0"/>
              <a:t>emittance</a:t>
            </a:r>
            <a:r>
              <a:rPr lang="en-US" sz="2000" dirty="0" smtClean="0"/>
              <a:t>) has required </a:t>
            </a:r>
            <a:r>
              <a:rPr lang="en-US" sz="2000" dirty="0" smtClean="0">
                <a:solidFill>
                  <a:srgbClr val="FF0000"/>
                </a:solidFill>
              </a:rPr>
              <a:t>accurate measurement and tight control of the orbit </a:t>
            </a:r>
            <a:r>
              <a:rPr lang="en-US" sz="2000" dirty="0" smtClean="0"/>
              <a:t>in particular in the collimation regions and in the beam dump area </a:t>
            </a:r>
            <a:r>
              <a:rPr lang="en-US" sz="2000" dirty="0" smtClean="0">
                <a:sym typeface="Wingdings" pitchFamily="2" charset="2"/>
              </a:rPr>
              <a:t> </a:t>
            </a:r>
            <a:r>
              <a:rPr lang="en-US" sz="2000" dirty="0" smtClean="0">
                <a:solidFill>
                  <a:srgbClr val="FF0000"/>
                </a:solidFill>
                <a:sym typeface="Wingdings" pitchFamily="2" charset="2"/>
              </a:rPr>
              <a:t>operation heavily relying on orbit acquisition and orbit feedback system</a:t>
            </a:r>
            <a:endParaRPr lang="en-US" sz="1050" dirty="0" smtClean="0">
              <a:solidFill>
                <a:srgbClr val="FF0000"/>
              </a:solidFill>
            </a:endParaRPr>
          </a:p>
          <a:p>
            <a:pPr lvl="1"/>
            <a:r>
              <a:rPr lang="en-GB" sz="1800" b="1" dirty="0" smtClean="0">
                <a:solidFill>
                  <a:srgbClr val="00B050"/>
                </a:solidFill>
              </a:rPr>
              <a:t>Channel </a:t>
            </a:r>
            <a:r>
              <a:rPr lang="en-GB" sz="1800" b="1" dirty="0">
                <a:solidFill>
                  <a:srgbClr val="00B050"/>
                </a:solidFill>
              </a:rPr>
              <a:t>availability greater than 97%</a:t>
            </a:r>
          </a:p>
          <a:p>
            <a:pPr lvl="1"/>
            <a:r>
              <a:rPr lang="en-GB" sz="1800" b="1" dirty="0" smtClean="0">
                <a:solidFill>
                  <a:srgbClr val="00B050"/>
                </a:solidFill>
              </a:rPr>
              <a:t>Orbit </a:t>
            </a:r>
            <a:r>
              <a:rPr lang="en-GB" sz="1800" b="1" dirty="0">
                <a:solidFill>
                  <a:srgbClr val="00B050"/>
                </a:solidFill>
              </a:rPr>
              <a:t>Resolution in the order of 10 </a:t>
            </a:r>
            <a:r>
              <a:rPr lang="en-GB" sz="1800" b="1" dirty="0" smtClean="0">
                <a:solidFill>
                  <a:srgbClr val="00B050"/>
                </a:solidFill>
                <a:latin typeface="Symbol" pitchFamily="18" charset="2"/>
              </a:rPr>
              <a:t>m</a:t>
            </a:r>
            <a:r>
              <a:rPr lang="en-GB" sz="1800" b="1" dirty="0" smtClean="0">
                <a:solidFill>
                  <a:srgbClr val="00B050"/>
                </a:solidFill>
              </a:rPr>
              <a:t>m</a:t>
            </a:r>
            <a:endParaRPr lang="en-GB" sz="1800" b="1" dirty="0">
              <a:solidFill>
                <a:srgbClr val="00B050"/>
              </a:solidFill>
            </a:endParaRPr>
          </a:p>
          <a:p>
            <a:pPr lvl="1"/>
            <a:endParaRPr lang="en-GB" sz="1800" dirty="0"/>
          </a:p>
          <a:p>
            <a:r>
              <a:rPr lang="en-GB" sz="2000" dirty="0" smtClean="0"/>
              <a:t>Main Issues</a:t>
            </a:r>
          </a:p>
          <a:p>
            <a:pPr lvl="1"/>
            <a:r>
              <a:rPr lang="en-GB" sz="1800" dirty="0" smtClean="0">
                <a:solidFill>
                  <a:srgbClr val="FF0000"/>
                </a:solidFill>
              </a:rPr>
              <a:t>Long </a:t>
            </a:r>
            <a:r>
              <a:rPr lang="en-GB" sz="1800" dirty="0">
                <a:solidFill>
                  <a:srgbClr val="FF0000"/>
                </a:solidFill>
              </a:rPr>
              <a:t>term stability and reproducibility</a:t>
            </a:r>
          </a:p>
          <a:p>
            <a:pPr lvl="2"/>
            <a:r>
              <a:rPr lang="en-GB" sz="1600" dirty="0"/>
              <a:t>Dependence on temperature, bunch charge and filling scheme</a:t>
            </a:r>
          </a:p>
          <a:p>
            <a:pPr lvl="2"/>
            <a:r>
              <a:rPr lang="en-GB" sz="1600" dirty="0"/>
              <a:t>Mitigated for 2012 run but still needs improvement</a:t>
            </a:r>
          </a:p>
          <a:p>
            <a:pPr lvl="1"/>
            <a:r>
              <a:rPr lang="en-GB" sz="1800" dirty="0">
                <a:solidFill>
                  <a:srgbClr val="FF0000"/>
                </a:solidFill>
              </a:rPr>
              <a:t>Accuracy of IR BPMs</a:t>
            </a:r>
          </a:p>
          <a:p>
            <a:pPr lvl="2"/>
            <a:r>
              <a:rPr lang="en-GB" sz="1600" dirty="0"/>
              <a:t>In addition to the above also suffer from directivity of </a:t>
            </a:r>
            <a:r>
              <a:rPr lang="en-GB" sz="1600" dirty="0" err="1"/>
              <a:t>stripline</a:t>
            </a:r>
            <a:r>
              <a:rPr lang="en-GB" sz="1600" dirty="0"/>
              <a:t> </a:t>
            </a:r>
            <a:r>
              <a:rPr lang="en-GB" sz="1600" dirty="0" smtClean="0"/>
              <a:t>pick-ups</a:t>
            </a:r>
            <a:endParaRPr lang="en-GB" sz="1600" dirty="0"/>
          </a:p>
        </p:txBody>
      </p:sp>
    </p:spTree>
    <p:extLst>
      <p:ext uri="{BB962C8B-B14F-4D97-AF65-F5344CB8AC3E}">
        <p14:creationId xmlns:p14="http://schemas.microsoft.com/office/powerpoint/2010/main" val="28665068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a:t>Schottky</a:t>
            </a:r>
            <a:r>
              <a:rPr lang="en-GB" dirty="0"/>
              <a:t> Systems Post LS1</a:t>
            </a:r>
          </a:p>
        </p:txBody>
      </p:sp>
      <p:sp>
        <p:nvSpPr>
          <p:cNvPr id="4" name="Text Placeholder 3"/>
          <p:cNvSpPr>
            <a:spLocks noGrp="1"/>
          </p:cNvSpPr>
          <p:nvPr>
            <p:ph idx="1"/>
          </p:nvPr>
        </p:nvSpPr>
        <p:spPr/>
        <p:txBody>
          <a:bodyPr>
            <a:normAutofit fontScale="55000" lnSpcReduction="20000"/>
          </a:bodyPr>
          <a:lstStyle/>
          <a:p>
            <a:r>
              <a:rPr lang="en-GB" dirty="0"/>
              <a:t>Overhaul of all </a:t>
            </a:r>
            <a:r>
              <a:rPr lang="en-GB" dirty="0" err="1"/>
              <a:t>Schottky</a:t>
            </a:r>
            <a:r>
              <a:rPr lang="en-GB" dirty="0"/>
              <a:t> pick-ups</a:t>
            </a:r>
          </a:p>
          <a:p>
            <a:pPr lvl="1"/>
            <a:r>
              <a:rPr lang="en-GB" dirty="0"/>
              <a:t>Reduction of reflections for better return loss on waveguide-to-coaxial transitions</a:t>
            </a:r>
          </a:p>
          <a:p>
            <a:pPr lvl="2"/>
            <a:r>
              <a:rPr lang="en-GB" dirty="0" smtClean="0"/>
              <a:t>New </a:t>
            </a:r>
            <a:r>
              <a:rPr lang="en-GB" dirty="0"/>
              <a:t>transitions to be manufactured</a:t>
            </a:r>
          </a:p>
          <a:p>
            <a:r>
              <a:rPr lang="en-GB" dirty="0"/>
              <a:t>Improve symmetry of opposite </a:t>
            </a:r>
            <a:r>
              <a:rPr lang="en-GB" dirty="0" smtClean="0"/>
              <a:t>electrodes</a:t>
            </a:r>
          </a:p>
          <a:p>
            <a:r>
              <a:rPr lang="en-GB" dirty="0" smtClean="0"/>
              <a:t>Replace </a:t>
            </a:r>
            <a:r>
              <a:rPr lang="en-GB" dirty="0"/>
              <a:t>all internal SiO</a:t>
            </a:r>
            <a:r>
              <a:rPr lang="en-GB" baseline="-25000" dirty="0"/>
              <a:t>2</a:t>
            </a:r>
            <a:r>
              <a:rPr lang="en-GB" dirty="0"/>
              <a:t> coaxial </a:t>
            </a:r>
            <a:r>
              <a:rPr lang="en-GB" dirty="0" smtClean="0"/>
              <a:t>cables</a:t>
            </a:r>
          </a:p>
          <a:p>
            <a:pPr lvl="1"/>
            <a:r>
              <a:rPr lang="en-GB" dirty="0"/>
              <a:t>S</a:t>
            </a:r>
            <a:r>
              <a:rPr lang="en-GB" dirty="0" smtClean="0"/>
              <a:t>ome are leaking argon into vacuum</a:t>
            </a:r>
          </a:p>
          <a:p>
            <a:pPr lvl="1"/>
            <a:r>
              <a:rPr lang="en-GB" dirty="0" smtClean="0"/>
              <a:t>Same issue with collimator BPM cables due to non-adapted material choices and welding procedures</a:t>
            </a:r>
          </a:p>
          <a:p>
            <a:pPr lvl="2"/>
            <a:r>
              <a:rPr lang="en-GB" dirty="0" smtClean="0"/>
              <a:t>Followed up by EN/MME and BE/BI teams directly with manufacturer</a:t>
            </a:r>
            <a:endParaRPr lang="en-GB" dirty="0"/>
          </a:p>
          <a:p>
            <a:r>
              <a:rPr lang="en-GB" dirty="0"/>
              <a:t>Overhaul of the RF signal processing</a:t>
            </a:r>
          </a:p>
          <a:p>
            <a:pPr lvl="1"/>
            <a:r>
              <a:rPr lang="en-GB" dirty="0"/>
              <a:t>Modify the gating of all </a:t>
            </a:r>
            <a:r>
              <a:rPr lang="en-GB" dirty="0" smtClean="0"/>
              <a:t>front-ends</a:t>
            </a:r>
            <a:endParaRPr lang="en-GB" dirty="0"/>
          </a:p>
          <a:p>
            <a:pPr lvl="1"/>
            <a:r>
              <a:rPr lang="en-GB" dirty="0"/>
              <a:t>New RF input filter to </a:t>
            </a:r>
            <a:r>
              <a:rPr lang="en-GB" dirty="0" smtClean="0"/>
              <a:t>cope better with </a:t>
            </a:r>
            <a:r>
              <a:rPr lang="en-GB" dirty="0"/>
              <a:t>amplifier </a:t>
            </a:r>
            <a:r>
              <a:rPr lang="en-GB" dirty="0" smtClean="0"/>
              <a:t>saturation</a:t>
            </a:r>
            <a:endParaRPr lang="en-GB" dirty="0"/>
          </a:p>
          <a:p>
            <a:r>
              <a:rPr lang="en-GB" dirty="0" smtClean="0"/>
              <a:t>Controls </a:t>
            </a:r>
            <a:r>
              <a:rPr lang="en-GB" dirty="0"/>
              <a:t>and software</a:t>
            </a:r>
          </a:p>
          <a:p>
            <a:pPr lvl="1"/>
            <a:r>
              <a:rPr lang="en-GB" dirty="0"/>
              <a:t>Extend the attenuator </a:t>
            </a:r>
            <a:r>
              <a:rPr lang="en-GB" dirty="0" smtClean="0"/>
              <a:t>&amp; </a:t>
            </a:r>
            <a:r>
              <a:rPr lang="en-GB" dirty="0"/>
              <a:t>phase shifter control to all </a:t>
            </a:r>
            <a:r>
              <a:rPr lang="en-GB" dirty="0" smtClean="0"/>
              <a:t>systems</a:t>
            </a:r>
            <a:endParaRPr lang="en-GB" dirty="0"/>
          </a:p>
          <a:p>
            <a:pPr lvl="1"/>
            <a:r>
              <a:rPr lang="en-GB" dirty="0"/>
              <a:t>Adapt the front-end control software to the hardware modifications.</a:t>
            </a:r>
          </a:p>
          <a:p>
            <a:pPr lvl="1"/>
            <a:r>
              <a:rPr lang="en-GB" dirty="0" smtClean="0"/>
              <a:t>Complete replacement </a:t>
            </a:r>
            <a:r>
              <a:rPr lang="en-GB" dirty="0"/>
              <a:t>of the Java user application </a:t>
            </a:r>
            <a:r>
              <a:rPr lang="en-GB" dirty="0" smtClean="0"/>
              <a:t>software</a:t>
            </a:r>
            <a:endParaRPr lang="en-GB" dirty="0"/>
          </a:p>
        </p:txBody>
      </p: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Tree>
    <p:extLst>
      <p:ext uri="{BB962C8B-B14F-4D97-AF65-F5344CB8AC3E}">
        <p14:creationId xmlns:p14="http://schemas.microsoft.com/office/powerpoint/2010/main" val="27087004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Systems for machine protection</a:t>
            </a:r>
            <a:endParaRPr lang="en-GB" dirty="0"/>
          </a:p>
        </p:txBody>
      </p:sp>
      <p:sp>
        <p:nvSpPr>
          <p:cNvPr id="4" name="Text Placeholder 3"/>
          <p:cNvSpPr>
            <a:spLocks noGrp="1"/>
          </p:cNvSpPr>
          <p:nvPr>
            <p:ph idx="1"/>
          </p:nvPr>
        </p:nvSpPr>
        <p:spPr/>
        <p:txBody>
          <a:bodyPr>
            <a:normAutofit fontScale="92500"/>
          </a:bodyPr>
          <a:lstStyle/>
          <a:p>
            <a:r>
              <a:rPr lang="en-GB" dirty="0" smtClean="0"/>
              <a:t>Abort Gap Monitor</a:t>
            </a:r>
          </a:p>
          <a:p>
            <a:pPr lvl="1"/>
            <a:r>
              <a:rPr lang="en-GB" dirty="0" smtClean="0"/>
              <a:t>Depends on light from synchrotron light monitor</a:t>
            </a:r>
          </a:p>
          <a:p>
            <a:pPr lvl="1"/>
            <a:r>
              <a:rPr lang="en-GB" dirty="0" smtClean="0"/>
              <a:t>Data published </a:t>
            </a:r>
            <a:r>
              <a:rPr lang="en-GB" dirty="0"/>
              <a:t>@1Hz with </a:t>
            </a:r>
            <a:r>
              <a:rPr lang="en-GB" dirty="0" smtClean="0"/>
              <a:t>resolution </a:t>
            </a:r>
            <a:r>
              <a:rPr lang="en-GB" dirty="0"/>
              <a:t>that varies with </a:t>
            </a:r>
            <a:r>
              <a:rPr lang="en-GB" dirty="0" smtClean="0"/>
              <a:t>energy &amp; </a:t>
            </a:r>
            <a:r>
              <a:rPr lang="en-GB" dirty="0"/>
              <a:t>species</a:t>
            </a:r>
          </a:p>
          <a:p>
            <a:pPr lvl="2"/>
            <a:r>
              <a:rPr lang="en-GB" dirty="0" smtClean="0"/>
              <a:t>Protons - required </a:t>
            </a:r>
            <a:r>
              <a:rPr lang="en-GB" dirty="0"/>
              <a:t>resolution (0.1 of the quench </a:t>
            </a:r>
            <a:r>
              <a:rPr lang="en-GB" dirty="0" smtClean="0"/>
              <a:t>level) met at </a:t>
            </a:r>
            <a:r>
              <a:rPr lang="en-GB" dirty="0"/>
              <a:t>all the energies</a:t>
            </a:r>
          </a:p>
          <a:p>
            <a:pPr lvl="2"/>
            <a:r>
              <a:rPr lang="en-GB" dirty="0" err="1" smtClean="0"/>
              <a:t>Pb</a:t>
            </a:r>
            <a:r>
              <a:rPr lang="en-GB" dirty="0" smtClean="0"/>
              <a:t> - required </a:t>
            </a:r>
            <a:r>
              <a:rPr lang="en-GB" dirty="0"/>
              <a:t>resolution </a:t>
            </a:r>
            <a:r>
              <a:rPr lang="en-GB" dirty="0" smtClean="0"/>
              <a:t>only met from 1.5TeV onwards</a:t>
            </a:r>
            <a:endParaRPr lang="en-GB" dirty="0"/>
          </a:p>
          <a:p>
            <a:pPr lvl="1"/>
            <a:r>
              <a:rPr lang="en-GB" dirty="0"/>
              <a:t>The present level of reliability </a:t>
            </a:r>
            <a:r>
              <a:rPr lang="en-GB" dirty="0" smtClean="0"/>
              <a:t>doesn’t </a:t>
            </a:r>
            <a:r>
              <a:rPr lang="en-GB" dirty="0"/>
              <a:t>allow </a:t>
            </a:r>
            <a:r>
              <a:rPr lang="en-GB" dirty="0" smtClean="0"/>
              <a:t>for inclusion in </a:t>
            </a:r>
            <a:r>
              <a:rPr lang="en-GB" dirty="0"/>
              <a:t>the interlock </a:t>
            </a:r>
            <a:r>
              <a:rPr lang="en-GB" dirty="0" smtClean="0"/>
              <a:t>system</a:t>
            </a:r>
          </a:p>
        </p:txBody>
      </p:sp>
      <p:sp>
        <p:nvSpPr>
          <p:cNvPr id="3" name="Date Placeholder 2"/>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Tree>
    <p:extLst>
      <p:ext uri="{BB962C8B-B14F-4D97-AF65-F5344CB8AC3E}">
        <p14:creationId xmlns:p14="http://schemas.microsoft.com/office/powerpoint/2010/main" val="9873742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BGI</a:t>
            </a:r>
            <a:endParaRPr lang="en-US" dirty="0"/>
          </a:p>
        </p:txBody>
      </p:sp>
      <p:sp>
        <p:nvSpPr>
          <p:cNvPr id="3" name="Content Placeholder 2"/>
          <p:cNvSpPr>
            <a:spLocks noGrp="1"/>
          </p:cNvSpPr>
          <p:nvPr>
            <p:ph idx="1"/>
          </p:nvPr>
        </p:nvSpPr>
        <p:spPr>
          <a:xfrm>
            <a:off x="323528" y="1188719"/>
            <a:ext cx="4186808" cy="5480641"/>
          </a:xfrm>
        </p:spPr>
        <p:txBody>
          <a:bodyPr>
            <a:normAutofit fontScale="40000" lnSpcReduction="20000"/>
          </a:bodyPr>
          <a:lstStyle/>
          <a:p>
            <a:r>
              <a:rPr lang="en-US" sz="4900" dirty="0"/>
              <a:t>Collect electrons </a:t>
            </a:r>
            <a:r>
              <a:rPr lang="en-US" sz="4900" dirty="0" smtClean="0"/>
              <a:t>from </a:t>
            </a:r>
            <a:r>
              <a:rPr lang="en-US" sz="4900" dirty="0"/>
              <a:t>beam-gas ionization</a:t>
            </a:r>
          </a:p>
          <a:p>
            <a:pPr lvl="1"/>
            <a:r>
              <a:rPr lang="en-US" sz="4300" dirty="0"/>
              <a:t>Dipole B field to avoid drift from ionization location to </a:t>
            </a:r>
            <a:r>
              <a:rPr lang="en-US" sz="4300" dirty="0" smtClean="0"/>
              <a:t>Multi Channel Plate (MCP)</a:t>
            </a:r>
            <a:endParaRPr lang="en-US" sz="4300" dirty="0"/>
          </a:p>
          <a:p>
            <a:pPr lvl="1"/>
            <a:r>
              <a:rPr lang="en-US" sz="4300" dirty="0"/>
              <a:t>MCP electron multiplication</a:t>
            </a:r>
          </a:p>
          <a:p>
            <a:pPr lvl="1"/>
            <a:r>
              <a:rPr lang="en-US" sz="4300" dirty="0"/>
              <a:t>Phosphor coupled to MCP </a:t>
            </a:r>
            <a:r>
              <a:rPr lang="en-US" sz="4300" dirty="0" smtClean="0"/>
              <a:t>output</a:t>
            </a:r>
          </a:p>
          <a:p>
            <a:pPr lvl="1"/>
            <a:r>
              <a:rPr lang="en-US" sz="4300" dirty="0" smtClean="0"/>
              <a:t>Imaging </a:t>
            </a:r>
            <a:r>
              <a:rPr lang="en-US" sz="4300" dirty="0"/>
              <a:t>of phosphor output</a:t>
            </a:r>
          </a:p>
          <a:p>
            <a:r>
              <a:rPr lang="en-US" sz="4900" dirty="0"/>
              <a:t>Designed for heavy </a:t>
            </a:r>
            <a:r>
              <a:rPr lang="en-US" sz="4900" dirty="0" smtClean="0"/>
              <a:t>ions.</a:t>
            </a:r>
            <a:endParaRPr lang="en-US" sz="4900" dirty="0"/>
          </a:p>
          <a:p>
            <a:r>
              <a:rPr lang="en-US" sz="4900" dirty="0" smtClean="0"/>
              <a:t>No bunch-by bunch acquisition.</a:t>
            </a:r>
          </a:p>
          <a:p>
            <a:r>
              <a:rPr lang="en-US" sz="4900" dirty="0" smtClean="0"/>
              <a:t>Issues: </a:t>
            </a:r>
          </a:p>
          <a:p>
            <a:pPr lvl="1"/>
            <a:r>
              <a:rPr lang="en-US" sz="4300" dirty="0" smtClean="0"/>
              <a:t>MCP </a:t>
            </a:r>
            <a:r>
              <a:rPr lang="en-US" sz="4300" dirty="0"/>
              <a:t>failures in early 2012 </a:t>
            </a:r>
          </a:p>
          <a:p>
            <a:pPr lvl="1"/>
            <a:r>
              <a:rPr lang="en-US" sz="4300" dirty="0" smtClean="0"/>
              <a:t>Difficult </a:t>
            </a:r>
            <a:r>
              <a:rPr lang="en-US" sz="4300" dirty="0"/>
              <a:t>cross-calibration (</a:t>
            </a:r>
            <a:r>
              <a:rPr lang="en-US" sz="4300" dirty="0" smtClean="0"/>
              <a:t>No </a:t>
            </a:r>
            <a:r>
              <a:rPr lang="en-US" sz="4300" dirty="0"/>
              <a:t>intensity overlap with </a:t>
            </a:r>
            <a:r>
              <a:rPr lang="en-US" sz="4300" dirty="0" smtClean="0"/>
              <a:t>WS during </a:t>
            </a:r>
            <a:r>
              <a:rPr lang="en-US" sz="4300" dirty="0"/>
              <a:t>p-p runs + BSRT B2 mirror </a:t>
            </a:r>
            <a:r>
              <a:rPr lang="en-US" sz="4300" dirty="0" smtClean="0"/>
              <a:t>problem)</a:t>
            </a:r>
            <a:endParaRPr lang="en-US" sz="4300" dirty="0"/>
          </a:p>
          <a:p>
            <a:pPr lvl="1"/>
            <a:r>
              <a:rPr lang="en-US" sz="4300" dirty="0" smtClean="0"/>
              <a:t>Space charge affecting the measurements</a:t>
            </a:r>
            <a:endParaRPr lang="en-US" sz="2100" dirty="0" smtClean="0"/>
          </a:p>
          <a:p>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1196752"/>
            <a:ext cx="5148505" cy="2130564"/>
          </a:xfrm>
          <a:prstGeom prst="rect">
            <a:avLst/>
          </a:prstGeom>
        </p:spPr>
      </p:pic>
      <p:sp>
        <p:nvSpPr>
          <p:cNvPr id="9" name="Date Placeholder 8"/>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10" name="Footer Placeholder 9"/>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pic>
        <p:nvPicPr>
          <p:cNvPr id="8" name="Picture 3"/>
          <p:cNvPicPr>
            <a:picLocks noChangeAspect="1" noChangeArrowheads="1"/>
          </p:cNvPicPr>
          <p:nvPr/>
        </p:nvPicPr>
        <p:blipFill>
          <a:blip r:embed="rId3" cstate="print"/>
          <a:srcRect/>
          <a:stretch>
            <a:fillRect/>
          </a:stretch>
        </p:blipFill>
        <p:spPr bwMode="auto">
          <a:xfrm>
            <a:off x="4554701" y="3440484"/>
            <a:ext cx="4265771" cy="2940844"/>
          </a:xfrm>
          <a:prstGeom prst="rect">
            <a:avLst/>
          </a:prstGeom>
          <a:noFill/>
          <a:ln w="9525">
            <a:noFill/>
            <a:miter lim="800000"/>
            <a:headEnd/>
            <a:tailEnd/>
          </a:ln>
        </p:spPr>
      </p:pic>
      <p:sp>
        <p:nvSpPr>
          <p:cNvPr id="11" name="Rectangle 10"/>
          <p:cNvSpPr/>
          <p:nvPr/>
        </p:nvSpPr>
        <p:spPr>
          <a:xfrm>
            <a:off x="7596336" y="5445224"/>
            <a:ext cx="648072" cy="36004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Ions</a:t>
            </a:r>
          </a:p>
        </p:txBody>
      </p:sp>
    </p:spTree>
    <p:extLst>
      <p:ext uri="{BB962C8B-B14F-4D97-AF65-F5344CB8AC3E}">
        <p14:creationId xmlns:p14="http://schemas.microsoft.com/office/powerpoint/2010/main" val="20278481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ating_test_Tvacuu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00550" y="380630"/>
            <a:ext cx="4743450" cy="2247900"/>
          </a:xfrm>
          <a:prstGeom prst="rect">
            <a:avLst/>
          </a:prstGeom>
        </p:spPr>
      </p:pic>
      <p:sp>
        <p:nvSpPr>
          <p:cNvPr id="2" name="Title 1"/>
          <p:cNvSpPr>
            <a:spLocks noGrp="1"/>
          </p:cNvSpPr>
          <p:nvPr>
            <p:ph type="title"/>
          </p:nvPr>
        </p:nvSpPr>
        <p:spPr/>
        <p:txBody>
          <a:bodyPr/>
          <a:lstStyle/>
          <a:p>
            <a:r>
              <a:rPr lang="en-GB" dirty="0" smtClean="0"/>
              <a:t>BSRT Heating Issue</a:t>
            </a:r>
            <a:endParaRPr lang="en-GB" dirty="0"/>
          </a:p>
        </p:txBody>
      </p:sp>
      <p:sp>
        <p:nvSpPr>
          <p:cNvPr id="4" name="Text Placeholder 3"/>
          <p:cNvSpPr>
            <a:spLocks noGrp="1"/>
          </p:cNvSpPr>
          <p:nvPr>
            <p:ph idx="1"/>
          </p:nvPr>
        </p:nvSpPr>
        <p:spPr>
          <a:xfrm>
            <a:off x="457200" y="1188719"/>
            <a:ext cx="4330824" cy="5192609"/>
          </a:xfrm>
        </p:spPr>
        <p:txBody>
          <a:bodyPr>
            <a:noAutofit/>
          </a:bodyPr>
          <a:lstStyle/>
          <a:p>
            <a:r>
              <a:rPr lang="en-US" sz="1600" dirty="0" smtClean="0"/>
              <a:t>Removal </a:t>
            </a:r>
            <a:r>
              <a:rPr lang="en-US" sz="1600" dirty="0"/>
              <a:t>of B1 mirror evidenced similar effects</a:t>
            </a:r>
          </a:p>
          <a:p>
            <a:pPr lvl="1"/>
            <a:r>
              <a:rPr lang="en-US" sz="1400" dirty="0"/>
              <a:t>Both mirrors were: silicon bulk + dielectric coating</a:t>
            </a:r>
          </a:p>
          <a:p>
            <a:r>
              <a:rPr lang="en-US" sz="1600" dirty="0"/>
              <a:t>TS#3: replaced both mirrors</a:t>
            </a:r>
          </a:p>
          <a:p>
            <a:pPr lvl="1"/>
            <a:r>
              <a:rPr lang="en-US" sz="1400" dirty="0"/>
              <a:t>B1: glass bulk + metallic coating – OK only at low beam intensities</a:t>
            </a:r>
          </a:p>
          <a:p>
            <a:pPr lvl="1"/>
            <a:r>
              <a:rPr lang="en-US" sz="1400" dirty="0"/>
              <a:t>B2: silicon bulk + polishing (no coating) – not usable for </a:t>
            </a:r>
            <a:r>
              <a:rPr lang="en-US" sz="1400" dirty="0" smtClean="0"/>
              <a:t>imaging</a:t>
            </a:r>
            <a:endParaRPr lang="en-GB" sz="1400" dirty="0" smtClean="0"/>
          </a:p>
          <a:p>
            <a:r>
              <a:rPr lang="en-GB" sz="1600" dirty="0"/>
              <a:t>N</a:t>
            </a:r>
            <a:r>
              <a:rPr lang="en-GB" sz="1600" dirty="0" smtClean="0"/>
              <a:t>ew assembly during 2012/2013 winter TS</a:t>
            </a:r>
          </a:p>
          <a:p>
            <a:pPr lvl="1"/>
            <a:r>
              <a:rPr lang="en-GB" sz="1400" dirty="0" smtClean="0"/>
              <a:t>Instrumented with 6 thermocouples in vacuum distributed throughout the mirror support</a:t>
            </a:r>
          </a:p>
          <a:p>
            <a:pPr lvl="1"/>
            <a:r>
              <a:rPr lang="en-GB" sz="1400" dirty="0"/>
              <a:t>H</a:t>
            </a:r>
            <a:r>
              <a:rPr lang="en-GB" sz="1400" dirty="0" smtClean="0"/>
              <a:t>igh intensity proton fill at injection to benchmark simulations</a:t>
            </a:r>
            <a:endParaRPr lang="en-US" sz="1400" dirty="0"/>
          </a:p>
          <a:p>
            <a:r>
              <a:rPr lang="en-GB" sz="1600" dirty="0"/>
              <a:t>Modifications clearly required to the current </a:t>
            </a:r>
            <a:r>
              <a:rPr lang="en-GB" sz="1600" dirty="0" smtClean="0"/>
              <a:t>design. Several options being followed.</a:t>
            </a:r>
            <a:endParaRPr lang="en-GB" sz="1600" dirty="0"/>
          </a:p>
        </p:txBody>
      </p: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grpSp>
        <p:nvGrpSpPr>
          <p:cNvPr id="10" name="Group 9"/>
          <p:cNvGrpSpPr/>
          <p:nvPr/>
        </p:nvGrpSpPr>
        <p:grpSpPr>
          <a:xfrm>
            <a:off x="5544766" y="3501008"/>
            <a:ext cx="3048691" cy="2046146"/>
            <a:chOff x="6441875" y="3265282"/>
            <a:chExt cx="2868171" cy="3005865"/>
          </a:xfrm>
        </p:grpSpPr>
        <p:pic>
          <p:nvPicPr>
            <p:cNvPr id="11" name="Picture 5" descr="E:\ACE3P\_results\BSRT\bsrt_v5\_results\bfield-time-front.png"/>
            <p:cNvPicPr>
              <a:picLocks noChangeAspect="1" noChangeArrowheads="1"/>
            </p:cNvPicPr>
            <p:nvPr/>
          </p:nvPicPr>
          <p:blipFill>
            <a:blip r:embed="rId3" cstate="print">
              <a:extLst>
                <a:ext uri="{28A0092B-C50C-407E-A947-70E740481C1C}">
                  <a14:useLocalDpi xmlns:a14="http://schemas.microsoft.com/office/drawing/2010/main" val="0"/>
                </a:ext>
              </a:extLst>
            </a:blip>
            <a:srcRect l="45557" t="33240" r="11206" b="34569"/>
            <a:stretch>
              <a:fillRect/>
            </a:stretch>
          </p:blipFill>
          <p:spPr bwMode="auto">
            <a:xfrm>
              <a:off x="6441875" y="3265282"/>
              <a:ext cx="2520000" cy="14962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ACE3P\_results\BSRT\bsrt_v5\_results\bfield-time-back.png"/>
            <p:cNvPicPr>
              <a:picLocks noChangeAspect="1" noChangeArrowheads="1"/>
            </p:cNvPicPr>
            <p:nvPr/>
          </p:nvPicPr>
          <p:blipFill>
            <a:blip r:embed="rId4" cstate="print">
              <a:extLst>
                <a:ext uri="{28A0092B-C50C-407E-A947-70E740481C1C}">
                  <a14:useLocalDpi xmlns:a14="http://schemas.microsoft.com/office/drawing/2010/main" val="0"/>
                </a:ext>
              </a:extLst>
            </a:blip>
            <a:srcRect l="15888" t="35049" r="46290" b="34618"/>
            <a:stretch>
              <a:fillRect/>
            </a:stretch>
          </p:blipFill>
          <p:spPr bwMode="auto">
            <a:xfrm flipH="1">
              <a:off x="6441875" y="4752886"/>
              <a:ext cx="2520000" cy="15182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753150" y="5614487"/>
              <a:ext cx="1380916" cy="261610"/>
            </a:xfrm>
            <a:prstGeom prst="rect">
              <a:avLst/>
            </a:prstGeom>
            <a:noFill/>
          </p:spPr>
          <p:txBody>
            <a:bodyPr wrap="square" rtlCol="0">
              <a:spAutoFit/>
            </a:bodyPr>
            <a:lstStyle/>
            <a:p>
              <a:r>
                <a:rPr lang="en-US" sz="1100" b="1" dirty="0" smtClean="0">
                  <a:solidFill>
                    <a:schemeClr val="bg1"/>
                  </a:solidFill>
                </a:rPr>
                <a:t>Mirror Back</a:t>
              </a:r>
              <a:endParaRPr lang="en-US" sz="1100" b="1" dirty="0">
                <a:solidFill>
                  <a:schemeClr val="bg1"/>
                </a:solidFill>
              </a:endParaRPr>
            </a:p>
          </p:txBody>
        </p:sp>
        <p:sp>
          <p:nvSpPr>
            <p:cNvPr id="14" name="TextBox 13"/>
            <p:cNvSpPr txBox="1"/>
            <p:nvPr/>
          </p:nvSpPr>
          <p:spPr>
            <a:xfrm>
              <a:off x="6709932" y="4097311"/>
              <a:ext cx="2600114" cy="261610"/>
            </a:xfrm>
            <a:prstGeom prst="rect">
              <a:avLst/>
            </a:prstGeom>
            <a:noFill/>
          </p:spPr>
          <p:txBody>
            <a:bodyPr wrap="square" rtlCol="0">
              <a:spAutoFit/>
            </a:bodyPr>
            <a:lstStyle/>
            <a:p>
              <a:r>
                <a:rPr lang="en-US" sz="1100" b="1" dirty="0" smtClean="0">
                  <a:solidFill>
                    <a:schemeClr val="bg1"/>
                  </a:solidFill>
                </a:rPr>
                <a:t>Mirror front</a:t>
              </a:r>
              <a:endParaRPr lang="en-US" sz="1100" b="1" dirty="0">
                <a:solidFill>
                  <a:schemeClr val="bg1"/>
                </a:solidFill>
              </a:endParaRPr>
            </a:p>
          </p:txBody>
        </p:sp>
      </p:grpSp>
    </p:spTree>
    <p:extLst>
      <p:ext uri="{BB962C8B-B14F-4D97-AF65-F5344CB8AC3E}">
        <p14:creationId xmlns:p14="http://schemas.microsoft.com/office/powerpoint/2010/main" val="41370282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8" descr="Schroff.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92123" y="3447576"/>
            <a:ext cx="4837113"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IMG_20120731_1822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6200000">
            <a:off x="-147003" y="3790637"/>
            <a:ext cx="1901692" cy="161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ZoneTexte 7"/>
          <p:cNvSpPr txBox="1">
            <a:spLocks noChangeArrowheads="1"/>
          </p:cNvSpPr>
          <p:nvPr/>
        </p:nvSpPr>
        <p:spPr bwMode="auto">
          <a:xfrm>
            <a:off x="7930392" y="1053910"/>
            <a:ext cx="1111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11" charset="-128"/>
              </a:defRPr>
            </a:lvl1pPr>
            <a:lvl2pPr marL="37931725" indent="-37474525" eaLnBrk="0" hangingPunct="0">
              <a:defRPr sz="2400">
                <a:solidFill>
                  <a:schemeClr val="tx1"/>
                </a:solidFill>
                <a:latin typeface="Arial" charset="0"/>
                <a:ea typeface="ＭＳ Ｐゴシック" pitchFamily="-111" charset="-128"/>
              </a:defRPr>
            </a:lvl2pPr>
            <a:lvl3pPr eaLnBrk="0" hangingPunct="0">
              <a:defRPr sz="2400">
                <a:solidFill>
                  <a:schemeClr val="tx1"/>
                </a:solidFill>
                <a:latin typeface="Arial" charset="0"/>
                <a:ea typeface="ＭＳ Ｐゴシック" pitchFamily="-111" charset="-128"/>
              </a:defRPr>
            </a:lvl3pPr>
            <a:lvl4pPr eaLnBrk="0" hangingPunct="0">
              <a:defRPr sz="2400">
                <a:solidFill>
                  <a:schemeClr val="tx1"/>
                </a:solidFill>
                <a:latin typeface="Arial" charset="0"/>
                <a:ea typeface="ＭＳ Ｐゴシック" pitchFamily="-111" charset="-128"/>
              </a:defRPr>
            </a:lvl4pPr>
            <a:lvl5pPr eaLnBrk="0" hangingPunct="0">
              <a:defRPr sz="2400">
                <a:solidFill>
                  <a:schemeClr val="tx1"/>
                </a:solidFill>
                <a:latin typeface="Arial" charset="0"/>
                <a:ea typeface="ＭＳ Ｐゴシック" pitchFamily="-111" charset="-128"/>
              </a:defRPr>
            </a:lvl5pPr>
            <a:lvl6pPr marL="457200" eaLnBrk="0" fontAlgn="base" hangingPunct="0">
              <a:spcBef>
                <a:spcPct val="0"/>
              </a:spcBef>
              <a:spcAft>
                <a:spcPct val="0"/>
              </a:spcAft>
              <a:defRPr sz="2400">
                <a:solidFill>
                  <a:schemeClr val="tx1"/>
                </a:solidFill>
                <a:latin typeface="Arial" charset="0"/>
                <a:ea typeface="ＭＳ Ｐゴシック" pitchFamily="-111" charset="-128"/>
              </a:defRPr>
            </a:lvl6pPr>
            <a:lvl7pPr marL="914400" eaLnBrk="0" fontAlgn="base" hangingPunct="0">
              <a:spcBef>
                <a:spcPct val="0"/>
              </a:spcBef>
              <a:spcAft>
                <a:spcPct val="0"/>
              </a:spcAft>
              <a:defRPr sz="2400">
                <a:solidFill>
                  <a:schemeClr val="tx1"/>
                </a:solidFill>
                <a:latin typeface="Arial" charset="0"/>
                <a:ea typeface="ＭＳ Ｐゴシック" pitchFamily="-111" charset="-128"/>
              </a:defRPr>
            </a:lvl7pPr>
            <a:lvl8pPr marL="1371600" eaLnBrk="0" fontAlgn="base" hangingPunct="0">
              <a:spcBef>
                <a:spcPct val="0"/>
              </a:spcBef>
              <a:spcAft>
                <a:spcPct val="0"/>
              </a:spcAft>
              <a:defRPr sz="2400">
                <a:solidFill>
                  <a:schemeClr val="tx1"/>
                </a:solidFill>
                <a:latin typeface="Arial" charset="0"/>
                <a:ea typeface="ＭＳ Ｐゴシック" pitchFamily="-111" charset="-128"/>
              </a:defRPr>
            </a:lvl8pPr>
            <a:lvl9pPr marL="1828800" eaLnBrk="0" fontAlgn="base" hangingPunct="0">
              <a:spcBef>
                <a:spcPct val="0"/>
              </a:spcBef>
              <a:spcAft>
                <a:spcPct val="0"/>
              </a:spcAft>
              <a:defRPr sz="2400">
                <a:solidFill>
                  <a:schemeClr val="tx1"/>
                </a:solidFill>
                <a:latin typeface="Arial" charset="0"/>
                <a:ea typeface="ＭＳ Ｐゴシック" pitchFamily="-111" charset="-128"/>
              </a:defRPr>
            </a:lvl9pPr>
          </a:lstStyle>
          <a:p>
            <a:pPr eaLnBrk="1" hangingPunct="1"/>
            <a:r>
              <a:rPr lang="fr-FR" sz="1600" i="1" dirty="0" err="1">
                <a:latin typeface="Calibri" pitchFamily="-111" charset="0"/>
              </a:rPr>
              <a:t>from</a:t>
            </a:r>
            <a:r>
              <a:rPr lang="fr-FR" sz="1600" i="1" dirty="0">
                <a:latin typeface="Calibri" pitchFamily="-111" charset="0"/>
              </a:rPr>
              <a:t> 2010</a:t>
            </a:r>
          </a:p>
        </p:txBody>
      </p: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2" name="Title 1"/>
          <p:cNvSpPr>
            <a:spLocks noGrp="1"/>
          </p:cNvSpPr>
          <p:nvPr>
            <p:ph type="title"/>
          </p:nvPr>
        </p:nvSpPr>
        <p:spPr/>
        <p:txBody>
          <a:bodyPr>
            <a:normAutofit/>
          </a:bodyPr>
          <a:lstStyle/>
          <a:p>
            <a:r>
              <a:rPr lang="en-GB" dirty="0" smtClean="0"/>
              <a:t>BPM Temperature Dependence</a:t>
            </a:r>
            <a:endParaRPr lang="en-GB" dirty="0"/>
          </a:p>
        </p:txBody>
      </p:sp>
      <p:sp>
        <p:nvSpPr>
          <p:cNvPr id="10" name="Text Placeholder 3"/>
          <p:cNvSpPr>
            <a:spLocks noGrp="1"/>
          </p:cNvSpPr>
          <p:nvPr>
            <p:ph sz="half" idx="1"/>
          </p:nvPr>
        </p:nvSpPr>
        <p:spPr/>
        <p:txBody>
          <a:bodyPr>
            <a:normAutofit/>
          </a:bodyPr>
          <a:lstStyle/>
          <a:p>
            <a:r>
              <a:rPr lang="en-US" sz="2000" dirty="0" smtClean="0"/>
              <a:t>Improvements Foreseen</a:t>
            </a:r>
            <a:endParaRPr lang="en-GB" sz="2000" dirty="0" smtClean="0"/>
          </a:p>
          <a:p>
            <a:pPr lvl="1"/>
            <a:r>
              <a:rPr lang="en-GB" sz="1800" dirty="0" smtClean="0"/>
              <a:t>Installation of </a:t>
            </a:r>
            <a:r>
              <a:rPr lang="en-GB" sz="1800" dirty="0" err="1" smtClean="0"/>
              <a:t>thermalised</a:t>
            </a:r>
            <a:r>
              <a:rPr lang="en-GB" sz="1800" dirty="0" smtClean="0"/>
              <a:t> racks</a:t>
            </a:r>
            <a:endParaRPr lang="en-GB" sz="1800" dirty="0"/>
          </a:p>
          <a:p>
            <a:pPr lvl="1"/>
            <a:r>
              <a:rPr lang="en-GB" sz="1800" dirty="0" smtClean="0"/>
              <a:t>Maintains temperature within ±0.2°C</a:t>
            </a:r>
          </a:p>
          <a:p>
            <a:pPr lvl="1"/>
            <a:r>
              <a:rPr lang="en-GB" sz="1800" dirty="0" smtClean="0"/>
              <a:t>Prototype successfully tested in 2012</a:t>
            </a:r>
            <a:endParaRPr lang="en-GB" sz="1800" dirty="0"/>
          </a:p>
          <a:p>
            <a:pPr lvl="1"/>
            <a:endParaRPr lang="en-GB" sz="2000" dirty="0" smtClean="0"/>
          </a:p>
        </p:txBody>
      </p:sp>
      <p:sp>
        <p:nvSpPr>
          <p:cNvPr id="13" name="ZoneTexte 12"/>
          <p:cNvSpPr txBox="1">
            <a:spLocks noChangeArrowheads="1"/>
          </p:cNvSpPr>
          <p:nvPr/>
        </p:nvSpPr>
        <p:spPr bwMode="auto">
          <a:xfrm>
            <a:off x="4499992" y="6279211"/>
            <a:ext cx="11817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11" charset="-128"/>
              </a:defRPr>
            </a:lvl1pPr>
            <a:lvl2pPr marL="37931725" indent="-37474525" eaLnBrk="0" hangingPunct="0">
              <a:defRPr sz="2400">
                <a:solidFill>
                  <a:schemeClr val="tx1"/>
                </a:solidFill>
                <a:latin typeface="Arial" charset="0"/>
                <a:ea typeface="ＭＳ Ｐゴシック" pitchFamily="-111" charset="-128"/>
              </a:defRPr>
            </a:lvl2pPr>
            <a:lvl3pPr eaLnBrk="0" hangingPunct="0">
              <a:defRPr sz="2400">
                <a:solidFill>
                  <a:schemeClr val="tx1"/>
                </a:solidFill>
                <a:latin typeface="Arial" charset="0"/>
                <a:ea typeface="ＭＳ Ｐゴシック" pitchFamily="-111" charset="-128"/>
              </a:defRPr>
            </a:lvl3pPr>
            <a:lvl4pPr eaLnBrk="0" hangingPunct="0">
              <a:defRPr sz="2400">
                <a:solidFill>
                  <a:schemeClr val="tx1"/>
                </a:solidFill>
                <a:latin typeface="Arial" charset="0"/>
                <a:ea typeface="ＭＳ Ｐゴシック" pitchFamily="-111" charset="-128"/>
              </a:defRPr>
            </a:lvl4pPr>
            <a:lvl5pPr eaLnBrk="0" hangingPunct="0">
              <a:defRPr sz="2400">
                <a:solidFill>
                  <a:schemeClr val="tx1"/>
                </a:solidFill>
                <a:latin typeface="Arial" charset="0"/>
                <a:ea typeface="ＭＳ Ｐゴシック" pitchFamily="-111" charset="-128"/>
              </a:defRPr>
            </a:lvl5pPr>
            <a:lvl6pPr marL="457200" eaLnBrk="0" fontAlgn="base" hangingPunct="0">
              <a:spcBef>
                <a:spcPct val="0"/>
              </a:spcBef>
              <a:spcAft>
                <a:spcPct val="0"/>
              </a:spcAft>
              <a:defRPr sz="2400">
                <a:solidFill>
                  <a:schemeClr val="tx1"/>
                </a:solidFill>
                <a:latin typeface="Arial" charset="0"/>
                <a:ea typeface="ＭＳ Ｐゴシック" pitchFamily="-111" charset="-128"/>
              </a:defRPr>
            </a:lvl6pPr>
            <a:lvl7pPr marL="914400" eaLnBrk="0" fontAlgn="base" hangingPunct="0">
              <a:spcBef>
                <a:spcPct val="0"/>
              </a:spcBef>
              <a:spcAft>
                <a:spcPct val="0"/>
              </a:spcAft>
              <a:defRPr sz="2400">
                <a:solidFill>
                  <a:schemeClr val="tx1"/>
                </a:solidFill>
                <a:latin typeface="Arial" charset="0"/>
                <a:ea typeface="ＭＳ Ｐゴシック" pitchFamily="-111" charset="-128"/>
              </a:defRPr>
            </a:lvl7pPr>
            <a:lvl8pPr marL="1371600" eaLnBrk="0" fontAlgn="base" hangingPunct="0">
              <a:spcBef>
                <a:spcPct val="0"/>
              </a:spcBef>
              <a:spcAft>
                <a:spcPct val="0"/>
              </a:spcAft>
              <a:defRPr sz="2400">
                <a:solidFill>
                  <a:schemeClr val="tx1"/>
                </a:solidFill>
                <a:latin typeface="Arial" charset="0"/>
                <a:ea typeface="ＭＳ Ｐゴシック" pitchFamily="-111" charset="-128"/>
              </a:defRPr>
            </a:lvl8pPr>
            <a:lvl9pPr marL="1828800" eaLnBrk="0" fontAlgn="base" hangingPunct="0">
              <a:spcBef>
                <a:spcPct val="0"/>
              </a:spcBef>
              <a:spcAft>
                <a:spcPct val="0"/>
              </a:spcAft>
              <a:defRPr sz="2400">
                <a:solidFill>
                  <a:schemeClr val="tx1"/>
                </a:solidFill>
                <a:latin typeface="Arial" charset="0"/>
                <a:ea typeface="ＭＳ Ｐゴシック" pitchFamily="-111" charset="-128"/>
              </a:defRPr>
            </a:lvl9pPr>
          </a:lstStyle>
          <a:p>
            <a:pPr eaLnBrk="1" hangingPunct="1"/>
            <a:r>
              <a:rPr lang="fr-FR" sz="1400" i="1" dirty="0">
                <a:solidFill>
                  <a:srgbClr val="FF0000"/>
                </a:solidFill>
                <a:latin typeface="Calibri" pitchFamily="-111" charset="0"/>
              </a:rPr>
              <a:t>1 bin ~ </a:t>
            </a:r>
            <a:r>
              <a:rPr lang="fr-FR" sz="1400" i="1" dirty="0" smtClean="0">
                <a:solidFill>
                  <a:srgbClr val="FF0000"/>
                </a:solidFill>
                <a:latin typeface="Calibri" pitchFamily="-111" charset="0"/>
              </a:rPr>
              <a:t>30</a:t>
            </a:r>
            <a:r>
              <a:rPr lang="fr-FR" sz="1400" i="1" dirty="0" smtClean="0">
                <a:solidFill>
                  <a:srgbClr val="FF0000"/>
                </a:solidFill>
                <a:latin typeface="Symbol" pitchFamily="18" charset="2"/>
              </a:rPr>
              <a:t>m</a:t>
            </a:r>
            <a:r>
              <a:rPr lang="fr-FR" sz="1400" i="1" dirty="0" smtClean="0">
                <a:solidFill>
                  <a:srgbClr val="FF0000"/>
                </a:solidFill>
                <a:latin typeface="Calibri" pitchFamily="-111" charset="0"/>
              </a:rPr>
              <a:t>m</a:t>
            </a:r>
            <a:endParaRPr lang="fr-FR" sz="1400" i="1" dirty="0">
              <a:solidFill>
                <a:srgbClr val="FF0000"/>
              </a:solidFill>
              <a:latin typeface="Calibri" pitchFamily="-111" charset="0"/>
            </a:endParaRPr>
          </a:p>
        </p:txBody>
      </p:sp>
      <p:pic>
        <p:nvPicPr>
          <p:cNvPr id="14" name="Picture 4" descr="\\cern.ch\dfs\Users\a\amargiol\Desktop\schroffPhoto.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70908" y="3284984"/>
            <a:ext cx="1421154" cy="255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cern.ch\dfs\Users\a\amargiol\Desktop\lhx3_big.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82058" y="3284984"/>
            <a:ext cx="1205103" cy="263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858599" y="1064496"/>
            <a:ext cx="1298753" cy="338554"/>
          </a:xfrm>
          <a:prstGeom prst="rect">
            <a:avLst/>
          </a:prstGeom>
          <a:noFill/>
        </p:spPr>
        <p:txBody>
          <a:bodyPr wrap="none" rtlCol="0">
            <a:spAutoFit/>
          </a:bodyPr>
          <a:lstStyle/>
          <a:p>
            <a:r>
              <a:rPr lang="en-GB" sz="1600" dirty="0" smtClean="0"/>
              <a:t>BPM position</a:t>
            </a:r>
            <a:endParaRPr lang="en-GB" sz="1600" dirty="0"/>
          </a:p>
        </p:txBody>
      </p:sp>
      <p:sp>
        <p:nvSpPr>
          <p:cNvPr id="17" name="TextBox 16"/>
          <p:cNvSpPr txBox="1"/>
          <p:nvPr/>
        </p:nvSpPr>
        <p:spPr>
          <a:xfrm>
            <a:off x="4831303" y="2240477"/>
            <a:ext cx="1254061" cy="338554"/>
          </a:xfrm>
          <a:prstGeom prst="rect">
            <a:avLst/>
          </a:prstGeom>
          <a:noFill/>
        </p:spPr>
        <p:txBody>
          <a:bodyPr wrap="none" rtlCol="0">
            <a:spAutoFit/>
          </a:bodyPr>
          <a:lstStyle/>
          <a:p>
            <a:r>
              <a:rPr lang="en-GB" sz="1600" dirty="0" smtClean="0"/>
              <a:t>Temperature</a:t>
            </a:r>
            <a:endParaRPr lang="en-GB" sz="1600" dirty="0"/>
          </a:p>
        </p:txBody>
      </p:sp>
      <p:pic>
        <p:nvPicPr>
          <p:cNvPr id="16"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l="3551" t="4733" r="5770" b="3549"/>
          <a:stretch>
            <a:fillRect/>
          </a:stretch>
        </p:blipFill>
        <p:spPr bwMode="auto">
          <a:xfrm>
            <a:off x="4427705" y="1037200"/>
            <a:ext cx="4695825" cy="2332037"/>
          </a:xfrm>
          <a:prstGeom prst="rect">
            <a:avLst/>
          </a:prstGeom>
          <a:solidFill>
            <a:schemeClr val="bg1"/>
          </a:solidFill>
          <a:ln w="9525">
            <a:solidFill>
              <a:schemeClr val="accent6"/>
            </a:solidFill>
            <a:miter lim="800000"/>
            <a:headEnd/>
            <a:tailEnd/>
          </a:ln>
          <a:effectLst/>
        </p:spPr>
      </p:pic>
      <p:sp>
        <p:nvSpPr>
          <p:cNvPr id="3" name="TextBox 2"/>
          <p:cNvSpPr txBox="1"/>
          <p:nvPr/>
        </p:nvSpPr>
        <p:spPr>
          <a:xfrm rot="16200000">
            <a:off x="3998132" y="1502741"/>
            <a:ext cx="1130842" cy="230832"/>
          </a:xfrm>
          <a:prstGeom prst="rect">
            <a:avLst/>
          </a:prstGeom>
          <a:solidFill>
            <a:schemeClr val="bg1"/>
          </a:solidFill>
        </p:spPr>
        <p:txBody>
          <a:bodyPr wrap="square" rtlCol="0">
            <a:spAutoFit/>
          </a:bodyPr>
          <a:lstStyle/>
          <a:p>
            <a:r>
              <a:rPr lang="en-US" sz="900" dirty="0" smtClean="0"/>
              <a:t>Beam position [</a:t>
            </a:r>
            <a:r>
              <a:rPr lang="en-US" sz="900" dirty="0" smtClean="0">
                <a:latin typeface="Symbol" pitchFamily="18" charset="2"/>
              </a:rPr>
              <a:t>m</a:t>
            </a:r>
            <a:r>
              <a:rPr lang="en-US" sz="900" dirty="0" smtClean="0"/>
              <a:t>m]</a:t>
            </a:r>
            <a:endParaRPr lang="en-GB" sz="900" dirty="0"/>
          </a:p>
        </p:txBody>
      </p:sp>
      <p:sp>
        <p:nvSpPr>
          <p:cNvPr id="18" name="TextBox 17"/>
          <p:cNvSpPr txBox="1"/>
          <p:nvPr/>
        </p:nvSpPr>
        <p:spPr>
          <a:xfrm rot="16200000">
            <a:off x="4099968" y="2635075"/>
            <a:ext cx="924969" cy="230832"/>
          </a:xfrm>
          <a:prstGeom prst="rect">
            <a:avLst/>
          </a:prstGeom>
          <a:solidFill>
            <a:schemeClr val="bg1"/>
          </a:solidFill>
        </p:spPr>
        <p:txBody>
          <a:bodyPr wrap="square" rtlCol="0">
            <a:spAutoFit/>
          </a:bodyPr>
          <a:lstStyle/>
          <a:p>
            <a:r>
              <a:rPr lang="en-US" sz="900" dirty="0" smtClean="0"/>
              <a:t>Crate Temp. [C]</a:t>
            </a:r>
            <a:endParaRPr lang="en-GB" sz="900" dirty="0"/>
          </a:p>
        </p:txBody>
      </p:sp>
    </p:spTree>
    <p:extLst>
      <p:ext uri="{BB962C8B-B14F-4D97-AF65-F5344CB8AC3E}">
        <p14:creationId xmlns:p14="http://schemas.microsoft.com/office/powerpoint/2010/main" val="1757908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Orbit Feedback System</a:t>
            </a:r>
            <a:endParaRPr lang="en-US" dirty="0"/>
          </a:p>
        </p:txBody>
      </p:sp>
      <p:sp>
        <p:nvSpPr>
          <p:cNvPr id="4" name="Text Placeholder 3"/>
          <p:cNvSpPr>
            <a:spLocks noGrp="1"/>
          </p:cNvSpPr>
          <p:nvPr>
            <p:ph idx="1"/>
          </p:nvPr>
        </p:nvSpPr>
        <p:spPr/>
        <p:txBody>
          <a:bodyPr>
            <a:normAutofit/>
          </a:bodyPr>
          <a:lstStyle/>
          <a:p>
            <a:pPr marL="265113" lvl="1" indent="-265113"/>
            <a:r>
              <a:rPr lang="en-GB" sz="1800" dirty="0" smtClean="0"/>
              <a:t>ON from start of the ramp to end of squeeze. Overall remarkable performance!! Only some issues related to </a:t>
            </a:r>
            <a:r>
              <a:rPr lang="en-GB" sz="1800" dirty="0"/>
              <a:t>c</a:t>
            </a:r>
            <a:r>
              <a:rPr lang="en-GB" sz="1800" dirty="0" smtClean="0"/>
              <a:t>ontrols.</a:t>
            </a:r>
          </a:p>
          <a:p>
            <a:pPr marL="265113" lvl="1" indent="-265113"/>
            <a:r>
              <a:rPr lang="en-GB" sz="1800" dirty="0" smtClean="0"/>
              <a:t>Current </a:t>
            </a:r>
            <a:r>
              <a:rPr lang="en-GB" sz="1800" dirty="0"/>
              <a:t>correction quality </a:t>
            </a:r>
            <a:r>
              <a:rPr lang="en-GB" sz="1800" dirty="0" smtClean="0"/>
              <a:t>limits (not yet a real problem):</a:t>
            </a:r>
            <a:endParaRPr lang="en-GB" sz="1800" dirty="0"/>
          </a:p>
          <a:p>
            <a:pPr marL="444500" lvl="2" indent="-179388" defTabSz="538163"/>
            <a:r>
              <a:rPr lang="en-GB" sz="1600" dirty="0"/>
              <a:t>Arcs + most of the LSS: BPM </a:t>
            </a:r>
            <a:r>
              <a:rPr lang="en-GB" sz="1600" dirty="0" smtClean="0"/>
              <a:t>Fill to Fill </a:t>
            </a:r>
            <a:r>
              <a:rPr lang="en-GB" sz="1600" dirty="0"/>
              <a:t>reproducibility – 50 </a:t>
            </a:r>
            <a:r>
              <a:rPr lang="en-GB" sz="1600" dirty="0" smtClean="0">
                <a:latin typeface="Symbol" pitchFamily="18" charset="2"/>
              </a:rPr>
              <a:t>m</a:t>
            </a:r>
            <a:r>
              <a:rPr lang="en-GB" sz="1600" dirty="0" smtClean="0"/>
              <a:t>m rms.</a:t>
            </a:r>
            <a:endParaRPr lang="en-GB" sz="1600" dirty="0"/>
          </a:p>
          <a:p>
            <a:pPr marL="444500" lvl="2" indent="-179388" defTabSz="538163"/>
            <a:r>
              <a:rPr lang="en-GB" sz="1600" dirty="0" smtClean="0"/>
              <a:t>Common </a:t>
            </a:r>
            <a:r>
              <a:rPr lang="en-GB" sz="1600" dirty="0"/>
              <a:t>regions 1,2,5 &amp; 8, ~ 200 </a:t>
            </a:r>
            <a:r>
              <a:rPr lang="en-GB" sz="1600" dirty="0">
                <a:latin typeface="Symbol" pitchFamily="18" charset="2"/>
              </a:rPr>
              <a:t>m</a:t>
            </a:r>
            <a:r>
              <a:rPr lang="en-GB" sz="1600" dirty="0"/>
              <a:t>m </a:t>
            </a:r>
            <a:r>
              <a:rPr lang="en-GB" sz="1600" dirty="0" err="1"/>
              <a:t>rms</a:t>
            </a:r>
            <a:r>
              <a:rPr lang="en-GB" sz="1600" dirty="0"/>
              <a:t> (directivity of </a:t>
            </a:r>
            <a:r>
              <a:rPr lang="en-GB" sz="1600" dirty="0" err="1"/>
              <a:t>stripline</a:t>
            </a:r>
            <a:r>
              <a:rPr lang="en-GB" sz="1600" dirty="0"/>
              <a:t> BPM)</a:t>
            </a: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86" y="2827114"/>
            <a:ext cx="440372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22517" y="3569144"/>
            <a:ext cx="4265612"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p:nvPr/>
        </p:nvSpPr>
        <p:spPr>
          <a:xfrm>
            <a:off x="4579957" y="2924944"/>
            <a:ext cx="4401261" cy="833049"/>
          </a:xfrm>
          <a:prstGeom prst="rect">
            <a:avLst/>
          </a:prstGeom>
          <a:solidFill>
            <a:srgbClr val="DCE6F2"/>
          </a:solidFill>
          <a:ln>
            <a:solidFill>
              <a:srgbClr val="FF0000"/>
            </a:solidFill>
          </a:ln>
        </p:spPr>
        <p:txBody>
          <a:bodyPr wrap="square">
            <a:spAutoFit/>
          </a:bodyPr>
          <a:lstStyle>
            <a:lvl1pPr eaLnBrk="0" hangingPunct="0">
              <a:defRPr sz="2400">
                <a:solidFill>
                  <a:schemeClr val="tx1"/>
                </a:solidFill>
                <a:latin typeface="Arial" charset="0"/>
                <a:ea typeface="ＭＳ Ｐゴシック" pitchFamily="-111" charset="-128"/>
              </a:defRPr>
            </a:lvl1pPr>
            <a:lvl2pPr marL="37931725" indent="-37474525" eaLnBrk="0" hangingPunct="0">
              <a:defRPr sz="2400">
                <a:solidFill>
                  <a:schemeClr val="tx1"/>
                </a:solidFill>
                <a:latin typeface="Arial" charset="0"/>
                <a:ea typeface="ＭＳ Ｐゴシック" pitchFamily="-111" charset="-128"/>
              </a:defRPr>
            </a:lvl2pPr>
            <a:lvl3pPr eaLnBrk="0" hangingPunct="0">
              <a:defRPr sz="2400">
                <a:solidFill>
                  <a:schemeClr val="tx1"/>
                </a:solidFill>
                <a:latin typeface="Arial" charset="0"/>
                <a:ea typeface="ＭＳ Ｐゴシック" pitchFamily="-111" charset="-128"/>
              </a:defRPr>
            </a:lvl3pPr>
            <a:lvl4pPr eaLnBrk="0" hangingPunct="0">
              <a:defRPr sz="2400">
                <a:solidFill>
                  <a:schemeClr val="tx1"/>
                </a:solidFill>
                <a:latin typeface="Arial" charset="0"/>
                <a:ea typeface="ＭＳ Ｐゴシック" pitchFamily="-111" charset="-128"/>
              </a:defRPr>
            </a:lvl4pPr>
            <a:lvl5pPr eaLnBrk="0" hangingPunct="0">
              <a:defRPr sz="2400">
                <a:solidFill>
                  <a:schemeClr val="tx1"/>
                </a:solidFill>
                <a:latin typeface="Arial" charset="0"/>
                <a:ea typeface="ＭＳ Ｐゴシック" pitchFamily="-111" charset="-128"/>
              </a:defRPr>
            </a:lvl5pPr>
            <a:lvl6pPr marL="457200" eaLnBrk="0" fontAlgn="base" hangingPunct="0">
              <a:spcBef>
                <a:spcPct val="0"/>
              </a:spcBef>
              <a:spcAft>
                <a:spcPct val="0"/>
              </a:spcAft>
              <a:defRPr sz="2400">
                <a:solidFill>
                  <a:schemeClr val="tx1"/>
                </a:solidFill>
                <a:latin typeface="Arial" charset="0"/>
                <a:ea typeface="ＭＳ Ｐゴシック" pitchFamily="-111" charset="-128"/>
              </a:defRPr>
            </a:lvl6pPr>
            <a:lvl7pPr marL="914400" eaLnBrk="0" fontAlgn="base" hangingPunct="0">
              <a:spcBef>
                <a:spcPct val="0"/>
              </a:spcBef>
              <a:spcAft>
                <a:spcPct val="0"/>
              </a:spcAft>
              <a:defRPr sz="2400">
                <a:solidFill>
                  <a:schemeClr val="tx1"/>
                </a:solidFill>
                <a:latin typeface="Arial" charset="0"/>
                <a:ea typeface="ＭＳ Ｐゴシック" pitchFamily="-111" charset="-128"/>
              </a:defRPr>
            </a:lvl7pPr>
            <a:lvl8pPr marL="1371600" eaLnBrk="0" fontAlgn="base" hangingPunct="0">
              <a:spcBef>
                <a:spcPct val="0"/>
              </a:spcBef>
              <a:spcAft>
                <a:spcPct val="0"/>
              </a:spcAft>
              <a:defRPr sz="2400">
                <a:solidFill>
                  <a:schemeClr val="tx1"/>
                </a:solidFill>
                <a:latin typeface="Arial" charset="0"/>
                <a:ea typeface="ＭＳ Ｐゴシック" pitchFamily="-111" charset="-128"/>
              </a:defRPr>
            </a:lvl8pPr>
            <a:lvl9pPr marL="1828800" eaLnBrk="0" fontAlgn="base" hangingPunct="0">
              <a:spcBef>
                <a:spcPct val="0"/>
              </a:spcBef>
              <a:spcAft>
                <a:spcPct val="0"/>
              </a:spcAft>
              <a:defRPr sz="2400">
                <a:solidFill>
                  <a:schemeClr val="tx1"/>
                </a:solidFill>
                <a:latin typeface="Arial" charset="0"/>
                <a:ea typeface="ＭＳ Ｐゴシック" pitchFamily="-111" charset="-128"/>
              </a:defRPr>
            </a:lvl9pPr>
          </a:lstStyle>
          <a:p>
            <a:pPr eaLnBrk="1" hangingPunct="1">
              <a:spcBef>
                <a:spcPct val="20000"/>
              </a:spcBef>
              <a:spcAft>
                <a:spcPts val="400"/>
              </a:spcAft>
              <a:buClr>
                <a:srgbClr val="0000FF"/>
              </a:buClr>
              <a:buSzPct val="80000"/>
            </a:pPr>
            <a:r>
              <a:rPr lang="en-US" sz="1400" dirty="0">
                <a:latin typeface="Calibri" pitchFamily="-111" charset="0"/>
              </a:rPr>
              <a:t>Orbit correction at IP to bring beams head-on (here B1H correction)</a:t>
            </a:r>
          </a:p>
          <a:p>
            <a:pPr eaLnBrk="1" hangingPunct="1">
              <a:spcBef>
                <a:spcPct val="20000"/>
              </a:spcBef>
              <a:spcAft>
                <a:spcPts val="400"/>
              </a:spcAft>
              <a:buClr>
                <a:srgbClr val="0000FF"/>
              </a:buClr>
              <a:buSzPct val="80000"/>
            </a:pPr>
            <a:r>
              <a:rPr lang="en-US" sz="1400" dirty="0">
                <a:latin typeface="Calibri" pitchFamily="-111" charset="0"/>
              </a:rPr>
              <a:t>Slow drift over the year </a:t>
            </a:r>
            <a:r>
              <a:rPr lang="en-US" sz="1400" dirty="0">
                <a:latin typeface="Calibri" pitchFamily="-111" charset="0"/>
                <a:sym typeface="Wingdings" pitchFamily="-111" charset="2"/>
              </a:rPr>
              <a:t>not corrected by OFB.</a:t>
            </a:r>
            <a:endParaRPr lang="en-GB" sz="1400" dirty="0">
              <a:latin typeface="Calibri" pitchFamily="-111" charset="0"/>
            </a:endParaRPr>
          </a:p>
        </p:txBody>
      </p:sp>
      <p:sp>
        <p:nvSpPr>
          <p:cNvPr id="10" name="TextBox 8"/>
          <p:cNvSpPr txBox="1">
            <a:spLocks noChangeArrowheads="1"/>
          </p:cNvSpPr>
          <p:nvPr/>
        </p:nvSpPr>
        <p:spPr bwMode="auto">
          <a:xfrm>
            <a:off x="218503" y="5739144"/>
            <a:ext cx="45100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111" charset="-128"/>
              </a:defRPr>
            </a:lvl1pPr>
            <a:lvl2pPr marL="37931725" indent="-37474525" eaLnBrk="0" hangingPunct="0">
              <a:defRPr sz="2400">
                <a:solidFill>
                  <a:schemeClr val="tx1"/>
                </a:solidFill>
                <a:latin typeface="Arial" charset="0"/>
                <a:ea typeface="ＭＳ Ｐゴシック" pitchFamily="-111" charset="-128"/>
              </a:defRPr>
            </a:lvl2pPr>
            <a:lvl3pPr eaLnBrk="0" hangingPunct="0">
              <a:defRPr sz="2400">
                <a:solidFill>
                  <a:schemeClr val="tx1"/>
                </a:solidFill>
                <a:latin typeface="Arial" charset="0"/>
                <a:ea typeface="ＭＳ Ｐゴシック" pitchFamily="-111" charset="-128"/>
              </a:defRPr>
            </a:lvl3pPr>
            <a:lvl4pPr eaLnBrk="0" hangingPunct="0">
              <a:defRPr sz="2400">
                <a:solidFill>
                  <a:schemeClr val="tx1"/>
                </a:solidFill>
                <a:latin typeface="Arial" charset="0"/>
                <a:ea typeface="ＭＳ Ｐゴシック" pitchFamily="-111" charset="-128"/>
              </a:defRPr>
            </a:lvl4pPr>
            <a:lvl5pPr eaLnBrk="0" hangingPunct="0">
              <a:defRPr sz="2400">
                <a:solidFill>
                  <a:schemeClr val="tx1"/>
                </a:solidFill>
                <a:latin typeface="Arial" charset="0"/>
                <a:ea typeface="ＭＳ Ｐゴシック" pitchFamily="-111" charset="-128"/>
              </a:defRPr>
            </a:lvl5pPr>
            <a:lvl6pPr marL="457200" eaLnBrk="0" fontAlgn="base" hangingPunct="0">
              <a:spcBef>
                <a:spcPct val="0"/>
              </a:spcBef>
              <a:spcAft>
                <a:spcPct val="0"/>
              </a:spcAft>
              <a:defRPr sz="2400">
                <a:solidFill>
                  <a:schemeClr val="tx1"/>
                </a:solidFill>
                <a:latin typeface="Arial" charset="0"/>
                <a:ea typeface="ＭＳ Ｐゴシック" pitchFamily="-111" charset="-128"/>
              </a:defRPr>
            </a:lvl6pPr>
            <a:lvl7pPr marL="914400" eaLnBrk="0" fontAlgn="base" hangingPunct="0">
              <a:spcBef>
                <a:spcPct val="0"/>
              </a:spcBef>
              <a:spcAft>
                <a:spcPct val="0"/>
              </a:spcAft>
              <a:defRPr sz="2400">
                <a:solidFill>
                  <a:schemeClr val="tx1"/>
                </a:solidFill>
                <a:latin typeface="Arial" charset="0"/>
                <a:ea typeface="ＭＳ Ｐゴシック" pitchFamily="-111" charset="-128"/>
              </a:defRPr>
            </a:lvl7pPr>
            <a:lvl8pPr marL="1371600" eaLnBrk="0" fontAlgn="base" hangingPunct="0">
              <a:spcBef>
                <a:spcPct val="0"/>
              </a:spcBef>
              <a:spcAft>
                <a:spcPct val="0"/>
              </a:spcAft>
              <a:defRPr sz="2400">
                <a:solidFill>
                  <a:schemeClr val="tx1"/>
                </a:solidFill>
                <a:latin typeface="Arial" charset="0"/>
                <a:ea typeface="ＭＳ Ｐゴシック" pitchFamily="-111" charset="-128"/>
              </a:defRPr>
            </a:lvl8pPr>
            <a:lvl9pPr marL="1828800" eaLnBrk="0" fontAlgn="base" hangingPunct="0">
              <a:spcBef>
                <a:spcPct val="0"/>
              </a:spcBef>
              <a:spcAft>
                <a:spcPct val="0"/>
              </a:spcAft>
              <a:defRPr sz="2400">
                <a:solidFill>
                  <a:schemeClr val="tx1"/>
                </a:solidFill>
                <a:latin typeface="Arial" charset="0"/>
                <a:ea typeface="ＭＳ Ｐゴシック" pitchFamily="-111" charset="-128"/>
              </a:defRPr>
            </a:lvl9pPr>
          </a:lstStyle>
          <a:p>
            <a:pPr algn="ctr" eaLnBrk="1" hangingPunct="1">
              <a:spcBef>
                <a:spcPct val="20000"/>
              </a:spcBef>
              <a:spcAft>
                <a:spcPts val="400"/>
              </a:spcAft>
              <a:buClr>
                <a:srgbClr val="0000FF"/>
              </a:buClr>
              <a:buSzPct val="80000"/>
            </a:pPr>
            <a:r>
              <a:rPr lang="en-US" sz="1600" dirty="0" smtClean="0">
                <a:latin typeface="Calibri" pitchFamily="-111" charset="0"/>
              </a:rPr>
              <a:t>Fill to fill </a:t>
            </a:r>
            <a:r>
              <a:rPr lang="en-US" sz="1600" dirty="0">
                <a:latin typeface="Calibri" pitchFamily="-111" charset="0"/>
              </a:rPr>
              <a:t>difference is very small and sufficiently good (</a:t>
            </a:r>
            <a:r>
              <a:rPr lang="en-US" sz="1600" dirty="0">
                <a:solidFill>
                  <a:srgbClr val="FF0000"/>
                </a:solidFill>
                <a:latin typeface="Calibri" pitchFamily="-111" charset="0"/>
                <a:sym typeface="Symbol" pitchFamily="-111" charset="2"/>
              </a:rPr>
              <a:t> squeeze in collision</a:t>
            </a:r>
            <a:r>
              <a:rPr lang="en-US" sz="1600" dirty="0">
                <a:latin typeface="Calibri" pitchFamily="-111" charset="0"/>
              </a:rPr>
              <a:t>) </a:t>
            </a:r>
            <a:endParaRPr lang="en-GB" sz="1600" dirty="0">
              <a:latin typeface="Calibri" pitchFamily="-111" charset="0"/>
            </a:endParaRPr>
          </a:p>
        </p:txBody>
      </p:sp>
      <p:cxnSp>
        <p:nvCxnSpPr>
          <p:cNvPr id="11" name="Straight Arrow Connector 7"/>
          <p:cNvCxnSpPr>
            <a:cxnSpLocks noChangeShapeType="1"/>
          </p:cNvCxnSpPr>
          <p:nvPr/>
        </p:nvCxnSpPr>
        <p:spPr bwMode="auto">
          <a:xfrm>
            <a:off x="4068763" y="3846215"/>
            <a:ext cx="0" cy="1152525"/>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12" name="TextBox 9"/>
          <p:cNvSpPr txBox="1"/>
          <p:nvPr/>
        </p:nvSpPr>
        <p:spPr>
          <a:xfrm>
            <a:off x="3168650" y="4500265"/>
            <a:ext cx="900113" cy="400050"/>
          </a:xfrm>
          <a:prstGeom prst="rect">
            <a:avLst/>
          </a:prstGeom>
        </p:spPr>
        <p:txBody>
          <a:bodyPr wrap="none">
            <a:spAutoFit/>
          </a:bodyPr>
          <a:lstStyle>
            <a:lvl1pPr eaLnBrk="0" hangingPunct="0">
              <a:defRPr sz="2400">
                <a:solidFill>
                  <a:schemeClr val="tx1"/>
                </a:solidFill>
                <a:latin typeface="Arial" charset="0"/>
                <a:ea typeface="ＭＳ Ｐゴシック" pitchFamily="-111" charset="-128"/>
              </a:defRPr>
            </a:lvl1pPr>
            <a:lvl2pPr marL="37931725" indent="-37474525" eaLnBrk="0" hangingPunct="0">
              <a:defRPr sz="2400">
                <a:solidFill>
                  <a:schemeClr val="tx1"/>
                </a:solidFill>
                <a:latin typeface="Arial" charset="0"/>
                <a:ea typeface="ＭＳ Ｐゴシック" pitchFamily="-111" charset="-128"/>
              </a:defRPr>
            </a:lvl2pPr>
            <a:lvl3pPr eaLnBrk="0" hangingPunct="0">
              <a:defRPr sz="2400">
                <a:solidFill>
                  <a:schemeClr val="tx1"/>
                </a:solidFill>
                <a:latin typeface="Arial" charset="0"/>
                <a:ea typeface="ＭＳ Ｐゴシック" pitchFamily="-111" charset="-128"/>
              </a:defRPr>
            </a:lvl3pPr>
            <a:lvl4pPr eaLnBrk="0" hangingPunct="0">
              <a:defRPr sz="2400">
                <a:solidFill>
                  <a:schemeClr val="tx1"/>
                </a:solidFill>
                <a:latin typeface="Arial" charset="0"/>
                <a:ea typeface="ＭＳ Ｐゴシック" pitchFamily="-111" charset="-128"/>
              </a:defRPr>
            </a:lvl4pPr>
            <a:lvl5pPr eaLnBrk="0" hangingPunct="0">
              <a:defRPr sz="2400">
                <a:solidFill>
                  <a:schemeClr val="tx1"/>
                </a:solidFill>
                <a:latin typeface="Arial" charset="0"/>
                <a:ea typeface="ＭＳ Ｐゴシック" pitchFamily="-111" charset="-128"/>
              </a:defRPr>
            </a:lvl5pPr>
            <a:lvl6pPr marL="457200" eaLnBrk="0" fontAlgn="base" hangingPunct="0">
              <a:spcBef>
                <a:spcPct val="0"/>
              </a:spcBef>
              <a:spcAft>
                <a:spcPct val="0"/>
              </a:spcAft>
              <a:defRPr sz="2400">
                <a:solidFill>
                  <a:schemeClr val="tx1"/>
                </a:solidFill>
                <a:latin typeface="Arial" charset="0"/>
                <a:ea typeface="ＭＳ Ｐゴシック" pitchFamily="-111" charset="-128"/>
              </a:defRPr>
            </a:lvl6pPr>
            <a:lvl7pPr marL="914400" eaLnBrk="0" fontAlgn="base" hangingPunct="0">
              <a:spcBef>
                <a:spcPct val="0"/>
              </a:spcBef>
              <a:spcAft>
                <a:spcPct val="0"/>
              </a:spcAft>
              <a:defRPr sz="2400">
                <a:solidFill>
                  <a:schemeClr val="tx1"/>
                </a:solidFill>
                <a:latin typeface="Arial" charset="0"/>
                <a:ea typeface="ＭＳ Ｐゴシック" pitchFamily="-111" charset="-128"/>
              </a:defRPr>
            </a:lvl7pPr>
            <a:lvl8pPr marL="1371600" eaLnBrk="0" fontAlgn="base" hangingPunct="0">
              <a:spcBef>
                <a:spcPct val="0"/>
              </a:spcBef>
              <a:spcAft>
                <a:spcPct val="0"/>
              </a:spcAft>
              <a:defRPr sz="2400">
                <a:solidFill>
                  <a:schemeClr val="tx1"/>
                </a:solidFill>
                <a:latin typeface="Arial" charset="0"/>
                <a:ea typeface="ＭＳ Ｐゴシック" pitchFamily="-111" charset="-128"/>
              </a:defRPr>
            </a:lvl8pPr>
            <a:lvl9pPr marL="1828800" eaLnBrk="0" fontAlgn="base" hangingPunct="0">
              <a:spcBef>
                <a:spcPct val="0"/>
              </a:spcBef>
              <a:spcAft>
                <a:spcPct val="0"/>
              </a:spcAft>
              <a:defRPr sz="2400">
                <a:solidFill>
                  <a:schemeClr val="tx1"/>
                </a:solidFill>
                <a:latin typeface="Arial" charset="0"/>
                <a:ea typeface="ＭＳ Ｐゴシック" pitchFamily="-111" charset="-128"/>
              </a:defRPr>
            </a:lvl9pPr>
          </a:lstStyle>
          <a:p>
            <a:pPr eaLnBrk="1" hangingPunct="1">
              <a:spcBef>
                <a:spcPct val="20000"/>
              </a:spcBef>
              <a:spcAft>
                <a:spcPts val="400"/>
              </a:spcAft>
              <a:buClr>
                <a:srgbClr val="0000FF"/>
              </a:buClr>
              <a:buSzPct val="80000"/>
            </a:pPr>
            <a:r>
              <a:rPr lang="en-US" sz="2000">
                <a:latin typeface="Calibri" pitchFamily="-111" charset="0"/>
              </a:rPr>
              <a:t>80 </a:t>
            </a:r>
            <a:r>
              <a:rPr lang="en-US" sz="2000">
                <a:latin typeface="Symbol" pitchFamily="-111" charset="2"/>
              </a:rPr>
              <a:t>m</a:t>
            </a:r>
            <a:r>
              <a:rPr lang="en-US" sz="2000">
                <a:latin typeface="Calibri" pitchFamily="-111" charset="0"/>
              </a:rPr>
              <a:t>m</a:t>
            </a:r>
            <a:endParaRPr lang="en-GB" sz="2000">
              <a:latin typeface="Calibri" pitchFamily="-111" charset="0"/>
            </a:endParaRPr>
          </a:p>
        </p:txBody>
      </p:sp>
      <p:sp>
        <p:nvSpPr>
          <p:cNvPr id="13" name="TextBox 12"/>
          <p:cNvSpPr txBox="1">
            <a:spLocks noChangeArrowheads="1"/>
          </p:cNvSpPr>
          <p:nvPr/>
        </p:nvSpPr>
        <p:spPr bwMode="auto">
          <a:xfrm>
            <a:off x="5489575" y="4516438"/>
            <a:ext cx="1255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11" charset="-128"/>
              </a:defRPr>
            </a:lvl1pPr>
            <a:lvl2pPr marL="37931725" indent="-37474525" eaLnBrk="0" hangingPunct="0">
              <a:defRPr sz="2400">
                <a:solidFill>
                  <a:schemeClr val="tx1"/>
                </a:solidFill>
                <a:latin typeface="Arial" charset="0"/>
                <a:ea typeface="ＭＳ Ｐゴシック" pitchFamily="-111" charset="-128"/>
              </a:defRPr>
            </a:lvl2pPr>
            <a:lvl3pPr eaLnBrk="0" hangingPunct="0">
              <a:defRPr sz="2400">
                <a:solidFill>
                  <a:schemeClr val="tx1"/>
                </a:solidFill>
                <a:latin typeface="Arial" charset="0"/>
                <a:ea typeface="ＭＳ Ｐゴシック" pitchFamily="-111" charset="-128"/>
              </a:defRPr>
            </a:lvl3pPr>
            <a:lvl4pPr eaLnBrk="0" hangingPunct="0">
              <a:defRPr sz="2400">
                <a:solidFill>
                  <a:schemeClr val="tx1"/>
                </a:solidFill>
                <a:latin typeface="Arial" charset="0"/>
                <a:ea typeface="ＭＳ Ｐゴシック" pitchFamily="-111" charset="-128"/>
              </a:defRPr>
            </a:lvl4pPr>
            <a:lvl5pPr eaLnBrk="0" hangingPunct="0">
              <a:defRPr sz="2400">
                <a:solidFill>
                  <a:schemeClr val="tx1"/>
                </a:solidFill>
                <a:latin typeface="Arial" charset="0"/>
                <a:ea typeface="ＭＳ Ｐゴシック" pitchFamily="-111" charset="-128"/>
              </a:defRPr>
            </a:lvl5pPr>
            <a:lvl6pPr marL="457200" eaLnBrk="0" fontAlgn="base" hangingPunct="0">
              <a:spcBef>
                <a:spcPct val="0"/>
              </a:spcBef>
              <a:spcAft>
                <a:spcPct val="0"/>
              </a:spcAft>
              <a:defRPr sz="2400">
                <a:solidFill>
                  <a:schemeClr val="tx1"/>
                </a:solidFill>
                <a:latin typeface="Arial" charset="0"/>
                <a:ea typeface="ＭＳ Ｐゴシック" pitchFamily="-111" charset="-128"/>
              </a:defRPr>
            </a:lvl6pPr>
            <a:lvl7pPr marL="914400" eaLnBrk="0" fontAlgn="base" hangingPunct="0">
              <a:spcBef>
                <a:spcPct val="0"/>
              </a:spcBef>
              <a:spcAft>
                <a:spcPct val="0"/>
              </a:spcAft>
              <a:defRPr sz="2400">
                <a:solidFill>
                  <a:schemeClr val="tx1"/>
                </a:solidFill>
                <a:latin typeface="Arial" charset="0"/>
                <a:ea typeface="ＭＳ Ｐゴシック" pitchFamily="-111" charset="-128"/>
              </a:defRPr>
            </a:lvl7pPr>
            <a:lvl8pPr marL="1371600" eaLnBrk="0" fontAlgn="base" hangingPunct="0">
              <a:spcBef>
                <a:spcPct val="0"/>
              </a:spcBef>
              <a:spcAft>
                <a:spcPct val="0"/>
              </a:spcAft>
              <a:defRPr sz="2400">
                <a:solidFill>
                  <a:schemeClr val="tx1"/>
                </a:solidFill>
                <a:latin typeface="Arial" charset="0"/>
                <a:ea typeface="ＭＳ Ｐゴシック" pitchFamily="-111" charset="-128"/>
              </a:defRPr>
            </a:lvl8pPr>
            <a:lvl9pPr marL="1828800" eaLnBrk="0" fontAlgn="base" hangingPunct="0">
              <a:spcBef>
                <a:spcPct val="0"/>
              </a:spcBef>
              <a:spcAft>
                <a:spcPct val="0"/>
              </a:spcAft>
              <a:defRPr sz="2400">
                <a:solidFill>
                  <a:schemeClr val="tx1"/>
                </a:solidFill>
                <a:latin typeface="Arial" charset="0"/>
                <a:ea typeface="ＭＳ Ｐゴシック" pitchFamily="-111" charset="-128"/>
              </a:defRPr>
            </a:lvl9pPr>
          </a:lstStyle>
          <a:p>
            <a:pPr eaLnBrk="1" hangingPunct="1">
              <a:spcBef>
                <a:spcPct val="20000"/>
              </a:spcBef>
              <a:spcAft>
                <a:spcPts val="400"/>
              </a:spcAft>
              <a:buClr>
                <a:srgbClr val="0000FF"/>
              </a:buClr>
              <a:buSzPct val="80000"/>
            </a:pPr>
            <a:r>
              <a:rPr lang="en-US" sz="2000">
                <a:latin typeface="Calibri" pitchFamily="-111" charset="0"/>
              </a:rPr>
              <a:t>7 </a:t>
            </a:r>
            <a:r>
              <a:rPr lang="en-US" sz="2000">
                <a:latin typeface="Symbol" pitchFamily="-111" charset="2"/>
              </a:rPr>
              <a:t>m</a:t>
            </a:r>
            <a:r>
              <a:rPr lang="en-US" sz="2000">
                <a:latin typeface="Calibri" pitchFamily="-111" charset="0"/>
              </a:rPr>
              <a:t>m rms</a:t>
            </a:r>
            <a:endParaRPr lang="en-GB" sz="2000">
              <a:latin typeface="Calibri" pitchFamily="-111" charset="0"/>
            </a:endParaRPr>
          </a:p>
        </p:txBody>
      </p:sp>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Tree>
    <p:extLst>
      <p:ext uri="{BB962C8B-B14F-4D97-AF65-F5344CB8AC3E}">
        <p14:creationId xmlns:p14="http://schemas.microsoft.com/office/powerpoint/2010/main" val="2011652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Collimator &amp; LSS BPM Systems</a:t>
            </a:r>
            <a:endParaRPr lang="en-GB" dirty="0"/>
          </a:p>
        </p:txBody>
      </p:sp>
      <p:sp>
        <p:nvSpPr>
          <p:cNvPr id="4" name="Text Placeholder 3"/>
          <p:cNvSpPr>
            <a:spLocks noGrp="1"/>
          </p:cNvSpPr>
          <p:nvPr>
            <p:ph idx="1"/>
          </p:nvPr>
        </p:nvSpPr>
        <p:spPr>
          <a:xfrm>
            <a:off x="457200" y="1188719"/>
            <a:ext cx="8229600" cy="2851070"/>
          </a:xfrm>
        </p:spPr>
        <p:txBody>
          <a:bodyPr>
            <a:normAutofit fontScale="25000" lnSpcReduction="20000"/>
          </a:bodyPr>
          <a:lstStyle/>
          <a:p>
            <a:r>
              <a:rPr lang="en-GB" dirty="0"/>
              <a:t> </a:t>
            </a:r>
            <a:r>
              <a:rPr lang="en-GB" sz="7200" dirty="0" smtClean="0"/>
              <a:t>Diode </a:t>
            </a:r>
            <a:r>
              <a:rPr lang="en-GB" sz="7200" dirty="0" err="1" smtClean="0"/>
              <a:t>ORbit</a:t>
            </a:r>
            <a:r>
              <a:rPr lang="en-GB" sz="7200" dirty="0" smtClean="0"/>
              <a:t> &amp; Oscillation System – DOROS</a:t>
            </a:r>
          </a:p>
          <a:p>
            <a:pPr lvl="1"/>
            <a:r>
              <a:rPr lang="en-GB" sz="6400" dirty="0"/>
              <a:t>N</a:t>
            </a:r>
            <a:r>
              <a:rPr lang="en-GB" sz="6400" dirty="0" smtClean="0"/>
              <a:t>ew </a:t>
            </a:r>
            <a:r>
              <a:rPr lang="en-GB" sz="6400" dirty="0"/>
              <a:t>technique developed to </a:t>
            </a:r>
            <a:r>
              <a:rPr lang="en-GB" sz="6400" dirty="0" smtClean="0"/>
              <a:t>provide accurate beam position measurements for collimator BPMs</a:t>
            </a:r>
            <a:endParaRPr lang="en-GB" sz="6400" dirty="0"/>
          </a:p>
          <a:p>
            <a:endParaRPr lang="en-GB" sz="6400" dirty="0" smtClean="0"/>
          </a:p>
          <a:p>
            <a:pPr marL="0" indent="0">
              <a:buNone/>
            </a:pPr>
            <a:endParaRPr lang="en-GB" sz="6400" dirty="0" smtClean="0"/>
          </a:p>
          <a:p>
            <a:pPr lvl="1"/>
            <a:r>
              <a:rPr lang="en-GB" sz="6400" dirty="0" smtClean="0"/>
              <a:t>Optimised </a:t>
            </a:r>
            <a:r>
              <a:rPr lang="en-GB" sz="6400" dirty="0"/>
              <a:t>for position resolution, absolute accuracy for </a:t>
            </a:r>
            <a:r>
              <a:rPr lang="en-GB" sz="6400" dirty="0" smtClean="0"/>
              <a:t>centred beams</a:t>
            </a:r>
          </a:p>
          <a:p>
            <a:pPr lvl="1"/>
            <a:r>
              <a:rPr lang="en-GB" sz="6400" dirty="0" smtClean="0"/>
              <a:t>Can also provide phase measurement for continuous local beta-beat calculation with very low oscillation amplitudes</a:t>
            </a:r>
            <a:endParaRPr lang="en-GB" sz="6400" dirty="0"/>
          </a:p>
          <a:p>
            <a:pPr lvl="1"/>
            <a:r>
              <a:rPr lang="en-GB" sz="6400" dirty="0" smtClean="0"/>
              <a:t>No </a:t>
            </a:r>
            <a:r>
              <a:rPr lang="en-GB" sz="6400" dirty="0"/>
              <a:t>bunch-by-bunch measurement but could be </a:t>
            </a:r>
            <a:r>
              <a:rPr lang="en-GB" sz="6400" dirty="0" smtClean="0"/>
              <a:t>gated</a:t>
            </a:r>
            <a:endParaRPr lang="en-GB" sz="6400" dirty="0"/>
          </a:p>
        </p:txBody>
      </p:sp>
      <p:pic>
        <p:nvPicPr>
          <p:cNvPr id="11" name="Picture 22" descr="Picture 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54918" y="1829901"/>
            <a:ext cx="3789290" cy="807011"/>
          </a:xfrm>
          <a:prstGeom prst="rect">
            <a:avLst/>
          </a:prstGeom>
          <a:noFill/>
        </p:spPr>
      </p:pic>
      <p:sp>
        <p:nvSpPr>
          <p:cNvPr id="5" name="Date Placeholder 4"/>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3722229"/>
            <a:ext cx="5413717" cy="287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Placeholder 6"/>
          <p:cNvSpPr txBox="1">
            <a:spLocks/>
          </p:cNvSpPr>
          <p:nvPr/>
        </p:nvSpPr>
        <p:spPr>
          <a:xfrm>
            <a:off x="6301630" y="4005064"/>
            <a:ext cx="2662858" cy="2664296"/>
          </a:xfrm>
          <a:prstGeom prst="rect">
            <a:avLst/>
          </a:prstGeom>
        </p:spPr>
        <p:txBody>
          <a:bodyPr vert="horz" lIns="91440" tIns="0" rIns="91440" bIns="0" rtlCol="0">
            <a:normAutofit fontScale="77500" lnSpcReduction="20000"/>
          </a:bodyPr>
          <a:lst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outerShdw blurRad="63500" dist="63500" dir="2700000" algn="tl" rotWithShape="0">
                    <a:schemeClr val="bg1">
                      <a:lumMod val="75000"/>
                      <a:alpha val="50000"/>
                    </a:schemeClr>
                  </a:outerShdw>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outerShdw blurRad="63500" dist="63500" dir="2700000" algn="tl" rotWithShape="0">
                    <a:schemeClr val="bg1">
                      <a:lumMod val="75000"/>
                      <a:alpha val="50000"/>
                    </a:scheme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100" dirty="0" smtClean="0"/>
              <a:t>Resolution &lt;100nm</a:t>
            </a:r>
          </a:p>
          <a:p>
            <a:r>
              <a:rPr lang="en-GB" sz="2100" dirty="0" smtClean="0"/>
              <a:t>Tested in the SPS collimator prototype and in parallel to existing BPM system in LHC</a:t>
            </a:r>
          </a:p>
          <a:p>
            <a:r>
              <a:rPr lang="en-GB" sz="2100" dirty="0" smtClean="0"/>
              <a:t>Preparing the cable infrastructure during LS1 for TCT collimators and LSS BPMs </a:t>
            </a:r>
          </a:p>
          <a:p>
            <a:endParaRPr lang="en-GB" dirty="0"/>
          </a:p>
        </p:txBody>
      </p:sp>
    </p:spTree>
    <p:extLst>
      <p:ext uri="{BB962C8B-B14F-4D97-AF65-F5344CB8AC3E}">
        <p14:creationId xmlns:p14="http://schemas.microsoft.com/office/powerpoint/2010/main" val="1513116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solidFill>
                  <a:prstClr val="white">
                    <a:lumMod val="75000"/>
                  </a:prstClr>
                </a:solidFill>
              </a:rPr>
              <a:t>08/04/2013</a:t>
            </a:r>
            <a:endParaRPr lang="en-US" dirty="0">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
        <p:nvSpPr>
          <p:cNvPr id="7" name="Title 6"/>
          <p:cNvSpPr>
            <a:spLocks noGrp="1"/>
          </p:cNvSpPr>
          <p:nvPr>
            <p:ph type="title"/>
          </p:nvPr>
        </p:nvSpPr>
        <p:spPr/>
        <p:txBody>
          <a:bodyPr/>
          <a:lstStyle/>
          <a:p>
            <a:r>
              <a:rPr lang="en-US" dirty="0" smtClean="0"/>
              <a:t>Beam size measurements</a:t>
            </a:r>
            <a:endParaRPr lang="en-GB" dirty="0"/>
          </a:p>
        </p:txBody>
      </p:sp>
      <p:sp>
        <p:nvSpPr>
          <p:cNvPr id="8" name="Content Placeholder 7"/>
          <p:cNvSpPr>
            <a:spLocks noGrp="1"/>
          </p:cNvSpPr>
          <p:nvPr>
            <p:ph sz="half" idx="1"/>
          </p:nvPr>
        </p:nvSpPr>
        <p:spPr>
          <a:xfrm>
            <a:off x="179512" y="1189038"/>
            <a:ext cx="4608512" cy="5348922"/>
          </a:xfrm>
        </p:spPr>
        <p:txBody>
          <a:bodyPr>
            <a:normAutofit fontScale="55000" lnSpcReduction="20000"/>
          </a:bodyPr>
          <a:lstStyle/>
          <a:p>
            <a:r>
              <a:rPr lang="en-US" dirty="0" smtClean="0"/>
              <a:t>LHC has been facing/will have to face the challenge of </a:t>
            </a:r>
            <a:r>
              <a:rPr lang="en-US" dirty="0" smtClean="0">
                <a:solidFill>
                  <a:srgbClr val="FF0000"/>
                </a:solidFill>
              </a:rPr>
              <a:t>preserving the extremely high brightness </a:t>
            </a:r>
            <a:r>
              <a:rPr lang="en-US" dirty="0" smtClean="0"/>
              <a:t>delivered by the injectors</a:t>
            </a:r>
            <a:r>
              <a:rPr lang="en-US" dirty="0"/>
              <a:t> </a:t>
            </a:r>
            <a:r>
              <a:rPr lang="en-US" dirty="0" smtClean="0">
                <a:sym typeface="Wingdings" pitchFamily="2" charset="2"/>
              </a:rPr>
              <a:t></a:t>
            </a:r>
            <a:endParaRPr lang="en-US" dirty="0" smtClean="0"/>
          </a:p>
          <a:p>
            <a:pPr lvl="1"/>
            <a:r>
              <a:rPr lang="en-US" sz="2900" dirty="0" smtClean="0"/>
              <a:t>Cross calibration with injectors and experiments (from luminosity/luminous region size data)</a:t>
            </a:r>
          </a:p>
          <a:p>
            <a:pPr lvl="1"/>
            <a:r>
              <a:rPr lang="en-US" sz="2900" dirty="0" smtClean="0"/>
              <a:t>Relative </a:t>
            </a:r>
            <a:r>
              <a:rPr lang="en-US" sz="2900" dirty="0" err="1"/>
              <a:t>e</a:t>
            </a:r>
            <a:r>
              <a:rPr lang="en-US" sz="2900" dirty="0" err="1" smtClean="0"/>
              <a:t>mittance</a:t>
            </a:r>
            <a:r>
              <a:rPr lang="en-US" sz="2900" dirty="0" smtClean="0"/>
              <a:t> evolution measurement through the cycle. </a:t>
            </a:r>
            <a:r>
              <a:rPr lang="en-US" sz="2900" dirty="0" smtClean="0">
                <a:solidFill>
                  <a:srgbClr val="FF0000"/>
                </a:solidFill>
              </a:rPr>
              <a:t>At present blow-up mostly observed in B2</a:t>
            </a:r>
            <a:r>
              <a:rPr lang="en-US" sz="2900" dirty="0" smtClean="0"/>
              <a:t> also for low intensity.</a:t>
            </a:r>
          </a:p>
          <a:p>
            <a:pPr lvl="1"/>
            <a:r>
              <a:rPr lang="en-US" sz="2900" dirty="0" smtClean="0">
                <a:solidFill>
                  <a:srgbClr val="FF0000"/>
                </a:solidFill>
              </a:rPr>
              <a:t>Bunch-by-bunch </a:t>
            </a:r>
            <a:r>
              <a:rPr lang="en-US" sz="2900" dirty="0" smtClean="0"/>
              <a:t>relative </a:t>
            </a:r>
            <a:r>
              <a:rPr lang="en-US" sz="2900" dirty="0" err="1" smtClean="0"/>
              <a:t>emittance</a:t>
            </a:r>
            <a:r>
              <a:rPr lang="en-US" sz="2900" dirty="0" smtClean="0"/>
              <a:t> blow-up measurement to understand single particle and collective effects.</a:t>
            </a:r>
          </a:p>
          <a:p>
            <a:pPr lvl="1"/>
            <a:r>
              <a:rPr lang="en-US" sz="2900" dirty="0" smtClean="0"/>
              <a:t>All that from single to multi-bunch/high intensity beams</a:t>
            </a:r>
          </a:p>
          <a:p>
            <a:pPr lvl="1"/>
            <a:r>
              <a:rPr lang="en-US" sz="2900" dirty="0" smtClean="0"/>
              <a:t>3 main devices:</a:t>
            </a:r>
          </a:p>
          <a:p>
            <a:pPr lvl="2"/>
            <a:r>
              <a:rPr lang="en-US" sz="2900" dirty="0" smtClean="0">
                <a:solidFill>
                  <a:srgbClr val="FF0000"/>
                </a:solidFill>
              </a:rPr>
              <a:t>Wire Scanners (BWS)</a:t>
            </a:r>
          </a:p>
          <a:p>
            <a:pPr lvl="2"/>
            <a:r>
              <a:rPr lang="en-US" sz="2900" dirty="0" smtClean="0">
                <a:solidFill>
                  <a:srgbClr val="FF0000"/>
                </a:solidFill>
              </a:rPr>
              <a:t>Synchrotron Radiation monitor (BSRT)</a:t>
            </a:r>
          </a:p>
          <a:p>
            <a:pPr lvl="2"/>
            <a:r>
              <a:rPr lang="en-US" sz="2900" dirty="0" smtClean="0"/>
              <a:t>Rest Gas Monitor (BGI)  - ions</a:t>
            </a:r>
            <a:endParaRPr lang="en-US" sz="3300" dirty="0" smtClean="0"/>
          </a:p>
        </p:txBody>
      </p:sp>
      <p:pic>
        <p:nvPicPr>
          <p:cNvPr id="10" name="Content Placeholder 9"/>
          <p:cNvPicPr>
            <a:picLocks noGrp="1" noChangeAspect="1"/>
          </p:cNvPicPr>
          <p:nvPr>
            <p:ph sz="half" idx="2"/>
          </p:nvPr>
        </p:nvPicPr>
        <p:blipFill>
          <a:blip r:embed="rId2"/>
          <a:stretch>
            <a:fillRect/>
          </a:stretch>
        </p:blipFill>
        <p:spPr>
          <a:xfrm>
            <a:off x="4860032" y="2636912"/>
            <a:ext cx="4038600" cy="2123470"/>
          </a:xfrm>
          <a:prstGeom prst="rect">
            <a:avLst/>
          </a:prstGeom>
        </p:spPr>
      </p:pic>
      <p:sp>
        <p:nvSpPr>
          <p:cNvPr id="11" name="Rectangle 10"/>
          <p:cNvSpPr/>
          <p:nvPr/>
        </p:nvSpPr>
        <p:spPr>
          <a:xfrm>
            <a:off x="5364088" y="3068960"/>
            <a:ext cx="1296144"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e-cloud - BSRT</a:t>
            </a:r>
          </a:p>
        </p:txBody>
      </p:sp>
      <p:pic>
        <p:nvPicPr>
          <p:cNvPr id="14" name="Picture 2" descr="C:\Users\eholzer\AppData\Local\Temp\20120816154428.png"/>
          <p:cNvPicPr>
            <a:picLocks noChangeAspect="1" noChangeArrowheads="1"/>
          </p:cNvPicPr>
          <p:nvPr/>
        </p:nvPicPr>
        <p:blipFill rotWithShape="1">
          <a:blip r:embed="rId3">
            <a:extLst>
              <a:ext uri="{28A0092B-C50C-407E-A947-70E740481C1C}">
                <a14:useLocalDpi xmlns:a14="http://schemas.microsoft.com/office/drawing/2010/main" val="0"/>
              </a:ext>
            </a:extLst>
          </a:blip>
          <a:srcRect t="71484" r="9972"/>
          <a:stretch/>
        </p:blipFill>
        <p:spPr bwMode="auto">
          <a:xfrm>
            <a:off x="4788024" y="1371504"/>
            <a:ext cx="4126832" cy="145801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158843" y="1052736"/>
            <a:ext cx="1429381"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Injectors - BWS</a:t>
            </a:r>
          </a:p>
        </p:txBody>
      </p:sp>
      <p:pic>
        <p:nvPicPr>
          <p:cNvPr id="16" name="Picture 2" descr="\\cern.ch\dfs\Users\j\jwenning\Desktop\BSR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397" b="14405"/>
          <a:stretch/>
        </p:blipFill>
        <p:spPr bwMode="auto">
          <a:xfrm>
            <a:off x="3922712" y="5373216"/>
            <a:ext cx="5257800" cy="113659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896644" y="5013176"/>
            <a:ext cx="1691580" cy="28803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00"/>
                </a:solidFill>
              </a:rPr>
              <a:t>Instabilities - BSRT</a:t>
            </a:r>
          </a:p>
        </p:txBody>
      </p:sp>
    </p:spTree>
    <p:extLst>
      <p:ext uri="{BB962C8B-B14F-4D97-AF65-F5344CB8AC3E}">
        <p14:creationId xmlns:p14="http://schemas.microsoft.com/office/powerpoint/2010/main" val="383278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Wire Scanners</a:t>
            </a:r>
            <a:endParaRPr lang="en-US" dirty="0"/>
          </a:p>
        </p:txBody>
      </p:sp>
      <p:sp>
        <p:nvSpPr>
          <p:cNvPr id="3" name="Content Placeholder 2"/>
          <p:cNvSpPr>
            <a:spLocks noGrp="1"/>
          </p:cNvSpPr>
          <p:nvPr>
            <p:ph idx="1"/>
          </p:nvPr>
        </p:nvSpPr>
        <p:spPr/>
        <p:txBody>
          <a:bodyPr>
            <a:normAutofit fontScale="92500" lnSpcReduction="10000"/>
          </a:bodyPr>
          <a:lstStyle/>
          <a:p>
            <a:r>
              <a:rPr lang="en-US" sz="1900" dirty="0" smtClean="0">
                <a:solidFill>
                  <a:srgbClr val="FF0000"/>
                </a:solidFill>
              </a:rPr>
              <a:t>Reference device </a:t>
            </a:r>
            <a:r>
              <a:rPr lang="en-US" sz="1900" dirty="0" smtClean="0"/>
              <a:t>for transverse profile measurements and cross calibration with injectors</a:t>
            </a:r>
          </a:p>
          <a:p>
            <a:pPr lvl="1"/>
            <a:r>
              <a:rPr lang="en-US" sz="1700" dirty="0" smtClean="0"/>
              <a:t>30 </a:t>
            </a:r>
            <a:r>
              <a:rPr lang="en-US" sz="1700" dirty="0" smtClean="0">
                <a:latin typeface="Symbol" pitchFamily="18" charset="2"/>
              </a:rPr>
              <a:t>m</a:t>
            </a:r>
            <a:r>
              <a:rPr lang="en-US" sz="1700" dirty="0" smtClean="0"/>
              <a:t>m Carbon wire flying at 1 m/s</a:t>
            </a:r>
          </a:p>
          <a:p>
            <a:pPr lvl="1"/>
            <a:r>
              <a:rPr lang="en-US" sz="1700" dirty="0" smtClean="0"/>
              <a:t>Bunch </a:t>
            </a:r>
            <a:r>
              <a:rPr lang="en-US" sz="1700" dirty="0"/>
              <a:t>per bunch measurements</a:t>
            </a:r>
          </a:p>
          <a:p>
            <a:pPr lvl="2">
              <a:spcBef>
                <a:spcPts val="0"/>
              </a:spcBef>
            </a:pPr>
            <a:r>
              <a:rPr lang="en-US" sz="1700" dirty="0"/>
              <a:t>50 ns ok</a:t>
            </a:r>
          </a:p>
          <a:p>
            <a:pPr lvl="2">
              <a:spcBef>
                <a:spcPts val="0"/>
              </a:spcBef>
            </a:pPr>
            <a:r>
              <a:rPr lang="en-US" sz="1700" dirty="0">
                <a:solidFill>
                  <a:srgbClr val="FF0000"/>
                </a:solidFill>
              </a:rPr>
              <a:t>25 ns cross-talk </a:t>
            </a:r>
            <a:r>
              <a:rPr lang="en-US" sz="1700" dirty="0" smtClean="0">
                <a:solidFill>
                  <a:srgbClr val="FF0000"/>
                </a:solidFill>
              </a:rPr>
              <a:t>observed </a:t>
            </a:r>
            <a:r>
              <a:rPr lang="en-US" sz="1700" dirty="0" smtClean="0"/>
              <a:t>(being studied)</a:t>
            </a:r>
            <a:endParaRPr lang="en-US" sz="1700" dirty="0"/>
          </a:p>
          <a:p>
            <a:r>
              <a:rPr lang="en-US" sz="1900" dirty="0" smtClean="0"/>
              <a:t>Dynamic </a:t>
            </a:r>
            <a:r>
              <a:rPr lang="en-US" sz="1900" dirty="0"/>
              <a:t>range controlled by PM gain and optical </a:t>
            </a:r>
            <a:r>
              <a:rPr lang="en-US" sz="1900" dirty="0" smtClean="0"/>
              <a:t>filters</a:t>
            </a:r>
          </a:p>
          <a:p>
            <a:r>
              <a:rPr lang="en-US" sz="1900" dirty="0" smtClean="0">
                <a:solidFill>
                  <a:srgbClr val="FF0000"/>
                </a:solidFill>
              </a:rPr>
              <a:t>Can </a:t>
            </a:r>
            <a:r>
              <a:rPr lang="en-US" sz="1900" dirty="0">
                <a:solidFill>
                  <a:srgbClr val="FF0000"/>
                </a:solidFill>
              </a:rPr>
              <a:t>be used up to a maximum intensity that depends on beam energy</a:t>
            </a:r>
          </a:p>
          <a:p>
            <a:pPr lvl="1"/>
            <a:r>
              <a:rPr lang="en-US" sz="1700" dirty="0" smtClean="0"/>
              <a:t>Above: </a:t>
            </a:r>
            <a:r>
              <a:rPr lang="en-US" sz="1700" dirty="0"/>
              <a:t>wire damage and/or quench downstream </a:t>
            </a:r>
            <a:r>
              <a:rPr lang="en-US" sz="1700" dirty="0" smtClean="0"/>
              <a:t>magnets</a:t>
            </a:r>
            <a:endParaRPr lang="en-US" sz="1700" dirty="0" smtClean="0">
              <a:sym typeface="Wingdings"/>
            </a:endParaRPr>
          </a:p>
          <a:p>
            <a:pPr lvl="1"/>
            <a:endParaRPr lang="en-US" sz="1400" dirty="0" smtClean="0">
              <a:sym typeface="Wingdings"/>
            </a:endParaRPr>
          </a:p>
          <a:p>
            <a:pPr lvl="1"/>
            <a:endParaRPr lang="en-US" sz="1400" dirty="0">
              <a:sym typeface="Wingdings"/>
            </a:endParaRPr>
          </a:p>
          <a:p>
            <a:pPr marL="228600" lvl="1" indent="0">
              <a:buNone/>
            </a:pPr>
            <a:endParaRPr lang="en-US" sz="1400" dirty="0" smtClean="0">
              <a:sym typeface="Wingdings"/>
            </a:endParaRPr>
          </a:p>
          <a:p>
            <a:r>
              <a:rPr lang="en-US" sz="1900" dirty="0">
                <a:sym typeface="Wingdings"/>
              </a:rPr>
              <a:t>Accuracy </a:t>
            </a:r>
          </a:p>
          <a:p>
            <a:pPr lvl="1"/>
            <a:r>
              <a:rPr lang="en-US" sz="1700" dirty="0">
                <a:sym typeface="Wingdings"/>
              </a:rPr>
              <a:t>A</a:t>
            </a:r>
            <a:r>
              <a:rPr lang="en-US" sz="1700" dirty="0" smtClean="0">
                <a:sym typeface="Wingdings"/>
              </a:rPr>
              <a:t>bsolute </a:t>
            </a:r>
            <a:r>
              <a:rPr lang="en-US" sz="1700" dirty="0">
                <a:sym typeface="Wingdings"/>
              </a:rPr>
              <a:t>accuracy </a:t>
            </a:r>
            <a:r>
              <a:rPr lang="en-US" sz="1700" dirty="0" smtClean="0">
                <a:sym typeface="Wingdings"/>
              </a:rPr>
              <a:t>expected to be ~1</a:t>
            </a:r>
            <a:r>
              <a:rPr lang="en-US" sz="1700" dirty="0">
                <a:sym typeface="Wingdings"/>
              </a:rPr>
              <a:t>% </a:t>
            </a:r>
            <a:endParaRPr lang="en-US" sz="1700" dirty="0" smtClean="0">
              <a:sym typeface="Wingdings"/>
            </a:endParaRPr>
          </a:p>
          <a:p>
            <a:pPr lvl="1"/>
            <a:r>
              <a:rPr lang="en-US" sz="1700" dirty="0" smtClean="0">
                <a:solidFill>
                  <a:srgbClr val="FF0000"/>
                </a:solidFill>
                <a:sym typeface="Wingdings"/>
              </a:rPr>
              <a:t>Evidence </a:t>
            </a:r>
            <a:r>
              <a:rPr lang="en-US" sz="1700" dirty="0">
                <a:solidFill>
                  <a:srgbClr val="FF0000"/>
                </a:solidFill>
                <a:sym typeface="Wingdings"/>
              </a:rPr>
              <a:t>of dependence on working point (PM gain + filter </a:t>
            </a:r>
            <a:r>
              <a:rPr lang="en-US" sz="1700" dirty="0" smtClean="0">
                <a:solidFill>
                  <a:srgbClr val="FF0000"/>
                </a:solidFill>
                <a:sym typeface="Wingdings"/>
              </a:rPr>
              <a:t>settings)</a:t>
            </a:r>
          </a:p>
          <a:p>
            <a:pPr lvl="1"/>
            <a:r>
              <a:rPr lang="en-US" sz="1700" dirty="0" smtClean="0">
                <a:solidFill>
                  <a:srgbClr val="FF0000"/>
                </a:solidFill>
                <a:sym typeface="Wingdings"/>
              </a:rPr>
              <a:t>Smaller number of points/sigma at 7 </a:t>
            </a:r>
            <a:r>
              <a:rPr lang="en-US" sz="1700" dirty="0" err="1" smtClean="0">
                <a:solidFill>
                  <a:srgbClr val="FF0000"/>
                </a:solidFill>
                <a:sym typeface="Wingdings"/>
              </a:rPr>
              <a:t>TeV</a:t>
            </a:r>
            <a:r>
              <a:rPr lang="en-US" sz="1700" dirty="0" smtClean="0">
                <a:solidFill>
                  <a:srgbClr val="FF0000"/>
                </a:solidFill>
                <a:sym typeface="Wingdings"/>
              </a:rPr>
              <a:t> </a:t>
            </a:r>
            <a:r>
              <a:rPr lang="en-US" sz="1700" dirty="0" smtClean="0">
                <a:sym typeface="Wingdings" pitchFamily="2" charset="2"/>
              </a:rPr>
              <a:t> might need to overlap more profiles (possible only at constant energy)</a:t>
            </a:r>
            <a:endParaRPr lang="en-US" sz="1700" dirty="0">
              <a:sym typeface="Wingdings"/>
            </a:endParaRPr>
          </a:p>
        </p:txBody>
      </p:sp>
      <p:graphicFrame>
        <p:nvGraphicFramePr>
          <p:cNvPr id="6" name="Table 5"/>
          <p:cNvGraphicFramePr>
            <a:graphicFrameLocks noGrp="1"/>
          </p:cNvGraphicFramePr>
          <p:nvPr>
            <p:extLst>
              <p:ext uri="{D42A27DB-BD31-4B8C-83A1-F6EECF244321}">
                <p14:modId xmlns:p14="http://schemas.microsoft.com/office/powerpoint/2010/main" val="1751664803"/>
              </p:ext>
            </p:extLst>
          </p:nvPr>
        </p:nvGraphicFramePr>
        <p:xfrm>
          <a:off x="4355976" y="4149080"/>
          <a:ext cx="4392488" cy="1219200"/>
        </p:xfrm>
        <a:graphic>
          <a:graphicData uri="http://schemas.openxmlformats.org/drawingml/2006/table">
            <a:tbl>
              <a:tblPr firstRow="1" bandRow="1">
                <a:tableStyleId>{5C22544A-7EE6-4342-B048-85BDC9FD1C3A}</a:tableStyleId>
              </a:tblPr>
              <a:tblGrid>
                <a:gridCol w="1152128"/>
                <a:gridCol w="1872208"/>
                <a:gridCol w="1368152"/>
              </a:tblGrid>
              <a:tr h="277681">
                <a:tc>
                  <a:txBody>
                    <a:bodyPr/>
                    <a:lstStyle/>
                    <a:p>
                      <a:pPr algn="ctr"/>
                      <a:r>
                        <a:rPr lang="en-US" sz="1400" dirty="0" smtClean="0"/>
                        <a:t>Energy [</a:t>
                      </a:r>
                      <a:r>
                        <a:rPr lang="en-US" sz="1400" dirty="0" err="1" smtClean="0"/>
                        <a:t>TeV</a:t>
                      </a:r>
                      <a:r>
                        <a:rPr lang="en-US" sz="1400" dirty="0" smtClean="0"/>
                        <a:t>]</a:t>
                      </a:r>
                      <a:endParaRPr lang="en-US" sz="1400" dirty="0"/>
                    </a:p>
                  </a:txBody>
                  <a:tcPr/>
                </a:tc>
                <a:tc>
                  <a:txBody>
                    <a:bodyPr/>
                    <a:lstStyle/>
                    <a:p>
                      <a:pPr algn="ctr"/>
                      <a:r>
                        <a:rPr lang="en-US" sz="1400" dirty="0" smtClean="0"/>
                        <a:t>Intensity Limit [10</a:t>
                      </a:r>
                      <a:r>
                        <a:rPr lang="en-US" sz="1400" baseline="30000" dirty="0" smtClean="0"/>
                        <a:t>12</a:t>
                      </a:r>
                      <a:r>
                        <a:rPr lang="en-US" sz="1400" dirty="0" smtClean="0"/>
                        <a:t> p]</a:t>
                      </a:r>
                      <a:endParaRPr lang="en-US" sz="1400" dirty="0"/>
                    </a:p>
                  </a:txBody>
                  <a:tcPr/>
                </a:tc>
                <a:tc>
                  <a:txBody>
                    <a:bodyPr/>
                    <a:lstStyle/>
                    <a:p>
                      <a:pPr algn="ctr"/>
                      <a:r>
                        <a:rPr lang="en-US" sz="1400" dirty="0" smtClean="0"/>
                        <a:t>Reason</a:t>
                      </a:r>
                      <a:endParaRPr lang="en-US" sz="1400" dirty="0"/>
                    </a:p>
                  </a:txBody>
                  <a:tcPr/>
                </a:tc>
              </a:tr>
              <a:tr h="277681">
                <a:tc>
                  <a:txBody>
                    <a:bodyPr/>
                    <a:lstStyle/>
                    <a:p>
                      <a:pPr algn="ctr"/>
                      <a:r>
                        <a:rPr lang="en-US" sz="1400" dirty="0" smtClean="0"/>
                        <a:t>0.45</a:t>
                      </a:r>
                      <a:endParaRPr lang="en-US" sz="1400" dirty="0"/>
                    </a:p>
                  </a:txBody>
                  <a:tcPr/>
                </a:tc>
                <a:tc>
                  <a:txBody>
                    <a:bodyPr/>
                    <a:lstStyle/>
                    <a:p>
                      <a:pPr algn="ctr"/>
                      <a:r>
                        <a:rPr lang="en-US" sz="1400" dirty="0" smtClean="0"/>
                        <a:t>27</a:t>
                      </a:r>
                      <a:endParaRPr lang="en-US" sz="1400" dirty="0"/>
                    </a:p>
                  </a:txBody>
                  <a:tcPr/>
                </a:tc>
                <a:tc>
                  <a:txBody>
                    <a:bodyPr/>
                    <a:lstStyle/>
                    <a:p>
                      <a:pPr algn="ctr"/>
                      <a:r>
                        <a:rPr lang="en-US" sz="1400" dirty="0" smtClean="0"/>
                        <a:t>Wire damage</a:t>
                      </a:r>
                    </a:p>
                  </a:txBody>
                  <a:tcPr/>
                </a:tc>
              </a:tr>
              <a:tr h="277681">
                <a:tc>
                  <a:txBody>
                    <a:bodyPr/>
                    <a:lstStyle/>
                    <a:p>
                      <a:pPr algn="ctr"/>
                      <a:r>
                        <a:rPr lang="en-US" sz="1400" dirty="0" smtClean="0"/>
                        <a:t>4</a:t>
                      </a:r>
                      <a:endParaRPr lang="en-US" sz="1400" dirty="0"/>
                    </a:p>
                  </a:txBody>
                  <a:tcPr/>
                </a:tc>
                <a:tc>
                  <a:txBody>
                    <a:bodyPr/>
                    <a:lstStyle/>
                    <a:p>
                      <a:pPr algn="ctr"/>
                      <a:r>
                        <a:rPr lang="en-US" sz="1400" dirty="0" smtClean="0"/>
                        <a:t>3.6</a:t>
                      </a:r>
                      <a:endParaRPr lang="en-US" sz="1400" dirty="0"/>
                    </a:p>
                  </a:txBody>
                  <a:tcPr/>
                </a:tc>
                <a:tc>
                  <a:txBody>
                    <a:bodyPr/>
                    <a:lstStyle/>
                    <a:p>
                      <a:pPr algn="ctr"/>
                      <a:r>
                        <a:rPr lang="en-US" sz="1400" dirty="0" smtClean="0"/>
                        <a:t>BLM</a:t>
                      </a:r>
                      <a:r>
                        <a:rPr lang="en-US" sz="1400" baseline="0" dirty="0" smtClean="0"/>
                        <a:t> threshold</a:t>
                      </a:r>
                      <a:endParaRPr lang="en-US" sz="1400" dirty="0" smtClean="0"/>
                    </a:p>
                  </a:txBody>
                  <a:tcPr/>
                </a:tc>
              </a:tr>
              <a:tr h="277681">
                <a:tc>
                  <a:txBody>
                    <a:bodyPr/>
                    <a:lstStyle/>
                    <a:p>
                      <a:pPr algn="ctr"/>
                      <a:r>
                        <a:rPr lang="en-US" sz="1400" dirty="0" smtClean="0">
                          <a:solidFill>
                            <a:srgbClr val="FF0000"/>
                          </a:solidFill>
                        </a:rPr>
                        <a:t>6.5</a:t>
                      </a:r>
                      <a:endParaRPr lang="en-US" sz="1400" dirty="0">
                        <a:solidFill>
                          <a:srgbClr val="FF0000"/>
                        </a:solidFill>
                      </a:endParaRPr>
                    </a:p>
                  </a:txBody>
                  <a:tcPr/>
                </a:tc>
                <a:tc>
                  <a:txBody>
                    <a:bodyPr/>
                    <a:lstStyle/>
                    <a:p>
                      <a:pPr algn="ctr"/>
                      <a:r>
                        <a:rPr lang="en-US" sz="1400" dirty="0" smtClean="0">
                          <a:solidFill>
                            <a:srgbClr val="FF0000"/>
                          </a:solidFill>
                        </a:rPr>
                        <a:t>1</a:t>
                      </a:r>
                      <a:endParaRPr lang="en-US" sz="1400" dirty="0">
                        <a:solidFill>
                          <a:srgbClr val="FF0000"/>
                        </a:solidFill>
                      </a:endParaRPr>
                    </a:p>
                  </a:txBody>
                  <a:tcPr/>
                </a:tc>
                <a:tc>
                  <a:txBody>
                    <a:bodyPr/>
                    <a:lstStyle/>
                    <a:p>
                      <a:pPr algn="ctr"/>
                      <a:r>
                        <a:rPr lang="en-US" sz="1400" dirty="0" smtClean="0">
                          <a:solidFill>
                            <a:srgbClr val="FF0000"/>
                          </a:solidFill>
                        </a:rPr>
                        <a:t>BLM threshold</a:t>
                      </a:r>
                    </a:p>
                  </a:txBody>
                  <a:tcPr/>
                </a:tc>
              </a:tr>
            </a:tbl>
          </a:graphicData>
        </a:graphic>
      </p:graphicFrame>
      <p:sp>
        <p:nvSpPr>
          <p:cNvPr id="8" name="Date Placeholder 7"/>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9" name="Footer Placeholder 8"/>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spTree>
    <p:extLst>
      <p:ext uri="{BB962C8B-B14F-4D97-AF65-F5344CB8AC3E}">
        <p14:creationId xmlns:p14="http://schemas.microsoft.com/office/powerpoint/2010/main" val="3368477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Wire Scanners – Issues and plans</a:t>
            </a:r>
            <a:endParaRPr lang="en-US" dirty="0"/>
          </a:p>
        </p:txBody>
      </p:sp>
      <p:sp>
        <p:nvSpPr>
          <p:cNvPr id="3" name="Content Placeholder 2"/>
          <p:cNvSpPr>
            <a:spLocks noGrp="1"/>
          </p:cNvSpPr>
          <p:nvPr>
            <p:ph idx="1"/>
          </p:nvPr>
        </p:nvSpPr>
        <p:spPr>
          <a:xfrm>
            <a:off x="457200" y="1188719"/>
            <a:ext cx="5554960" cy="4916143"/>
          </a:xfrm>
        </p:spPr>
        <p:txBody>
          <a:bodyPr>
            <a:noAutofit/>
          </a:bodyPr>
          <a:lstStyle/>
          <a:p>
            <a:pPr>
              <a:lnSpc>
                <a:spcPct val="100000"/>
              </a:lnSpc>
              <a:spcBef>
                <a:spcPts val="400"/>
              </a:spcBef>
            </a:pPr>
            <a:r>
              <a:rPr lang="en-US" sz="2000" dirty="0" smtClean="0"/>
              <a:t>Vacuum leaks</a:t>
            </a:r>
          </a:p>
          <a:p>
            <a:pPr lvl="1">
              <a:lnSpc>
                <a:spcPct val="100000"/>
              </a:lnSpc>
            </a:pPr>
            <a:r>
              <a:rPr lang="en-US" sz="1800" dirty="0" smtClean="0"/>
              <a:t>Bellow designed for ~ 10000 scans</a:t>
            </a:r>
            <a:r>
              <a:rPr lang="en-US" sz="1800" dirty="0"/>
              <a:t> </a:t>
            </a:r>
            <a:r>
              <a:rPr lang="en-US" sz="1800" dirty="0" smtClean="0"/>
              <a:t>(</a:t>
            </a:r>
            <a:r>
              <a:rPr lang="en-US" sz="1800" dirty="0" smtClean="0">
                <a:solidFill>
                  <a:srgbClr val="FF0000"/>
                </a:solidFill>
              </a:rPr>
              <a:t>one failure at 10200 scans in 2012</a:t>
            </a:r>
            <a:r>
              <a:rPr lang="en-US" sz="1800" dirty="0" smtClean="0"/>
              <a:t>) </a:t>
            </a:r>
            <a:r>
              <a:rPr lang="en-US" sz="1800" dirty="0" smtClean="0">
                <a:sym typeface="Wingdings" pitchFamily="2" charset="2"/>
              </a:rPr>
              <a:t> </a:t>
            </a:r>
            <a:r>
              <a:rPr lang="en-GB" sz="1800" dirty="0" smtClean="0"/>
              <a:t>Redesign to </a:t>
            </a:r>
            <a:r>
              <a:rPr lang="en-GB" sz="1800" dirty="0"/>
              <a:t>obtain lifetime </a:t>
            </a:r>
            <a:r>
              <a:rPr lang="en-GB" sz="1800" dirty="0" smtClean="0"/>
              <a:t>&gt;50000 scans</a:t>
            </a:r>
          </a:p>
          <a:p>
            <a:pPr lvl="1">
              <a:lnSpc>
                <a:spcPct val="100000"/>
              </a:lnSpc>
            </a:pPr>
            <a:endParaRPr lang="en-GB" sz="1800" dirty="0" smtClean="0"/>
          </a:p>
          <a:p>
            <a:pPr>
              <a:lnSpc>
                <a:spcPct val="100000"/>
              </a:lnSpc>
              <a:spcBef>
                <a:spcPts val="400"/>
              </a:spcBef>
            </a:pPr>
            <a:r>
              <a:rPr lang="en-US" sz="2000" dirty="0" smtClean="0"/>
              <a:t>Wire breaking</a:t>
            </a:r>
          </a:p>
          <a:p>
            <a:pPr lvl="1">
              <a:lnSpc>
                <a:spcPct val="100000"/>
              </a:lnSpc>
            </a:pPr>
            <a:r>
              <a:rPr lang="en-US" sz="1800" dirty="0" smtClean="0"/>
              <a:t>Evidence of </a:t>
            </a:r>
            <a:r>
              <a:rPr lang="en-US" sz="1800" dirty="0" smtClean="0">
                <a:solidFill>
                  <a:srgbClr val="FF0000"/>
                </a:solidFill>
              </a:rPr>
              <a:t>ageing due to sublimation</a:t>
            </a:r>
            <a:r>
              <a:rPr lang="en-US" sz="1800" dirty="0" smtClean="0"/>
              <a:t>.</a:t>
            </a:r>
          </a:p>
          <a:p>
            <a:pPr lvl="1">
              <a:lnSpc>
                <a:spcPct val="100000"/>
              </a:lnSpc>
            </a:pPr>
            <a:r>
              <a:rPr lang="en-GB" sz="1800" dirty="0" smtClean="0"/>
              <a:t>Broke </a:t>
            </a:r>
            <a:r>
              <a:rPr lang="en-GB" sz="1800" dirty="0"/>
              <a:t>several wires due to </a:t>
            </a:r>
            <a:r>
              <a:rPr lang="en-GB" sz="1800" dirty="0" smtClean="0"/>
              <a:t>controls issues</a:t>
            </a:r>
            <a:endParaRPr lang="en-GB" sz="1800" dirty="0"/>
          </a:p>
          <a:p>
            <a:pPr lvl="2">
              <a:lnSpc>
                <a:spcPct val="100000"/>
              </a:lnSpc>
              <a:spcBef>
                <a:spcPts val="400"/>
              </a:spcBef>
            </a:pPr>
            <a:r>
              <a:rPr lang="en-GB" sz="1600" dirty="0"/>
              <a:t>Need to be understood &amp; mitigated during </a:t>
            </a:r>
            <a:r>
              <a:rPr lang="en-GB" sz="1600" dirty="0" smtClean="0"/>
              <a:t>LS1</a:t>
            </a:r>
          </a:p>
          <a:p>
            <a:pPr lvl="2">
              <a:lnSpc>
                <a:spcPct val="100000"/>
              </a:lnSpc>
              <a:spcBef>
                <a:spcPts val="400"/>
              </a:spcBef>
            </a:pPr>
            <a:endParaRPr lang="en-US" sz="1800" dirty="0" smtClean="0"/>
          </a:p>
          <a:p>
            <a:pPr>
              <a:lnSpc>
                <a:spcPct val="100000"/>
              </a:lnSpc>
              <a:spcBef>
                <a:spcPts val="400"/>
              </a:spcBef>
            </a:pPr>
            <a:r>
              <a:rPr lang="en-US" sz="2000" dirty="0" smtClean="0">
                <a:sym typeface="Wingdings"/>
              </a:rPr>
              <a:t>Upgrades</a:t>
            </a:r>
            <a:endParaRPr lang="en-US" sz="2000" dirty="0">
              <a:sym typeface="Wingdings"/>
            </a:endParaRPr>
          </a:p>
          <a:p>
            <a:pPr lvl="1">
              <a:lnSpc>
                <a:spcPct val="100000"/>
              </a:lnSpc>
            </a:pPr>
            <a:r>
              <a:rPr lang="en-US" sz="1800" dirty="0">
                <a:sym typeface="Wingdings"/>
              </a:rPr>
              <a:t>Possibly thinner wires on all </a:t>
            </a:r>
            <a:r>
              <a:rPr lang="en-US" sz="1800" dirty="0" smtClean="0">
                <a:sym typeface="Wingdings"/>
              </a:rPr>
              <a:t>systems (LS1)</a:t>
            </a:r>
            <a:endParaRPr lang="en-US" sz="1800" dirty="0">
              <a:sym typeface="Wingdings"/>
            </a:endParaRPr>
          </a:p>
          <a:p>
            <a:pPr lvl="1">
              <a:lnSpc>
                <a:spcPct val="100000"/>
              </a:lnSpc>
            </a:pPr>
            <a:r>
              <a:rPr lang="en-US" sz="1800" dirty="0" smtClean="0">
                <a:sym typeface="Wingdings"/>
              </a:rPr>
              <a:t>New </a:t>
            </a:r>
            <a:r>
              <a:rPr lang="en-US" sz="1800" dirty="0">
                <a:sym typeface="Wingdings"/>
              </a:rPr>
              <a:t>fast (20 m/s) </a:t>
            </a:r>
            <a:r>
              <a:rPr lang="en-US" sz="1800" dirty="0" smtClean="0">
                <a:sym typeface="Wingdings"/>
              </a:rPr>
              <a:t>devices (LS2)</a:t>
            </a:r>
            <a:endParaRPr lang="en-US" sz="1800" dirty="0">
              <a:sym typeface="Wingdings"/>
            </a:endParaRPr>
          </a:p>
          <a:p>
            <a:pPr lvl="1">
              <a:lnSpc>
                <a:spcPct val="100000"/>
              </a:lnSpc>
            </a:pPr>
            <a:r>
              <a:rPr lang="en-US" sz="1800" dirty="0">
                <a:sym typeface="Wingdings"/>
              </a:rPr>
              <a:t>Possibly new detectors (e.g. diamonds) </a:t>
            </a:r>
            <a:r>
              <a:rPr lang="en-US" sz="1800" dirty="0" smtClean="0">
                <a:sym typeface="Wingdings"/>
              </a:rPr>
              <a:t>to increase dynamic range and get rid of filters (LS2)</a:t>
            </a:r>
            <a:endParaRPr lang="en-US" sz="1800" dirty="0" smtClean="0"/>
          </a:p>
          <a:p>
            <a:pPr marL="0" indent="0">
              <a:lnSpc>
                <a:spcPct val="100000"/>
              </a:lnSpc>
              <a:spcBef>
                <a:spcPts val="400"/>
              </a:spcBef>
              <a:buNone/>
            </a:pPr>
            <a:endParaRPr lang="en-US" sz="1800" dirty="0" smtClean="0"/>
          </a:p>
        </p:txBody>
      </p:sp>
      <p:sp>
        <p:nvSpPr>
          <p:cNvPr id="7" name="Date Placeholder 6"/>
          <p:cNvSpPr>
            <a:spLocks noGrp="1"/>
          </p:cNvSpPr>
          <p:nvPr>
            <p:ph type="dt" sz="half" idx="10"/>
          </p:nvPr>
        </p:nvSpPr>
        <p:spPr/>
        <p:txBody>
          <a:bodyPr/>
          <a:lstStyle/>
          <a:p>
            <a:r>
              <a:rPr lang="it-IT" smtClean="0">
                <a:solidFill>
                  <a:prstClr val="white">
                    <a:lumMod val="75000"/>
                  </a:prstClr>
                </a:solidFill>
              </a:rPr>
              <a:t>08/04/2013</a:t>
            </a:r>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 Arduini - US-LARP Collaboration Meeting</a:t>
            </a:r>
            <a:endParaRPr lang="en-US">
              <a:solidFill>
                <a:prstClr val="black">
                  <a:tint val="75000"/>
                </a:prstClr>
              </a:solidFill>
            </a:endParaRPr>
          </a:p>
        </p:txBody>
      </p:sp>
      <p:grpSp>
        <p:nvGrpSpPr>
          <p:cNvPr id="6" name="Group 5"/>
          <p:cNvGrpSpPr>
            <a:grpSpLocks noChangeAspect="1"/>
          </p:cNvGrpSpPr>
          <p:nvPr/>
        </p:nvGrpSpPr>
        <p:grpSpPr>
          <a:xfrm>
            <a:off x="6171515" y="4001742"/>
            <a:ext cx="2804160" cy="2103120"/>
            <a:chOff x="830262" y="3607158"/>
            <a:chExt cx="3505200" cy="2628900"/>
          </a:xfrm>
        </p:grpSpPr>
        <p:grpSp>
          <p:nvGrpSpPr>
            <p:cNvPr id="9" name="Group 8"/>
            <p:cNvGrpSpPr/>
            <p:nvPr/>
          </p:nvGrpSpPr>
          <p:grpSpPr>
            <a:xfrm>
              <a:off x="830262" y="3607158"/>
              <a:ext cx="3505200" cy="2628900"/>
              <a:chOff x="830262" y="3607158"/>
              <a:chExt cx="3505200" cy="262890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262" y="3607158"/>
                <a:ext cx="3505200" cy="2628900"/>
              </a:xfrm>
              <a:prstGeom prst="rect">
                <a:avLst/>
              </a:prstGeom>
            </p:spPr>
          </p:pic>
          <p:sp>
            <p:nvSpPr>
              <p:cNvPr id="12" name="TextBox 11"/>
              <p:cNvSpPr txBox="1"/>
              <p:nvPr/>
            </p:nvSpPr>
            <p:spPr>
              <a:xfrm>
                <a:off x="1907897" y="4707996"/>
                <a:ext cx="888064" cy="423193"/>
              </a:xfrm>
              <a:prstGeom prst="rect">
                <a:avLst/>
              </a:prstGeom>
              <a:noFill/>
            </p:spPr>
            <p:txBody>
              <a:bodyPr wrap="none" rtlCol="0">
                <a:spAutoFit/>
              </a:bodyPr>
              <a:lstStyle/>
              <a:p>
                <a:r>
                  <a:rPr lang="en-US" sz="1600" b="1" dirty="0" smtClean="0">
                    <a:solidFill>
                      <a:srgbClr val="FFFF00"/>
                    </a:solidFill>
                  </a:rPr>
                  <a:t>16 um</a:t>
                </a:r>
                <a:endParaRPr lang="en-US" sz="1600" b="1" dirty="0">
                  <a:solidFill>
                    <a:srgbClr val="FFFF00"/>
                  </a:solidFill>
                </a:endParaRPr>
              </a:p>
            </p:txBody>
          </p:sp>
          <p:cxnSp>
            <p:nvCxnSpPr>
              <p:cNvPr id="13" name="Straight Arrow Connector 12"/>
              <p:cNvCxnSpPr/>
              <p:nvPr/>
            </p:nvCxnSpPr>
            <p:spPr>
              <a:xfrm flipH="1">
                <a:off x="1790174" y="4479809"/>
                <a:ext cx="105826" cy="727639"/>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10" name="Rectangle 9"/>
            <p:cNvSpPr/>
            <p:nvPr/>
          </p:nvSpPr>
          <p:spPr>
            <a:xfrm>
              <a:off x="2684409" y="4089112"/>
              <a:ext cx="1139655" cy="384721"/>
            </a:xfrm>
            <a:prstGeom prst="rect">
              <a:avLst/>
            </a:prstGeom>
            <a:solidFill>
              <a:schemeClr val="bg1"/>
            </a:solidFill>
          </p:spPr>
          <p:txBody>
            <a:bodyPr wrap="none">
              <a:spAutoFit/>
            </a:bodyPr>
            <a:lstStyle/>
            <a:p>
              <a:pPr algn="ctr"/>
              <a:r>
                <a:rPr lang="en-US" sz="1400" b="1" dirty="0">
                  <a:solidFill>
                    <a:srgbClr val="008000"/>
                  </a:solidFill>
                </a:rPr>
                <a:t>aged wire</a:t>
              </a:r>
              <a:endParaRPr lang="en-US" sz="1400" dirty="0"/>
            </a:p>
          </p:txBody>
        </p:sp>
      </p:grpSp>
      <p:grpSp>
        <p:nvGrpSpPr>
          <p:cNvPr id="14" name="Group 13"/>
          <p:cNvGrpSpPr>
            <a:grpSpLocks noChangeAspect="1"/>
          </p:cNvGrpSpPr>
          <p:nvPr/>
        </p:nvGrpSpPr>
        <p:grpSpPr>
          <a:xfrm>
            <a:off x="6156176" y="1340768"/>
            <a:ext cx="2804160" cy="2103120"/>
            <a:chOff x="5134534" y="3634996"/>
            <a:chExt cx="3505200" cy="2628900"/>
          </a:xfrm>
        </p:grpSpPr>
        <p:grpSp>
          <p:nvGrpSpPr>
            <p:cNvPr id="15" name="Group 14"/>
            <p:cNvGrpSpPr/>
            <p:nvPr/>
          </p:nvGrpSpPr>
          <p:grpSpPr>
            <a:xfrm>
              <a:off x="5134534" y="3634996"/>
              <a:ext cx="3505200" cy="2628900"/>
              <a:chOff x="5134534" y="3536364"/>
              <a:chExt cx="3505200" cy="262890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4534" y="3536364"/>
                <a:ext cx="3505200" cy="2628900"/>
              </a:xfrm>
              <a:prstGeom prst="rect">
                <a:avLst/>
              </a:prstGeom>
            </p:spPr>
          </p:pic>
          <p:sp>
            <p:nvSpPr>
              <p:cNvPr id="18" name="TextBox 17"/>
              <p:cNvSpPr txBox="1"/>
              <p:nvPr/>
            </p:nvSpPr>
            <p:spPr>
              <a:xfrm>
                <a:off x="5937493" y="4611358"/>
                <a:ext cx="888064" cy="423193"/>
              </a:xfrm>
              <a:prstGeom prst="rect">
                <a:avLst/>
              </a:prstGeom>
              <a:noFill/>
            </p:spPr>
            <p:txBody>
              <a:bodyPr wrap="none" rtlCol="0">
                <a:spAutoFit/>
              </a:bodyPr>
              <a:lstStyle/>
              <a:p>
                <a:r>
                  <a:rPr lang="en-US" sz="1600" b="1" dirty="0" smtClean="0">
                    <a:solidFill>
                      <a:srgbClr val="FFFF00"/>
                    </a:solidFill>
                  </a:rPr>
                  <a:t>34 um</a:t>
                </a:r>
                <a:endParaRPr lang="en-US" sz="1600" b="1" dirty="0">
                  <a:solidFill>
                    <a:srgbClr val="FFFF00"/>
                  </a:solidFill>
                </a:endParaRPr>
              </a:p>
            </p:txBody>
          </p:sp>
          <p:cxnSp>
            <p:nvCxnSpPr>
              <p:cNvPr id="19" name="Straight Arrow Connector 18"/>
              <p:cNvCxnSpPr/>
              <p:nvPr/>
            </p:nvCxnSpPr>
            <p:spPr>
              <a:xfrm>
                <a:off x="5937493" y="4263364"/>
                <a:ext cx="0" cy="1055017"/>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16" name="Rectangle 15"/>
            <p:cNvSpPr/>
            <p:nvPr/>
          </p:nvSpPr>
          <p:spPr>
            <a:xfrm>
              <a:off x="7053560" y="3848973"/>
              <a:ext cx="1090844" cy="384721"/>
            </a:xfrm>
            <a:prstGeom prst="rect">
              <a:avLst/>
            </a:prstGeom>
            <a:solidFill>
              <a:srgbClr val="FFFFFF"/>
            </a:solidFill>
          </p:spPr>
          <p:txBody>
            <a:bodyPr wrap="none">
              <a:spAutoFit/>
            </a:bodyPr>
            <a:lstStyle/>
            <a:p>
              <a:r>
                <a:rPr lang="en-US" sz="1400" b="1" dirty="0">
                  <a:solidFill>
                    <a:srgbClr val="FF0000"/>
                  </a:solidFill>
                </a:rPr>
                <a:t>n</a:t>
              </a:r>
              <a:r>
                <a:rPr lang="en-US" sz="1400" b="1" dirty="0" smtClean="0">
                  <a:solidFill>
                    <a:srgbClr val="FF0000"/>
                  </a:solidFill>
                </a:rPr>
                <a:t>ew wire</a:t>
              </a:r>
              <a:endParaRPr lang="en-US" sz="1400" dirty="0">
                <a:solidFill>
                  <a:srgbClr val="FF0000"/>
                </a:solidFill>
              </a:endParaRPr>
            </a:p>
          </p:txBody>
        </p:sp>
      </p:grpSp>
    </p:spTree>
    <p:extLst>
      <p:ext uri="{BB962C8B-B14F-4D97-AF65-F5344CB8AC3E}">
        <p14:creationId xmlns:p14="http://schemas.microsoft.com/office/powerpoint/2010/main" val="288433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ERNPre¦üsentation1">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iLumiLHC_Presentatio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CERNPre¦üsentation1</Template>
  <TotalTime>4875</TotalTime>
  <Words>3166</Words>
  <Application>Microsoft Office PowerPoint</Application>
  <PresentationFormat>On-screen Show (4:3)</PresentationFormat>
  <Paragraphs>474</Paragraphs>
  <Slides>33</Slides>
  <Notes>9</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CERNPre¦üsentation1</vt:lpstr>
      <vt:lpstr>HiLumiLHC_PresentationTemplate</vt:lpstr>
      <vt:lpstr>BI LHC operational experience, developments and needs for HL-LHC </vt:lpstr>
      <vt:lpstr>Introduction</vt:lpstr>
      <vt:lpstr>Orbit measurement and feedback </vt:lpstr>
      <vt:lpstr>BPM Temperature Dependence</vt:lpstr>
      <vt:lpstr>Orbit Feedback System</vt:lpstr>
      <vt:lpstr>Collimator &amp; LSS BPM Systems</vt:lpstr>
      <vt:lpstr>Beam size measurements</vt:lpstr>
      <vt:lpstr>Wire Scanners</vt:lpstr>
      <vt:lpstr>Wire Scanners – Issues and plans</vt:lpstr>
      <vt:lpstr>BSRT</vt:lpstr>
      <vt:lpstr>BSRT Heating Issue</vt:lpstr>
      <vt:lpstr>BSRT Heating Issue</vt:lpstr>
      <vt:lpstr>Tune measurement and feedback</vt:lpstr>
      <vt:lpstr>BBQ Tune Systems</vt:lpstr>
      <vt:lpstr>Schottky</vt:lpstr>
      <vt:lpstr>Intra-bunch transverse diagnostics</vt:lpstr>
      <vt:lpstr>Intra-bunch transverse diagnostics</vt:lpstr>
      <vt:lpstr>Luminosity measurement (BRAN) </vt:lpstr>
      <vt:lpstr>RF stable phase measurement</vt:lpstr>
      <vt:lpstr>BLMs</vt:lpstr>
      <vt:lpstr>Fast BLMs based on diamond detectors</vt:lpstr>
      <vt:lpstr>Studies for HL-LHC</vt:lpstr>
      <vt:lpstr>Studies for HL-LHC</vt:lpstr>
      <vt:lpstr>Studies for HL-LHC</vt:lpstr>
      <vt:lpstr>More HL-LHC requirements on instrumentation</vt:lpstr>
      <vt:lpstr>Conclusions</vt:lpstr>
      <vt:lpstr>PowerPoint Presentation</vt:lpstr>
      <vt:lpstr>Beam-beam long range compensator (BBC)</vt:lpstr>
      <vt:lpstr>TCTP – BBC prototype</vt:lpstr>
      <vt:lpstr>Schottky Systems Post LS1</vt:lpstr>
      <vt:lpstr>Systems for machine protection</vt:lpstr>
      <vt:lpstr>BGI</vt:lpstr>
      <vt:lpstr>BSRT Heating Issue</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arduini</dc:creator>
  <cp:lastModifiedBy>arduini</cp:lastModifiedBy>
  <cp:revision>548</cp:revision>
  <dcterms:created xsi:type="dcterms:W3CDTF">2012-10-12T01:23:03Z</dcterms:created>
  <dcterms:modified xsi:type="dcterms:W3CDTF">2013-04-08T17:43:30Z</dcterms:modified>
</cp:coreProperties>
</file>