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5" r:id="rId2"/>
  </p:sldMasterIdLst>
  <p:notesMasterIdLst>
    <p:notesMasterId r:id="rId29"/>
  </p:notesMasterIdLst>
  <p:handoutMasterIdLst>
    <p:handoutMasterId r:id="rId30"/>
  </p:handoutMasterIdLst>
  <p:sldIdLst>
    <p:sldId id="338" r:id="rId3"/>
    <p:sldId id="340" r:id="rId4"/>
    <p:sldId id="342" r:id="rId5"/>
    <p:sldId id="360" r:id="rId6"/>
    <p:sldId id="375" r:id="rId7"/>
    <p:sldId id="358" r:id="rId8"/>
    <p:sldId id="371" r:id="rId9"/>
    <p:sldId id="343" r:id="rId10"/>
    <p:sldId id="345" r:id="rId11"/>
    <p:sldId id="346" r:id="rId12"/>
    <p:sldId id="347" r:id="rId13"/>
    <p:sldId id="337" r:id="rId14"/>
    <p:sldId id="372" r:id="rId15"/>
    <p:sldId id="373" r:id="rId16"/>
    <p:sldId id="366" r:id="rId17"/>
    <p:sldId id="368" r:id="rId18"/>
    <p:sldId id="370" r:id="rId19"/>
    <p:sldId id="369" r:id="rId20"/>
    <p:sldId id="350" r:id="rId21"/>
    <p:sldId id="364" r:id="rId22"/>
    <p:sldId id="365" r:id="rId23"/>
    <p:sldId id="355" r:id="rId24"/>
    <p:sldId id="378" r:id="rId25"/>
    <p:sldId id="377" r:id="rId26"/>
    <p:sldId id="354" r:id="rId27"/>
    <p:sldId id="3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C1DC4"/>
    <a:srgbClr val="EAF2FF"/>
    <a:srgbClr val="00808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798" autoAdjust="0"/>
    <p:restoredTop sz="98490" autoAdjust="0"/>
  </p:normalViewPr>
  <p:slideViewPr>
    <p:cSldViewPr snapToGrid="0">
      <p:cViewPr varScale="1">
        <p:scale>
          <a:sx n="100" d="100"/>
          <a:sy n="100" d="100"/>
        </p:scale>
        <p:origin x="-1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1C4CF-4EE7-3841-A759-3F99F3CA14C5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B8164-A732-9B49-8049-14D19918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60917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17FD4-DDE7-AF4C-9F9E-EB88BC44CD3B}" type="datetimeFigureOut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629A-F3B8-F642-8653-E9788E199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1080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B772-EDD5-9A4F-A3C8-2AB85B4501EA}" type="datetime1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451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122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43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933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82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52D7-9912-AD4B-9D5A-1FD9F4A5B4C9}" type="datetime1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A447-8EAA-9547-83BE-44656FB484C3}" type="datetime1">
              <a:rPr lang="en-US" smtClean="0"/>
              <a:pPr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26" name="Picture 2" descr="D:\Publication\LOGOs\BNL_Logo_Tran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6171" y="6084702"/>
            <a:ext cx="1828800" cy="6705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66715" y="6096000"/>
            <a:ext cx="1338885" cy="64486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746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019800"/>
            <a:ext cx="8991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Publication\LOGOs\BNL_Logo_Tran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6171" y="6084702"/>
            <a:ext cx="1828800" cy="6705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66715" y="6096000"/>
            <a:ext cx="1338885" cy="64486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936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242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227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572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67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014" y="78228"/>
            <a:ext cx="8229600" cy="641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182"/>
            <a:ext cx="8229600" cy="498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ADAD-7DF1-FB46-B046-70D4EE177F25}" type="datetime1">
              <a:rPr lang="en-US" smtClean="0"/>
              <a:pPr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185" y="6494641"/>
            <a:ext cx="4019628" cy="253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04B4-7398-451F-94DA-207AD0B496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1-10-04_logoHiLumi561px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50739" cy="458291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6292" y="0"/>
            <a:ext cx="397708" cy="55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 dirty="0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187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RF Modeling of the LHC Crab Cavity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00"/>
            <a:ext cx="6400800" cy="1397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Zenghai Li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SLAC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445" y="5442828"/>
            <a:ext cx="1401455" cy="525546"/>
          </a:xfrm>
          <a:prstGeom prst="rect">
            <a:avLst/>
          </a:prstGeom>
          <a:solidFill>
            <a:srgbClr val="008080"/>
          </a:solidFill>
        </p:spPr>
      </p:pic>
      <p:pic>
        <p:nvPicPr>
          <p:cNvPr id="10" name="Picture 7" descr="http://t3.gstatic.com/images?q=tbn:ANd9GcQPl9Zv_0bUz4sl0CDpdFtw8QR-Er1rOz6C35yB6oIbtu3LQ-M2Rk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5225" y="5468421"/>
            <a:ext cx="758575" cy="487655"/>
          </a:xfrm>
          <a:prstGeom prst="rect">
            <a:avLst/>
          </a:prstGeom>
          <a:noFill/>
        </p:spPr>
      </p:pic>
      <p:pic>
        <p:nvPicPr>
          <p:cNvPr id="11" name="Picture 167" descr="slac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871" y="5443417"/>
            <a:ext cx="998229" cy="56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7876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14" y="78228"/>
            <a:ext cx="8229600" cy="1042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 damping with a 3-stage HOM HOM coupler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81" y="1438921"/>
            <a:ext cx="8229600" cy="772373"/>
          </a:xfrm>
        </p:spPr>
        <p:txBody>
          <a:bodyPr>
            <a:normAutofit/>
          </a:bodyPr>
          <a:lstStyle/>
          <a:p>
            <a:r>
              <a:rPr lang="en-US" dirty="0" smtClean="0"/>
              <a:t>Strong damping achieved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67" y="2552402"/>
            <a:ext cx="4465733" cy="3256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5" y="2522240"/>
            <a:ext cx="4538126" cy="32943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766643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14" y="78228"/>
            <a:ext cx="8229600" cy="1005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Impedance: (R_T/Q)*</a:t>
            </a:r>
            <a:r>
              <a:rPr lang="en-US" dirty="0" err="1" smtClean="0"/>
              <a:t>Q</a:t>
            </a:r>
            <a:r>
              <a:rPr lang="en-US" baseline="-25000" dirty="0" err="1" smtClean="0"/>
              <a:t>ext</a:t>
            </a:r>
            <a:r>
              <a:rPr lang="en-US" dirty="0" smtClean="0"/>
              <a:t>*</a:t>
            </a:r>
            <a:r>
              <a:rPr lang="en-US" dirty="0" err="1" smtClean="0"/>
              <a:t>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(3 stage filter HOM coupler)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016968"/>
            <a:ext cx="5852411" cy="3668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673" y="2183878"/>
            <a:ext cx="2818423" cy="1470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73" y="3848243"/>
            <a:ext cx="2818423" cy="138211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26196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806950" y="3927475"/>
            <a:ext cx="4108450" cy="115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Transverse impedance referred in this file is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pitchFamily="1" charset="0"/>
              </a:rPr>
              <a:t>Zenghai Li        LARP CM20   April 8-10, 2013</a:t>
            </a:r>
            <a:endParaRPr lang="en-US">
              <a:latin typeface="Arial" pitchFamily="1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85762" y="1209675"/>
          <a:ext cx="3641387" cy="4429125"/>
        </p:xfrm>
        <a:graphic>
          <a:graphicData uri="http://schemas.openxmlformats.org/presentationml/2006/ole">
            <p:oleObj spid="_x0000_s55324" name="Equation" r:id="rId3" imgW="1930400" imgH="2349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14" y="78228"/>
            <a:ext cx="8204986" cy="9552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Ridged Waveguide Coupler:</a:t>
            </a:r>
            <a:br>
              <a:rPr lang="en-US" dirty="0" smtClean="0"/>
            </a:br>
            <a:r>
              <a:rPr lang="en-US" dirty="0" err="1" smtClean="0"/>
              <a:t>Qext</a:t>
            </a:r>
            <a:r>
              <a:rPr lang="en-US" dirty="0" smtClean="0"/>
              <a:t> &amp;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74800"/>
            <a:ext cx="7010400" cy="1003300"/>
          </a:xfrm>
        </p:spPr>
        <p:txBody>
          <a:bodyPr>
            <a:noAutofit/>
          </a:bodyPr>
          <a:lstStyle/>
          <a:p>
            <a:pPr marL="173038" indent="-173038"/>
            <a:r>
              <a:rPr lang="en-US" sz="2400" dirty="0" smtClean="0"/>
              <a:t>H-HOM coupler couples to both H-dip and </a:t>
            </a:r>
            <a:r>
              <a:rPr lang="en-US" sz="2400" dirty="0" err="1" smtClean="0"/>
              <a:t>Acc</a:t>
            </a:r>
            <a:r>
              <a:rPr lang="en-US" sz="2400" dirty="0" smtClean="0"/>
              <a:t> modes</a:t>
            </a:r>
          </a:p>
          <a:p>
            <a:pPr marL="173038" indent="-173038"/>
            <a:r>
              <a:rPr lang="en-US" sz="2400" dirty="0" smtClean="0"/>
              <a:t>V-HOM coupler couples to both V-dip and Acc modes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14" y="3038954"/>
            <a:ext cx="4366126" cy="3160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041455"/>
            <a:ext cx="4358979" cy="3154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4" y="1384300"/>
            <a:ext cx="1797215" cy="1317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69958" y="653534"/>
            <a:ext cx="1804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(preliminary)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9303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205228"/>
            <a:ext cx="8660614" cy="6419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BNL DQW </a:t>
            </a:r>
            <a:r>
              <a:rPr lang="en-US" dirty="0"/>
              <a:t>Cavity </a:t>
            </a:r>
            <a:r>
              <a:rPr lang="en-US" dirty="0" smtClean="0"/>
              <a:t>Simulation- </a:t>
            </a:r>
            <a:r>
              <a:rPr lang="en-US" dirty="0"/>
              <a:t>FPC coupler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694" y="1866674"/>
            <a:ext cx="2477264" cy="79052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mall FPC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300" y="1160260"/>
            <a:ext cx="2940630" cy="2516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3617232"/>
            <a:ext cx="2909933" cy="264274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3149" y="4485149"/>
            <a:ext cx="2477264" cy="790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 FPC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61980" y="2652476"/>
            <a:ext cx="222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FPC coupling: 2.5e6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7248" y="5190803"/>
            <a:ext cx="222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FPC coupling: </a:t>
            </a:r>
            <a:r>
              <a:rPr lang="en-US" sz="2000" dirty="0" smtClean="0"/>
              <a:t>1.1e6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56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3516"/>
            <a:ext cx="7772400" cy="6606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Cavity with HOM high-pass filter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  <a:latin typeface="Perpetua"/>
              </a:rPr>
              <a:t>12/13/12</a:t>
            </a: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Franklin Gothic Book"/>
              </a:rPr>
              <a:pPr/>
              <a:t>15</a:t>
            </a:fld>
            <a:endParaRPr lang="en-US">
              <a:latin typeface="Franklin Gothic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2" y="1133258"/>
            <a:ext cx="3685170" cy="579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955" y="5334000"/>
            <a:ext cx="348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erpetua"/>
              </a:rPr>
              <a:t>Z. Li @ 2</a:t>
            </a:r>
            <a:r>
              <a:rPr lang="en-US" baseline="30000" dirty="0" smtClean="0">
                <a:solidFill>
                  <a:prstClr val="black"/>
                </a:solidFill>
                <a:latin typeface="Perpetua"/>
              </a:rPr>
              <a:t>nd</a:t>
            </a:r>
            <a:r>
              <a:rPr lang="en-US" dirty="0" smtClean="0">
                <a:solidFill>
                  <a:prstClr val="black"/>
                </a:solidFill>
                <a:latin typeface="Perpetua"/>
              </a:rPr>
              <a:t> Joint </a:t>
            </a:r>
            <a:r>
              <a:rPr lang="en-US" dirty="0" err="1" smtClean="0">
                <a:solidFill>
                  <a:prstClr val="black"/>
                </a:solidFill>
                <a:latin typeface="Perpetua"/>
              </a:rPr>
              <a:t>HiLumi</a:t>
            </a:r>
            <a:r>
              <a:rPr lang="en-US" dirty="0" smtClean="0">
                <a:solidFill>
                  <a:prstClr val="black"/>
                </a:solidFill>
                <a:latin typeface="Perpetua"/>
              </a:rPr>
              <a:t> LHC-LARP Annual Meeting</a:t>
            </a:r>
            <a:endParaRPr lang="en-US" dirty="0">
              <a:solidFill>
                <a:prstClr val="black"/>
              </a:solidFill>
              <a:latin typeface="Perpetu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35653" y="1866900"/>
            <a:ext cx="2986493" cy="3505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5921" y="5297269"/>
            <a:ext cx="348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Perpetua"/>
              </a:rPr>
              <a:t>Modified from BNL HOM filter for 56 MHz SRF Quarter Wave Cavity</a:t>
            </a:r>
            <a:endParaRPr lang="en-US" dirty="0">
              <a:solidFill>
                <a:prstClr val="black"/>
              </a:solidFill>
              <a:latin typeface="Perpetua"/>
            </a:endParaRPr>
          </a:p>
        </p:txBody>
      </p:sp>
      <p:pic>
        <p:nvPicPr>
          <p:cNvPr id="11" name="Picture 10" descr="cavity+vessel+filt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610" r="23473"/>
          <a:stretch/>
        </p:blipFill>
        <p:spPr>
          <a:xfrm>
            <a:off x="5410200" y="2895600"/>
            <a:ext cx="2822076" cy="22098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953000" y="914400"/>
            <a:ext cx="2250108" cy="1905000"/>
            <a:chOff x="4953000" y="914400"/>
            <a:chExt cx="2250108" cy="1905000"/>
          </a:xfrm>
        </p:grpSpPr>
        <p:pic>
          <p:nvPicPr>
            <p:cNvPr id="27" name="Picture 26" descr="filter3.jpe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29684" r="6463"/>
            <a:stretch/>
          </p:blipFill>
          <p:spPr>
            <a:xfrm>
              <a:off x="4953000" y="1371600"/>
              <a:ext cx="2250108" cy="1447800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5181600" y="914400"/>
              <a:ext cx="1981200" cy="1676400"/>
              <a:chOff x="5181600" y="914400"/>
              <a:chExt cx="1981200" cy="1676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382512" y="1447800"/>
                <a:ext cx="0" cy="1143000"/>
              </a:xfrm>
              <a:prstGeom prst="line">
                <a:avLst/>
              </a:prstGeom>
              <a:ln>
                <a:headEnd type="triangle" w="lg"/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181600" y="1295400"/>
                <a:ext cx="12192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10200" y="9144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Perpetua"/>
                  </a:rPr>
                  <a:t>66 mm</a:t>
                </a:r>
                <a:endParaRPr lang="en-US" dirty="0">
                  <a:solidFill>
                    <a:prstClr val="black"/>
                  </a:solidFill>
                  <a:latin typeface="Perpetua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324600" y="1828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Perpetua"/>
                  </a:rPr>
                  <a:t>66 mm</a:t>
                </a:r>
                <a:endParaRPr lang="en-US" dirty="0">
                  <a:solidFill>
                    <a:prstClr val="black"/>
                  </a:solidFill>
                  <a:latin typeface="Perpetua"/>
                </a:endParaRPr>
              </a:p>
            </p:txBody>
          </p:sp>
        </p:grpSp>
      </p:grpSp>
      <p:pic>
        <p:nvPicPr>
          <p:cNvPr id="8" name="Picture 7" descr="filter2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3688" r="25418"/>
          <a:stretch/>
        </p:blipFill>
        <p:spPr>
          <a:xfrm>
            <a:off x="7045754" y="1371600"/>
            <a:ext cx="1793446" cy="1447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60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84578"/>
            <a:ext cx="8559014" cy="1007622"/>
          </a:xfrm>
        </p:spPr>
        <p:txBody>
          <a:bodyPr>
            <a:normAutofit fontScale="90000"/>
          </a:bodyPr>
          <a:lstStyle/>
          <a:p>
            <a:r>
              <a:rPr lang="en-US" dirty="0"/>
              <a:t>BNL </a:t>
            </a:r>
            <a:r>
              <a:rPr lang="en-US" dirty="0" smtClean="0"/>
              <a:t>DQW Cavity Simulation – </a:t>
            </a:r>
            <a:br>
              <a:rPr lang="en-US" dirty="0" smtClean="0"/>
            </a:br>
            <a:r>
              <a:rPr lang="en-US" dirty="0" smtClean="0"/>
              <a:t>small FPC opening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602" y="1406862"/>
            <a:ext cx="2282265" cy="2361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188" y="1199080"/>
            <a:ext cx="2046357" cy="2275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07" y="1232681"/>
            <a:ext cx="2121147" cy="21061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2863" y="2129105"/>
            <a:ext cx="166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Nimbus Roman No9 L"/>
                <a:ea typeface="Nimbus Sans L"/>
                <a:cs typeface="Times New Roman"/>
              </a:rPr>
              <a:t>same HOM small </a:t>
            </a:r>
            <a:r>
              <a:rPr lang="en-US" dirty="0" smtClean="0">
                <a:solidFill>
                  <a:srgbClr val="0000FF"/>
                </a:solidFill>
                <a:latin typeface="Nimbus Roman No9 L"/>
                <a:ea typeface="Nimbus Sans L"/>
                <a:cs typeface="Times New Roman"/>
              </a:rPr>
              <a:t>FPC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69924" y="3049734"/>
            <a:ext cx="325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Nimbus Roman No9 L"/>
                <a:ea typeface="Nimbus Sans L"/>
                <a:cs typeface="Times New Roman"/>
              </a:rPr>
              <a:t>E                                           B</a:t>
            </a:r>
            <a:endParaRPr lang="en-US" dirty="0">
              <a:solidFill>
                <a:srgbClr val="008000"/>
              </a:solidFill>
              <a:latin typeface="Nimbus Roman No9 L"/>
              <a:ea typeface="Nimbus Sans L"/>
              <a:cs typeface="Times New Roman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6635" y="5980641"/>
            <a:ext cx="8566707" cy="487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Peak surface B field at the rounding of HOM port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036" y="3648928"/>
            <a:ext cx="2067155" cy="2173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219" y="3536952"/>
            <a:ext cx="2267519" cy="21604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665" y="3598316"/>
            <a:ext cx="2187706" cy="20991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6867" y="4021975"/>
            <a:ext cx="1669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Nimbus Roman No9 L"/>
                <a:ea typeface="Nimbus Sans L"/>
                <a:cs typeface="Times New Roman"/>
              </a:rPr>
              <a:t>diff </a:t>
            </a:r>
            <a:r>
              <a:rPr lang="en-US" dirty="0">
                <a:solidFill>
                  <a:srgbClr val="0000FF"/>
                </a:solidFill>
                <a:latin typeface="Nimbus Roman No9 L"/>
                <a:ea typeface="Nimbus Sans L"/>
                <a:cs typeface="Times New Roman"/>
              </a:rPr>
              <a:t>HOM small FPC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098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856"/>
            <a:ext cx="9143999" cy="998294"/>
          </a:xfrm>
        </p:spPr>
        <p:txBody>
          <a:bodyPr>
            <a:noAutofit/>
          </a:bodyPr>
          <a:lstStyle/>
          <a:p>
            <a:r>
              <a:rPr lang="en-US" sz="3600" dirty="0"/>
              <a:t>BNL </a:t>
            </a:r>
            <a:r>
              <a:rPr lang="en-US" sz="3600" dirty="0" smtClean="0"/>
              <a:t>DQW Cavity Simulation – </a:t>
            </a:r>
            <a:br>
              <a:rPr lang="en-US" sz="3600" dirty="0" smtClean="0"/>
            </a:br>
            <a:r>
              <a:rPr lang="en-US" sz="3600" dirty="0" smtClean="0"/>
              <a:t>large FPC opening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701" y="1804312"/>
            <a:ext cx="2275121" cy="2680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18" y="1787682"/>
            <a:ext cx="2098955" cy="2147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2" y="1424203"/>
            <a:ext cx="2437243" cy="24879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21170" y="3790126"/>
            <a:ext cx="369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Nimbus Roman No9 L"/>
                <a:ea typeface="Nimbus Sans L"/>
                <a:cs typeface="Times New Roman"/>
              </a:rPr>
              <a:t>E                                                  B</a:t>
            </a:r>
            <a:endParaRPr lang="en-US" dirty="0">
              <a:solidFill>
                <a:srgbClr val="008000"/>
              </a:solidFill>
              <a:latin typeface="Nimbus Roman No9 L"/>
              <a:ea typeface="Nimbus Sans L"/>
              <a:cs typeface="Times New Roman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1600" y="5012422"/>
            <a:ext cx="8902700" cy="1299477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Peak surface B field at the rounding of HOM port</a:t>
            </a:r>
          </a:p>
          <a:p>
            <a:pPr marL="228600" indent="-228600">
              <a:spcBef>
                <a:spcPts val="0"/>
              </a:spcBef>
            </a:pPr>
            <a:r>
              <a:rPr lang="en-US" sz="2400" dirty="0" smtClean="0"/>
              <a:t>Field asymmetric due to large FPC opening, </a:t>
            </a:r>
            <a:r>
              <a:rPr lang="en-US" sz="2400" dirty="0" err="1" smtClean="0"/>
              <a:t>symmetrizing</a:t>
            </a:r>
            <a:r>
              <a:rPr lang="en-US" sz="2400" dirty="0" smtClean="0"/>
              <a:t> needed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666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BNL </a:t>
            </a:r>
            <a:r>
              <a:rPr lang="en-US" dirty="0" smtClean="0"/>
              <a:t>DQW Cavity </a:t>
            </a:r>
            <a:r>
              <a:rPr lang="en-US" dirty="0"/>
              <a:t>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7751245"/>
              </p:ext>
            </p:extLst>
          </p:nvPr>
        </p:nvGraphicFramePr>
        <p:xfrm>
          <a:off x="634999" y="1480962"/>
          <a:ext cx="7874002" cy="4416960"/>
        </p:xfrm>
        <a:graphic>
          <a:graphicData uri="http://schemas.openxmlformats.org/drawingml/2006/table">
            <a:tbl>
              <a:tblPr/>
              <a:tblGrid>
                <a:gridCol w="4600993"/>
                <a:gridCol w="1685508"/>
                <a:gridCol w="1587501"/>
              </a:tblGrid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Parameters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same HOM</a:t>
                      </a:r>
                      <a:r>
                        <a:rPr lang="en-US" sz="2000" baseline="0" dirty="0" smtClean="0">
                          <a:solidFill>
                            <a:srgbClr val="0000FF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 small FPC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same HOM large FPC</a:t>
                      </a:r>
                      <a:endParaRPr lang="en-US" sz="2000" dirty="0">
                        <a:solidFill>
                          <a:srgbClr val="0000FF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Frequency (MHz)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398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396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Qext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2.5e6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1.1e6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R</a:t>
                      </a:r>
                      <a:r>
                        <a:rPr lang="en-US" sz="2000" baseline="-25000" dirty="0" smtClean="0">
                          <a:latin typeface="Nimbus Roman No9 L"/>
                          <a:ea typeface="Nimbus Sans L"/>
                          <a:cs typeface="Tahoma"/>
                        </a:rPr>
                        <a:t>T</a:t>
                      </a:r>
                      <a:r>
                        <a:rPr lang="en-US" sz="2000" baseline="0" dirty="0" smtClean="0">
                          <a:latin typeface="Nimbus Roman No9 L"/>
                          <a:ea typeface="Nimbus Sans L"/>
                          <a:cs typeface="Tahoma"/>
                        </a:rPr>
                        <a:t> 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(ohm/cavity)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400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V</a:t>
                      </a:r>
                      <a:r>
                        <a:rPr lang="en-US" sz="2000" baseline="-25000" dirty="0" smtClean="0">
                          <a:latin typeface="Nimbus Roman No9 L"/>
                          <a:ea typeface="Nimbus Sans L"/>
                          <a:cs typeface="Tahoma"/>
                        </a:rPr>
                        <a:t>T 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 (MV/cavity)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3.34 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3.34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ahoma"/>
                        </a:rPr>
                        <a:t>Bs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 (</a:t>
                      </a: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ahoma"/>
                        </a:rPr>
                        <a:t>mT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)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88 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81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ahoma"/>
                        </a:rPr>
                        <a:t>Es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 (MV/m)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ahoma"/>
                        </a:rPr>
                        <a:t>37.4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37.6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Electric center offset (mm)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0.03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1.67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aseline="30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Multipole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 b3 (mT.m)/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m</a:t>
                      </a:r>
                      <a:r>
                        <a:rPr lang="en-US" sz="2000" baseline="30000" dirty="0" smtClean="0">
                          <a:latin typeface="Nimbus Roman No9 L"/>
                          <a:ea typeface="Nimbus Sans L"/>
                          <a:cs typeface="Times New Roman"/>
                        </a:rPr>
                        <a:t>2  </a:t>
                      </a:r>
                      <a:r>
                        <a:rPr lang="en-US" sz="2000" baseline="0" dirty="0" smtClean="0">
                          <a:latin typeface="Nimbus Roman No9 L"/>
                          <a:ea typeface="Nimbus Sans L"/>
                          <a:cs typeface="Times New Roman"/>
                        </a:rPr>
                        <a:t>(for VT=10MV)</a:t>
                      </a:r>
                      <a:endParaRPr lang="en-US" sz="2000" baseline="30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1074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1096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Multipole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 b5 (mT.m)/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m</a:t>
                      </a:r>
                      <a:r>
                        <a:rPr lang="en-US" sz="2000" baseline="30000" dirty="0" smtClean="0">
                          <a:latin typeface="Nimbus Roman No9 L"/>
                          <a:ea typeface="Nimbus Sans L"/>
                          <a:cs typeface="Times New Roman"/>
                        </a:rPr>
                        <a:t>4  </a:t>
                      </a:r>
                      <a:r>
                        <a:rPr lang="en-US" sz="2000" baseline="0" dirty="0" smtClean="0">
                          <a:latin typeface="Nimbus Roman No9 L"/>
                          <a:ea typeface="Nimbus Sans L"/>
                          <a:cs typeface="Times New Roman"/>
                        </a:rPr>
                        <a:t>(for VT=10MV)</a:t>
                      </a:r>
                      <a:endParaRPr lang="en-US" sz="2000" baseline="30000" dirty="0" smtClean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1.7e5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8.9e4</a:t>
                      </a:r>
                      <a:endParaRPr lang="en-US" sz="2000" dirty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766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BNL Design </a:t>
            </a:r>
            <a:r>
              <a:rPr lang="en-US" dirty="0" err="1" smtClean="0"/>
              <a:t>Multipacting</a:t>
            </a:r>
            <a:r>
              <a:rPr lang="en-US" dirty="0" smtClean="0"/>
              <a:t> - preliminary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1" y="801741"/>
            <a:ext cx="4184366" cy="294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3603392"/>
            <a:ext cx="4222466" cy="2940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04" y="3994387"/>
            <a:ext cx="2842052" cy="210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04" y="1229355"/>
            <a:ext cx="2842052" cy="22034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027337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30" y="1139182"/>
            <a:ext cx="8106869" cy="4986982"/>
          </a:xfrm>
        </p:spPr>
        <p:txBody>
          <a:bodyPr>
            <a:normAutofit/>
          </a:bodyPr>
          <a:lstStyle/>
          <a:p>
            <a:r>
              <a:rPr lang="en-US" dirty="0" smtClean="0"/>
              <a:t>RF Dipole Cavity (SLAC-ODU design)</a:t>
            </a:r>
          </a:p>
          <a:p>
            <a:pPr lvl="1"/>
            <a:r>
              <a:rPr lang="en-US" dirty="0" smtClean="0"/>
              <a:t>Cavity shape optimization</a:t>
            </a:r>
          </a:p>
          <a:p>
            <a:pPr lvl="1"/>
            <a:r>
              <a:rPr lang="en-US" dirty="0" smtClean="0"/>
              <a:t>FPC and HOM coupler design</a:t>
            </a:r>
          </a:p>
          <a:p>
            <a:r>
              <a:rPr lang="en-US" dirty="0" smtClean="0"/>
              <a:t>DQW Cavity Simulation (BNL design)</a:t>
            </a:r>
          </a:p>
          <a:p>
            <a:pPr lvl="1"/>
            <a:r>
              <a:rPr lang="en-US" dirty="0" smtClean="0"/>
              <a:t>FPC comparison – small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dirty="0" smtClean="0"/>
              <a:t>arge port opening</a:t>
            </a:r>
          </a:p>
          <a:p>
            <a:pPr lvl="1"/>
            <a:r>
              <a:rPr lang="en-US" dirty="0" smtClean="0"/>
              <a:t>Surface fields and </a:t>
            </a:r>
            <a:r>
              <a:rPr lang="en-US" dirty="0" err="1" smtClean="0"/>
              <a:t>multipole</a:t>
            </a:r>
            <a:r>
              <a:rPr lang="en-US" dirty="0" smtClean="0"/>
              <a:t> field components</a:t>
            </a:r>
          </a:p>
          <a:p>
            <a:r>
              <a:rPr lang="en-US" dirty="0" err="1" smtClean="0"/>
              <a:t>Multipacting</a:t>
            </a:r>
            <a:r>
              <a:rPr lang="en-US" dirty="0" smtClean="0"/>
              <a:t> simulation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633003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 on End-plate and FPC coupler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795687"/>
            <a:ext cx="4025900" cy="286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3722585"/>
            <a:ext cx="4055981" cy="2863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542" y="3696915"/>
            <a:ext cx="1696017" cy="2104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131" y="1171074"/>
            <a:ext cx="1921526" cy="1961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893" y="3732700"/>
            <a:ext cx="1940659" cy="2049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" y="1242412"/>
            <a:ext cx="207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MP on end-</a:t>
            </a:r>
            <a:r>
              <a:rPr lang="en-US" sz="2000" dirty="0" smtClean="0"/>
              <a:t>plate</a:t>
            </a:r>
          </a:p>
          <a:p>
            <a:r>
              <a:rPr lang="en-US" sz="2000" dirty="0" smtClean="0"/>
              <a:t>Similar to the original prototype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9649" y="3796448"/>
            <a:ext cx="1372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MP </a:t>
            </a:r>
            <a:r>
              <a:rPr lang="en-US" sz="2000" dirty="0" smtClean="0"/>
              <a:t>at FPC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001207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9389"/>
    </mc:Choice>
    <mc:Fallback>
      <p:transition spd="slow" advTm="2938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014" y="78227"/>
            <a:ext cx="8229600" cy="730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FPC MP Improvement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8719"/>
            <a:ext cx="8229600" cy="716220"/>
          </a:xfrm>
        </p:spPr>
        <p:txBody>
          <a:bodyPr/>
          <a:lstStyle/>
          <a:p>
            <a:r>
              <a:rPr lang="en-US" dirty="0" smtClean="0"/>
              <a:t>MP at FPC improved with full rounding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094487" y="2292718"/>
            <a:ext cx="1982906" cy="2996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70193" y="2107389"/>
            <a:ext cx="2528159" cy="317489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226704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 advTm="29389"/>
    </mc:Choice>
    <mc:Fallback>
      <p:transition spd="slow" advTm="2938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 in Waveguide HOM Coupler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901" y="1230162"/>
            <a:ext cx="4660899" cy="1754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Significant MP between the (small curvature) ridged waveguide</a:t>
            </a:r>
          </a:p>
          <a:p>
            <a:r>
              <a:rPr lang="en-US" dirty="0" smtClean="0"/>
              <a:t>(scan not complete 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833670"/>
            <a:ext cx="2336800" cy="25951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3644900"/>
            <a:ext cx="4148022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3628970"/>
            <a:ext cx="4125687" cy="28894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3866" y="3918285"/>
            <a:ext cx="13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Same V, </a:t>
            </a:r>
          </a:p>
          <a:p>
            <a:r>
              <a:rPr lang="en-US" sz="1200" dirty="0" smtClean="0"/>
              <a:t>different y position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68168" y="4406232"/>
            <a:ext cx="247316" cy="227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39737" y="5082006"/>
            <a:ext cx="122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(partial result)</a:t>
            </a:r>
            <a:endParaRPr lang="en-US" sz="1400" dirty="0"/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53185" y="6494641"/>
            <a:ext cx="4019628" cy="253022"/>
          </a:xfrm>
        </p:spPr>
        <p:txBody>
          <a:bodyPr/>
          <a:lstStyle/>
          <a:p>
            <a:r>
              <a:rPr lang="de-DE" dirty="0" err="1" smtClean="0"/>
              <a:t>Zenghai</a:t>
            </a:r>
            <a:r>
              <a:rPr lang="de-DE" dirty="0" smtClean="0"/>
              <a:t> Li        LARP CM20   April 8-10, 2013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0505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Zenghai</a:t>
            </a:r>
            <a:r>
              <a:rPr lang="de-DE" dirty="0" smtClean="0"/>
              <a:t> Li        LARP CM20   April 8-10, 2013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 in Waveguide HOM Coupler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01" y="1344462"/>
            <a:ext cx="4610099" cy="12590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Vertical groove not effective in suppressing MP</a:t>
            </a:r>
          </a:p>
          <a:p>
            <a:r>
              <a:rPr lang="en-US" dirty="0" smtClean="0"/>
              <a:t>(scan not complete)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43" y="781704"/>
            <a:ext cx="2348757" cy="24930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38" y="3527926"/>
            <a:ext cx="3986364" cy="2769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35" y="3505532"/>
            <a:ext cx="3997833" cy="2793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9666" y="4134185"/>
            <a:ext cx="137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Same V, </a:t>
            </a:r>
          </a:p>
          <a:p>
            <a:r>
              <a:rPr lang="en-US" sz="1200" dirty="0" smtClean="0"/>
              <a:t>different y position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85668" y="4368132"/>
            <a:ext cx="247316" cy="227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37995" y="5263817"/>
            <a:ext cx="122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(partial result)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0505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 in Waveguide HOM Coupler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2901" y="1255562"/>
            <a:ext cx="4597399" cy="1576538"/>
          </a:xfrm>
        </p:spPr>
        <p:txBody>
          <a:bodyPr>
            <a:normAutofit fontScale="85000" lnSpcReduction="10000"/>
          </a:bodyPr>
          <a:lstStyle/>
          <a:p>
            <a:pPr marL="292100" indent="-292100"/>
            <a:r>
              <a:rPr lang="en-US" dirty="0" smtClean="0"/>
              <a:t>Slanted groove not effective in suppressing MP</a:t>
            </a:r>
          </a:p>
          <a:p>
            <a:pPr marL="292100" indent="-292100"/>
            <a:r>
              <a:rPr lang="en-US" dirty="0" smtClean="0"/>
              <a:t>(scan not complete)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68" y="812800"/>
            <a:ext cx="2602722" cy="2771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658489"/>
            <a:ext cx="4095510" cy="2898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919" y="3659811"/>
            <a:ext cx="4089281" cy="2878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88937" y="5057943"/>
            <a:ext cx="1222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(partial result)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05056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WG HOM Coupler MP mitigation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17886"/>
            <a:ext cx="4464799" cy="205711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L</a:t>
            </a:r>
            <a:r>
              <a:rPr lang="en-US" sz="2400" dirty="0" smtClean="0"/>
              <a:t>arger curvature ridged gap minimizes the MP region</a:t>
            </a:r>
          </a:p>
          <a:p>
            <a:pPr marL="285750" indent="-285750"/>
            <a:r>
              <a:rPr lang="en-US" sz="2400" dirty="0" smtClean="0"/>
              <a:t>Small bump on one side of ridge further suppresses MP resonances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18" y="3372628"/>
            <a:ext cx="3546209" cy="2910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423" y="691645"/>
            <a:ext cx="4237603" cy="2966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89" y="3698425"/>
            <a:ext cx="4235611" cy="296289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3119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3"/>
            <a:ext cx="8229600" cy="84931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990033"/>
                </a:solidFill>
              </a:rPr>
              <a:t>Summary</a:t>
            </a:r>
            <a:endParaRPr lang="en-US" sz="4400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46" y="1016000"/>
            <a:ext cx="8585108" cy="4831968"/>
          </a:xfrm>
        </p:spPr>
        <p:txBody>
          <a:bodyPr>
            <a:noAutofit/>
          </a:bodyPr>
          <a:lstStyle/>
          <a:p>
            <a:pPr marL="282575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3399"/>
                </a:solidFill>
              </a:rPr>
              <a:t>RF Dipole crab cavity</a:t>
            </a:r>
          </a:p>
          <a:p>
            <a:pPr marL="682625" lvl="1" indent="-282575">
              <a:spcBef>
                <a:spcPts val="0"/>
              </a:spcBef>
            </a:pPr>
            <a:r>
              <a:rPr lang="en-US" sz="2400" dirty="0" smtClean="0">
                <a:solidFill>
                  <a:srgbClr val="003399"/>
                </a:solidFill>
              </a:rPr>
              <a:t>Cavity shape optimized to reduce </a:t>
            </a:r>
            <a:r>
              <a:rPr lang="en-US" sz="2400" dirty="0" err="1" smtClean="0">
                <a:solidFill>
                  <a:srgbClr val="003399"/>
                </a:solidFill>
              </a:rPr>
              <a:t>multipole</a:t>
            </a:r>
            <a:r>
              <a:rPr lang="en-US" sz="2400" dirty="0" smtClean="0">
                <a:solidFill>
                  <a:srgbClr val="003399"/>
                </a:solidFill>
              </a:rPr>
              <a:t> field components</a:t>
            </a:r>
          </a:p>
          <a:p>
            <a:pPr marL="682625" lvl="1" indent="-282575">
              <a:spcBef>
                <a:spcPts val="0"/>
              </a:spcBef>
            </a:pPr>
            <a:r>
              <a:rPr lang="en-US" sz="2400" dirty="0" smtClean="0">
                <a:solidFill>
                  <a:srgbClr val="003399"/>
                </a:solidFill>
              </a:rPr>
              <a:t>Ridged waveguide H-coupler and selective V-coupler provide effective damping</a:t>
            </a:r>
          </a:p>
          <a:p>
            <a:pPr marL="682625" lvl="1" indent="-282575">
              <a:spcBef>
                <a:spcPts val="0"/>
              </a:spcBef>
            </a:pPr>
            <a:r>
              <a:rPr lang="en-US" sz="2400" dirty="0" smtClean="0">
                <a:solidFill>
                  <a:srgbClr val="003399"/>
                </a:solidFill>
              </a:rPr>
              <a:t>MP mitigation in HOM coupler studied</a:t>
            </a:r>
          </a:p>
          <a:p>
            <a:pPr marL="282575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3399"/>
              </a:solidFill>
            </a:endParaRPr>
          </a:p>
          <a:p>
            <a:pPr marL="282575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3399"/>
                </a:solidFill>
              </a:rPr>
              <a:t>BNL DQWCC</a:t>
            </a:r>
          </a:p>
          <a:p>
            <a:pPr marL="682625" lvl="1" indent="-282575">
              <a:spcBef>
                <a:spcPts val="0"/>
              </a:spcBef>
            </a:pPr>
            <a:r>
              <a:rPr lang="en-US" sz="2400" dirty="0" smtClean="0">
                <a:solidFill>
                  <a:srgbClr val="003399"/>
                </a:solidFill>
              </a:rPr>
              <a:t>RF parameter for different FPC coupler configurations being analyzed</a:t>
            </a:r>
          </a:p>
          <a:p>
            <a:pPr marL="282575" indent="-282575">
              <a:spcBef>
                <a:spcPts val="0"/>
              </a:spcBef>
            </a:pPr>
            <a:endParaRPr lang="en-US" sz="2800" dirty="0" smtClean="0">
              <a:solidFill>
                <a:srgbClr val="003399"/>
              </a:solidFill>
            </a:endParaRPr>
          </a:p>
          <a:p>
            <a:pPr marL="282575" indent="-282575">
              <a:spcBef>
                <a:spcPts val="0"/>
              </a:spcBef>
            </a:pPr>
            <a:r>
              <a:rPr lang="en-US" sz="2800" dirty="0" smtClean="0">
                <a:solidFill>
                  <a:srgbClr val="003399"/>
                </a:solidFill>
              </a:rPr>
              <a:t>In progress: coupler improvements, shape optimization, full </a:t>
            </a:r>
            <a:r>
              <a:rPr lang="en-US" sz="2800" dirty="0" err="1" smtClean="0">
                <a:solidFill>
                  <a:srgbClr val="003399"/>
                </a:solidFill>
              </a:rPr>
              <a:t>multipacting</a:t>
            </a:r>
            <a:r>
              <a:rPr lang="en-US" sz="2800" dirty="0" smtClean="0">
                <a:solidFill>
                  <a:srgbClr val="003399"/>
                </a:solidFill>
              </a:rPr>
              <a:t> scan and mitigation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0074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9" y="101214"/>
            <a:ext cx="8978900" cy="86398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RF Dipole – SLAC-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ODU Design</a:t>
            </a:r>
            <a:endParaRPr lang="en-US" sz="4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5973689"/>
              </p:ext>
            </p:extLst>
          </p:nvPr>
        </p:nvGraphicFramePr>
        <p:xfrm>
          <a:off x="3441700" y="1498786"/>
          <a:ext cx="5533270" cy="3048000"/>
        </p:xfrm>
        <a:graphic>
          <a:graphicData uri="http://schemas.openxmlformats.org/drawingml/2006/table">
            <a:tbl>
              <a:tblPr/>
              <a:tblGrid>
                <a:gridCol w="4579451"/>
                <a:gridCol w="953819"/>
              </a:tblGrid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Iris aperture (diameter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) (mm)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84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Transverse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dimension (mm)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281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Vertical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dimension (mm)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281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R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(ohm/cavity)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433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V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(MV/cavity)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3.34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Bs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mT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55.6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Es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ahoma"/>
                        </a:rPr>
                        <a:t> (MV/m)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33.4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Multipole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 b3 (mT.m)/m</a:t>
                      </a:r>
                      <a:r>
                        <a:rPr lang="en-US" sz="2000" baseline="30000" dirty="0" smtClean="0">
                          <a:latin typeface="Nimbus Roman No9 L"/>
                          <a:ea typeface="Nimbus Sans L"/>
                          <a:cs typeface="Times New Roman"/>
                        </a:rPr>
                        <a:t>2   </a:t>
                      </a:r>
                      <a:r>
                        <a:rPr lang="en-US" sz="2000" baseline="0" dirty="0" smtClean="0">
                          <a:latin typeface="Nimbus Roman No9 L"/>
                          <a:ea typeface="Nimbus Sans L"/>
                          <a:cs typeface="Times New Roman"/>
                        </a:rPr>
                        <a:t>(for </a:t>
                      </a:r>
                      <a:r>
                        <a:rPr lang="en-US" sz="2000" baseline="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Vt</a:t>
                      </a:r>
                      <a:r>
                        <a:rPr lang="en-US" sz="2000" baseline="0" dirty="0" smtClean="0">
                          <a:latin typeface="Nimbus Roman No9 L"/>
                          <a:ea typeface="Nimbus Sans L"/>
                          <a:cs typeface="Times New Roman"/>
                        </a:rPr>
                        <a:t>=10MV)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486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mbus Roman No9 L"/>
                          <a:ea typeface="Nimbus Sans L"/>
                          <a:cs typeface="Times New Roman"/>
                        </a:rPr>
                        <a:t>Multipole</a:t>
                      </a:r>
                      <a:r>
                        <a:rPr lang="en-US" sz="2000" dirty="0" smtClean="0">
                          <a:latin typeface="Nimbus Roman No9 L"/>
                          <a:ea typeface="Nimbus Sans L"/>
                          <a:cs typeface="Times New Roman"/>
                        </a:rPr>
                        <a:t> b5 (mT.m)/m</a:t>
                      </a:r>
                      <a:r>
                        <a:rPr lang="en-US" sz="2000" baseline="30000" dirty="0" smtClean="0">
                          <a:latin typeface="Nimbus Roman No9 L"/>
                          <a:ea typeface="Nimbus Sans L"/>
                          <a:cs typeface="Times New Roman"/>
                        </a:rPr>
                        <a:t>4  </a:t>
                      </a:r>
                      <a:r>
                        <a:rPr lang="en-US" sz="2000" baseline="0" dirty="0" smtClean="0">
                          <a:latin typeface="Nimbus Roman No9 L"/>
                          <a:ea typeface="Nimbus Sans L"/>
                          <a:cs typeface="Times New Roman"/>
                        </a:rPr>
                        <a:t>(for VT=10MV)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mbus Roman No9 L"/>
                          <a:ea typeface="Nimbus Sans L"/>
                          <a:cs typeface="Times New Roman"/>
                        </a:rPr>
                        <a:t>2.2e6</a:t>
                      </a:r>
                      <a:endParaRPr lang="en-US" sz="2000" dirty="0">
                        <a:solidFill>
                          <a:schemeClr val="tx1"/>
                        </a:solidFill>
                        <a:latin typeface="Nimbus Roman No9 L"/>
                        <a:ea typeface="Nimbus Sans 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700"/>
            <a:ext cx="3413123" cy="172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945910"/>
            <a:ext cx="1869627" cy="1833574"/>
          </a:xfrm>
          <a:prstGeom prst="rect">
            <a:avLst/>
          </a:prstGeom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92267" y="5094148"/>
            <a:ext cx="7345689" cy="136121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Cavity shape optimization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Pole surface curved to reduce b3 </a:t>
            </a:r>
            <a:r>
              <a:rPr lang="en-US" sz="2800" dirty="0" smtClean="0"/>
              <a:t>component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/>
              <a:t>Transverse Inner dimension fit within 281mm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89719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3" y="146843"/>
            <a:ext cx="8686800" cy="691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Field </a:t>
            </a:r>
            <a:r>
              <a:rPr lang="en-US" dirty="0" err="1" smtClean="0"/>
              <a:t>Multipole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5025" y="1001602"/>
            <a:ext cx="179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i="1" dirty="0" err="1" smtClean="0">
                <a:solidFill>
                  <a:srgbClr val="0000FF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0000FF"/>
                </a:solidFill>
              </a:rPr>
              <a:t>n</a:t>
            </a:r>
            <a:r>
              <a:rPr lang="en-US" sz="2400" dirty="0" smtClean="0">
                <a:solidFill>
                  <a:srgbClr val="0000FF"/>
                </a:solidFill>
              </a:rPr>
              <a:t> definition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873938"/>
              </p:ext>
            </p:extLst>
          </p:nvPr>
        </p:nvGraphicFramePr>
        <p:xfrm>
          <a:off x="985838" y="1531938"/>
          <a:ext cx="6956425" cy="4473575"/>
        </p:xfrm>
        <a:graphic>
          <a:graphicData uri="http://schemas.openxmlformats.org/presentationml/2006/ole">
            <p:oleObj spid="_x0000_s1046" name="Equation" r:id="rId3" imgW="4203700" imgH="2705100" progId="Equation.3">
              <p:embed/>
            </p:oleObj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0911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9" y="101214"/>
            <a:ext cx="8978900" cy="86398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RF Dipole – SLAC – ODU Design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885"/>
            <a:ext cx="2959100" cy="1841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510" y="1170332"/>
            <a:ext cx="3089786" cy="1877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1" y="1344412"/>
            <a:ext cx="2667000" cy="167922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48166" y="2708213"/>
            <a:ext cx="369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Nimbus Roman No9 L"/>
                <a:ea typeface="Nimbus Sans L"/>
                <a:cs typeface="Times New Roman"/>
              </a:rPr>
              <a:t>E                                                B</a:t>
            </a:r>
            <a:endParaRPr lang="en-US" dirty="0">
              <a:solidFill>
                <a:srgbClr val="008000"/>
              </a:solidFill>
              <a:latin typeface="Nimbus Roman No9 L"/>
              <a:ea typeface="Nimbus Sans L"/>
              <a:cs typeface="Times New Roman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65100" y="3619500"/>
            <a:ext cx="8813799" cy="2819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HOM coupler</a:t>
            </a:r>
          </a:p>
          <a:p>
            <a:pPr marL="565150" lvl="1">
              <a:spcBef>
                <a:spcPts val="0"/>
              </a:spcBef>
            </a:pPr>
            <a:r>
              <a:rPr lang="en-US" dirty="0" smtClean="0"/>
              <a:t>deflecting plane (H-plane): ridged waveguide </a:t>
            </a:r>
          </a:p>
          <a:p>
            <a:pPr marL="565150" lvl="1">
              <a:spcBef>
                <a:spcPts val="0"/>
              </a:spcBef>
            </a:pPr>
            <a:r>
              <a:rPr lang="en-US" dirty="0" smtClean="0"/>
              <a:t>Other plane (V-plane): selective waveguide </a:t>
            </a:r>
            <a:r>
              <a:rPr lang="en-US" dirty="0" err="1" smtClean="0"/>
              <a:t>stub+coax</a:t>
            </a:r>
            <a:r>
              <a:rPr lang="en-US" dirty="0" smtClean="0"/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FP Coupler</a:t>
            </a:r>
          </a:p>
          <a:p>
            <a:pPr marL="565150" lvl="1">
              <a:spcBef>
                <a:spcPts val="0"/>
              </a:spcBef>
            </a:pPr>
            <a:r>
              <a:rPr lang="en-US" dirty="0" smtClean="0"/>
              <a:t>Coupling through </a:t>
            </a:r>
            <a:r>
              <a:rPr lang="en-US" dirty="0" err="1" smtClean="0"/>
              <a:t>symmetrizing</a:t>
            </a:r>
            <a:r>
              <a:rPr lang="en-US" dirty="0" smtClean="0"/>
              <a:t> waveguide stub</a:t>
            </a:r>
          </a:p>
        </p:txBody>
      </p:sp>
    </p:spTree>
    <p:custDataLst>
      <p:tags r:id="rId1"/>
    </p:custDataLst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89719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FPC </a:t>
            </a:r>
            <a:r>
              <a:rPr lang="en-US" dirty="0" smtClean="0"/>
              <a:t>coupler – SLAC-ODU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1127570"/>
            <a:ext cx="6074434" cy="176974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Outer diameter: 62 mm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Inner diameter: 27 mm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On symmetrizing stub waveguide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 field enhancement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4" y="3291888"/>
            <a:ext cx="3555506" cy="276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79" y="3739658"/>
            <a:ext cx="1839739" cy="2181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33" y="3807555"/>
            <a:ext cx="783133" cy="2113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24" y="4015834"/>
            <a:ext cx="179761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45615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27"/>
            <a:ext cx="9144000" cy="11212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Ridged Waveguide &amp; Selective Coupling HOM Couplers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88" y="1416613"/>
            <a:ext cx="8595122" cy="1728308"/>
          </a:xfrm>
        </p:spPr>
        <p:txBody>
          <a:bodyPr>
            <a:normAutofit fontScale="92500" lnSpcReduction="20000"/>
          </a:bodyPr>
          <a:lstStyle/>
          <a:p>
            <a:pPr marL="227013" indent="-227013"/>
            <a:r>
              <a:rPr lang="en-US" dirty="0" smtClean="0"/>
              <a:t>Ridged waveguide coupler for H-dipole and accelerating modes – operating mode below cutoff</a:t>
            </a:r>
          </a:p>
          <a:p>
            <a:pPr marL="227013" indent="-227013"/>
            <a:r>
              <a:rPr lang="en-US" dirty="0" smtClean="0"/>
              <a:t>Selective WG-stub-coaxial coupler for V-dipole and accelerating modes – no filter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15" y="3489826"/>
            <a:ext cx="3518783" cy="2580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1" y="2859772"/>
            <a:ext cx="1798720" cy="179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570" y="4709025"/>
            <a:ext cx="2049110" cy="156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60" y="3568700"/>
            <a:ext cx="1337964" cy="245444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860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8" y="147638"/>
            <a:ext cx="9061824" cy="1022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3-Stage High-Pass Filter HOM Coupler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56" y="4660900"/>
            <a:ext cx="8566707" cy="14575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Good isolation of the operating mode (400MHz)</a:t>
            </a:r>
          </a:p>
          <a:p>
            <a:r>
              <a:rPr lang="en-US" sz="2400" dirty="0">
                <a:solidFill>
                  <a:schemeClr val="tx1"/>
                </a:solidFill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owest HOM is around 600 </a:t>
            </a:r>
            <a:r>
              <a:rPr lang="en-US" sz="2400" dirty="0" err="1" smtClean="0">
                <a:solidFill>
                  <a:schemeClr val="tx1"/>
                </a:solidFill>
              </a:rPr>
              <a:t>MHz.</a:t>
            </a:r>
            <a:r>
              <a:rPr lang="en-US" sz="2400" dirty="0" smtClean="0">
                <a:solidFill>
                  <a:schemeClr val="tx1"/>
                </a:solidFill>
              </a:rPr>
              <a:t> Good </a:t>
            </a:r>
            <a:r>
              <a:rPr lang="en-US" sz="2400" dirty="0">
                <a:solidFill>
                  <a:schemeClr val="tx1"/>
                </a:solidFill>
              </a:rPr>
              <a:t>transmission above 570 </a:t>
            </a:r>
            <a:r>
              <a:rPr lang="en-US" sz="2400" dirty="0" smtClean="0">
                <a:solidFill>
                  <a:schemeClr val="tx1"/>
                </a:solidFill>
              </a:rPr>
              <a:t>MHz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" y="3309716"/>
            <a:ext cx="4158672" cy="85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2" y="2508822"/>
            <a:ext cx="4202685" cy="660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14" y="1524000"/>
            <a:ext cx="3888972" cy="289728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1478702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With improved </a:t>
            </a:r>
            <a:r>
              <a:rPr lang="en-US" sz="2400" dirty="0">
                <a:solidFill>
                  <a:srgbClr val="0000FF"/>
                </a:solidFill>
              </a:rPr>
              <a:t>pass-band transmission and operating mode isolation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860596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3-Stage High-Pass Filter HOM Coupler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769619"/>
            <a:ext cx="8229600" cy="637990"/>
          </a:xfrm>
        </p:spPr>
        <p:txBody>
          <a:bodyPr/>
          <a:lstStyle/>
          <a:p>
            <a:r>
              <a:rPr lang="en-US" dirty="0" smtClean="0"/>
              <a:t>Hook shaped antenna HOM coupler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59" y="1529287"/>
            <a:ext cx="4623889" cy="1461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59" y="3077725"/>
            <a:ext cx="4634451" cy="1450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" y="4549676"/>
            <a:ext cx="8959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damping achieved for all the important modes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High B field on the HOM antenna is similar in amplitude as on the cavity </a:t>
            </a:r>
            <a:r>
              <a:rPr lang="en-US" sz="2400" dirty="0" smtClean="0"/>
              <a:t>wall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Cleaning, assembly,  beam power handling? (beam power due to lowest acc mode (I=0.5AM): ~16*</a:t>
            </a:r>
            <a:r>
              <a:rPr lang="en-US" sz="2400" dirty="0" err="1" smtClean="0"/>
              <a:t>Qext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Zenghai Li        LARP CM20   April 8-10, 2013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1153" y="2252616"/>
            <a:ext cx="30020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 and B fields of operating mode</a:t>
            </a:r>
          </a:p>
          <a:p>
            <a:endParaRPr lang="en-US" sz="2000" dirty="0" smtClean="0"/>
          </a:p>
          <a:p>
            <a:r>
              <a:rPr lang="en-US" sz="2000" dirty="0" smtClean="0"/>
              <a:t>Showing rejection from the HOM coupler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773541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p14:dur="0" advTm="29389"/>
    </mc:Choice>
    <mc:Fallback>
      <p:transition advTm="2938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5|1.3|3.5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.1|3.5|1.3|3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1111</Words>
  <Application>Microsoft Macintosh PowerPoint</Application>
  <PresentationFormat>On-screen Show (4:3)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Equity</vt:lpstr>
      <vt:lpstr>Equation</vt:lpstr>
      <vt:lpstr>RF Modeling of the LHC Crab Cavity</vt:lpstr>
      <vt:lpstr>Outline</vt:lpstr>
      <vt:lpstr>RF Dipole – SLAC-ODU Design</vt:lpstr>
      <vt:lpstr>Field Multipole Component</vt:lpstr>
      <vt:lpstr>RF Dipole – SLAC – ODU Design</vt:lpstr>
      <vt:lpstr>FPC coupler – SLAC-ODU Design</vt:lpstr>
      <vt:lpstr>Ridged Waveguide &amp; Selective Coupling HOM Couplers</vt:lpstr>
      <vt:lpstr>Alternative 3-Stage High-Pass Filter HOM Coupler</vt:lpstr>
      <vt:lpstr>3-Stage High-Pass Filter HOM Coupler</vt:lpstr>
      <vt:lpstr>HOM damping with a 3-stage HOM HOM coupler</vt:lpstr>
      <vt:lpstr>Impedance: (R_T/Q)*Qext*k (3 stage filter HOM coupler)</vt:lpstr>
      <vt:lpstr>Impedance</vt:lpstr>
      <vt:lpstr>Ridged Waveguide Coupler: Qext &amp; Impedance</vt:lpstr>
      <vt:lpstr>BNL DQW Cavity Simulation- FPC coupler </vt:lpstr>
      <vt:lpstr>Cavity with HOM high-pass filter</vt:lpstr>
      <vt:lpstr>BNL DQW Cavity Simulation –  small FPC opening</vt:lpstr>
      <vt:lpstr>BNL DQW Cavity Simulation –  large FPC opening</vt:lpstr>
      <vt:lpstr>BNL DQW Cavity Parameters</vt:lpstr>
      <vt:lpstr>BNL Design Multipacting - preliminary</vt:lpstr>
      <vt:lpstr>MP on End-plate and FPC coupler</vt:lpstr>
      <vt:lpstr>FPC MP Improvement</vt:lpstr>
      <vt:lpstr>MP in Waveguide HOM Coupler</vt:lpstr>
      <vt:lpstr>MP in Waveguide HOM Coupler</vt:lpstr>
      <vt:lpstr>MP in Waveguide HOM Coupler</vt:lpstr>
      <vt:lpstr>WG HOM Coupler MP mitigation </vt:lpstr>
      <vt:lpstr>Summary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Ridged Waveguide Deflector</dc:title>
  <dc:creator>Zenghai Li</dc:creator>
  <cp:lastModifiedBy>Zenghai Li</cp:lastModifiedBy>
  <cp:revision>239</cp:revision>
  <dcterms:created xsi:type="dcterms:W3CDTF">2013-04-09T16:11:50Z</dcterms:created>
  <dcterms:modified xsi:type="dcterms:W3CDTF">2013-04-09T16:14:20Z</dcterms:modified>
</cp:coreProperties>
</file>