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8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6.bin" ContentType="application/vnd.openxmlformats-officedocument.oleObject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9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313" r:id="rId3"/>
    <p:sldId id="295" r:id="rId4"/>
    <p:sldId id="307" r:id="rId5"/>
    <p:sldId id="308" r:id="rId6"/>
    <p:sldId id="306" r:id="rId7"/>
    <p:sldId id="309" r:id="rId8"/>
    <p:sldId id="297" r:id="rId9"/>
    <p:sldId id="298" r:id="rId10"/>
    <p:sldId id="290" r:id="rId11"/>
    <p:sldId id="321" r:id="rId12"/>
    <p:sldId id="323" r:id="rId13"/>
    <p:sldId id="294" r:id="rId14"/>
    <p:sldId id="300" r:id="rId15"/>
    <p:sldId id="301" r:id="rId16"/>
    <p:sldId id="324" r:id="rId17"/>
    <p:sldId id="296" r:id="rId18"/>
    <p:sldId id="302" r:id="rId19"/>
    <p:sldId id="320" r:id="rId20"/>
    <p:sldId id="303" r:id="rId21"/>
    <p:sldId id="315" r:id="rId22"/>
    <p:sldId id="299" r:id="rId23"/>
    <p:sldId id="316" r:id="rId24"/>
    <p:sldId id="325" r:id="rId25"/>
    <p:sldId id="326" r:id="rId26"/>
    <p:sldId id="327" r:id="rId27"/>
    <p:sldId id="328" r:id="rId28"/>
    <p:sldId id="304" r:id="rId29"/>
    <p:sldId id="329" r:id="rId30"/>
    <p:sldId id="322" r:id="rId31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2CC0B9"/>
    <a:srgbClr val="2D9398"/>
    <a:srgbClr val="FF7A00"/>
    <a:srgbClr val="FFBF00"/>
    <a:srgbClr val="005090"/>
    <a:srgbClr val="006090"/>
    <a:srgbClr val="FF0000"/>
    <a:srgbClr val="003398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56" autoAdjust="0"/>
    <p:restoredTop sz="99084" autoAdjust="0"/>
  </p:normalViewPr>
  <p:slideViewPr>
    <p:cSldViewPr snapToGrid="0">
      <p:cViewPr>
        <p:scale>
          <a:sx n="100" d="100"/>
          <a:sy n="100" d="100"/>
        </p:scale>
        <p:origin x="-344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29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5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tableStyles" Target="tableStyles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ict"/><Relationship Id="rId1" Type="http://schemas.openxmlformats.org/officeDocument/2006/relationships/image" Target="../media/image22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ict"/><Relationship Id="rId1" Type="http://schemas.openxmlformats.org/officeDocument/2006/relationships/image" Target="../media/image2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32479-8A44-684F-8FCF-CEC5DFB9E864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566F-E233-B442-B066-C2405DB7D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695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3CC3BA-B90E-104B-AA8B-C56DC266E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2033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E723A-1690-5445-8D31-4398022C61D6}" type="slidenum">
              <a:rPr lang="en-US"/>
              <a:pPr/>
              <a:t>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Stefan Paret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98E714-E4E2-964D-A8B6-7FDFD8143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C2399B-6DB4-7342-9D24-B1CD73996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7" y="274638"/>
            <a:ext cx="2151063" cy="5910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26" y="274638"/>
            <a:ext cx="6305551" cy="5910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6C21AD-1E30-F24F-9B9B-464B433E38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3F59D9-6EFA-074E-822F-1168E6E88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58775B-D6A4-F047-A89E-AA8667E43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6" y="1193800"/>
            <a:ext cx="4227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1193800"/>
            <a:ext cx="42291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C58ABF-CED3-5846-8908-E4C7AB534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391E15-C029-5F47-8B53-6858A68BB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7CB495-4956-B34C-BA89-3ECF7D67A0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FADA8E-E4AB-654E-B66A-B6E9DF49F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0C9C80-F4CF-0E4A-8322-F08F73CBC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E7EF4E-460A-D444-B9F7-C432B9985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29808" y="6180666"/>
            <a:ext cx="8684381" cy="338667"/>
          </a:xfrm>
          <a:prstGeom prst="rect">
            <a:avLst/>
          </a:prstGeom>
          <a:solidFill>
            <a:srgbClr val="00509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906" y="6518503"/>
            <a:ext cx="78860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smtClean="0"/>
              <a:t>Stefan Paret</a:t>
            </a:r>
            <a:endParaRPr lang="en-US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0897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A18F29E1-0FD2-D24B-B245-5A38142A61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6865" y="274638"/>
            <a:ext cx="73040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6" y="1193800"/>
            <a:ext cx="86090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pic>
        <p:nvPicPr>
          <p:cNvPr id="3079" name="Picture 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44125" y="267306"/>
            <a:ext cx="1142422" cy="724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228602"/>
            <a:ext cx="8686800" cy="6290732"/>
          </a:xfrm>
          <a:prstGeom prst="rect">
            <a:avLst/>
          </a:prstGeom>
          <a:noFill/>
          <a:ln w="19050">
            <a:solidFill>
              <a:srgbClr val="00509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006" y="6180671"/>
            <a:ext cx="449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LAWRENCE BERKELEY</a:t>
            </a:r>
            <a:r>
              <a:rPr lang="en-US" sz="1400" b="1" baseline="0" dirty="0" smtClean="0">
                <a:solidFill>
                  <a:schemeClr val="bg1"/>
                </a:solidFill>
              </a:rPr>
              <a:t> NATIONAL LABORATORY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8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rgbClr val="003398"/>
          </a:solidFill>
          <a:latin typeface="+mn-lt"/>
          <a:ea typeface="+mn-ea"/>
          <a:cs typeface="+mn-cs"/>
        </a:defRPr>
      </a:lvl1pPr>
      <a:lvl2pPr marL="531813" indent="-1682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000" b="1">
          <a:solidFill>
            <a:srgbClr val="003398"/>
          </a:solidFill>
          <a:latin typeface="+mn-lt"/>
          <a:ea typeface="ＭＳ Ｐゴシック" charset="-128"/>
        </a:defRPr>
      </a:lvl2pPr>
      <a:lvl3pPr marL="992188" indent="-182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b="1">
          <a:solidFill>
            <a:srgbClr val="003398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600" b="1">
          <a:solidFill>
            <a:srgbClr val="003398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 b="1">
          <a:solidFill>
            <a:srgbClr val="003398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 b="1">
          <a:solidFill>
            <a:srgbClr val="003398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 b="1">
          <a:solidFill>
            <a:srgbClr val="003398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 b="1">
          <a:solidFill>
            <a:srgbClr val="003398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600" b="1">
          <a:solidFill>
            <a:srgbClr val="00339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Stefan Paret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66A4-153E-774E-AB71-8FA11299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5" Type="http://schemas.openxmlformats.org/officeDocument/2006/relationships/oleObject" Target="../embeddings/Microsoft_Equation6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5" Type="http://schemas.openxmlformats.org/officeDocument/2006/relationships/oleObject" Target="../embeddings/Microsoft_Equation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50831"/>
            <a:ext cx="7772400" cy="2016269"/>
          </a:xfrm>
        </p:spPr>
        <p:txBody>
          <a:bodyPr/>
          <a:lstStyle/>
          <a:p>
            <a:r>
              <a:rPr lang="en-US" sz="4000" dirty="0" smtClean="0"/>
              <a:t>Simulation of beam-beam induced emittance growth in the HL-LHC with crab cavities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4300"/>
            <a:ext cx="6400800" cy="184875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0" dirty="0" smtClean="0"/>
              <a:t>Joint LARP CM20/HiLumi meeting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b="0" dirty="0" smtClean="0"/>
              <a:t>Stefan </a:t>
            </a:r>
            <a:r>
              <a:rPr lang="en-US" b="0" dirty="0"/>
              <a:t>Paret and </a:t>
            </a:r>
            <a:r>
              <a:rPr lang="en-US" b="0" dirty="0" err="1"/>
              <a:t>Ji</a:t>
            </a:r>
            <a:r>
              <a:rPr lang="en-US" b="0" dirty="0"/>
              <a:t> </a:t>
            </a:r>
            <a:r>
              <a:rPr lang="en-US" b="0" dirty="0" err="1" smtClean="0"/>
              <a:t>Qiang</a:t>
            </a: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parameters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00199" y="1397000"/>
          <a:ext cx="5778501" cy="3708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90701"/>
                <a:gridCol w="1993900"/>
                <a:gridCol w="1993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 operation </a:t>
                      </a:r>
                      <a:r>
                        <a:rPr lang="en-US" baseline="30000" dirty="0" smtClean="0"/>
                        <a:t>§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HL 50 ns **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baseline="0" dirty="0" smtClean="0"/>
                        <a:t> / 10</a:t>
                      </a:r>
                      <a:r>
                        <a:rPr lang="en-US" baseline="30000" dirty="0" smtClean="0"/>
                        <a:t>11</a:t>
                      </a:r>
                      <a:endParaRPr lang="en-US" baseline="30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ε</a:t>
                      </a:r>
                      <a:r>
                        <a:rPr lang="en-US" baseline="-25000" dirty="0" err="1" smtClean="0"/>
                        <a:t>n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err="1" smtClean="0"/>
                        <a:t>μm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β</a:t>
                      </a:r>
                      <a:r>
                        <a:rPr lang="en-US" dirty="0" smtClean="0"/>
                        <a:t>* / 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 ***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x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θ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+g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f</a:t>
                      </a:r>
                      <a:r>
                        <a:rPr lang="en-US" baseline="-25000" dirty="0" err="1" smtClean="0"/>
                        <a:t>CC</a:t>
                      </a:r>
                      <a:r>
                        <a:rPr lang="en-US" baseline="0" dirty="0" smtClean="0"/>
                        <a:t> / MHz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Collisions / turn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hor., 1 ver.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hor., 1 ver.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256" y="5143500"/>
            <a:ext cx="8580363" cy="9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600" kern="0" baseline="3000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§</a:t>
            </a:r>
            <a:r>
              <a:rPr lang="en-US" sz="1600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 G. </a:t>
            </a:r>
            <a:r>
              <a:rPr lang="en-US" sz="1600" kern="0" dirty="0" err="1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Trad</a:t>
            </a:r>
            <a:r>
              <a:rPr lang="en-US" sz="1600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, private communication</a:t>
            </a:r>
          </a:p>
          <a:p>
            <a:pPr marL="180975" lvl="0" indent="-18097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600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** O. </a:t>
            </a:r>
            <a:r>
              <a:rPr lang="en-US" sz="1600" kern="0" dirty="0" err="1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Brüning</a:t>
            </a:r>
            <a:r>
              <a:rPr lang="en-US" sz="1600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 et al., MOPPC005, IPAC2012</a:t>
            </a:r>
          </a:p>
          <a:p>
            <a:r>
              <a:rPr lang="en-US" sz="1600" dirty="0" smtClean="0">
                <a:solidFill>
                  <a:srgbClr val="003398"/>
                </a:solidFill>
              </a:rPr>
              <a:t>*** </a:t>
            </a:r>
            <a:r>
              <a:rPr lang="en-US" sz="1600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assuming </a:t>
            </a:r>
            <a:r>
              <a:rPr lang="en-US" sz="1600" i="1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leveling</a:t>
            </a:r>
            <a:r>
              <a:rPr lang="en-US" sz="1600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 via beta function</a:t>
            </a:r>
            <a:endParaRPr lang="en-US" sz="1600" dirty="0">
              <a:solidFill>
                <a:srgbClr val="003398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416031"/>
            <a:ext cx="7772400" cy="201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of LHC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2012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1180" y="3631980"/>
            <a:ext cx="2569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>
                <a:solidFill>
                  <a:srgbClr val="003398"/>
                </a:solidFill>
              </a:rPr>
              <a:t>rms</a:t>
            </a:r>
            <a:r>
              <a:rPr lang="en-US" sz="2000" u="sng" dirty="0" smtClean="0">
                <a:solidFill>
                  <a:srgbClr val="003398"/>
                </a:solidFill>
              </a:rPr>
              <a:t> offset fluctuation</a:t>
            </a:r>
          </a:p>
          <a:p>
            <a:r>
              <a:rPr lang="en-US" sz="2000" dirty="0" smtClean="0">
                <a:solidFill>
                  <a:srgbClr val="003398"/>
                </a:solidFill>
              </a:rPr>
              <a:t>at </a:t>
            </a:r>
            <a:r>
              <a:rPr lang="en-US" sz="2000" i="1" dirty="0" err="1" smtClean="0">
                <a:solidFill>
                  <a:srgbClr val="003398"/>
                </a:solidFill>
              </a:rPr>
              <a:t>β</a:t>
            </a:r>
            <a:r>
              <a:rPr lang="en-US" sz="2000" i="1" dirty="0" smtClean="0">
                <a:solidFill>
                  <a:srgbClr val="003398"/>
                </a:solidFill>
              </a:rPr>
              <a:t>*</a:t>
            </a:r>
            <a:r>
              <a:rPr lang="en-US" sz="2000" dirty="0" smtClean="0">
                <a:solidFill>
                  <a:srgbClr val="003398"/>
                </a:solidFill>
              </a:rPr>
              <a:t> = 0.6 </a:t>
            </a:r>
            <a:r>
              <a:rPr lang="en-US" sz="2000" dirty="0" err="1" smtClean="0">
                <a:solidFill>
                  <a:srgbClr val="003398"/>
                </a:solidFill>
              </a:rPr>
              <a:t>m</a:t>
            </a:r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2000" dirty="0" smtClean="0">
                <a:solidFill>
                  <a:srgbClr val="003398"/>
                </a:solidFill>
              </a:rPr>
              <a:t>δX = 0.11 </a:t>
            </a:r>
            <a:r>
              <a:rPr lang="en-US" sz="2000" dirty="0" err="1" smtClean="0">
                <a:solidFill>
                  <a:srgbClr val="003398"/>
                </a:solidFill>
              </a:rPr>
              <a:t>μm</a:t>
            </a:r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2000" dirty="0" smtClean="0">
                <a:solidFill>
                  <a:srgbClr val="003398"/>
                </a:solidFill>
              </a:rPr>
              <a:t>δY = 0.09 </a:t>
            </a:r>
            <a:r>
              <a:rPr lang="en-US" sz="2000" dirty="0" err="1" smtClean="0">
                <a:solidFill>
                  <a:srgbClr val="003398"/>
                </a:solidFill>
              </a:rPr>
              <a:t>μm</a:t>
            </a:r>
            <a:endParaRPr lang="en-US" sz="2000" dirty="0" smtClean="0">
              <a:solidFill>
                <a:srgbClr val="0033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83" y="5455055"/>
            <a:ext cx="853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Validation of emittance simulations provides base for simulations with </a:t>
            </a:r>
            <a:r>
              <a:rPr lang="en-US" sz="2000" dirty="0" err="1" smtClean="0">
                <a:solidFill>
                  <a:srgbClr val="003398"/>
                </a:solidFill>
              </a:rPr>
              <a:t>HiLumi</a:t>
            </a:r>
            <a:r>
              <a:rPr lang="en-US" sz="2000" dirty="0" smtClean="0">
                <a:solidFill>
                  <a:srgbClr val="003398"/>
                </a:solidFill>
              </a:rPr>
              <a:t> beam parameters and crab cavities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5" y="274638"/>
            <a:ext cx="7304087" cy="838200"/>
          </a:xfrm>
        </p:spPr>
        <p:txBody>
          <a:bodyPr/>
          <a:lstStyle/>
          <a:p>
            <a:pPr algn="l"/>
            <a:r>
              <a:rPr lang="en-US" sz="2800" dirty="0" smtClean="0"/>
              <a:t>Comparison of measured and simulated emittance growth</a:t>
            </a:r>
            <a:endParaRPr lang="en-US" sz="2800" dirty="0"/>
          </a:p>
        </p:txBody>
      </p:sp>
      <p:pic>
        <p:nvPicPr>
          <p:cNvPr id="8" name="Picture 7" descr="re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3" y="1254620"/>
            <a:ext cx="5602997" cy="4231394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1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2012 beams – Emittance with FB noise and CCs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83" y="5455055"/>
            <a:ext cx="853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Emittance growth is quite the same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pic>
        <p:nvPicPr>
          <p:cNvPr id="10" name="Picture 9" descr="CCref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68" y="1255770"/>
            <a:ext cx="5602997" cy="4231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2880" y="4393980"/>
            <a:ext cx="165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No CC noise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beams – Emittance with white CC noise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83" y="5455055"/>
            <a:ext cx="853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White CC noise leads to 60 %/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hor</a:t>
            </a:r>
            <a:r>
              <a:rPr lang="en-US" sz="2000" dirty="0" smtClean="0">
                <a:solidFill>
                  <a:srgbClr val="003398"/>
                </a:solidFill>
              </a:rPr>
              <a:t>) and 27 %/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ver</a:t>
            </a:r>
            <a:r>
              <a:rPr lang="en-US" sz="2000" dirty="0" smtClean="0">
                <a:solidFill>
                  <a:srgbClr val="003398"/>
                </a:solidFill>
              </a:rPr>
              <a:t>) emittance 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4717" y="2831880"/>
            <a:ext cx="1697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CC noise:</a:t>
            </a:r>
          </a:p>
          <a:p>
            <a:r>
              <a:rPr lang="en-US" sz="2000" dirty="0" smtClean="0">
                <a:solidFill>
                  <a:srgbClr val="003398"/>
                </a:solidFill>
              </a:rPr>
              <a:t>0.2 </a:t>
            </a:r>
            <a:r>
              <a:rPr lang="en-US" sz="2000" dirty="0" err="1" smtClean="0">
                <a:solidFill>
                  <a:srgbClr val="003398"/>
                </a:solidFill>
              </a:rPr>
              <a:t>mrad</a:t>
            </a:r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2000" dirty="0" smtClean="0">
                <a:solidFill>
                  <a:srgbClr val="003398"/>
                </a:solidFill>
              </a:rPr>
              <a:t>(7 nm </a:t>
            </a:r>
            <a:r>
              <a:rPr lang="en-US" sz="2000" dirty="0" err="1" smtClean="0">
                <a:solidFill>
                  <a:srgbClr val="003398"/>
                </a:solidFill>
              </a:rPr>
              <a:t>rms</a:t>
            </a:r>
            <a:r>
              <a:rPr lang="en-US" sz="2000" dirty="0" smtClean="0">
                <a:solidFill>
                  <a:srgbClr val="003398"/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2000" dirty="0" smtClean="0">
                <a:solidFill>
                  <a:srgbClr val="003398"/>
                </a:solidFill>
              </a:rPr>
              <a:t>No FB noise</a:t>
            </a: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pic>
        <p:nvPicPr>
          <p:cNvPr id="11" name="Picture 10" descr="CCref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68" y="1204970"/>
            <a:ext cx="5602997" cy="42313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2416031"/>
            <a:ext cx="7772400" cy="201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of HL-LHC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3398"/>
                </a:solidFill>
                <a:latin typeface="+mj-lt"/>
                <a:ea typeface="+mj-ea"/>
                <a:cs typeface="+mj-cs"/>
              </a:rPr>
              <a:t>(generally 50 ns scenario)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 – Emittance without external noise</a:t>
            </a:r>
            <a:endParaRPr lang="en-US" dirty="0"/>
          </a:p>
        </p:txBody>
      </p:sp>
      <p:pic>
        <p:nvPicPr>
          <p:cNvPr id="5" name="Picture 4" descr="CC50f_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80" y="1485521"/>
            <a:ext cx="4855931" cy="3667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9557" y="5693659"/>
            <a:ext cx="846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Emittance growth due to residual noise: 2 %/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endParaRPr lang="en-US" sz="2000" dirty="0" smtClean="0">
              <a:solidFill>
                <a:srgbClr val="00339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 – Emittance with FB noise</a:t>
            </a:r>
            <a:endParaRPr lang="en-US" dirty="0"/>
          </a:p>
        </p:txBody>
      </p:sp>
      <p:pic>
        <p:nvPicPr>
          <p:cNvPr id="4" name="Picture 3" descr="CC50f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81" y="1104533"/>
            <a:ext cx="5602997" cy="4231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274" y="5393485"/>
            <a:ext cx="850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Resulting emittance growth 30 %/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hor</a:t>
            </a:r>
            <a:r>
              <a:rPr lang="en-US" sz="2000" dirty="0" smtClean="0">
                <a:solidFill>
                  <a:srgbClr val="003398"/>
                </a:solidFill>
              </a:rPr>
              <a:t>) and 4.0 %/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ver</a:t>
            </a:r>
            <a:r>
              <a:rPr lang="en-US" sz="2000" dirty="0" smtClean="0">
                <a:solidFill>
                  <a:srgbClr val="003398"/>
                </a:solidFill>
              </a:rPr>
              <a:t>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θ</a:t>
            </a:r>
            <a:r>
              <a:rPr lang="en-US" dirty="0" smtClean="0"/>
              <a:t> = 0 versus CC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CC50f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580" y="1968132"/>
            <a:ext cx="4407691" cy="3328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274" y="5544719"/>
            <a:ext cx="852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Quite the same emittance growth</a:t>
            </a:r>
          </a:p>
        </p:txBody>
      </p:sp>
      <p:pic>
        <p:nvPicPr>
          <p:cNvPr id="10" name="Picture 9" descr="CC50f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68" y="1979670"/>
            <a:ext cx="4407691" cy="3328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2217" y="1625380"/>
            <a:ext cx="79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8"/>
                </a:solidFill>
              </a:rPr>
              <a:t>θ</a:t>
            </a:r>
            <a:r>
              <a:rPr lang="en-US" sz="2000" dirty="0" smtClean="0">
                <a:solidFill>
                  <a:srgbClr val="003398"/>
                </a:solidFill>
              </a:rPr>
              <a:t> =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25917" y="1650780"/>
            <a:ext cx="3233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8"/>
                </a:solidFill>
              </a:rPr>
              <a:t>θ</a:t>
            </a:r>
            <a:r>
              <a:rPr lang="en-US" sz="2000" dirty="0" smtClean="0">
                <a:solidFill>
                  <a:srgbClr val="003398"/>
                </a:solidFill>
              </a:rPr>
              <a:t> = 0.59 </a:t>
            </a:r>
            <a:r>
              <a:rPr lang="en-US" sz="2000" dirty="0" err="1" smtClean="0">
                <a:solidFill>
                  <a:srgbClr val="003398"/>
                </a:solidFill>
              </a:rPr>
              <a:t>mrad</a:t>
            </a:r>
            <a:r>
              <a:rPr lang="en-US" sz="2000" dirty="0" smtClean="0">
                <a:solidFill>
                  <a:srgbClr val="003398"/>
                </a:solidFill>
              </a:rPr>
              <a:t>, with CC</a:t>
            </a:r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test with exchanged planes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274" y="5405019"/>
            <a:ext cx="8520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Growth rates change to 4.8 %/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hor</a:t>
            </a:r>
            <a:r>
              <a:rPr lang="en-US" sz="2000" dirty="0" smtClean="0">
                <a:solidFill>
                  <a:srgbClr val="003398"/>
                </a:solidFill>
              </a:rPr>
              <a:t>) and 30 %/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ver</a:t>
            </a:r>
            <a:r>
              <a:rPr lang="en-US" sz="2000" dirty="0" smtClean="0">
                <a:solidFill>
                  <a:srgbClr val="003398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rgbClr val="003398"/>
                </a:solidFill>
              </a:rPr>
              <a:t>x-y</a:t>
            </a:r>
            <a:r>
              <a:rPr lang="en-US" sz="2000" dirty="0" smtClean="0">
                <a:solidFill>
                  <a:srgbClr val="003398"/>
                </a:solidFill>
              </a:rPr>
              <a:t> discrepancy due to working point and FB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pic>
        <p:nvPicPr>
          <p:cNvPr id="9" name="Picture 8" descr="CC50f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68" y="1230370"/>
            <a:ext cx="5602997" cy="4231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b="0" dirty="0" smtClean="0"/>
          </a:p>
          <a:p>
            <a:pPr>
              <a:spcAft>
                <a:spcPts val="0"/>
              </a:spcAft>
            </a:pPr>
            <a:endParaRPr lang="en-US" b="0" dirty="0" smtClean="0"/>
          </a:p>
          <a:p>
            <a:pPr>
              <a:spcAft>
                <a:spcPts val="600"/>
              </a:spcAft>
            </a:pPr>
            <a:r>
              <a:rPr lang="en-US" b="0" dirty="0" smtClean="0"/>
              <a:t>Feedback and noise models</a:t>
            </a:r>
          </a:p>
          <a:p>
            <a:pPr>
              <a:spcAft>
                <a:spcPts val="600"/>
              </a:spcAft>
            </a:pPr>
            <a:r>
              <a:rPr lang="en-US" b="0" dirty="0" smtClean="0"/>
              <a:t>Simulation of LHC in 2012</a:t>
            </a:r>
          </a:p>
          <a:p>
            <a:pPr>
              <a:spcAft>
                <a:spcPts val="600"/>
              </a:spcAft>
            </a:pPr>
            <a:r>
              <a:rPr lang="en-US" b="0" dirty="0" smtClean="0"/>
              <a:t>Simulation of 50 ns HL-LHC scenario (preliminary)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ns HL* – emittance with FB noise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0101" y="2730280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3398"/>
                </a:solidFill>
              </a:rPr>
              <a:t>N</a:t>
            </a:r>
            <a:r>
              <a:rPr lang="en-US" sz="2000" i="1" baseline="-25000" dirty="0" err="1" smtClean="0">
                <a:solidFill>
                  <a:srgbClr val="003398"/>
                </a:solidFill>
              </a:rPr>
              <a:t>p</a:t>
            </a:r>
            <a:r>
              <a:rPr lang="en-US" sz="2000" i="1" dirty="0" smtClean="0">
                <a:solidFill>
                  <a:srgbClr val="003398"/>
                </a:solidFill>
              </a:rPr>
              <a:t> </a:t>
            </a:r>
            <a:r>
              <a:rPr lang="en-US" sz="2000" dirty="0" smtClean="0">
                <a:solidFill>
                  <a:srgbClr val="003398"/>
                </a:solidFill>
              </a:rPr>
              <a:t>= 2.2×10</a:t>
            </a:r>
            <a:r>
              <a:rPr lang="en-US" sz="2000" baseline="30000" dirty="0" smtClean="0">
                <a:solidFill>
                  <a:srgbClr val="003398"/>
                </a:solidFill>
              </a:rPr>
              <a:t>11</a:t>
            </a:r>
          </a:p>
          <a:p>
            <a:r>
              <a:rPr lang="en-US" sz="2000" i="1" dirty="0" err="1" smtClean="0">
                <a:solidFill>
                  <a:srgbClr val="003398"/>
                </a:solidFill>
              </a:rPr>
              <a:t>ε</a:t>
            </a:r>
            <a:r>
              <a:rPr lang="en-US" sz="2000" i="1" baseline="-25000" dirty="0" err="1" smtClean="0">
                <a:solidFill>
                  <a:srgbClr val="003398"/>
                </a:solidFill>
              </a:rPr>
              <a:t>n</a:t>
            </a:r>
            <a:r>
              <a:rPr lang="en-US" sz="2000" i="1" dirty="0" smtClean="0">
                <a:solidFill>
                  <a:srgbClr val="003398"/>
                </a:solidFill>
              </a:rPr>
              <a:t>  </a:t>
            </a:r>
            <a:r>
              <a:rPr lang="en-US" sz="2000" dirty="0" smtClean="0">
                <a:solidFill>
                  <a:srgbClr val="003398"/>
                </a:solidFill>
              </a:rPr>
              <a:t>= 2.5 </a:t>
            </a:r>
            <a:r>
              <a:rPr lang="en-US" sz="2000" dirty="0" err="1" smtClean="0">
                <a:solidFill>
                  <a:srgbClr val="003398"/>
                </a:solidFill>
              </a:rPr>
              <a:t>μm</a:t>
            </a:r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2000" i="1" dirty="0" err="1" smtClean="0">
                <a:solidFill>
                  <a:srgbClr val="003398"/>
                </a:solidFill>
              </a:rPr>
              <a:t>β</a:t>
            </a:r>
            <a:r>
              <a:rPr lang="en-US" sz="2000" i="1" dirty="0" smtClean="0">
                <a:solidFill>
                  <a:srgbClr val="003398"/>
                </a:solidFill>
              </a:rPr>
              <a:t>* </a:t>
            </a:r>
            <a:r>
              <a:rPr lang="en-US" sz="2000" dirty="0" smtClean="0">
                <a:solidFill>
                  <a:srgbClr val="003398"/>
                </a:solidFill>
              </a:rPr>
              <a:t>= 0.49 </a:t>
            </a:r>
            <a:r>
              <a:rPr lang="en-US" sz="2000" dirty="0" err="1" smtClean="0">
                <a:solidFill>
                  <a:srgbClr val="003398"/>
                </a:solidFill>
              </a:rPr>
              <a:t>m</a:t>
            </a:r>
            <a:endParaRPr lang="en-US" sz="2000" dirty="0" smtClean="0">
              <a:solidFill>
                <a:srgbClr val="003398"/>
              </a:solidFill>
            </a:endParaRPr>
          </a:p>
        </p:txBody>
      </p:sp>
      <p:pic>
        <p:nvPicPr>
          <p:cNvPr id="8" name="Picture 7" descr="CC25f_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8" y="989070"/>
            <a:ext cx="5602997" cy="4231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273" y="5149864"/>
            <a:ext cx="8485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White CC noise causes 22 %/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hor</a:t>
            </a:r>
            <a:r>
              <a:rPr lang="en-US" sz="2000" dirty="0" smtClean="0">
                <a:solidFill>
                  <a:srgbClr val="003398"/>
                </a:solidFill>
              </a:rPr>
              <a:t>) and 6 %/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ver</a:t>
            </a:r>
            <a:r>
              <a:rPr lang="en-US" sz="2000" dirty="0" smtClean="0">
                <a:solidFill>
                  <a:srgbClr val="003398"/>
                </a:solidFill>
              </a:rPr>
              <a:t>) emittance growth</a:t>
            </a:r>
          </a:p>
          <a:p>
            <a:pPr>
              <a:buFont typeface="Wingdings" charset="2"/>
              <a:buChar char="è"/>
            </a:pPr>
            <a:r>
              <a:rPr lang="en-US" sz="2000" dirty="0" smtClean="0">
                <a:solidFill>
                  <a:srgbClr val="003398"/>
                </a:solidFill>
              </a:rPr>
              <a:t>Less sensitive than 50 ns scenario</a:t>
            </a:r>
          </a:p>
          <a:p>
            <a:r>
              <a:rPr lang="en-US" sz="1600" dirty="0" smtClean="0">
                <a:solidFill>
                  <a:srgbClr val="003398"/>
                </a:solidFill>
              </a:rPr>
              <a:t>* O. </a:t>
            </a:r>
            <a:r>
              <a:rPr lang="en-US" sz="1600" kern="0" dirty="0" err="1" smtClean="0">
                <a:solidFill>
                  <a:srgbClr val="003398"/>
                </a:solidFill>
                <a:latin typeface="Arial"/>
              </a:rPr>
              <a:t>Brüning</a:t>
            </a:r>
            <a:r>
              <a:rPr lang="en-US" sz="1600" kern="0" dirty="0" smtClean="0">
                <a:solidFill>
                  <a:srgbClr val="003398"/>
                </a:solidFill>
                <a:latin typeface="Arial"/>
              </a:rPr>
              <a:t> et al., MOPPC005, IPAC2012</a:t>
            </a:r>
            <a:endParaRPr lang="en-US" sz="1600" dirty="0" smtClean="0">
              <a:solidFill>
                <a:srgbClr val="003398"/>
              </a:solidFill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 – emittance with white CC noise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pic>
        <p:nvPicPr>
          <p:cNvPr id="6" name="Picture 5" descr="CC50f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29" y="1133393"/>
            <a:ext cx="5602997" cy="4231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273" y="5480064"/>
            <a:ext cx="8485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White CC noise causes 140 %/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hor</a:t>
            </a:r>
            <a:r>
              <a:rPr lang="en-US" sz="2000" dirty="0" smtClean="0">
                <a:solidFill>
                  <a:srgbClr val="003398"/>
                </a:solidFill>
              </a:rPr>
              <a:t>) and 7 %/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ver</a:t>
            </a:r>
            <a:r>
              <a:rPr lang="en-US" sz="2000" dirty="0" smtClean="0">
                <a:solidFill>
                  <a:srgbClr val="003398"/>
                </a:solidFill>
              </a:rPr>
              <a:t>) emittance growth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3975" y="3085880"/>
            <a:ext cx="241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3398"/>
                </a:solidFill>
              </a:rPr>
              <a:t>δφ</a:t>
            </a:r>
            <a:r>
              <a:rPr lang="en-US" sz="2000" dirty="0" smtClean="0">
                <a:solidFill>
                  <a:srgbClr val="003398"/>
                </a:solidFill>
              </a:rPr>
              <a:t> = 0.2 </a:t>
            </a:r>
            <a:r>
              <a:rPr lang="en-US" sz="2000" dirty="0" err="1" smtClean="0">
                <a:solidFill>
                  <a:srgbClr val="003398"/>
                </a:solidFill>
              </a:rPr>
              <a:t>mrad</a:t>
            </a:r>
            <a:r>
              <a:rPr lang="en-US" sz="2000" dirty="0" smtClean="0">
                <a:solidFill>
                  <a:srgbClr val="003398"/>
                </a:solidFill>
              </a:rPr>
              <a:t> </a:t>
            </a:r>
            <a:r>
              <a:rPr lang="en-US" sz="2000" dirty="0" err="1" smtClean="0">
                <a:solidFill>
                  <a:srgbClr val="003398"/>
                </a:solidFill>
              </a:rPr>
              <a:t>rms</a:t>
            </a:r>
            <a:endParaRPr lang="en-US" sz="2000" dirty="0" smtClean="0">
              <a:solidFill>
                <a:srgbClr val="003398"/>
              </a:solidFill>
            </a:endParaRPr>
          </a:p>
          <a:p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2000" dirty="0" smtClean="0">
                <a:solidFill>
                  <a:srgbClr val="003398"/>
                </a:solidFill>
              </a:rPr>
              <a:t>No FB noise</a:t>
            </a: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 – Tune diagram of colliding beams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CC50f_10_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05" y="1300796"/>
            <a:ext cx="5602997" cy="4231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8636" y="1203971"/>
            <a:ext cx="131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CC0B9"/>
                </a:solidFill>
              </a:rPr>
              <a:t>10</a:t>
            </a:r>
            <a:r>
              <a:rPr lang="en-US" sz="2000" baseline="30000" dirty="0" smtClean="0">
                <a:solidFill>
                  <a:srgbClr val="2CC0B9"/>
                </a:solidFill>
              </a:rPr>
              <a:t>th</a:t>
            </a:r>
            <a:r>
              <a:rPr lang="en-US" sz="2000" dirty="0" smtClean="0">
                <a:solidFill>
                  <a:srgbClr val="2CC0B9"/>
                </a:solidFill>
              </a:rPr>
              <a:t> 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127" y="3584645"/>
            <a:ext cx="118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7855" y="1194735"/>
            <a:ext cx="118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baseline="30000" dirty="0" smtClean="0">
                <a:solidFill>
                  <a:srgbClr val="0000FF"/>
                </a:solidFill>
              </a:rPr>
              <a:t>th</a:t>
            </a:r>
            <a:r>
              <a:rPr lang="en-US" sz="2000" dirty="0" smtClean="0">
                <a:solidFill>
                  <a:srgbClr val="0000FF"/>
                </a:solidFill>
              </a:rPr>
              <a:t> order</a:t>
            </a: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working point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28475" y="1320580"/>
            <a:ext cx="373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3398"/>
                </a:solidFill>
              </a:rPr>
              <a:t>Q</a:t>
            </a:r>
            <a:r>
              <a:rPr lang="en-US" sz="2000" i="1" baseline="-25000" dirty="0" err="1" smtClean="0">
                <a:solidFill>
                  <a:srgbClr val="003398"/>
                </a:solidFill>
              </a:rPr>
              <a:t>x</a:t>
            </a:r>
            <a:r>
              <a:rPr lang="en-US" sz="2000" dirty="0" smtClean="0">
                <a:solidFill>
                  <a:srgbClr val="003398"/>
                </a:solidFill>
              </a:rPr>
              <a:t> = 0.315 avoids resonances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375" y="4584480"/>
            <a:ext cx="37360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Emittance growth:</a:t>
            </a:r>
          </a:p>
          <a:p>
            <a:r>
              <a:rPr lang="en-US" sz="2000" dirty="0" smtClean="0">
                <a:solidFill>
                  <a:srgbClr val="003398"/>
                </a:solidFill>
              </a:rPr>
              <a:t>17 %/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hor</a:t>
            </a:r>
            <a:r>
              <a:rPr lang="en-US" sz="2000" dirty="0" smtClean="0">
                <a:solidFill>
                  <a:srgbClr val="003398"/>
                </a:solidFill>
              </a:rPr>
              <a:t>) and 8 %/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ver</a:t>
            </a:r>
            <a:r>
              <a:rPr lang="en-US" sz="2000" dirty="0" smtClean="0">
                <a:solidFill>
                  <a:srgbClr val="003398"/>
                </a:solidFill>
              </a:rPr>
              <a:t>)</a:t>
            </a:r>
          </a:p>
          <a:p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1600" dirty="0" smtClean="0">
                <a:solidFill>
                  <a:srgbClr val="003398"/>
                </a:solidFill>
              </a:rPr>
              <a:t>Instead of 30 %/</a:t>
            </a:r>
            <a:r>
              <a:rPr lang="en-US" sz="1600" dirty="0" err="1" smtClean="0">
                <a:solidFill>
                  <a:srgbClr val="003398"/>
                </a:solidFill>
              </a:rPr>
              <a:t>h</a:t>
            </a:r>
            <a:r>
              <a:rPr lang="en-US" sz="1600" dirty="0" smtClean="0">
                <a:solidFill>
                  <a:srgbClr val="003398"/>
                </a:solidFill>
              </a:rPr>
              <a:t> (</a:t>
            </a:r>
            <a:r>
              <a:rPr lang="en-US" sz="1600" dirty="0" err="1" smtClean="0">
                <a:solidFill>
                  <a:srgbClr val="003398"/>
                </a:solidFill>
              </a:rPr>
              <a:t>hor</a:t>
            </a:r>
            <a:r>
              <a:rPr lang="en-US" sz="1600" dirty="0" smtClean="0">
                <a:solidFill>
                  <a:srgbClr val="003398"/>
                </a:solidFill>
              </a:rPr>
              <a:t>) and 4 %/</a:t>
            </a:r>
            <a:r>
              <a:rPr lang="en-US" sz="1600" dirty="0" err="1" smtClean="0">
                <a:solidFill>
                  <a:srgbClr val="003398"/>
                </a:solidFill>
              </a:rPr>
              <a:t>h</a:t>
            </a:r>
            <a:r>
              <a:rPr lang="en-US" sz="1600" dirty="0" smtClean="0">
                <a:solidFill>
                  <a:srgbClr val="003398"/>
                </a:solidFill>
              </a:rPr>
              <a:t> (</a:t>
            </a:r>
            <a:r>
              <a:rPr lang="en-US" sz="1600" dirty="0" err="1" smtClean="0">
                <a:solidFill>
                  <a:srgbClr val="003398"/>
                </a:solidFill>
              </a:rPr>
              <a:t>ver</a:t>
            </a:r>
            <a:r>
              <a:rPr lang="en-US" sz="1600" dirty="0" smtClean="0">
                <a:solidFill>
                  <a:srgbClr val="003398"/>
                </a:solidFill>
              </a:rPr>
              <a:t>)  </a:t>
            </a:r>
          </a:p>
        </p:txBody>
      </p:sp>
      <p:pic>
        <p:nvPicPr>
          <p:cNvPr id="7" name="Picture 6" descr="CM20_qprint_CC50h_05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2" y="1050032"/>
            <a:ext cx="4083719" cy="3077876"/>
          </a:xfrm>
          <a:prstGeom prst="rect">
            <a:avLst/>
          </a:prstGeom>
        </p:spPr>
      </p:pic>
      <p:pic>
        <p:nvPicPr>
          <p:cNvPr id="11" name="Picture 10" descr="emit_CC50h_05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429" y="2751832"/>
            <a:ext cx="4454966" cy="33576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working point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475" y="4736880"/>
            <a:ext cx="49679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Even less emittance growth:</a:t>
            </a:r>
            <a:br>
              <a:rPr lang="en-US" sz="2000" dirty="0" smtClean="0">
                <a:solidFill>
                  <a:srgbClr val="003398"/>
                </a:solidFill>
              </a:rPr>
            </a:br>
            <a:r>
              <a:rPr lang="en-US" sz="2000" dirty="0" smtClean="0">
                <a:solidFill>
                  <a:srgbClr val="003398"/>
                </a:solidFill>
              </a:rPr>
              <a:t>8 %/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hor</a:t>
            </a:r>
            <a:r>
              <a:rPr lang="en-US" sz="2000" dirty="0" smtClean="0">
                <a:solidFill>
                  <a:srgbClr val="003398"/>
                </a:solidFill>
              </a:rPr>
              <a:t>) and 11 %/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(</a:t>
            </a:r>
            <a:r>
              <a:rPr lang="en-US" sz="2000" dirty="0" err="1" smtClean="0">
                <a:solidFill>
                  <a:srgbClr val="003398"/>
                </a:solidFill>
              </a:rPr>
              <a:t>ver</a:t>
            </a:r>
            <a:r>
              <a:rPr lang="en-US" sz="2000" dirty="0" smtClean="0">
                <a:solidFill>
                  <a:srgbClr val="003398"/>
                </a:solidFill>
              </a:rPr>
              <a:t>)</a:t>
            </a:r>
          </a:p>
          <a:p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1600" dirty="0" smtClean="0">
                <a:solidFill>
                  <a:srgbClr val="003398"/>
                </a:solidFill>
              </a:rPr>
              <a:t>Instead of 30 %/</a:t>
            </a:r>
            <a:r>
              <a:rPr lang="en-US" sz="1600" dirty="0" err="1" smtClean="0">
                <a:solidFill>
                  <a:srgbClr val="003398"/>
                </a:solidFill>
              </a:rPr>
              <a:t>h</a:t>
            </a:r>
            <a:r>
              <a:rPr lang="en-US" sz="1600" dirty="0" smtClean="0">
                <a:solidFill>
                  <a:srgbClr val="003398"/>
                </a:solidFill>
              </a:rPr>
              <a:t> (</a:t>
            </a:r>
            <a:r>
              <a:rPr lang="en-US" sz="1600" dirty="0" err="1" smtClean="0">
                <a:solidFill>
                  <a:srgbClr val="003398"/>
                </a:solidFill>
              </a:rPr>
              <a:t>hor</a:t>
            </a:r>
            <a:r>
              <a:rPr lang="en-US" sz="1600" dirty="0" smtClean="0">
                <a:solidFill>
                  <a:srgbClr val="003398"/>
                </a:solidFill>
              </a:rPr>
              <a:t>) and 4 %/</a:t>
            </a:r>
            <a:r>
              <a:rPr lang="en-US" sz="1600" dirty="0" err="1" smtClean="0">
                <a:solidFill>
                  <a:srgbClr val="003398"/>
                </a:solidFill>
              </a:rPr>
              <a:t>h</a:t>
            </a:r>
            <a:r>
              <a:rPr lang="en-US" sz="1600" dirty="0" smtClean="0">
                <a:solidFill>
                  <a:srgbClr val="003398"/>
                </a:solidFill>
              </a:rPr>
              <a:t> (</a:t>
            </a:r>
            <a:r>
              <a:rPr lang="en-US" sz="1600" dirty="0" err="1" smtClean="0">
                <a:solidFill>
                  <a:srgbClr val="003398"/>
                </a:solidFill>
              </a:rPr>
              <a:t>ver</a:t>
            </a:r>
            <a:r>
              <a:rPr lang="en-US" sz="1600" dirty="0" smtClean="0">
                <a:solidFill>
                  <a:srgbClr val="003398"/>
                </a:solidFill>
              </a:rPr>
              <a:t>)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6200" y="144758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3398"/>
                </a:solidFill>
              </a:rPr>
              <a:t>Q</a:t>
            </a:r>
            <a:r>
              <a:rPr lang="en-US" sz="2000" i="1" baseline="-25000" dirty="0" err="1" smtClean="0">
                <a:solidFill>
                  <a:srgbClr val="003398"/>
                </a:solidFill>
              </a:rPr>
              <a:t>x</a:t>
            </a:r>
            <a:r>
              <a:rPr lang="en-US" sz="2000" dirty="0" smtClean="0">
                <a:solidFill>
                  <a:srgbClr val="003398"/>
                </a:solidFill>
              </a:rPr>
              <a:t> = 0.32</a:t>
            </a:r>
          </a:p>
          <a:p>
            <a:r>
              <a:rPr lang="en-US" sz="2000" dirty="0" smtClean="0">
                <a:solidFill>
                  <a:srgbClr val="003398"/>
                </a:solidFill>
              </a:rPr>
              <a:t>Strong fluctuation due to coupling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pic>
        <p:nvPicPr>
          <p:cNvPr id="13" name="Picture 12" descr="emit_CC50g_05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28" y="973830"/>
            <a:ext cx="4826213" cy="3637490"/>
          </a:xfrm>
          <a:prstGeom prst="rect">
            <a:avLst/>
          </a:prstGeom>
        </p:spPr>
      </p:pic>
      <p:pic>
        <p:nvPicPr>
          <p:cNvPr id="14" name="Picture 13" descr="emit_CC50g_05b_a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28" y="3323330"/>
            <a:ext cx="3712472" cy="27980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pic>
        <p:nvPicPr>
          <p:cNvPr id="9" name="Picture 8" descr="CM20_corr_i_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30" y="1024631"/>
            <a:ext cx="4197104" cy="4540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600" y="1269780"/>
            <a:ext cx="448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Phase space correlation after 50,000 turns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62650" y="1981200"/>
          <a:ext cx="1276350" cy="425450"/>
        </p:xfrm>
        <a:graphic>
          <a:graphicData uri="http://schemas.openxmlformats.org/presentationml/2006/ole">
            <p:oleObj spid="_x0000_s87042" name="Equation" r:id="rId4" imgW="647700" imgH="2159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937250" y="2556681"/>
          <a:ext cx="1670050" cy="897340"/>
        </p:xfrm>
        <a:graphic>
          <a:graphicData uri="http://schemas.openxmlformats.org/presentationml/2006/ole">
            <p:oleObj spid="_x0000_s87043" name="Equation" r:id="rId5" imgW="850900" imgH="457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95800" y="4635280"/>
            <a:ext cx="408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Deviation between 4D emittance and </a:t>
            </a:r>
            <a:r>
              <a:rPr lang="en-US" sz="2000" dirty="0" err="1" smtClean="0">
                <a:solidFill>
                  <a:srgbClr val="003398"/>
                </a:solidFill>
              </a:rPr>
              <a:t>ε</a:t>
            </a:r>
            <a:r>
              <a:rPr lang="en-US" sz="2000" baseline="-25000" dirty="0" err="1" smtClean="0">
                <a:solidFill>
                  <a:srgbClr val="003398"/>
                </a:solidFill>
              </a:rPr>
              <a:t>x</a:t>
            </a:r>
            <a:r>
              <a:rPr lang="en-US" sz="2000" baseline="-25000" dirty="0" smtClean="0">
                <a:solidFill>
                  <a:srgbClr val="003398"/>
                </a:solidFill>
              </a:rPr>
              <a:t> </a:t>
            </a:r>
            <a:r>
              <a:rPr lang="en-US" sz="2000" dirty="0" err="1" smtClean="0">
                <a:solidFill>
                  <a:srgbClr val="003398"/>
                </a:solidFill>
              </a:rPr>
              <a:t>ε</a:t>
            </a:r>
            <a:r>
              <a:rPr lang="en-US" sz="2000" baseline="-25000" dirty="0" err="1" smtClean="0">
                <a:solidFill>
                  <a:srgbClr val="003398"/>
                </a:solidFill>
              </a:rPr>
              <a:t>y</a:t>
            </a:r>
            <a:r>
              <a:rPr lang="en-US" sz="2000" dirty="0" smtClean="0">
                <a:solidFill>
                  <a:srgbClr val="003398"/>
                </a:solidFill>
              </a:rPr>
              <a:t> is about 0.1 %</a:t>
            </a:r>
            <a:endParaRPr lang="en-US" sz="2000" baseline="-25000" dirty="0" smtClean="0">
              <a:solidFill>
                <a:srgbClr val="003398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pic>
        <p:nvPicPr>
          <p:cNvPr id="9" name="Picture 8" descr="CM20_corr_i_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30" y="1024631"/>
            <a:ext cx="4197104" cy="4540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600" y="1269780"/>
            <a:ext cx="448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Phase space correlation after 50,000 turns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62650" y="1981200"/>
          <a:ext cx="1276350" cy="425450"/>
        </p:xfrm>
        <a:graphic>
          <a:graphicData uri="http://schemas.openxmlformats.org/presentationml/2006/ole">
            <p:oleObj spid="_x0000_s88066" name="Equation" r:id="rId4" imgW="647700" imgH="2159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937250" y="2556681"/>
          <a:ext cx="1670050" cy="897340"/>
        </p:xfrm>
        <a:graphic>
          <a:graphicData uri="http://schemas.openxmlformats.org/presentationml/2006/ole">
            <p:oleObj spid="_x0000_s88067" name="Equation" r:id="rId5" imgW="850900" imgH="457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95800" y="4635280"/>
            <a:ext cx="408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8"/>
                </a:solidFill>
              </a:rPr>
              <a:t>Deviation between 4D emittance and </a:t>
            </a:r>
            <a:r>
              <a:rPr lang="en-US" sz="2000" dirty="0" err="1" smtClean="0">
                <a:solidFill>
                  <a:srgbClr val="003398"/>
                </a:solidFill>
              </a:rPr>
              <a:t>ε</a:t>
            </a:r>
            <a:r>
              <a:rPr lang="en-US" sz="2000" baseline="-25000" dirty="0" err="1" smtClean="0">
                <a:solidFill>
                  <a:srgbClr val="003398"/>
                </a:solidFill>
              </a:rPr>
              <a:t>x</a:t>
            </a:r>
            <a:r>
              <a:rPr lang="en-US" sz="2000" baseline="-25000" dirty="0" smtClean="0">
                <a:solidFill>
                  <a:srgbClr val="003398"/>
                </a:solidFill>
              </a:rPr>
              <a:t> </a:t>
            </a:r>
            <a:r>
              <a:rPr lang="en-US" sz="2000" dirty="0" err="1" smtClean="0">
                <a:solidFill>
                  <a:srgbClr val="003398"/>
                </a:solidFill>
              </a:rPr>
              <a:t>ε</a:t>
            </a:r>
            <a:r>
              <a:rPr lang="en-US" sz="2000" baseline="-25000" dirty="0" err="1" smtClean="0">
                <a:solidFill>
                  <a:srgbClr val="003398"/>
                </a:solidFill>
              </a:rPr>
              <a:t>y</a:t>
            </a:r>
            <a:r>
              <a:rPr lang="en-US" sz="2000" dirty="0" smtClean="0">
                <a:solidFill>
                  <a:srgbClr val="003398"/>
                </a:solidFill>
              </a:rPr>
              <a:t> is about 0.1 %</a:t>
            </a:r>
            <a:endParaRPr lang="en-US" sz="2000" baseline="-25000" dirty="0" smtClean="0">
              <a:solidFill>
                <a:srgbClr val="003398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05466" y="3263900"/>
            <a:ext cx="503767" cy="503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01699" y="3767666"/>
            <a:ext cx="503767" cy="503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29466" y="1752600"/>
            <a:ext cx="503767" cy="503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425699" y="2256366"/>
            <a:ext cx="503767" cy="50376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425698" y="1752599"/>
            <a:ext cx="1007534" cy="1007534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01698" y="3263880"/>
            <a:ext cx="1007534" cy="1007534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6" y="1524000"/>
            <a:ext cx="8609013" cy="4660900"/>
          </a:xfrm>
        </p:spPr>
        <p:txBody>
          <a:bodyPr/>
          <a:lstStyle/>
          <a:p>
            <a:r>
              <a:rPr lang="en-US" b="0" dirty="0" smtClean="0"/>
              <a:t>Measured emittance growth was reproduced by simulations with BeamBeam3D</a:t>
            </a:r>
          </a:p>
          <a:p>
            <a:r>
              <a:rPr lang="en-US" b="0" dirty="0" smtClean="0"/>
              <a:t>Simulations with HL parameters started</a:t>
            </a:r>
          </a:p>
          <a:p>
            <a:r>
              <a:rPr lang="en-US" b="0" dirty="0" smtClean="0"/>
              <a:t>Working point needs to be adjusted to tune shift</a:t>
            </a:r>
          </a:p>
          <a:p>
            <a:pPr>
              <a:buNone/>
            </a:pPr>
            <a:endParaRPr lang="en-US" b="0" dirty="0" smtClean="0"/>
          </a:p>
          <a:p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6865" y="274638"/>
            <a:ext cx="73040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6226" y="1193800"/>
            <a:ext cx="8609013" cy="3606800"/>
          </a:xfrm>
        </p:spPr>
        <p:txBody>
          <a:bodyPr/>
          <a:lstStyle/>
          <a:p>
            <a:r>
              <a:rPr lang="en-US" b="0" dirty="0" smtClean="0"/>
              <a:t>Find optimal tune</a:t>
            </a:r>
          </a:p>
          <a:p>
            <a:r>
              <a:rPr lang="en-US" b="0" dirty="0" smtClean="0"/>
              <a:t>Employ other</a:t>
            </a:r>
          </a:p>
          <a:p>
            <a:pPr lvl="1"/>
            <a:r>
              <a:rPr lang="en-US" b="0" dirty="0" smtClean="0"/>
              <a:t>Noise models</a:t>
            </a:r>
          </a:p>
          <a:p>
            <a:pPr lvl="1"/>
            <a:r>
              <a:rPr lang="en-US" b="0" dirty="0" smtClean="0"/>
              <a:t>Leveling procedures</a:t>
            </a:r>
          </a:p>
          <a:p>
            <a:pPr lvl="1"/>
            <a:r>
              <a:rPr lang="en-US" b="0" dirty="0" smtClean="0"/>
              <a:t>Beam parameters</a:t>
            </a:r>
          </a:p>
          <a:p>
            <a:pPr>
              <a:buNone/>
            </a:pPr>
            <a:r>
              <a:rPr lang="en-US" b="0" dirty="0" smtClean="0"/>
              <a:t>  to predict emittance growth in HL-LHC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958831"/>
            <a:ext cx="7772400" cy="32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your attention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kern="0" dirty="0" smtClean="0">
              <a:solidFill>
                <a:srgbClr val="00339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kern="0" dirty="0" smtClean="0">
              <a:solidFill>
                <a:srgbClr val="003398"/>
              </a:solidFill>
              <a:latin typeface="+mj-lt"/>
              <a:ea typeface="+mj-ea"/>
              <a:cs typeface="+mj-cs"/>
            </a:endParaRPr>
          </a:p>
          <a:p>
            <a:pPr lvl="0" algn="ctr" eaLnBrk="1" hangingPunct="1"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 to G.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en-US" b="1" kern="0" dirty="0" smtClean="0">
                <a:solidFill>
                  <a:srgbClr val="003398"/>
                </a:solidFill>
              </a:rPr>
              <a:t>W. </a:t>
            </a:r>
            <a:r>
              <a:rPr lang="en-US" b="1" kern="0" dirty="0" err="1" smtClean="0">
                <a:solidFill>
                  <a:srgbClr val="003398"/>
                </a:solidFill>
              </a:rPr>
              <a:t>Höfle</a:t>
            </a:r>
            <a:r>
              <a:rPr lang="en-US" b="1" kern="0" dirty="0" smtClean="0">
                <a:solidFill>
                  <a:srgbClr val="003398"/>
                </a:solidFill>
              </a:rPr>
              <a:t> and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Schaumann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3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useful information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33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906" y="6518503"/>
            <a:ext cx="7886094" cy="457200"/>
          </a:xfrm>
        </p:spPr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Based on </a:t>
            </a:r>
            <a:r>
              <a:rPr lang="en-US" b="0" dirty="0" err="1" smtClean="0"/>
              <a:t>LHC’s</a:t>
            </a:r>
            <a:r>
              <a:rPr lang="en-US" b="0" dirty="0" smtClean="0"/>
              <a:t> damper * </a:t>
            </a:r>
          </a:p>
          <a:p>
            <a:r>
              <a:rPr lang="en-US" b="0" dirty="0" smtClean="0"/>
              <a:t>Includes</a:t>
            </a:r>
          </a:p>
          <a:p>
            <a:pPr lvl="1"/>
            <a:r>
              <a:rPr lang="en-US" b="0" dirty="0" smtClean="0"/>
              <a:t>Hilbert notch filter (</a:t>
            </a:r>
            <a:r>
              <a:rPr lang="en-US" b="0" i="1" dirty="0" err="1" smtClean="0"/>
              <a:t>h</a:t>
            </a:r>
            <a:r>
              <a:rPr lang="en-US" b="0" i="1" baseline="-25000" dirty="0" err="1" smtClean="0"/>
              <a:t>k</a:t>
            </a:r>
            <a:r>
              <a:rPr lang="en-US" b="0" dirty="0" err="1" smtClean="0"/>
              <a:t>(</a:t>
            </a:r>
            <a:r>
              <a:rPr lang="en-US" b="0" i="1" dirty="0" err="1" smtClean="0"/>
              <a:t>φ</a:t>
            </a:r>
            <a:r>
              <a:rPr lang="en-US" b="0" i="1" baseline="-25000" dirty="0" err="1" smtClean="0"/>
              <a:t>H</a:t>
            </a:r>
            <a:r>
              <a:rPr lang="en-US" b="0" dirty="0" smtClean="0"/>
              <a:t>))</a:t>
            </a:r>
            <a:endParaRPr lang="en-US" sz="1600" b="0" dirty="0" smtClean="0"/>
          </a:p>
          <a:p>
            <a:pPr lvl="1"/>
            <a:r>
              <a:rPr lang="en-US" b="0" dirty="0" smtClean="0"/>
              <a:t>Delay (</a:t>
            </a:r>
            <a:r>
              <a:rPr lang="en-US" b="0" i="1" dirty="0" err="1" smtClean="0"/>
              <a:t>d</a:t>
            </a:r>
            <a:r>
              <a:rPr lang="en-US" b="0" i="1" dirty="0" smtClean="0"/>
              <a:t>)</a:t>
            </a:r>
          </a:p>
          <a:p>
            <a:r>
              <a:rPr lang="en-US" b="0" dirty="0" smtClean="0"/>
              <a:t>Kick: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sz="2000" b="0" dirty="0" smtClean="0"/>
          </a:p>
          <a:p>
            <a:pPr>
              <a:buNone/>
            </a:pPr>
            <a:r>
              <a:rPr lang="en-US" sz="1600" b="0" dirty="0" smtClean="0"/>
              <a:t>* V.M. </a:t>
            </a:r>
            <a:r>
              <a:rPr lang="en-US" sz="1600" b="0" dirty="0" err="1" smtClean="0"/>
              <a:t>Zhabitsky</a:t>
            </a:r>
            <a:r>
              <a:rPr lang="en-US" sz="1600" b="0" dirty="0" smtClean="0"/>
              <a:t>, E9-2011-95, 2011; W. </a:t>
            </a:r>
            <a:r>
              <a:rPr lang="en-US" sz="1600" b="0" dirty="0" err="1" smtClean="0"/>
              <a:t>Höfle</a:t>
            </a:r>
            <a:r>
              <a:rPr lang="en-US" sz="1600" b="0" dirty="0" smtClean="0"/>
              <a:t>, priv. communication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985838" y="3851275"/>
          <a:ext cx="7154862" cy="1135063"/>
        </p:xfrm>
        <a:graphic>
          <a:graphicData uri="http://schemas.openxmlformats.org/presentationml/2006/ole">
            <p:oleObj spid="_x0000_s38914" name="Equation" r:id="rId3" imgW="2959100" imgH="4699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Feedback Model (FB) I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 model II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3526" y="1193800"/>
            <a:ext cx="8609013" cy="4991100"/>
          </a:xfrm>
        </p:spPr>
        <p:txBody>
          <a:bodyPr/>
          <a:lstStyle/>
          <a:p>
            <a:r>
              <a:rPr lang="en-US" b="0" dirty="0" smtClean="0"/>
              <a:t>2 Pick-ups (</a:t>
            </a:r>
            <a:r>
              <a:rPr lang="en-US" b="0" dirty="0" err="1" smtClean="0"/>
              <a:t>BPMs</a:t>
            </a:r>
            <a:r>
              <a:rPr lang="en-US" b="0" dirty="0" smtClean="0"/>
              <a:t>)</a:t>
            </a:r>
            <a:br>
              <a:rPr lang="en-US" b="0" dirty="0" smtClean="0"/>
            </a:br>
            <a:r>
              <a:rPr lang="en-US" b="0" dirty="0" smtClean="0"/>
              <a:t>1 Kicker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Transfer of </a:t>
            </a:r>
            <a:r>
              <a:rPr lang="en-US" b="0" dirty="0" err="1" smtClean="0"/>
              <a:t>centroid</a:t>
            </a:r>
            <a:r>
              <a:rPr lang="en-US" b="0" dirty="0" smtClean="0"/>
              <a:t> via</a:t>
            </a:r>
            <a:br>
              <a:rPr lang="en-US" b="0" dirty="0" smtClean="0"/>
            </a:br>
            <a:r>
              <a:rPr lang="en-US" b="0" dirty="0" smtClean="0"/>
              <a:t>linear map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5776061" y="3022593"/>
            <a:ext cx="2894188" cy="2874131"/>
          </a:xfrm>
          <a:custGeom>
            <a:avLst/>
            <a:gdLst>
              <a:gd name="connsiteX0" fmla="*/ 2866571 w 2878666"/>
              <a:gd name="connsiteY0" fmla="*/ 1417158 h 2908904"/>
              <a:gd name="connsiteX1" fmla="*/ 1439333 w 2878666"/>
              <a:gd name="connsiteY1" fmla="*/ 2880682 h 2908904"/>
              <a:gd name="connsiteX2" fmla="*/ 0 w 2878666"/>
              <a:gd name="connsiteY2" fmla="*/ 1586491 h 2908904"/>
              <a:gd name="connsiteX3" fmla="*/ 1439333 w 2878666"/>
              <a:gd name="connsiteY3" fmla="*/ 38301 h 2908904"/>
              <a:gd name="connsiteX4" fmla="*/ 2878666 w 2878666"/>
              <a:gd name="connsiteY4" fmla="*/ 1356682 h 2908904"/>
              <a:gd name="connsiteX0" fmla="*/ 2866571 w 2878666"/>
              <a:gd name="connsiteY0" fmla="*/ 1389642 h 2853871"/>
              <a:gd name="connsiteX1" fmla="*/ 1439333 w 2878666"/>
              <a:gd name="connsiteY1" fmla="*/ 2853166 h 2853871"/>
              <a:gd name="connsiteX2" fmla="*/ 0 w 2878666"/>
              <a:gd name="connsiteY2" fmla="*/ 1393875 h 2853871"/>
              <a:gd name="connsiteX3" fmla="*/ 1439333 w 2878666"/>
              <a:gd name="connsiteY3" fmla="*/ 10785 h 2853871"/>
              <a:gd name="connsiteX4" fmla="*/ 2878666 w 2878666"/>
              <a:gd name="connsiteY4" fmla="*/ 1329166 h 2853871"/>
              <a:gd name="connsiteX0" fmla="*/ 2866571 w 2878666"/>
              <a:gd name="connsiteY0" fmla="*/ 1389642 h 2853871"/>
              <a:gd name="connsiteX1" fmla="*/ 1439333 w 2878666"/>
              <a:gd name="connsiteY1" fmla="*/ 2853166 h 2853871"/>
              <a:gd name="connsiteX2" fmla="*/ 0 w 2878666"/>
              <a:gd name="connsiteY2" fmla="*/ 1393875 h 2853871"/>
              <a:gd name="connsiteX3" fmla="*/ 1439333 w 2878666"/>
              <a:gd name="connsiteY3" fmla="*/ 10785 h 2853871"/>
              <a:gd name="connsiteX4" fmla="*/ 2878666 w 2878666"/>
              <a:gd name="connsiteY4" fmla="*/ 1329166 h 2853871"/>
              <a:gd name="connsiteX0" fmla="*/ 2866571 w 2878666"/>
              <a:gd name="connsiteY0" fmla="*/ 1389642 h 2853871"/>
              <a:gd name="connsiteX1" fmla="*/ 1439333 w 2878666"/>
              <a:gd name="connsiteY1" fmla="*/ 2853166 h 2853871"/>
              <a:gd name="connsiteX2" fmla="*/ 0 w 2878666"/>
              <a:gd name="connsiteY2" fmla="*/ 1393875 h 2853871"/>
              <a:gd name="connsiteX3" fmla="*/ 1439333 w 2878666"/>
              <a:gd name="connsiteY3" fmla="*/ 10785 h 2853871"/>
              <a:gd name="connsiteX4" fmla="*/ 2878666 w 2878666"/>
              <a:gd name="connsiteY4" fmla="*/ 1329166 h 2853871"/>
              <a:gd name="connsiteX0" fmla="*/ 2866571 w 2878666"/>
              <a:gd name="connsiteY0" fmla="*/ 1389642 h 2853871"/>
              <a:gd name="connsiteX1" fmla="*/ 1439333 w 2878666"/>
              <a:gd name="connsiteY1" fmla="*/ 2853166 h 2853871"/>
              <a:gd name="connsiteX2" fmla="*/ 0 w 2878666"/>
              <a:gd name="connsiteY2" fmla="*/ 1393875 h 2853871"/>
              <a:gd name="connsiteX3" fmla="*/ 1439333 w 2878666"/>
              <a:gd name="connsiteY3" fmla="*/ 10785 h 2853871"/>
              <a:gd name="connsiteX4" fmla="*/ 2878666 w 2878666"/>
              <a:gd name="connsiteY4" fmla="*/ 1329166 h 2853871"/>
              <a:gd name="connsiteX0" fmla="*/ 2866571 w 2878666"/>
              <a:gd name="connsiteY0" fmla="*/ 1573792 h 3038021"/>
              <a:gd name="connsiteX1" fmla="*/ 1439333 w 2878666"/>
              <a:gd name="connsiteY1" fmla="*/ 3037316 h 3038021"/>
              <a:gd name="connsiteX2" fmla="*/ 0 w 2878666"/>
              <a:gd name="connsiteY2" fmla="*/ 1578025 h 3038021"/>
              <a:gd name="connsiteX3" fmla="*/ 1439333 w 2878666"/>
              <a:gd name="connsiteY3" fmla="*/ 10785 h 3038021"/>
              <a:gd name="connsiteX4" fmla="*/ 2878666 w 2878666"/>
              <a:gd name="connsiteY4" fmla="*/ 1513316 h 3038021"/>
              <a:gd name="connsiteX0" fmla="*/ 2866571 w 2878666"/>
              <a:gd name="connsiteY0" fmla="*/ 1211842 h 2676071"/>
              <a:gd name="connsiteX1" fmla="*/ 1439333 w 2878666"/>
              <a:gd name="connsiteY1" fmla="*/ 2675366 h 2676071"/>
              <a:gd name="connsiteX2" fmla="*/ 0 w 2878666"/>
              <a:gd name="connsiteY2" fmla="*/ 1216075 h 2676071"/>
              <a:gd name="connsiteX3" fmla="*/ 1439333 w 2878666"/>
              <a:gd name="connsiteY3" fmla="*/ 10785 h 2676071"/>
              <a:gd name="connsiteX4" fmla="*/ 2878666 w 2878666"/>
              <a:gd name="connsiteY4" fmla="*/ 1151366 h 2676071"/>
              <a:gd name="connsiteX0" fmla="*/ 2866571 w 2878666"/>
              <a:gd name="connsiteY0" fmla="*/ 1415042 h 2879271"/>
              <a:gd name="connsiteX1" fmla="*/ 1439333 w 2878666"/>
              <a:gd name="connsiteY1" fmla="*/ 2878566 h 2879271"/>
              <a:gd name="connsiteX2" fmla="*/ 0 w 2878666"/>
              <a:gd name="connsiteY2" fmla="*/ 1419275 h 2879271"/>
              <a:gd name="connsiteX3" fmla="*/ 1439333 w 2878666"/>
              <a:gd name="connsiteY3" fmla="*/ 10785 h 2879271"/>
              <a:gd name="connsiteX4" fmla="*/ 2878666 w 2878666"/>
              <a:gd name="connsiteY4" fmla="*/ 1354566 h 2879271"/>
              <a:gd name="connsiteX0" fmla="*/ 2866571 w 2878666"/>
              <a:gd name="connsiteY0" fmla="*/ 1404257 h 2868486"/>
              <a:gd name="connsiteX1" fmla="*/ 1439333 w 2878666"/>
              <a:gd name="connsiteY1" fmla="*/ 2867781 h 2868486"/>
              <a:gd name="connsiteX2" fmla="*/ 0 w 2878666"/>
              <a:gd name="connsiteY2" fmla="*/ 1408490 h 2868486"/>
              <a:gd name="connsiteX3" fmla="*/ 1439333 w 2878666"/>
              <a:gd name="connsiteY3" fmla="*/ 0 h 2868486"/>
              <a:gd name="connsiteX4" fmla="*/ 2878666 w 2878666"/>
              <a:gd name="connsiteY4" fmla="*/ 1343781 h 2868486"/>
              <a:gd name="connsiteX0" fmla="*/ 2866571 w 2878666"/>
              <a:gd name="connsiteY0" fmla="*/ 1404257 h 2868486"/>
              <a:gd name="connsiteX1" fmla="*/ 1439333 w 2878666"/>
              <a:gd name="connsiteY1" fmla="*/ 2867781 h 2868486"/>
              <a:gd name="connsiteX2" fmla="*/ 0 w 2878666"/>
              <a:gd name="connsiteY2" fmla="*/ 1408490 h 2868486"/>
              <a:gd name="connsiteX3" fmla="*/ 1439333 w 2878666"/>
              <a:gd name="connsiteY3" fmla="*/ 0 h 2868486"/>
              <a:gd name="connsiteX4" fmla="*/ 2878666 w 2878666"/>
              <a:gd name="connsiteY4" fmla="*/ 1343781 h 2868486"/>
              <a:gd name="connsiteX0" fmla="*/ 2866571 w 2878666"/>
              <a:gd name="connsiteY0" fmla="*/ 1404257 h 2868486"/>
              <a:gd name="connsiteX1" fmla="*/ 1439333 w 2878666"/>
              <a:gd name="connsiteY1" fmla="*/ 2867781 h 2868486"/>
              <a:gd name="connsiteX2" fmla="*/ 0 w 2878666"/>
              <a:gd name="connsiteY2" fmla="*/ 1408490 h 2868486"/>
              <a:gd name="connsiteX3" fmla="*/ 1439333 w 2878666"/>
              <a:gd name="connsiteY3" fmla="*/ 0 h 2868486"/>
              <a:gd name="connsiteX4" fmla="*/ 2878666 w 2878666"/>
              <a:gd name="connsiteY4" fmla="*/ 1343781 h 2868486"/>
              <a:gd name="connsiteX0" fmla="*/ 2866571 w 2878666"/>
              <a:gd name="connsiteY0" fmla="*/ 1404257 h 2868486"/>
              <a:gd name="connsiteX1" fmla="*/ 1439333 w 2878666"/>
              <a:gd name="connsiteY1" fmla="*/ 2867781 h 2868486"/>
              <a:gd name="connsiteX2" fmla="*/ 0 w 2878666"/>
              <a:gd name="connsiteY2" fmla="*/ 1408490 h 2868486"/>
              <a:gd name="connsiteX3" fmla="*/ 1439333 w 2878666"/>
              <a:gd name="connsiteY3" fmla="*/ 0 h 2868486"/>
              <a:gd name="connsiteX4" fmla="*/ 2878666 w 2878666"/>
              <a:gd name="connsiteY4" fmla="*/ 1343781 h 2868486"/>
              <a:gd name="connsiteX0" fmla="*/ 2866571 w 2878666"/>
              <a:gd name="connsiteY0" fmla="*/ 1404257 h 2868486"/>
              <a:gd name="connsiteX1" fmla="*/ 1439333 w 2878666"/>
              <a:gd name="connsiteY1" fmla="*/ 2867781 h 2868486"/>
              <a:gd name="connsiteX2" fmla="*/ 0 w 2878666"/>
              <a:gd name="connsiteY2" fmla="*/ 1408490 h 2868486"/>
              <a:gd name="connsiteX3" fmla="*/ 1439333 w 2878666"/>
              <a:gd name="connsiteY3" fmla="*/ 0 h 2868486"/>
              <a:gd name="connsiteX4" fmla="*/ 2878666 w 2878666"/>
              <a:gd name="connsiteY4" fmla="*/ 1343781 h 2868486"/>
              <a:gd name="connsiteX0" fmla="*/ 2866571 w 2878666"/>
              <a:gd name="connsiteY0" fmla="*/ 1404257 h 2500186"/>
              <a:gd name="connsiteX1" fmla="*/ 1439333 w 2878666"/>
              <a:gd name="connsiteY1" fmla="*/ 2499481 h 2500186"/>
              <a:gd name="connsiteX2" fmla="*/ 0 w 2878666"/>
              <a:gd name="connsiteY2" fmla="*/ 1408490 h 2500186"/>
              <a:gd name="connsiteX3" fmla="*/ 1439333 w 2878666"/>
              <a:gd name="connsiteY3" fmla="*/ 0 h 2500186"/>
              <a:gd name="connsiteX4" fmla="*/ 2878666 w 2878666"/>
              <a:gd name="connsiteY4" fmla="*/ 1343781 h 2500186"/>
              <a:gd name="connsiteX0" fmla="*/ 2866571 w 2878666"/>
              <a:gd name="connsiteY0" fmla="*/ 1404257 h 2874836"/>
              <a:gd name="connsiteX1" fmla="*/ 1439333 w 2878666"/>
              <a:gd name="connsiteY1" fmla="*/ 2874131 h 2874836"/>
              <a:gd name="connsiteX2" fmla="*/ 0 w 2878666"/>
              <a:gd name="connsiteY2" fmla="*/ 1408490 h 2874836"/>
              <a:gd name="connsiteX3" fmla="*/ 1439333 w 2878666"/>
              <a:gd name="connsiteY3" fmla="*/ 0 h 2874836"/>
              <a:gd name="connsiteX4" fmla="*/ 2878666 w 2878666"/>
              <a:gd name="connsiteY4" fmla="*/ 1343781 h 2874836"/>
              <a:gd name="connsiteX0" fmla="*/ 2866571 w 2878666"/>
              <a:gd name="connsiteY0" fmla="*/ 1404257 h 2881186"/>
              <a:gd name="connsiteX1" fmla="*/ 1439333 w 2878666"/>
              <a:gd name="connsiteY1" fmla="*/ 2874131 h 2881186"/>
              <a:gd name="connsiteX2" fmla="*/ 0 w 2878666"/>
              <a:gd name="connsiteY2" fmla="*/ 1408490 h 2881186"/>
              <a:gd name="connsiteX3" fmla="*/ 1439333 w 2878666"/>
              <a:gd name="connsiteY3" fmla="*/ 0 h 2881186"/>
              <a:gd name="connsiteX4" fmla="*/ 2878666 w 2878666"/>
              <a:gd name="connsiteY4" fmla="*/ 1343781 h 2881186"/>
              <a:gd name="connsiteX0" fmla="*/ 2866571 w 2878666"/>
              <a:gd name="connsiteY0" fmla="*/ 1404257 h 2874131"/>
              <a:gd name="connsiteX1" fmla="*/ 1439333 w 2878666"/>
              <a:gd name="connsiteY1" fmla="*/ 2874131 h 2874131"/>
              <a:gd name="connsiteX2" fmla="*/ 0 w 2878666"/>
              <a:gd name="connsiteY2" fmla="*/ 1408490 h 2874131"/>
              <a:gd name="connsiteX3" fmla="*/ 1439333 w 2878666"/>
              <a:gd name="connsiteY3" fmla="*/ 0 h 2874131"/>
              <a:gd name="connsiteX4" fmla="*/ 2878666 w 2878666"/>
              <a:gd name="connsiteY4" fmla="*/ 1343781 h 2874131"/>
              <a:gd name="connsiteX0" fmla="*/ 2866571 w 2878666"/>
              <a:gd name="connsiteY0" fmla="*/ 1512207 h 2874131"/>
              <a:gd name="connsiteX1" fmla="*/ 1439333 w 2878666"/>
              <a:gd name="connsiteY1" fmla="*/ 2874131 h 2874131"/>
              <a:gd name="connsiteX2" fmla="*/ 0 w 2878666"/>
              <a:gd name="connsiteY2" fmla="*/ 1408490 h 2874131"/>
              <a:gd name="connsiteX3" fmla="*/ 1439333 w 2878666"/>
              <a:gd name="connsiteY3" fmla="*/ 0 h 2874131"/>
              <a:gd name="connsiteX4" fmla="*/ 2878666 w 2878666"/>
              <a:gd name="connsiteY4" fmla="*/ 1343781 h 2874131"/>
              <a:gd name="connsiteX0" fmla="*/ 2866571 w 2878666"/>
              <a:gd name="connsiteY0" fmla="*/ 1512207 h 2874131"/>
              <a:gd name="connsiteX1" fmla="*/ 1439333 w 2878666"/>
              <a:gd name="connsiteY1" fmla="*/ 2874131 h 2874131"/>
              <a:gd name="connsiteX2" fmla="*/ 0 w 2878666"/>
              <a:gd name="connsiteY2" fmla="*/ 1408490 h 2874131"/>
              <a:gd name="connsiteX3" fmla="*/ 1439333 w 2878666"/>
              <a:gd name="connsiteY3" fmla="*/ 0 h 2874131"/>
              <a:gd name="connsiteX4" fmla="*/ 2878666 w 2878666"/>
              <a:gd name="connsiteY4" fmla="*/ 1343781 h 2874131"/>
              <a:gd name="connsiteX0" fmla="*/ 2866571 w 2878666"/>
              <a:gd name="connsiteY0" fmla="*/ 1512207 h 2874131"/>
              <a:gd name="connsiteX1" fmla="*/ 1439333 w 2878666"/>
              <a:gd name="connsiteY1" fmla="*/ 2874131 h 2874131"/>
              <a:gd name="connsiteX2" fmla="*/ 0 w 2878666"/>
              <a:gd name="connsiteY2" fmla="*/ 1408490 h 2874131"/>
              <a:gd name="connsiteX3" fmla="*/ 1439333 w 2878666"/>
              <a:gd name="connsiteY3" fmla="*/ 0 h 2874131"/>
              <a:gd name="connsiteX4" fmla="*/ 2878666 w 2878666"/>
              <a:gd name="connsiteY4" fmla="*/ 1343781 h 2874131"/>
              <a:gd name="connsiteX0" fmla="*/ 2866571 w 2880783"/>
              <a:gd name="connsiteY0" fmla="*/ 1512207 h 2874131"/>
              <a:gd name="connsiteX1" fmla="*/ 1439333 w 2880783"/>
              <a:gd name="connsiteY1" fmla="*/ 2874131 h 2874131"/>
              <a:gd name="connsiteX2" fmla="*/ 0 w 2880783"/>
              <a:gd name="connsiteY2" fmla="*/ 1408490 h 2874131"/>
              <a:gd name="connsiteX3" fmla="*/ 1439333 w 2880783"/>
              <a:gd name="connsiteY3" fmla="*/ 0 h 2874131"/>
              <a:gd name="connsiteX4" fmla="*/ 2878666 w 2880783"/>
              <a:gd name="connsiteY4" fmla="*/ 1343781 h 2874131"/>
              <a:gd name="connsiteX0" fmla="*/ 2866571 w 2880783"/>
              <a:gd name="connsiteY0" fmla="*/ 1512207 h 2874131"/>
              <a:gd name="connsiteX1" fmla="*/ 1439333 w 2880783"/>
              <a:gd name="connsiteY1" fmla="*/ 2874131 h 2874131"/>
              <a:gd name="connsiteX2" fmla="*/ 0 w 2880783"/>
              <a:gd name="connsiteY2" fmla="*/ 1408490 h 2874131"/>
              <a:gd name="connsiteX3" fmla="*/ 1439333 w 2880783"/>
              <a:gd name="connsiteY3" fmla="*/ 0 h 2874131"/>
              <a:gd name="connsiteX4" fmla="*/ 2878666 w 2880783"/>
              <a:gd name="connsiteY4" fmla="*/ 1343781 h 2874131"/>
              <a:gd name="connsiteX0" fmla="*/ 2866571 w 2894188"/>
              <a:gd name="connsiteY0" fmla="*/ 1512207 h 2874131"/>
              <a:gd name="connsiteX1" fmla="*/ 1439333 w 2894188"/>
              <a:gd name="connsiteY1" fmla="*/ 2874131 h 2874131"/>
              <a:gd name="connsiteX2" fmla="*/ 0 w 2894188"/>
              <a:gd name="connsiteY2" fmla="*/ 1408490 h 2874131"/>
              <a:gd name="connsiteX3" fmla="*/ 1439333 w 2894188"/>
              <a:gd name="connsiteY3" fmla="*/ 0 h 2874131"/>
              <a:gd name="connsiteX4" fmla="*/ 2878666 w 2894188"/>
              <a:gd name="connsiteY4" fmla="*/ 1343781 h 2874131"/>
              <a:gd name="connsiteX0" fmla="*/ 2866571 w 2894188"/>
              <a:gd name="connsiteY0" fmla="*/ 1512207 h 2874131"/>
              <a:gd name="connsiteX1" fmla="*/ 1439333 w 2894188"/>
              <a:gd name="connsiteY1" fmla="*/ 2874131 h 2874131"/>
              <a:gd name="connsiteX2" fmla="*/ 0 w 2894188"/>
              <a:gd name="connsiteY2" fmla="*/ 1408490 h 2874131"/>
              <a:gd name="connsiteX3" fmla="*/ 1439333 w 2894188"/>
              <a:gd name="connsiteY3" fmla="*/ 0 h 2874131"/>
              <a:gd name="connsiteX4" fmla="*/ 2878666 w 2894188"/>
              <a:gd name="connsiteY4" fmla="*/ 1343781 h 2874131"/>
              <a:gd name="connsiteX0" fmla="*/ 2599871 w 2894188"/>
              <a:gd name="connsiteY0" fmla="*/ 1512207 h 2874131"/>
              <a:gd name="connsiteX1" fmla="*/ 1439333 w 2894188"/>
              <a:gd name="connsiteY1" fmla="*/ 2874131 h 2874131"/>
              <a:gd name="connsiteX2" fmla="*/ 0 w 2894188"/>
              <a:gd name="connsiteY2" fmla="*/ 1408490 h 2874131"/>
              <a:gd name="connsiteX3" fmla="*/ 1439333 w 2894188"/>
              <a:gd name="connsiteY3" fmla="*/ 0 h 2874131"/>
              <a:gd name="connsiteX4" fmla="*/ 2878666 w 2894188"/>
              <a:gd name="connsiteY4" fmla="*/ 1343781 h 2874131"/>
              <a:gd name="connsiteX0" fmla="*/ 2872921 w 2894188"/>
              <a:gd name="connsiteY0" fmla="*/ 1436007 h 2874131"/>
              <a:gd name="connsiteX1" fmla="*/ 1439333 w 2894188"/>
              <a:gd name="connsiteY1" fmla="*/ 2874131 h 2874131"/>
              <a:gd name="connsiteX2" fmla="*/ 0 w 2894188"/>
              <a:gd name="connsiteY2" fmla="*/ 1408490 h 2874131"/>
              <a:gd name="connsiteX3" fmla="*/ 1439333 w 2894188"/>
              <a:gd name="connsiteY3" fmla="*/ 0 h 2874131"/>
              <a:gd name="connsiteX4" fmla="*/ 2878666 w 2894188"/>
              <a:gd name="connsiteY4" fmla="*/ 1343781 h 28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2874131">
                <a:moveTo>
                  <a:pt x="2872921" y="1436007"/>
                </a:moveTo>
                <a:cubicBezTo>
                  <a:pt x="2887133" y="2325108"/>
                  <a:pt x="2152045" y="2873426"/>
                  <a:pt x="1439333" y="2874131"/>
                </a:cubicBezTo>
                <a:cubicBezTo>
                  <a:pt x="567871" y="2862136"/>
                  <a:pt x="0" y="2134103"/>
                  <a:pt x="0" y="1408490"/>
                </a:cubicBezTo>
                <a:cubicBezTo>
                  <a:pt x="19050" y="860677"/>
                  <a:pt x="438855" y="10785"/>
                  <a:pt x="1439333" y="0"/>
                </a:cubicBezTo>
                <a:cubicBezTo>
                  <a:pt x="2306461" y="1915"/>
                  <a:pt x="2894188" y="684490"/>
                  <a:pt x="2878666" y="1343781"/>
                </a:cubicBezTo>
              </a:path>
            </a:pathLst>
          </a:custGeom>
          <a:noFill/>
          <a:ln w="63500" cap="flat" cmpd="sng" algn="ctr">
            <a:solidFill>
              <a:srgbClr val="3366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951131" y="3150810"/>
            <a:ext cx="563030" cy="42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959603" y="2913734"/>
            <a:ext cx="563030" cy="42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220050" y="4819340"/>
            <a:ext cx="94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+δ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endParaRPr lang="en-US" sz="1800" baseline="-25000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4711024" y="2681671"/>
            <a:ext cx="1105576" cy="2677729"/>
          </a:xfrm>
          <a:custGeom>
            <a:avLst/>
            <a:gdLst>
              <a:gd name="connsiteX0" fmla="*/ 0 w 660400"/>
              <a:gd name="connsiteY0" fmla="*/ 304800 h 304800"/>
              <a:gd name="connsiteX1" fmla="*/ 368300 w 660400"/>
              <a:gd name="connsiteY1" fmla="*/ 0 h 304800"/>
              <a:gd name="connsiteX2" fmla="*/ 660400 w 660400"/>
              <a:gd name="connsiteY2" fmla="*/ 304800 h 304800"/>
              <a:gd name="connsiteX0" fmla="*/ 0 w 1460500"/>
              <a:gd name="connsiteY0" fmla="*/ 4851400 h 5355168"/>
              <a:gd name="connsiteX1" fmla="*/ 368300 w 1460500"/>
              <a:gd name="connsiteY1" fmla="*/ 4546600 h 5355168"/>
              <a:gd name="connsiteX2" fmla="*/ 1460500 w 1460500"/>
              <a:gd name="connsiteY2" fmla="*/ 0 h 5355168"/>
              <a:gd name="connsiteX0" fmla="*/ 0 w 1460500"/>
              <a:gd name="connsiteY0" fmla="*/ 4851400 h 5355168"/>
              <a:gd name="connsiteX1" fmla="*/ 368300 w 1460500"/>
              <a:gd name="connsiteY1" fmla="*/ 4546600 h 5355168"/>
              <a:gd name="connsiteX2" fmla="*/ 190500 w 1460500"/>
              <a:gd name="connsiteY2" fmla="*/ 1930400 h 5355168"/>
              <a:gd name="connsiteX3" fmla="*/ 1460500 w 1460500"/>
              <a:gd name="connsiteY3" fmla="*/ 0 h 5355168"/>
              <a:gd name="connsiteX0" fmla="*/ 52917 w 1513417"/>
              <a:gd name="connsiteY0" fmla="*/ 4851400 h 4851400"/>
              <a:gd name="connsiteX1" fmla="*/ 243417 w 1513417"/>
              <a:gd name="connsiteY1" fmla="*/ 1930400 h 4851400"/>
              <a:gd name="connsiteX2" fmla="*/ 1513417 w 1513417"/>
              <a:gd name="connsiteY2" fmla="*/ 0 h 4851400"/>
              <a:gd name="connsiteX0" fmla="*/ 1018117 w 1513417"/>
              <a:gd name="connsiteY0" fmla="*/ 5664200 h 5664200"/>
              <a:gd name="connsiteX1" fmla="*/ 243417 w 1513417"/>
              <a:gd name="connsiteY1" fmla="*/ 1930400 h 5664200"/>
              <a:gd name="connsiteX2" fmla="*/ 1513417 w 1513417"/>
              <a:gd name="connsiteY2" fmla="*/ 0 h 5664200"/>
              <a:gd name="connsiteX0" fmla="*/ 1018117 w 1513417"/>
              <a:gd name="connsiteY0" fmla="*/ 5664200 h 5664200"/>
              <a:gd name="connsiteX1" fmla="*/ 243417 w 1513417"/>
              <a:gd name="connsiteY1" fmla="*/ 1930400 h 5664200"/>
              <a:gd name="connsiteX2" fmla="*/ 1513417 w 1513417"/>
              <a:gd name="connsiteY2" fmla="*/ 0 h 5664200"/>
              <a:gd name="connsiteX0" fmla="*/ 1018117 w 2135717"/>
              <a:gd name="connsiteY0" fmla="*/ 5308600 h 5308600"/>
              <a:gd name="connsiteX1" fmla="*/ 243417 w 2135717"/>
              <a:gd name="connsiteY1" fmla="*/ 1574800 h 5308600"/>
              <a:gd name="connsiteX2" fmla="*/ 2135717 w 2135717"/>
              <a:gd name="connsiteY2" fmla="*/ 0 h 5308600"/>
              <a:gd name="connsiteX0" fmla="*/ 1018117 w 2135717"/>
              <a:gd name="connsiteY0" fmla="*/ 5858932 h 5858932"/>
              <a:gd name="connsiteX1" fmla="*/ 243417 w 2135717"/>
              <a:gd name="connsiteY1" fmla="*/ 2125132 h 5858932"/>
              <a:gd name="connsiteX2" fmla="*/ 2135717 w 2135717"/>
              <a:gd name="connsiteY2" fmla="*/ 550332 h 5858932"/>
              <a:gd name="connsiteX0" fmla="*/ 1373717 w 2491317"/>
              <a:gd name="connsiteY0" fmla="*/ 5858932 h 5858932"/>
              <a:gd name="connsiteX1" fmla="*/ 243417 w 2491317"/>
              <a:gd name="connsiteY1" fmla="*/ 2125132 h 5858932"/>
              <a:gd name="connsiteX2" fmla="*/ 2491317 w 2491317"/>
              <a:gd name="connsiteY2" fmla="*/ 550332 h 5858932"/>
              <a:gd name="connsiteX0" fmla="*/ 1373717 w 2491317"/>
              <a:gd name="connsiteY0" fmla="*/ 5858932 h 6240992"/>
              <a:gd name="connsiteX1" fmla="*/ 243417 w 2491317"/>
              <a:gd name="connsiteY1" fmla="*/ 2125132 h 6240992"/>
              <a:gd name="connsiteX2" fmla="*/ 2491317 w 2491317"/>
              <a:gd name="connsiteY2" fmla="*/ 550332 h 6240992"/>
              <a:gd name="connsiteX0" fmla="*/ 1373717 w 2491317"/>
              <a:gd name="connsiteY0" fmla="*/ 6849532 h 7231592"/>
              <a:gd name="connsiteX1" fmla="*/ 243417 w 2491317"/>
              <a:gd name="connsiteY1" fmla="*/ 3115732 h 7231592"/>
              <a:gd name="connsiteX2" fmla="*/ 2491317 w 2491317"/>
              <a:gd name="connsiteY2" fmla="*/ 1540932 h 7231592"/>
              <a:gd name="connsiteX0" fmla="*/ 1373717 w 2707217"/>
              <a:gd name="connsiteY0" fmla="*/ 6849532 h 7231592"/>
              <a:gd name="connsiteX1" fmla="*/ 243417 w 2707217"/>
              <a:gd name="connsiteY1" fmla="*/ 3115732 h 7231592"/>
              <a:gd name="connsiteX2" fmla="*/ 2707217 w 2707217"/>
              <a:gd name="connsiteY2" fmla="*/ 1540932 h 7231592"/>
              <a:gd name="connsiteX0" fmla="*/ 1373717 w 2707217"/>
              <a:gd name="connsiteY0" fmla="*/ 6849532 h 7231592"/>
              <a:gd name="connsiteX1" fmla="*/ 243417 w 2707217"/>
              <a:gd name="connsiteY1" fmla="*/ 2429932 h 7231592"/>
              <a:gd name="connsiteX2" fmla="*/ 2707217 w 2707217"/>
              <a:gd name="connsiteY2" fmla="*/ 1540932 h 7231592"/>
              <a:gd name="connsiteX0" fmla="*/ 1373717 w 2707217"/>
              <a:gd name="connsiteY0" fmla="*/ 6849532 h 7231592"/>
              <a:gd name="connsiteX1" fmla="*/ 243417 w 2707217"/>
              <a:gd name="connsiteY1" fmla="*/ 2429932 h 7231592"/>
              <a:gd name="connsiteX2" fmla="*/ 2707217 w 2707217"/>
              <a:gd name="connsiteY2" fmla="*/ 1540932 h 7231592"/>
              <a:gd name="connsiteX0" fmla="*/ 1640417 w 2973917"/>
              <a:gd name="connsiteY0" fmla="*/ 6849532 h 7231592"/>
              <a:gd name="connsiteX1" fmla="*/ 510117 w 2973917"/>
              <a:gd name="connsiteY1" fmla="*/ 2429932 h 7231592"/>
              <a:gd name="connsiteX2" fmla="*/ 2973917 w 2973917"/>
              <a:gd name="connsiteY2" fmla="*/ 1540932 h 7231592"/>
              <a:gd name="connsiteX0" fmla="*/ 1640417 w 1640417"/>
              <a:gd name="connsiteY0" fmla="*/ 7245362 h 7627422"/>
              <a:gd name="connsiteX1" fmla="*/ 510117 w 1640417"/>
              <a:gd name="connsiteY1" fmla="*/ 2825762 h 7627422"/>
              <a:gd name="connsiteX2" fmla="*/ 923082 w 1640417"/>
              <a:gd name="connsiteY2" fmla="*/ 1540933 h 7627422"/>
              <a:gd name="connsiteX0" fmla="*/ 1640417 w 1640417"/>
              <a:gd name="connsiteY0" fmla="*/ 6193367 h 6575427"/>
              <a:gd name="connsiteX1" fmla="*/ 510117 w 1640417"/>
              <a:gd name="connsiteY1" fmla="*/ 1773767 h 6575427"/>
              <a:gd name="connsiteX2" fmla="*/ 923082 w 1640417"/>
              <a:gd name="connsiteY2" fmla="*/ 488938 h 6575427"/>
              <a:gd name="connsiteX0" fmla="*/ 1640417 w 1640417"/>
              <a:gd name="connsiteY0" fmla="*/ 5704429 h 6086489"/>
              <a:gd name="connsiteX1" fmla="*/ 510117 w 1640417"/>
              <a:gd name="connsiteY1" fmla="*/ 2604261 h 6086489"/>
              <a:gd name="connsiteX2" fmla="*/ 923082 w 1640417"/>
              <a:gd name="connsiteY2" fmla="*/ 0 h 6086489"/>
              <a:gd name="connsiteX0" fmla="*/ 1640417 w 1640417"/>
              <a:gd name="connsiteY0" fmla="*/ 5704429 h 6086489"/>
              <a:gd name="connsiteX1" fmla="*/ 510117 w 1640417"/>
              <a:gd name="connsiteY1" fmla="*/ 2604261 h 6086489"/>
              <a:gd name="connsiteX2" fmla="*/ 923082 w 1640417"/>
              <a:gd name="connsiteY2" fmla="*/ 0 h 6086489"/>
              <a:gd name="connsiteX0" fmla="*/ 1318982 w 1318982"/>
              <a:gd name="connsiteY0" fmla="*/ 5704429 h 6086489"/>
              <a:gd name="connsiteX1" fmla="*/ 188682 w 1318982"/>
              <a:gd name="connsiteY1" fmla="*/ 2604261 h 6086489"/>
              <a:gd name="connsiteX2" fmla="*/ 601647 w 1318982"/>
              <a:gd name="connsiteY2" fmla="*/ 0 h 6086489"/>
              <a:gd name="connsiteX0" fmla="*/ 1343543 w 1343543"/>
              <a:gd name="connsiteY0" fmla="*/ 5704429 h 6086489"/>
              <a:gd name="connsiteX1" fmla="*/ 213243 w 1343543"/>
              <a:gd name="connsiteY1" fmla="*/ 2604261 h 6086489"/>
              <a:gd name="connsiteX2" fmla="*/ 626208 w 1343543"/>
              <a:gd name="connsiteY2" fmla="*/ 0 h 6086489"/>
              <a:gd name="connsiteX0" fmla="*/ 1343543 w 1343543"/>
              <a:gd name="connsiteY0" fmla="*/ 5704429 h 6086489"/>
              <a:gd name="connsiteX1" fmla="*/ 213243 w 1343543"/>
              <a:gd name="connsiteY1" fmla="*/ 2604261 h 6086489"/>
              <a:gd name="connsiteX2" fmla="*/ 626208 w 1343543"/>
              <a:gd name="connsiteY2" fmla="*/ 0 h 6086489"/>
              <a:gd name="connsiteX0" fmla="*/ 1130300 w 1130300"/>
              <a:gd name="connsiteY0" fmla="*/ 5704429 h 6086489"/>
              <a:gd name="connsiteX1" fmla="*/ 0 w 1130300"/>
              <a:gd name="connsiteY1" fmla="*/ 2604261 h 6086489"/>
              <a:gd name="connsiteX2" fmla="*/ 412965 w 1130300"/>
              <a:gd name="connsiteY2" fmla="*/ 0 h 6086489"/>
              <a:gd name="connsiteX0" fmla="*/ 1147804 w 1147804"/>
              <a:gd name="connsiteY0" fmla="*/ 5704429 h 6086489"/>
              <a:gd name="connsiteX1" fmla="*/ 17504 w 1147804"/>
              <a:gd name="connsiteY1" fmla="*/ 2604261 h 6086489"/>
              <a:gd name="connsiteX2" fmla="*/ 430469 w 1147804"/>
              <a:gd name="connsiteY2" fmla="*/ 0 h 6086489"/>
              <a:gd name="connsiteX0" fmla="*/ 1147804 w 1147804"/>
              <a:gd name="connsiteY0" fmla="*/ 5704429 h 6086489"/>
              <a:gd name="connsiteX1" fmla="*/ 17504 w 1147804"/>
              <a:gd name="connsiteY1" fmla="*/ 2604261 h 6086489"/>
              <a:gd name="connsiteX2" fmla="*/ 430469 w 1147804"/>
              <a:gd name="connsiteY2" fmla="*/ 0 h 608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804" h="6086489">
                <a:moveTo>
                  <a:pt x="1147804" y="5704429"/>
                </a:moveTo>
                <a:cubicBezTo>
                  <a:pt x="438191" y="6086489"/>
                  <a:pt x="23166" y="3597929"/>
                  <a:pt x="17504" y="2604261"/>
                </a:cubicBezTo>
                <a:cubicBezTo>
                  <a:pt x="0" y="1806875"/>
                  <a:pt x="172675" y="570161"/>
                  <a:pt x="430469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6600000">
            <a:off x="5719231" y="3987800"/>
            <a:ext cx="563030" cy="42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6600000">
            <a:off x="5511803" y="3917034"/>
            <a:ext cx="563030" cy="42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4340000">
            <a:off x="5566831" y="5170110"/>
            <a:ext cx="563030" cy="42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4340000">
            <a:off x="5791203" y="5060034"/>
            <a:ext cx="563030" cy="42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45200" y="4759470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BPM1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3832370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BPM2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83805" y="2963940"/>
            <a:ext cx="94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+δ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endParaRPr lang="en-US" sz="1800" baseline="-25000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5273785" y="2702070"/>
            <a:ext cx="446459" cy="1179971"/>
          </a:xfrm>
          <a:custGeom>
            <a:avLst/>
            <a:gdLst>
              <a:gd name="connsiteX0" fmla="*/ 0 w 660400"/>
              <a:gd name="connsiteY0" fmla="*/ 304800 h 304800"/>
              <a:gd name="connsiteX1" fmla="*/ 368300 w 660400"/>
              <a:gd name="connsiteY1" fmla="*/ 0 h 304800"/>
              <a:gd name="connsiteX2" fmla="*/ 660400 w 660400"/>
              <a:gd name="connsiteY2" fmla="*/ 304800 h 304800"/>
              <a:gd name="connsiteX0" fmla="*/ 0 w 1460500"/>
              <a:gd name="connsiteY0" fmla="*/ 4851400 h 5355168"/>
              <a:gd name="connsiteX1" fmla="*/ 368300 w 1460500"/>
              <a:gd name="connsiteY1" fmla="*/ 4546600 h 5355168"/>
              <a:gd name="connsiteX2" fmla="*/ 1460500 w 1460500"/>
              <a:gd name="connsiteY2" fmla="*/ 0 h 5355168"/>
              <a:gd name="connsiteX0" fmla="*/ 0 w 1460500"/>
              <a:gd name="connsiteY0" fmla="*/ 4851400 h 5355168"/>
              <a:gd name="connsiteX1" fmla="*/ 368300 w 1460500"/>
              <a:gd name="connsiteY1" fmla="*/ 4546600 h 5355168"/>
              <a:gd name="connsiteX2" fmla="*/ 190500 w 1460500"/>
              <a:gd name="connsiteY2" fmla="*/ 1930400 h 5355168"/>
              <a:gd name="connsiteX3" fmla="*/ 1460500 w 1460500"/>
              <a:gd name="connsiteY3" fmla="*/ 0 h 5355168"/>
              <a:gd name="connsiteX0" fmla="*/ 52917 w 1513417"/>
              <a:gd name="connsiteY0" fmla="*/ 4851400 h 4851400"/>
              <a:gd name="connsiteX1" fmla="*/ 243417 w 1513417"/>
              <a:gd name="connsiteY1" fmla="*/ 1930400 h 4851400"/>
              <a:gd name="connsiteX2" fmla="*/ 1513417 w 1513417"/>
              <a:gd name="connsiteY2" fmla="*/ 0 h 4851400"/>
              <a:gd name="connsiteX0" fmla="*/ 1018117 w 1513417"/>
              <a:gd name="connsiteY0" fmla="*/ 5664200 h 5664200"/>
              <a:gd name="connsiteX1" fmla="*/ 243417 w 1513417"/>
              <a:gd name="connsiteY1" fmla="*/ 1930400 h 5664200"/>
              <a:gd name="connsiteX2" fmla="*/ 1513417 w 1513417"/>
              <a:gd name="connsiteY2" fmla="*/ 0 h 5664200"/>
              <a:gd name="connsiteX0" fmla="*/ 1018117 w 1513417"/>
              <a:gd name="connsiteY0" fmla="*/ 5664200 h 5664200"/>
              <a:gd name="connsiteX1" fmla="*/ 243417 w 1513417"/>
              <a:gd name="connsiteY1" fmla="*/ 1930400 h 5664200"/>
              <a:gd name="connsiteX2" fmla="*/ 1513417 w 1513417"/>
              <a:gd name="connsiteY2" fmla="*/ 0 h 5664200"/>
              <a:gd name="connsiteX0" fmla="*/ 1018117 w 2135717"/>
              <a:gd name="connsiteY0" fmla="*/ 5308600 h 5308600"/>
              <a:gd name="connsiteX1" fmla="*/ 243417 w 2135717"/>
              <a:gd name="connsiteY1" fmla="*/ 1574800 h 5308600"/>
              <a:gd name="connsiteX2" fmla="*/ 2135717 w 2135717"/>
              <a:gd name="connsiteY2" fmla="*/ 0 h 5308600"/>
              <a:gd name="connsiteX0" fmla="*/ 1018117 w 2135717"/>
              <a:gd name="connsiteY0" fmla="*/ 5858932 h 5858932"/>
              <a:gd name="connsiteX1" fmla="*/ 243417 w 2135717"/>
              <a:gd name="connsiteY1" fmla="*/ 2125132 h 5858932"/>
              <a:gd name="connsiteX2" fmla="*/ 2135717 w 2135717"/>
              <a:gd name="connsiteY2" fmla="*/ 550332 h 5858932"/>
              <a:gd name="connsiteX0" fmla="*/ 1373717 w 2491317"/>
              <a:gd name="connsiteY0" fmla="*/ 5858932 h 5858932"/>
              <a:gd name="connsiteX1" fmla="*/ 243417 w 2491317"/>
              <a:gd name="connsiteY1" fmla="*/ 2125132 h 5858932"/>
              <a:gd name="connsiteX2" fmla="*/ 2491317 w 2491317"/>
              <a:gd name="connsiteY2" fmla="*/ 550332 h 5858932"/>
              <a:gd name="connsiteX0" fmla="*/ 1373717 w 2491317"/>
              <a:gd name="connsiteY0" fmla="*/ 5858932 h 6240992"/>
              <a:gd name="connsiteX1" fmla="*/ 243417 w 2491317"/>
              <a:gd name="connsiteY1" fmla="*/ 2125132 h 6240992"/>
              <a:gd name="connsiteX2" fmla="*/ 2491317 w 2491317"/>
              <a:gd name="connsiteY2" fmla="*/ 550332 h 6240992"/>
              <a:gd name="connsiteX0" fmla="*/ 1373717 w 2491317"/>
              <a:gd name="connsiteY0" fmla="*/ 6849532 h 7231592"/>
              <a:gd name="connsiteX1" fmla="*/ 243417 w 2491317"/>
              <a:gd name="connsiteY1" fmla="*/ 3115732 h 7231592"/>
              <a:gd name="connsiteX2" fmla="*/ 2491317 w 2491317"/>
              <a:gd name="connsiteY2" fmla="*/ 1540932 h 7231592"/>
              <a:gd name="connsiteX0" fmla="*/ 1373717 w 2707217"/>
              <a:gd name="connsiteY0" fmla="*/ 6849532 h 7231592"/>
              <a:gd name="connsiteX1" fmla="*/ 243417 w 2707217"/>
              <a:gd name="connsiteY1" fmla="*/ 3115732 h 7231592"/>
              <a:gd name="connsiteX2" fmla="*/ 2707217 w 2707217"/>
              <a:gd name="connsiteY2" fmla="*/ 1540932 h 7231592"/>
              <a:gd name="connsiteX0" fmla="*/ 1373717 w 2707217"/>
              <a:gd name="connsiteY0" fmla="*/ 6849532 h 7231592"/>
              <a:gd name="connsiteX1" fmla="*/ 243417 w 2707217"/>
              <a:gd name="connsiteY1" fmla="*/ 2429932 h 7231592"/>
              <a:gd name="connsiteX2" fmla="*/ 2707217 w 2707217"/>
              <a:gd name="connsiteY2" fmla="*/ 1540932 h 7231592"/>
              <a:gd name="connsiteX0" fmla="*/ 1373717 w 2707217"/>
              <a:gd name="connsiteY0" fmla="*/ 6849532 h 7231592"/>
              <a:gd name="connsiteX1" fmla="*/ 243417 w 2707217"/>
              <a:gd name="connsiteY1" fmla="*/ 2429932 h 7231592"/>
              <a:gd name="connsiteX2" fmla="*/ 2707217 w 2707217"/>
              <a:gd name="connsiteY2" fmla="*/ 1540932 h 7231592"/>
              <a:gd name="connsiteX0" fmla="*/ 1640417 w 2973917"/>
              <a:gd name="connsiteY0" fmla="*/ 6849532 h 7231592"/>
              <a:gd name="connsiteX1" fmla="*/ 510117 w 2973917"/>
              <a:gd name="connsiteY1" fmla="*/ 2429932 h 7231592"/>
              <a:gd name="connsiteX2" fmla="*/ 2973917 w 2973917"/>
              <a:gd name="connsiteY2" fmla="*/ 1540932 h 7231592"/>
              <a:gd name="connsiteX0" fmla="*/ 1640417 w 1640417"/>
              <a:gd name="connsiteY0" fmla="*/ 7245362 h 7627422"/>
              <a:gd name="connsiteX1" fmla="*/ 510117 w 1640417"/>
              <a:gd name="connsiteY1" fmla="*/ 2825762 h 7627422"/>
              <a:gd name="connsiteX2" fmla="*/ 923082 w 1640417"/>
              <a:gd name="connsiteY2" fmla="*/ 1540933 h 7627422"/>
              <a:gd name="connsiteX0" fmla="*/ 1640417 w 1640417"/>
              <a:gd name="connsiteY0" fmla="*/ 6193367 h 6575427"/>
              <a:gd name="connsiteX1" fmla="*/ 510117 w 1640417"/>
              <a:gd name="connsiteY1" fmla="*/ 1773767 h 6575427"/>
              <a:gd name="connsiteX2" fmla="*/ 923082 w 1640417"/>
              <a:gd name="connsiteY2" fmla="*/ 488938 h 6575427"/>
              <a:gd name="connsiteX0" fmla="*/ 1640417 w 1640417"/>
              <a:gd name="connsiteY0" fmla="*/ 5704429 h 6086489"/>
              <a:gd name="connsiteX1" fmla="*/ 510117 w 1640417"/>
              <a:gd name="connsiteY1" fmla="*/ 2604261 h 6086489"/>
              <a:gd name="connsiteX2" fmla="*/ 923082 w 1640417"/>
              <a:gd name="connsiteY2" fmla="*/ 0 h 6086489"/>
              <a:gd name="connsiteX0" fmla="*/ 1640417 w 1640417"/>
              <a:gd name="connsiteY0" fmla="*/ 5704429 h 6086489"/>
              <a:gd name="connsiteX1" fmla="*/ 510117 w 1640417"/>
              <a:gd name="connsiteY1" fmla="*/ 2604261 h 6086489"/>
              <a:gd name="connsiteX2" fmla="*/ 923082 w 1640417"/>
              <a:gd name="connsiteY2" fmla="*/ 0 h 6086489"/>
              <a:gd name="connsiteX0" fmla="*/ 1318982 w 1318982"/>
              <a:gd name="connsiteY0" fmla="*/ 5704429 h 6086489"/>
              <a:gd name="connsiteX1" fmla="*/ 188682 w 1318982"/>
              <a:gd name="connsiteY1" fmla="*/ 2604261 h 6086489"/>
              <a:gd name="connsiteX2" fmla="*/ 601647 w 1318982"/>
              <a:gd name="connsiteY2" fmla="*/ 0 h 6086489"/>
              <a:gd name="connsiteX0" fmla="*/ 1343543 w 1343543"/>
              <a:gd name="connsiteY0" fmla="*/ 5704429 h 6086489"/>
              <a:gd name="connsiteX1" fmla="*/ 213243 w 1343543"/>
              <a:gd name="connsiteY1" fmla="*/ 2604261 h 6086489"/>
              <a:gd name="connsiteX2" fmla="*/ 626208 w 1343543"/>
              <a:gd name="connsiteY2" fmla="*/ 0 h 6086489"/>
              <a:gd name="connsiteX0" fmla="*/ 1343543 w 1343543"/>
              <a:gd name="connsiteY0" fmla="*/ 5704429 h 6086489"/>
              <a:gd name="connsiteX1" fmla="*/ 213243 w 1343543"/>
              <a:gd name="connsiteY1" fmla="*/ 2604261 h 6086489"/>
              <a:gd name="connsiteX2" fmla="*/ 626208 w 1343543"/>
              <a:gd name="connsiteY2" fmla="*/ 0 h 6086489"/>
              <a:gd name="connsiteX0" fmla="*/ 1130300 w 1130300"/>
              <a:gd name="connsiteY0" fmla="*/ 5704429 h 6086489"/>
              <a:gd name="connsiteX1" fmla="*/ 0 w 1130300"/>
              <a:gd name="connsiteY1" fmla="*/ 2604261 h 6086489"/>
              <a:gd name="connsiteX2" fmla="*/ 412965 w 1130300"/>
              <a:gd name="connsiteY2" fmla="*/ 0 h 6086489"/>
              <a:gd name="connsiteX0" fmla="*/ 1147804 w 1147804"/>
              <a:gd name="connsiteY0" fmla="*/ 5704429 h 6086489"/>
              <a:gd name="connsiteX1" fmla="*/ 17504 w 1147804"/>
              <a:gd name="connsiteY1" fmla="*/ 2604261 h 6086489"/>
              <a:gd name="connsiteX2" fmla="*/ 430469 w 1147804"/>
              <a:gd name="connsiteY2" fmla="*/ 0 h 6086489"/>
              <a:gd name="connsiteX0" fmla="*/ 1061094 w 1061094"/>
              <a:gd name="connsiteY0" fmla="*/ 5704429 h 6086489"/>
              <a:gd name="connsiteX1" fmla="*/ 188666 w 1061094"/>
              <a:gd name="connsiteY1" fmla="*/ 2604260 h 6086489"/>
              <a:gd name="connsiteX2" fmla="*/ 343759 w 1061094"/>
              <a:gd name="connsiteY2" fmla="*/ 0 h 6086489"/>
              <a:gd name="connsiteX0" fmla="*/ 889932 w 1376001"/>
              <a:gd name="connsiteY0" fmla="*/ 4282907 h 4664967"/>
              <a:gd name="connsiteX1" fmla="*/ 17504 w 1376001"/>
              <a:gd name="connsiteY1" fmla="*/ 1182738 h 4664967"/>
              <a:gd name="connsiteX2" fmla="*/ 1376000 w 1376001"/>
              <a:gd name="connsiteY2" fmla="*/ 0 h 4664967"/>
              <a:gd name="connsiteX0" fmla="*/ 889932 w 889933"/>
              <a:gd name="connsiteY0" fmla="*/ 5704430 h 6086490"/>
              <a:gd name="connsiteX1" fmla="*/ 17504 w 889933"/>
              <a:gd name="connsiteY1" fmla="*/ 2604261 h 6086490"/>
              <a:gd name="connsiteX2" fmla="*/ 387492 w 889933"/>
              <a:gd name="connsiteY2" fmla="*/ 0 h 6086490"/>
              <a:gd name="connsiteX0" fmla="*/ 889932 w 889931"/>
              <a:gd name="connsiteY0" fmla="*/ 5704430 h 6086490"/>
              <a:gd name="connsiteX1" fmla="*/ 17504 w 889931"/>
              <a:gd name="connsiteY1" fmla="*/ 2604261 h 6086490"/>
              <a:gd name="connsiteX2" fmla="*/ 387492 w 889931"/>
              <a:gd name="connsiteY2" fmla="*/ 0 h 6086490"/>
              <a:gd name="connsiteX0" fmla="*/ 889932 w 889933"/>
              <a:gd name="connsiteY0" fmla="*/ 5704430 h 5704428"/>
              <a:gd name="connsiteX1" fmla="*/ 17504 w 889933"/>
              <a:gd name="connsiteY1" fmla="*/ 2604261 h 5704428"/>
              <a:gd name="connsiteX2" fmla="*/ 387492 w 889933"/>
              <a:gd name="connsiteY2" fmla="*/ 0 h 5704428"/>
              <a:gd name="connsiteX0" fmla="*/ 889932 w 889931"/>
              <a:gd name="connsiteY0" fmla="*/ 5704430 h 5704428"/>
              <a:gd name="connsiteX1" fmla="*/ 17504 w 889931"/>
              <a:gd name="connsiteY1" fmla="*/ 2604261 h 5704428"/>
              <a:gd name="connsiteX2" fmla="*/ 229904 w 889931"/>
              <a:gd name="connsiteY2" fmla="*/ 0 h 5704428"/>
              <a:gd name="connsiteX0" fmla="*/ 896338 w 896339"/>
              <a:gd name="connsiteY0" fmla="*/ 5704430 h 5704428"/>
              <a:gd name="connsiteX1" fmla="*/ 23910 w 896339"/>
              <a:gd name="connsiteY1" fmla="*/ 2604261 h 5704428"/>
              <a:gd name="connsiteX2" fmla="*/ 236310 w 896339"/>
              <a:gd name="connsiteY2" fmla="*/ 0 h 5704428"/>
              <a:gd name="connsiteX0" fmla="*/ 896338 w 896337"/>
              <a:gd name="connsiteY0" fmla="*/ 5704430 h 5704428"/>
              <a:gd name="connsiteX1" fmla="*/ 417881 w 896337"/>
              <a:gd name="connsiteY1" fmla="*/ 3034037 h 5704428"/>
              <a:gd name="connsiteX2" fmla="*/ 236310 w 896337"/>
              <a:gd name="connsiteY2" fmla="*/ 0 h 5704428"/>
              <a:gd name="connsiteX0" fmla="*/ 838549 w 838549"/>
              <a:gd name="connsiteY0" fmla="*/ 5704430 h 5704428"/>
              <a:gd name="connsiteX1" fmla="*/ 360092 w 838549"/>
              <a:gd name="connsiteY1" fmla="*/ 3034037 h 5704428"/>
              <a:gd name="connsiteX2" fmla="*/ 99043 w 838549"/>
              <a:gd name="connsiteY2" fmla="*/ 2967502 h 5704428"/>
              <a:gd name="connsiteX3" fmla="*/ 178521 w 838549"/>
              <a:gd name="connsiteY3" fmla="*/ 0 h 5704428"/>
              <a:gd name="connsiteX0" fmla="*/ 769768 w 769768"/>
              <a:gd name="connsiteY0" fmla="*/ 5704430 h 5704428"/>
              <a:gd name="connsiteX1" fmla="*/ 30262 w 769768"/>
              <a:gd name="connsiteY1" fmla="*/ 2967502 h 5704428"/>
              <a:gd name="connsiteX2" fmla="*/ 109740 w 769768"/>
              <a:gd name="connsiteY2" fmla="*/ 0 h 5704428"/>
              <a:gd name="connsiteX0" fmla="*/ 769768 w 769768"/>
              <a:gd name="connsiteY0" fmla="*/ 5704430 h 5704428"/>
              <a:gd name="connsiteX1" fmla="*/ 30262 w 769768"/>
              <a:gd name="connsiteY1" fmla="*/ 2967502 h 5704428"/>
              <a:gd name="connsiteX2" fmla="*/ 109740 w 769768"/>
              <a:gd name="connsiteY2" fmla="*/ 0 h 5704428"/>
              <a:gd name="connsiteX0" fmla="*/ 755441 w 755441"/>
              <a:gd name="connsiteY0" fmla="*/ 5704430 h 5704428"/>
              <a:gd name="connsiteX1" fmla="*/ 15935 w 755441"/>
              <a:gd name="connsiteY1" fmla="*/ 2967502 h 5704428"/>
              <a:gd name="connsiteX2" fmla="*/ 95413 w 755441"/>
              <a:gd name="connsiteY2" fmla="*/ 0 h 5704428"/>
              <a:gd name="connsiteX0" fmla="*/ 755441 w 755441"/>
              <a:gd name="connsiteY0" fmla="*/ 5704430 h 5704428"/>
              <a:gd name="connsiteX1" fmla="*/ 15935 w 755441"/>
              <a:gd name="connsiteY1" fmla="*/ 2967502 h 5704428"/>
              <a:gd name="connsiteX2" fmla="*/ 95413 w 755441"/>
              <a:gd name="connsiteY2" fmla="*/ 0 h 5704428"/>
              <a:gd name="connsiteX0" fmla="*/ 755441 w 755441"/>
              <a:gd name="connsiteY0" fmla="*/ 5704430 h 5704428"/>
              <a:gd name="connsiteX1" fmla="*/ 15935 w 755441"/>
              <a:gd name="connsiteY1" fmla="*/ 2967502 h 5704428"/>
              <a:gd name="connsiteX2" fmla="*/ 95413 w 755441"/>
              <a:gd name="connsiteY2" fmla="*/ 0 h 570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441" h="5704428">
                <a:moveTo>
                  <a:pt x="755441" y="5704430"/>
                </a:moveTo>
                <a:cubicBezTo>
                  <a:pt x="529747" y="5338896"/>
                  <a:pt x="47146" y="4245688"/>
                  <a:pt x="15935" y="2967502"/>
                </a:cubicBezTo>
                <a:cubicBezTo>
                  <a:pt x="0" y="2032054"/>
                  <a:pt x="24863" y="1088084"/>
                  <a:pt x="95413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270270"/>
            <a:ext cx="7612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g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</a:t>
            </a:r>
            <a:r>
              <a:rPr lang="en-US" sz="1800" i="1" dirty="0" smtClean="0"/>
              <a:t>g</a:t>
            </a:r>
            <a:r>
              <a:rPr lang="en-US" sz="1800" baseline="-25000" dirty="0" smtClean="0"/>
              <a:t>2</a:t>
            </a:r>
            <a:endParaRPr lang="en-US" sz="1800" baseline="-25000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5676900" y="1940070"/>
            <a:ext cx="1562100" cy="825500"/>
          </a:xfrm>
          <a:custGeom>
            <a:avLst/>
            <a:gdLst>
              <a:gd name="connsiteX0" fmla="*/ 0 w 1562100"/>
              <a:gd name="connsiteY0" fmla="*/ 292100 h 825500"/>
              <a:gd name="connsiteX1" fmla="*/ 1143000 w 1562100"/>
              <a:gd name="connsiteY1" fmla="*/ 88900 h 825500"/>
              <a:gd name="connsiteX2" fmla="*/ 1562100 w 1562100"/>
              <a:gd name="connsiteY2" fmla="*/ 825500 h 825500"/>
              <a:gd name="connsiteX0" fmla="*/ 0 w 1562100"/>
              <a:gd name="connsiteY0" fmla="*/ 292100 h 825500"/>
              <a:gd name="connsiteX1" fmla="*/ 1143000 w 1562100"/>
              <a:gd name="connsiteY1" fmla="*/ 88900 h 825500"/>
              <a:gd name="connsiteX2" fmla="*/ 965200 w 1562100"/>
              <a:gd name="connsiteY2" fmla="*/ 558800 h 825500"/>
              <a:gd name="connsiteX3" fmla="*/ 1562100 w 1562100"/>
              <a:gd name="connsiteY3" fmla="*/ 825500 h 825500"/>
              <a:gd name="connsiteX0" fmla="*/ 0 w 1562100"/>
              <a:gd name="connsiteY0" fmla="*/ 292100 h 825500"/>
              <a:gd name="connsiteX1" fmla="*/ 1143000 w 1562100"/>
              <a:gd name="connsiteY1" fmla="*/ 88900 h 825500"/>
              <a:gd name="connsiteX2" fmla="*/ 1562100 w 1562100"/>
              <a:gd name="connsiteY2" fmla="*/ 825500 h 825500"/>
              <a:gd name="connsiteX0" fmla="*/ 0 w 1562100"/>
              <a:gd name="connsiteY0" fmla="*/ 292100 h 825500"/>
              <a:gd name="connsiteX1" fmla="*/ 889000 w 1562100"/>
              <a:gd name="connsiteY1" fmla="*/ 88900 h 825500"/>
              <a:gd name="connsiteX2" fmla="*/ 1562100 w 1562100"/>
              <a:gd name="connsiteY2" fmla="*/ 825500 h 825500"/>
              <a:gd name="connsiteX0" fmla="*/ 0 w 1562100"/>
              <a:gd name="connsiteY0" fmla="*/ 292100 h 825500"/>
              <a:gd name="connsiteX1" fmla="*/ 889000 w 1562100"/>
              <a:gd name="connsiteY1" fmla="*/ 88900 h 825500"/>
              <a:gd name="connsiteX2" fmla="*/ 1562100 w 1562100"/>
              <a:gd name="connsiteY2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825500">
                <a:moveTo>
                  <a:pt x="0" y="292100"/>
                </a:moveTo>
                <a:cubicBezTo>
                  <a:pt x="250825" y="133350"/>
                  <a:pt x="628650" y="0"/>
                  <a:pt x="889000" y="88900"/>
                </a:cubicBezTo>
                <a:cubicBezTo>
                  <a:pt x="1149350" y="177800"/>
                  <a:pt x="1474788" y="672042"/>
                  <a:pt x="1562100" y="82550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3040" y="16213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Δ</a:t>
            </a:r>
            <a:r>
              <a:rPr lang="en-US" sz="1800" i="1" dirty="0" smtClean="0"/>
              <a:t>X</a:t>
            </a:r>
            <a:r>
              <a:rPr lang="en-US" sz="1800" dirty="0" smtClean="0"/>
              <a:t>’+δ</a:t>
            </a:r>
            <a:r>
              <a:rPr lang="en-US" sz="1800" i="1" dirty="0" smtClean="0"/>
              <a:t>X</a:t>
            </a:r>
            <a:r>
              <a:rPr lang="en-US" sz="1800" dirty="0" smtClean="0"/>
              <a:t>’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873710" y="3222785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kicker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861909" y="4166197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beam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7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112838" y="2435225"/>
          <a:ext cx="3040062" cy="460375"/>
        </p:xfrm>
        <a:graphic>
          <a:graphicData uri="http://schemas.openxmlformats.org/presentationml/2006/ole">
            <p:oleObj spid="_x0000_s39938" name="Equation" r:id="rId3" imgW="1257300" imgH="1905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cavity (CC) noise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White noise on phase</a:t>
            </a:r>
          </a:p>
          <a:p>
            <a:pPr lvl="1"/>
            <a:r>
              <a:rPr lang="en-US" b="0" dirty="0" smtClean="0"/>
              <a:t> Offset due to phase perturbation *</a:t>
            </a:r>
          </a:p>
          <a:p>
            <a:pPr lvl="1"/>
            <a:endParaRPr lang="en-US" b="0" dirty="0" smtClean="0"/>
          </a:p>
          <a:p>
            <a:pPr lvl="1"/>
            <a:endParaRPr lang="en-US" b="0" dirty="0" smtClean="0"/>
          </a:p>
          <a:p>
            <a:pPr lvl="1"/>
            <a:endParaRPr lang="en-US" b="0" dirty="0" smtClean="0"/>
          </a:p>
          <a:p>
            <a:pPr lvl="1">
              <a:buNone/>
            </a:pPr>
            <a:endParaRPr lang="en-US" b="0" dirty="0" smtClean="0"/>
          </a:p>
          <a:p>
            <a:r>
              <a:rPr lang="en-US" b="0" dirty="0" smtClean="0"/>
              <a:t>Time correlated phase noise *</a:t>
            </a:r>
          </a:p>
          <a:p>
            <a:r>
              <a:rPr lang="en-US" b="0" dirty="0" smtClean="0"/>
              <a:t> Mono frequent perturbation *</a:t>
            </a:r>
          </a:p>
          <a:p>
            <a:endParaRPr lang="en-US" b="0" dirty="0" smtClean="0"/>
          </a:p>
          <a:p>
            <a:pPr lvl="1"/>
            <a:endParaRPr lang="en-US" b="0" dirty="0" smtClean="0"/>
          </a:p>
          <a:p>
            <a:pPr>
              <a:buNone/>
            </a:pPr>
            <a:r>
              <a:rPr lang="en-US" sz="1600" b="0" dirty="0" smtClean="0"/>
              <a:t>* K. </a:t>
            </a:r>
            <a:r>
              <a:rPr lang="en-US" sz="1600" b="0" dirty="0" err="1" smtClean="0"/>
              <a:t>Ohmi</a:t>
            </a:r>
            <a:r>
              <a:rPr lang="en-US" sz="1600" b="0" dirty="0" smtClean="0"/>
              <a:t> et al., TUPAN048, PAC07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228975" y="2397125"/>
          <a:ext cx="2454275" cy="882650"/>
        </p:xfrm>
        <a:graphic>
          <a:graphicData uri="http://schemas.openxmlformats.org/presentationml/2006/ole">
            <p:oleObj spid="_x0000_s40963" name="Equation" r:id="rId3" imgW="1130300" imgH="406400" progId="Equation.3">
              <p:embed/>
            </p:oleObj>
          </a:graphicData>
        </a:graphic>
      </p:graphicFrame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041900" y="4178300"/>
            <a:ext cx="377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Not yet applied to HL-LHC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6300" y="3898900"/>
            <a:ext cx="390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3398"/>
                </a:solidFill>
              </a:rPr>
              <a:t>}</a:t>
            </a:r>
            <a:endParaRPr lang="en-US" sz="4800" dirty="0">
              <a:solidFill>
                <a:srgbClr val="00339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noise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RF noise in </a:t>
            </a:r>
            <a:r>
              <a:rPr lang="en-US" b="0" dirty="0" err="1" smtClean="0"/>
              <a:t>LHC’s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accelerating cavities</a:t>
            </a:r>
            <a:br>
              <a:rPr lang="en-US" b="0" dirty="0" smtClean="0"/>
            </a:br>
            <a:r>
              <a:rPr lang="en-US" b="0" dirty="0" smtClean="0"/>
              <a:t>can be measured</a:t>
            </a:r>
          </a:p>
          <a:p>
            <a:r>
              <a:rPr lang="en-US" b="0" dirty="0" smtClean="0"/>
              <a:t>Estimation of white</a:t>
            </a:r>
            <a:br>
              <a:rPr lang="en-US" b="0" dirty="0" smtClean="0"/>
            </a:br>
            <a:r>
              <a:rPr lang="en-US" b="0" dirty="0" smtClean="0"/>
              <a:t>noise level with</a:t>
            </a:r>
            <a:br>
              <a:rPr lang="en-US" b="0" dirty="0" smtClean="0"/>
            </a:br>
            <a:r>
              <a:rPr lang="en-US" b="0" dirty="0" smtClean="0"/>
              <a:t>equivalent power</a:t>
            </a:r>
            <a:br>
              <a:rPr lang="en-US" b="0" dirty="0" smtClean="0"/>
            </a:br>
            <a:r>
              <a:rPr lang="en-US" b="0" dirty="0" smtClean="0"/>
              <a:t>in all </a:t>
            </a:r>
            <a:r>
              <a:rPr lang="en-US" b="0" dirty="0" err="1" smtClean="0"/>
              <a:t>betatron</a:t>
            </a:r>
            <a:r>
              <a:rPr lang="en-US" b="0" dirty="0" smtClean="0"/>
              <a:t> side</a:t>
            </a:r>
            <a:br>
              <a:rPr lang="en-US" b="0" dirty="0" smtClean="0"/>
            </a:br>
            <a:r>
              <a:rPr lang="en-US" b="0" dirty="0" smtClean="0"/>
              <a:t>bands:</a:t>
            </a:r>
            <a:br>
              <a:rPr lang="en-US" b="0" dirty="0" smtClean="0"/>
            </a:br>
            <a:r>
              <a:rPr lang="en-US" b="0" dirty="0" smtClean="0"/>
              <a:t>2×10</a:t>
            </a:r>
            <a:r>
              <a:rPr lang="en-US" b="0" baseline="30000" dirty="0" smtClean="0"/>
              <a:t>-4</a:t>
            </a:r>
            <a:r>
              <a:rPr lang="en-US" b="0" dirty="0" smtClean="0"/>
              <a:t> </a:t>
            </a:r>
            <a:r>
              <a:rPr lang="en-US" b="0" dirty="0" err="1" smtClean="0"/>
              <a:t>rad</a:t>
            </a:r>
            <a:r>
              <a:rPr lang="en-US" b="0" dirty="0" smtClean="0"/>
              <a:t> </a:t>
            </a:r>
            <a:r>
              <a:rPr lang="en-US" b="0" dirty="0" err="1" smtClean="0"/>
              <a:t>rms</a:t>
            </a:r>
            <a:r>
              <a:rPr lang="en-US" b="0" dirty="0" smtClean="0"/>
              <a:t> *</a:t>
            </a:r>
            <a:br>
              <a:rPr lang="en-US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* P. </a:t>
            </a:r>
            <a:r>
              <a:rPr lang="en-US" sz="1600" b="0" dirty="0" err="1" smtClean="0"/>
              <a:t>Baudrenghien</a:t>
            </a:r>
            <a:r>
              <a:rPr lang="en-US" sz="1600" b="0" dirty="0" smtClean="0"/>
              <a:t>, LLRF for crab cavities, 2</a:t>
            </a:r>
            <a:r>
              <a:rPr lang="en-US" sz="1600" b="0" baseline="30000" dirty="0" smtClean="0"/>
              <a:t>nd</a:t>
            </a:r>
            <a:r>
              <a:rPr lang="en-US" sz="1600" b="0" dirty="0" smtClean="0"/>
              <a:t> Joint </a:t>
            </a:r>
            <a:r>
              <a:rPr lang="en-US" sz="1600" b="0" dirty="0" err="1" smtClean="0"/>
              <a:t>HiLumi</a:t>
            </a:r>
            <a:r>
              <a:rPr lang="en-US" sz="1600" b="0" dirty="0" smtClean="0"/>
              <a:t> LHC-LARP Annual Meeting, Nov.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09" y="1533805"/>
            <a:ext cx="5443681" cy="3211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5153" y="1123767"/>
            <a:ext cx="2439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98"/>
                </a:solidFill>
              </a:rPr>
              <a:t>ACS phase noise</a:t>
            </a:r>
            <a:endParaRPr lang="en-US" sz="2000" dirty="0">
              <a:solidFill>
                <a:srgbClr val="0033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7272" y="4774442"/>
            <a:ext cx="318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98"/>
                </a:solidFill>
              </a:rPr>
              <a:t>Courtesy P. </a:t>
            </a:r>
            <a:r>
              <a:rPr lang="en-US" sz="2000" dirty="0" err="1" smtClean="0">
                <a:solidFill>
                  <a:srgbClr val="003398"/>
                </a:solidFill>
              </a:rPr>
              <a:t>Baudrenghien</a:t>
            </a:r>
            <a:endParaRPr lang="en-US" sz="2000" dirty="0">
              <a:solidFill>
                <a:srgbClr val="003398"/>
              </a:solidFill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Strong-strong soft Gaussian collision model</a:t>
            </a:r>
          </a:p>
          <a:p>
            <a:r>
              <a:rPr lang="en-US" b="0" dirty="0" smtClean="0"/>
              <a:t>1 bunch per beam</a:t>
            </a:r>
          </a:p>
          <a:p>
            <a:r>
              <a:rPr lang="en-US" b="0" dirty="0" smtClean="0"/>
              <a:t>Linear transfer maps</a:t>
            </a:r>
          </a:p>
          <a:p>
            <a:r>
              <a:rPr lang="en-US" b="0" dirty="0" smtClean="0"/>
              <a:t>No long range effects</a:t>
            </a:r>
          </a:p>
          <a:p>
            <a:r>
              <a:rPr lang="en-US" b="0" dirty="0" smtClean="0"/>
              <a:t>8 million macro particles</a:t>
            </a:r>
          </a:p>
          <a:p>
            <a:r>
              <a:rPr lang="en-US" b="0" dirty="0" smtClean="0"/>
              <a:t>2 cases:</a:t>
            </a:r>
          </a:p>
          <a:p>
            <a:pPr lvl="1"/>
            <a:r>
              <a:rPr lang="en-US" b="0" dirty="0" smtClean="0"/>
              <a:t> LHC parameters from 2012</a:t>
            </a:r>
          </a:p>
          <a:p>
            <a:pPr lvl="1"/>
            <a:r>
              <a:rPr lang="en-US" b="0" dirty="0" smtClean="0"/>
              <a:t> 50 ns bunch spacing HL scenario</a:t>
            </a:r>
          </a:p>
          <a:p>
            <a:pPr>
              <a:buNone/>
            </a:pPr>
            <a:endParaRPr lang="en-US" sz="1600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i="1" dirty="0" smtClean="0"/>
              <a:t>BeamBeam3D</a:t>
            </a:r>
            <a:r>
              <a:rPr lang="en-US" dirty="0" smtClean="0"/>
              <a:t> simulations with LHC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Goal:</a:t>
            </a:r>
            <a:br>
              <a:rPr lang="en-US" b="0" dirty="0" smtClean="0"/>
            </a:br>
            <a:r>
              <a:rPr lang="en-US" b="0" dirty="0" smtClean="0"/>
              <a:t>Verify reliability of code and determine noise level for FB model</a:t>
            </a:r>
          </a:p>
          <a:p>
            <a:r>
              <a:rPr lang="en-US" b="0" dirty="0" smtClean="0"/>
              <a:t>Data from physics run in 2012 (fill 2710) as example</a:t>
            </a:r>
          </a:p>
          <a:p>
            <a:r>
              <a:rPr lang="en-US" b="0" dirty="0" smtClean="0"/>
              <a:t>Measured by operators:</a:t>
            </a:r>
          </a:p>
          <a:p>
            <a:pPr lvl="1"/>
            <a:r>
              <a:rPr lang="en-US" b="0" dirty="0" smtClean="0"/>
              <a:t> Luminous region</a:t>
            </a:r>
          </a:p>
          <a:p>
            <a:pPr lvl="1"/>
            <a:r>
              <a:rPr lang="en-US" b="0" dirty="0" smtClean="0"/>
              <a:t> Intensity</a:t>
            </a:r>
          </a:p>
          <a:p>
            <a:pPr lvl="0"/>
            <a:r>
              <a:rPr lang="en-US" b="0" dirty="0" smtClean="0"/>
              <a:t>Emittance calculated from luminous region:</a:t>
            </a:r>
          </a:p>
          <a:p>
            <a:r>
              <a:rPr lang="en-US" b="0" dirty="0" smtClean="0"/>
              <a:t>Sampling rate larger than simulation time</a:t>
            </a:r>
            <a:br>
              <a:rPr lang="en-US" b="0" dirty="0" smtClean="0"/>
            </a:br>
            <a:r>
              <a:rPr lang="en-US" b="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b="0" dirty="0" smtClean="0"/>
              <a:t> Interpolation</a:t>
            </a:r>
          </a:p>
          <a:p>
            <a:pPr lvl="1"/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451600" y="4394200"/>
          <a:ext cx="2184400" cy="754063"/>
        </p:xfrm>
        <a:graphic>
          <a:graphicData uri="http://schemas.openxmlformats.org/presentationml/2006/ole">
            <p:oleObj spid="_x0000_s29701" name="Equation" r:id="rId3" imgW="1066800" imgH="3683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Emittance growth observed in LHC *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399" y="1638300"/>
            <a:ext cx="2829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000" kern="0" dirty="0" smtClean="0">
                <a:solidFill>
                  <a:srgbClr val="003398"/>
                </a:solidFill>
                <a:latin typeface="Arial"/>
                <a:ea typeface="+mn-ea"/>
                <a:cs typeface="+mn-cs"/>
              </a:rPr>
              <a:t>Initial linear growth rate:</a:t>
            </a:r>
            <a:endParaRPr lang="en-US" sz="2000" dirty="0" smtClean="0">
              <a:solidFill>
                <a:srgbClr val="003398"/>
              </a:solidFill>
            </a:endParaRPr>
          </a:p>
          <a:p>
            <a:r>
              <a:rPr lang="en-US" sz="2000" dirty="0" smtClean="0">
                <a:solidFill>
                  <a:srgbClr val="003398"/>
                </a:solidFill>
              </a:rPr>
              <a:t>12.8 %/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hor.</a:t>
            </a:r>
          </a:p>
          <a:p>
            <a:r>
              <a:rPr lang="en-US" sz="2000" dirty="0" smtClean="0">
                <a:solidFill>
                  <a:srgbClr val="003398"/>
                </a:solidFill>
              </a:rPr>
              <a:t>  3.4 %/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ver.</a:t>
            </a:r>
            <a:endParaRPr lang="en-US" sz="2000" dirty="0">
              <a:solidFill>
                <a:srgbClr val="00339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4957" y="3602289"/>
            <a:ext cx="3052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3398"/>
                </a:solidFill>
              </a:rPr>
              <a:t>Exclusion of IBS</a:t>
            </a:r>
          </a:p>
          <a:p>
            <a:r>
              <a:rPr lang="en-US" sz="2000" dirty="0" smtClean="0">
                <a:solidFill>
                  <a:srgbClr val="003398"/>
                </a:solidFill>
              </a:rPr>
              <a:t>Horizontally IBS accounts for ≈ 5 %/</a:t>
            </a:r>
            <a:r>
              <a:rPr lang="en-US" sz="2000" dirty="0" err="1" smtClean="0">
                <a:solidFill>
                  <a:srgbClr val="003398"/>
                </a:solidFill>
              </a:rPr>
              <a:t>h</a:t>
            </a:r>
            <a:r>
              <a:rPr lang="en-US" sz="2000" dirty="0" smtClean="0">
                <a:solidFill>
                  <a:srgbClr val="003398"/>
                </a:solidFill>
              </a:rPr>
              <a:t> **</a:t>
            </a:r>
          </a:p>
          <a:p>
            <a:r>
              <a:rPr lang="en-US" sz="2000" dirty="0" err="1" smtClean="0">
                <a:solidFill>
                  <a:srgbClr val="00339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003398"/>
                </a:solidFill>
                <a:latin typeface="Arial"/>
                <a:ea typeface="Wingdings"/>
                <a:cs typeface="Arial"/>
                <a:sym typeface="Wingdings"/>
              </a:rPr>
              <a:t> Max. 8 %/h due to beam-beam effects</a:t>
            </a:r>
            <a:endParaRPr lang="en-US" sz="2000" dirty="0">
              <a:solidFill>
                <a:srgbClr val="003398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6" y="5558974"/>
            <a:ext cx="85803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98"/>
                </a:solidFill>
              </a:rPr>
              <a:t>* LHC operations data: courtesy G. </a:t>
            </a:r>
            <a:r>
              <a:rPr lang="en-US" sz="1600" dirty="0" err="1" smtClean="0">
                <a:solidFill>
                  <a:srgbClr val="003398"/>
                </a:solidFill>
              </a:rPr>
              <a:t>Trad</a:t>
            </a:r>
            <a:r>
              <a:rPr lang="en-US" sz="1600" dirty="0" smtClean="0">
                <a:solidFill>
                  <a:srgbClr val="003398"/>
                </a:solidFill>
              </a:rPr>
              <a:t>, CERN</a:t>
            </a:r>
          </a:p>
          <a:p>
            <a:r>
              <a:rPr lang="en-US" sz="1600" dirty="0" smtClean="0">
                <a:solidFill>
                  <a:srgbClr val="003398"/>
                </a:solidFill>
              </a:rPr>
              <a:t>** </a:t>
            </a:r>
            <a:r>
              <a:rPr lang="en-US" sz="1600" dirty="0">
                <a:solidFill>
                  <a:srgbClr val="003398"/>
                </a:solidFill>
              </a:rPr>
              <a:t>M. </a:t>
            </a:r>
            <a:r>
              <a:rPr lang="en-US" sz="1600" dirty="0" err="1">
                <a:solidFill>
                  <a:srgbClr val="003398"/>
                </a:solidFill>
              </a:rPr>
              <a:t>Schaumann</a:t>
            </a:r>
            <a:r>
              <a:rPr lang="en-US" sz="1600" dirty="0">
                <a:solidFill>
                  <a:srgbClr val="003398"/>
                </a:solidFill>
              </a:rPr>
              <a:t>, J. </a:t>
            </a:r>
            <a:r>
              <a:rPr lang="en-US" sz="1600" dirty="0" smtClean="0">
                <a:solidFill>
                  <a:srgbClr val="003398"/>
                </a:solidFill>
              </a:rPr>
              <a:t>Jowett, CERN-ATS-Note-2012-044 PERF </a:t>
            </a:r>
            <a:endParaRPr lang="en-US" sz="1600" dirty="0">
              <a:solidFill>
                <a:srgbClr val="003398"/>
              </a:solidFill>
            </a:endParaRPr>
          </a:p>
        </p:txBody>
      </p:sp>
      <p:pic>
        <p:nvPicPr>
          <p:cNvPr id="11" name="Picture 10" descr="fill2710_em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4" y="1289018"/>
            <a:ext cx="5568707" cy="419710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Paret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9D9-6EFA-074E-822F-1168E6E88E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28600" y="6518503"/>
            <a:ext cx="1905000" cy="457200"/>
          </a:xfrm>
        </p:spPr>
        <p:txBody>
          <a:bodyPr/>
          <a:lstStyle/>
          <a:p>
            <a:r>
              <a:rPr lang="en-US" sz="1600" smtClean="0"/>
              <a:t>April 2013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Template">
  <a:themeElements>
    <a:clrScheme name="mylbl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lbl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ylbl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bl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bl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bl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bl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lbl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bl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bl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bl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bl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bl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lbl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lbnlTemplate.potx</Template>
  <TotalTime>23844</TotalTime>
  <Words>1185</Words>
  <Application>Microsoft Macintosh PowerPoint</Application>
  <PresentationFormat>On-screen Show (4:3)</PresentationFormat>
  <Paragraphs>276</Paragraphs>
  <Slides>29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lbnlTemplate</vt:lpstr>
      <vt:lpstr>Office Theme</vt:lpstr>
      <vt:lpstr>Equation</vt:lpstr>
      <vt:lpstr>Simulation of beam-beam induced emittance growth in the HL-LHC with crab cavities</vt:lpstr>
      <vt:lpstr>Outline</vt:lpstr>
      <vt:lpstr>Feedback Model (FB) I</vt:lpstr>
      <vt:lpstr>FB model II</vt:lpstr>
      <vt:lpstr>Crab cavity (CC) noise models</vt:lpstr>
      <vt:lpstr>RF noise level</vt:lpstr>
      <vt:lpstr>Numerical Setup</vt:lpstr>
      <vt:lpstr>Comparison of BeamBeam3D simulations with LHC performance</vt:lpstr>
      <vt:lpstr>Emittance growth observed in LHC *</vt:lpstr>
      <vt:lpstr>Beam parameters</vt:lpstr>
      <vt:lpstr>Slide 11</vt:lpstr>
      <vt:lpstr>Comparison of measured and simulated emittance growth</vt:lpstr>
      <vt:lpstr>2012 beams – Emittance with FB noise and CCs</vt:lpstr>
      <vt:lpstr>2012 beams – Emittance with white CC noise</vt:lpstr>
      <vt:lpstr>Slide 15</vt:lpstr>
      <vt:lpstr>HL – Emittance without external noise</vt:lpstr>
      <vt:lpstr>HL – Emittance with FB noise</vt:lpstr>
      <vt:lpstr>θ = 0 versus CC</vt:lpstr>
      <vt:lpstr>Consistency test with exchanged planes</vt:lpstr>
      <vt:lpstr>25 ns HL* – emittance with FB noise</vt:lpstr>
      <vt:lpstr>HL – emittance with white CC noise</vt:lpstr>
      <vt:lpstr>HL – Tune diagram of colliding beams</vt:lpstr>
      <vt:lpstr>Change of working point</vt:lpstr>
      <vt:lpstr>Change of working point II</vt:lpstr>
      <vt:lpstr>Correlation</vt:lpstr>
      <vt:lpstr>Correlation</vt:lpstr>
      <vt:lpstr>Conclusions</vt:lpstr>
      <vt:lpstr>Slide 28</vt:lpstr>
      <vt:lpstr>Slide 29</vt:lpstr>
    </vt:vector>
  </TitlesOfParts>
  <Manager/>
  <Company>Stefan Paret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Crab Cavities and Noise</dc:title>
  <dc:subject>Crab Cavities and Noise</dc:subject>
  <dc:creator>Stefan Paret</dc:creator>
  <cp:keywords/>
  <dc:description/>
  <cp:lastModifiedBy>Stefan Paret</cp:lastModifiedBy>
  <cp:revision>168</cp:revision>
  <cp:lastPrinted>2013-04-05T19:22:56Z</cp:lastPrinted>
  <dcterms:created xsi:type="dcterms:W3CDTF">2013-04-08T23:55:59Z</dcterms:created>
  <dcterms:modified xsi:type="dcterms:W3CDTF">2013-04-09T00:13:24Z</dcterms:modified>
  <cp:category/>
</cp:coreProperties>
</file>