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14"/>
  </p:notesMasterIdLst>
  <p:sldIdLst>
    <p:sldId id="259" r:id="rId2"/>
    <p:sldId id="263" r:id="rId3"/>
    <p:sldId id="266" r:id="rId4"/>
    <p:sldId id="267" r:id="rId5"/>
    <p:sldId id="268" r:id="rId6"/>
    <p:sldId id="261" r:id="rId7"/>
    <p:sldId id="260" r:id="rId8"/>
    <p:sldId id="264" r:id="rId9"/>
    <p:sldId id="258" r:id="rId10"/>
    <p:sldId id="257" r:id="rId11"/>
    <p:sldId id="262" r:id="rId12"/>
    <p:sldId id="265" r:id="rId1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8" autoAdjust="0"/>
    <p:restoredTop sz="94660"/>
  </p:normalViewPr>
  <p:slideViewPr>
    <p:cSldViewPr>
      <p:cViewPr>
        <p:scale>
          <a:sx n="60" d="100"/>
          <a:sy n="60" d="100"/>
        </p:scale>
        <p:origin x="-750" y="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B6DDF-ED8F-466D-AD4C-A3CF77C63D26}" type="datetimeFigureOut">
              <a:rPr lang="en-US" smtClean="0"/>
              <a:t>4/9/2013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73038-8B16-4E62-A23A-C4BA235E6C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30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73038-8B16-4E62-A23A-C4BA235E6CB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36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A88BF-C9F1-46BA-9ED4-2EBC74F5F9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53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73038-8B16-4E62-A23A-C4BA235E6CB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312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73038-8B16-4E62-A23A-C4BA235E6CB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282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73038-8B16-4E62-A23A-C4BA235E6CB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712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CM20_Napa Valley, CA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D6083D2C-69BC-41ED-B0B4-1329EAB51626}" type="datetime1">
              <a:rPr lang="en-US" smtClean="0"/>
              <a:t>4/9/2013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7550"/>
            <a:ext cx="1843086" cy="87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/>
          <p:cNvPicPr>
            <a:picLocks noChangeAspect="1"/>
          </p:cNvPicPr>
          <p:nvPr/>
        </p:nvPicPr>
        <p:blipFill>
          <a:blip r:embed="rId3"/>
          <a:srcRect r="80606"/>
          <a:stretch>
            <a:fillRect/>
          </a:stretch>
        </p:blipFill>
        <p:spPr bwMode="auto">
          <a:xfrm>
            <a:off x="8353440" y="128672"/>
            <a:ext cx="790560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CM20_Napa Valley, CA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F39280-B6B9-48AB-8AE0-4666C3C0CC6A}" type="datetime1">
              <a:rPr lang="en-US" smtClean="0"/>
              <a:t>4/9/2013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13" y="76200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CM20_Napa Valley, CA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BFD4C6-1C35-485A-B9B3-EAE1EE2210F4}" type="datetime1">
              <a:rPr lang="en-US" smtClean="0"/>
              <a:t>4/9/2013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13" y="76200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CM20_Napa Valley, CA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08F5F6-A2A2-4242-AC35-DCF962B6199B}" type="datetime1">
              <a:rPr lang="en-US" smtClean="0"/>
              <a:t>4/9/2013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13" y="76200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CM20_Napa Valley, 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F570ED2-8C18-48B2-A8D5-2691B94D33A0}" type="datetime1">
              <a:rPr lang="en-US" smtClean="0"/>
              <a:t>4/9/2013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13" y="76200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CM20_Napa Valley, CA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2C34D-E137-48ED-B20E-BAD500E99FDE}" type="datetime1">
              <a:rPr lang="en-US" smtClean="0"/>
              <a:t>4/9/2013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13" y="76200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95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CM20_Napa Valley, 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F2E765-9F3B-400B-A244-345491536E2A}" type="datetime1">
              <a:rPr lang="en-US" smtClean="0"/>
              <a:t>4/9/2013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13" y="76200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CM20_Napa Valley, CA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30E013-1E40-4E94-9225-9346981F4EEE}" type="datetime1">
              <a:rPr lang="en-US" smtClean="0"/>
              <a:t>4/9/2013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13" y="76200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CM20_Napa Valley, CA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6617F5-B3DD-4FAB-93A5-DDA99055C8E3}" type="datetime1">
              <a:rPr lang="en-US" smtClean="0"/>
              <a:t>4/9/2013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13" y="76200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054475" y="6600825"/>
            <a:ext cx="2528888" cy="2571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CM20_Napa Valley, CA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2"/>
          </p:nvPr>
        </p:nvSpPr>
        <p:spPr>
          <a:xfrm>
            <a:off x="0" y="6615113"/>
            <a:ext cx="2470150" cy="242887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8A260F12-80DC-4F03-9E4D-2AE0BFBDF675}" type="datetime1">
              <a:rPr lang="en-US" smtClean="0"/>
              <a:t>4/9/2013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13" y="76200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CM20_Napa Valley, 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2F5A3B-FE77-47FB-9D53-8C8F5FC564C0}" type="datetime1">
              <a:rPr lang="en-US" smtClean="0"/>
              <a:t>4/9/2013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13" y="76200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CM20_Napa Valley, 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93A01A-9468-4AED-8126-C3BFA904958B}" type="datetime1">
              <a:rPr lang="en-US" smtClean="0"/>
              <a:t>4/9/2013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13" y="76200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/>
        </p:nvSpPr>
        <p:spPr bwMode="auto">
          <a:xfrm>
            <a:off x="914400" y="990600"/>
            <a:ext cx="7315200" cy="76200"/>
          </a:xfrm>
          <a:prstGeom prst="rect">
            <a:avLst/>
          </a:prstGeom>
          <a:solidFill>
            <a:srgbClr val="003399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</a:pPr>
            <a:endParaRPr lang="en-US" sz="24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1027" name="Rectangle 11"/>
          <p:cNvSpPr>
            <a:spLocks noChangeArrowheads="1"/>
          </p:cNvSpPr>
          <p:nvPr/>
        </p:nvSpPr>
        <p:spPr bwMode="auto">
          <a:xfrm>
            <a:off x="228600" y="1143000"/>
            <a:ext cx="8686800" cy="76200"/>
          </a:xfrm>
          <a:prstGeom prst="rect">
            <a:avLst/>
          </a:prstGeom>
          <a:solidFill>
            <a:srgbClr val="0099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</a:pPr>
            <a:endParaRPr lang="en-US" sz="24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pic>
        <p:nvPicPr>
          <p:cNvPr id="1028" name="Picture 17" descr="USLARP_Banner2"/>
          <p:cNvPicPr>
            <a:picLocks noChangeAspect="1" noChangeArrowheads="1"/>
          </p:cNvPicPr>
          <p:nvPr/>
        </p:nvPicPr>
        <p:blipFill>
          <a:blip r:embed="rId14"/>
          <a:srcRect l="952" t="6451" r="88043" b="9677"/>
          <a:stretch>
            <a:fillRect/>
          </a:stretch>
        </p:blipFill>
        <p:spPr bwMode="auto">
          <a:xfrm>
            <a:off x="0" y="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600"/>
            <a:ext cx="7315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406900" y="6600825"/>
            <a:ext cx="3352800" cy="257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defRPr sz="1000"/>
            </a:lvl1pPr>
          </a:lstStyle>
          <a:p>
            <a:r>
              <a:rPr lang="en-US" smtClean="0"/>
              <a:t>CM20_Napa Valley, CA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077200" y="6553200"/>
            <a:ext cx="3810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imes New Roman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2"/>
          </p:nvPr>
        </p:nvSpPr>
        <p:spPr bwMode="auto">
          <a:xfrm>
            <a:off x="0" y="6619875"/>
            <a:ext cx="3429000" cy="238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defRPr sz="1000"/>
            </a:lvl1pPr>
          </a:lstStyle>
          <a:p>
            <a:fld id="{12692DF0-FDA4-448D-945D-76B0301C8266}" type="datetime1">
              <a:rPr lang="en-US" smtClean="0"/>
              <a:t>4/9/2013</a:t>
            </a:fld>
            <a:endParaRPr lang="en-US" dirty="0"/>
          </a:p>
        </p:txBody>
      </p:sp>
      <p:pic>
        <p:nvPicPr>
          <p:cNvPr id="1034" name="Picture 17" descr="USLARP_Banner2"/>
          <p:cNvPicPr>
            <a:picLocks noChangeAspect="1" noChangeArrowheads="1"/>
          </p:cNvPicPr>
          <p:nvPr/>
        </p:nvPicPr>
        <p:blipFill>
          <a:blip r:embed="rId14"/>
          <a:srcRect l="952" t="6451" r="88043" b="9677"/>
          <a:stretch>
            <a:fillRect/>
          </a:stretch>
        </p:blipFill>
        <p:spPr bwMode="auto">
          <a:xfrm>
            <a:off x="0" y="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QXF Winding/Curing Tooling and Curing Mold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Miao Yu, FNAL</a:t>
            </a:r>
          </a:p>
          <a:p>
            <a:r>
              <a:rPr lang="en-US" dirty="0" smtClean="0"/>
              <a:t>04/09/2013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CM20_Napa Valley, 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50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Curing Mold</a:t>
            </a:r>
            <a:endParaRPr lang="en-US" dirty="0"/>
          </a:p>
        </p:txBody>
      </p:sp>
      <p:pic>
        <p:nvPicPr>
          <p:cNvPr id="2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629" y="2282525"/>
            <a:ext cx="4631734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Down Arrow 25"/>
          <p:cNvSpPr/>
          <p:nvPr/>
        </p:nvSpPr>
        <p:spPr bwMode="auto">
          <a:xfrm>
            <a:off x="6460493" y="1848539"/>
            <a:ext cx="242316" cy="48920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Down Arrow 29"/>
          <p:cNvSpPr/>
          <p:nvPr/>
        </p:nvSpPr>
        <p:spPr bwMode="auto">
          <a:xfrm>
            <a:off x="5160145" y="1669412"/>
            <a:ext cx="299066" cy="668331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7672313" y="1669342"/>
            <a:ext cx="319256" cy="668331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4500825" y="1848539"/>
            <a:ext cx="243056" cy="48920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4348425" y="1409283"/>
            <a:ext cx="547856" cy="93245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8387025" y="1822769"/>
            <a:ext cx="243056" cy="48920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8234625" y="1398591"/>
            <a:ext cx="547856" cy="93245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00569" y="150511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1.2 </a:t>
            </a:r>
            <a:r>
              <a:rPr lang="en-US" dirty="0" err="1" smtClean="0"/>
              <a:t>MPa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783506" y="1453962"/>
            <a:ext cx="105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22 </a:t>
            </a:r>
            <a:r>
              <a:rPr lang="en-US" dirty="0" err="1" smtClean="0"/>
              <a:t>MPa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991569" y="1167623"/>
            <a:ext cx="1327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 </a:t>
            </a:r>
            <a:r>
              <a:rPr lang="en-US" dirty="0" err="1" smtClean="0"/>
              <a:t>MPa</a:t>
            </a:r>
            <a:r>
              <a:rPr lang="en-US" dirty="0" smtClean="0"/>
              <a:t> </a:t>
            </a:r>
          </a:p>
          <a:p>
            <a:r>
              <a:rPr lang="en-US" sz="1100" dirty="0" smtClean="0"/>
              <a:t>(same hydraulic </a:t>
            </a:r>
          </a:p>
          <a:p>
            <a:r>
              <a:rPr lang="en-US" sz="1100" dirty="0" smtClean="0"/>
              <a:t>pressure to the coil)</a:t>
            </a:r>
            <a:endParaRPr lang="en-US" sz="1100" dirty="0"/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4193158" y="2331044"/>
            <a:ext cx="4776987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6631624" y="6172200"/>
            <a:ext cx="1207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Unit: mm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03" y="1823294"/>
            <a:ext cx="393912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217004" y="1414500"/>
            <a:ext cx="34212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Curing Mold for SQXF and LQXF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~8.8 m long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~5500 laminations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5 sections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Stacking and welding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Final assembly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597" y="4724400"/>
            <a:ext cx="1883099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35053" y="6096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LHQ Curing Mold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CM20_Napa Valley, CA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14376" y="3150516"/>
            <a:ext cx="2531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Backup Mold for SQXF: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~2.1 m long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~1300 laminations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1" grpId="0" animBg="1"/>
      <p:bldP spid="33" grpId="0" animBg="1"/>
      <p:bldP spid="33" grpId="1" animBg="1"/>
      <p:bldP spid="34" grpId="0" animBg="1"/>
      <p:bldP spid="35" grpId="0" animBg="1"/>
      <p:bldP spid="35" grpId="1" animBg="1"/>
      <p:bldP spid="36" grpId="0" animBg="1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Curing Stress Analysis</a:t>
            </a:r>
            <a:endParaRPr lang="en-US" dirty="0"/>
          </a:p>
        </p:txBody>
      </p:sp>
      <p:pic>
        <p:nvPicPr>
          <p:cNvPr id="6" name="file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400" y="1295400"/>
            <a:ext cx="6143626" cy="3899733"/>
          </a:xfrm>
        </p:spPr>
      </p:pic>
      <p:sp>
        <p:nvSpPr>
          <p:cNvPr id="13" name="TextBox 12"/>
          <p:cNvSpPr txBox="1"/>
          <p:nvPr/>
        </p:nvSpPr>
        <p:spPr>
          <a:xfrm>
            <a:off x="5943600" y="35814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annealed steel 1050 for the lamination with yield strength 345 </a:t>
            </a:r>
            <a:r>
              <a:rPr lang="en-US" dirty="0" err="1" smtClean="0"/>
              <a:t>MPa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662662"/>
              </p:ext>
            </p:extLst>
          </p:nvPr>
        </p:nvGraphicFramePr>
        <p:xfrm>
          <a:off x="2438400" y="4572000"/>
          <a:ext cx="5943600" cy="183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270"/>
                <a:gridCol w="590716"/>
                <a:gridCol w="937194"/>
                <a:gridCol w="596396"/>
                <a:gridCol w="832224"/>
                <a:gridCol w="609600"/>
                <a:gridCol w="838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err="1" smtClean="0"/>
                        <a:t>P</a:t>
                      </a:r>
                      <a:r>
                        <a:rPr lang="en-US" sz="1200" baseline="-25000" dirty="0" err="1" smtClean="0"/>
                        <a:t>mandrel</a:t>
                      </a:r>
                      <a:r>
                        <a:rPr lang="en-US" sz="1200" baseline="-25000" dirty="0" smtClean="0"/>
                        <a:t> </a:t>
                      </a:r>
                      <a:r>
                        <a:rPr lang="en-US" sz="1200" baseline="0" dirty="0" smtClean="0"/>
                        <a:t>=1.2 </a:t>
                      </a:r>
                      <a:r>
                        <a:rPr lang="en-US" sz="1200" baseline="0" dirty="0" err="1" smtClean="0"/>
                        <a:t>MPa</a:t>
                      </a:r>
                      <a:r>
                        <a:rPr lang="en-US" sz="1200" baseline="0" dirty="0" smtClean="0"/>
                        <a:t> </a:t>
                      </a:r>
                      <a:endParaRPr lang="en-US" sz="1600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err="1" smtClean="0"/>
                        <a:t>P</a:t>
                      </a:r>
                      <a:r>
                        <a:rPr lang="en-US" sz="1200" baseline="-25000" dirty="0" err="1" smtClean="0"/>
                        <a:t>mandrel</a:t>
                      </a:r>
                      <a:r>
                        <a:rPr lang="en-US" sz="1200" baseline="-25000" dirty="0" smtClean="0"/>
                        <a:t> </a:t>
                      </a:r>
                      <a:r>
                        <a:rPr lang="en-US" sz="1200" baseline="0" dirty="0" smtClean="0"/>
                        <a:t>=1.2 </a:t>
                      </a:r>
                      <a:r>
                        <a:rPr lang="en-US" sz="1200" baseline="0" dirty="0" err="1" smtClean="0"/>
                        <a:t>MPa</a:t>
                      </a:r>
                      <a:endParaRPr lang="en-US" sz="12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P</a:t>
                      </a:r>
                      <a:r>
                        <a:rPr lang="en-US" sz="1200" baseline="-25000" dirty="0" err="1" smtClean="0"/>
                        <a:t>coil</a:t>
                      </a:r>
                      <a:r>
                        <a:rPr lang="en-US" sz="1200" baseline="-25000" dirty="0" smtClean="0"/>
                        <a:t> </a:t>
                      </a:r>
                      <a:r>
                        <a:rPr lang="en-US" sz="1200" baseline="0" dirty="0" smtClean="0"/>
                        <a:t>=22 </a:t>
                      </a:r>
                      <a:r>
                        <a:rPr lang="en-US" sz="1200" baseline="0" dirty="0" err="1" smtClean="0"/>
                        <a:t>MPa</a:t>
                      </a:r>
                      <a:endParaRPr lang="en-US" sz="1200" baseline="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err="1" smtClean="0"/>
                        <a:t>P</a:t>
                      </a:r>
                      <a:r>
                        <a:rPr lang="en-US" sz="1200" baseline="-25000" dirty="0" err="1" smtClean="0"/>
                        <a:t>mandrel</a:t>
                      </a:r>
                      <a:r>
                        <a:rPr lang="en-US" sz="1200" baseline="-25000" dirty="0" smtClean="0"/>
                        <a:t> </a:t>
                      </a:r>
                      <a:r>
                        <a:rPr lang="en-US" sz="1200" baseline="0" dirty="0" smtClean="0"/>
                        <a:t>=1.2 </a:t>
                      </a:r>
                      <a:r>
                        <a:rPr lang="en-US" sz="1200" baseline="0" dirty="0" err="1" smtClean="0"/>
                        <a:t>MPa</a:t>
                      </a:r>
                      <a:endParaRPr lang="en-US" sz="12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P</a:t>
                      </a:r>
                      <a:r>
                        <a:rPr lang="en-US" sz="1200" baseline="-25000" dirty="0" err="1" smtClean="0"/>
                        <a:t>coil</a:t>
                      </a:r>
                      <a:r>
                        <a:rPr lang="en-US" sz="1200" baseline="-25000" dirty="0" smtClean="0"/>
                        <a:t> </a:t>
                      </a:r>
                      <a:r>
                        <a:rPr lang="en-US" sz="1200" baseline="0" dirty="0" smtClean="0"/>
                        <a:t>=22 </a:t>
                      </a:r>
                      <a:r>
                        <a:rPr lang="en-US" sz="1200" baseline="0" dirty="0" err="1" smtClean="0"/>
                        <a:t>MPa</a:t>
                      </a:r>
                      <a:endParaRPr lang="en-US" sz="12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P</a:t>
                      </a:r>
                      <a:r>
                        <a:rPr lang="en-US" sz="1200" baseline="-25000" dirty="0" err="1" smtClean="0"/>
                        <a:t>mold</a:t>
                      </a:r>
                      <a:r>
                        <a:rPr lang="en-US" sz="1200" baseline="-25000" dirty="0" smtClean="0"/>
                        <a:t> </a:t>
                      </a:r>
                      <a:r>
                        <a:rPr lang="en-US" sz="1200" baseline="0" dirty="0" smtClean="0"/>
                        <a:t>=24 </a:t>
                      </a:r>
                      <a:r>
                        <a:rPr lang="en-US" sz="1200" baseline="0" dirty="0" err="1" smtClean="0"/>
                        <a:t>MPa</a:t>
                      </a:r>
                      <a:endParaRPr lang="en-US" sz="1200" baseline="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-25000" dirty="0" smtClean="0"/>
                        <a:t>Stress</a:t>
                      </a:r>
                    </a:p>
                    <a:p>
                      <a:pPr algn="ctr"/>
                      <a:r>
                        <a:rPr lang="en-US" sz="1800" baseline="-25000" dirty="0" smtClean="0"/>
                        <a:t>(</a:t>
                      </a:r>
                      <a:r>
                        <a:rPr lang="en-US" sz="1800" baseline="-25000" dirty="0" err="1" smtClean="0"/>
                        <a:t>MPa</a:t>
                      </a:r>
                      <a:r>
                        <a:rPr lang="en-US" sz="1800" baseline="-25000" dirty="0" smtClean="0"/>
                        <a:t>)</a:t>
                      </a:r>
                      <a:endParaRPr lang="en-US" sz="1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-25000" dirty="0" smtClean="0"/>
                        <a:t>Deflection (µm) in x/y</a:t>
                      </a:r>
                      <a:endParaRPr lang="en-US" sz="1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-25000" dirty="0" smtClean="0"/>
                        <a:t>Stress</a:t>
                      </a:r>
                    </a:p>
                    <a:p>
                      <a:pPr algn="ctr"/>
                      <a:r>
                        <a:rPr lang="en-US" sz="1800" baseline="-25000" dirty="0" smtClean="0"/>
                        <a:t>(</a:t>
                      </a:r>
                      <a:r>
                        <a:rPr lang="en-US" sz="1800" baseline="-25000" dirty="0" err="1" smtClean="0"/>
                        <a:t>MPa</a:t>
                      </a:r>
                      <a:r>
                        <a:rPr lang="en-US" sz="1800" baseline="-25000" dirty="0" smtClean="0"/>
                        <a:t>)</a:t>
                      </a:r>
                      <a:endParaRPr lang="en-US" sz="1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-25000" dirty="0" smtClean="0"/>
                        <a:t>Deflection (µm)</a:t>
                      </a:r>
                      <a:endParaRPr lang="en-US" sz="1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-25000" dirty="0" smtClean="0"/>
                        <a:t>Stress</a:t>
                      </a:r>
                    </a:p>
                    <a:p>
                      <a:pPr algn="ctr"/>
                      <a:r>
                        <a:rPr lang="en-US" sz="1800" baseline="-25000" dirty="0" smtClean="0"/>
                        <a:t>(</a:t>
                      </a:r>
                      <a:r>
                        <a:rPr lang="en-US" sz="1800" baseline="-25000" dirty="0" err="1" smtClean="0"/>
                        <a:t>MPa</a:t>
                      </a:r>
                      <a:r>
                        <a:rPr lang="en-US" sz="1800" baseline="-25000" dirty="0" smtClean="0"/>
                        <a:t>)</a:t>
                      </a:r>
                      <a:endParaRPr lang="en-US" sz="1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-25000" dirty="0" smtClean="0"/>
                        <a:t>Deflection (µm)</a:t>
                      </a:r>
                      <a:endParaRPr lang="en-US" sz="1800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Coil (</a:t>
                      </a:r>
                      <a:r>
                        <a:rPr lang="en-US" dirty="0" err="1" smtClean="0"/>
                        <a:t>MPa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-25000" dirty="0" smtClean="0"/>
                        <a:t>2.7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-25000" dirty="0" smtClean="0"/>
                        <a:t>-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-25000" dirty="0" smtClean="0"/>
                        <a:t>18.0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-25000" dirty="0" smtClean="0"/>
                        <a:t>-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-25000" dirty="0" smtClean="0"/>
                        <a:t>20.7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-25000" dirty="0" smtClean="0"/>
                        <a:t>-</a:t>
                      </a:r>
                      <a:endParaRPr lang="en-US" sz="2400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Mold (</a:t>
                      </a:r>
                      <a:r>
                        <a:rPr lang="en-US" dirty="0" err="1" smtClean="0"/>
                        <a:t>MPa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-25000" dirty="0" smtClean="0"/>
                        <a:t>6.1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-25000" dirty="0" smtClean="0"/>
                        <a:t>3/1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-25000" dirty="0" smtClean="0"/>
                        <a:t>43.6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-25000" dirty="0" smtClean="0"/>
                        <a:t>32/16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-25000" dirty="0" smtClean="0"/>
                        <a:t>110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-25000" dirty="0" smtClean="0"/>
                        <a:t>107/58</a:t>
                      </a:r>
                      <a:endParaRPr lang="en-US" sz="2400" baseline="-25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092754"/>
              </p:ext>
            </p:extLst>
          </p:nvPr>
        </p:nvGraphicFramePr>
        <p:xfrm>
          <a:off x="5791200" y="1292979"/>
          <a:ext cx="304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Material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Nb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Sn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1050 steel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Mandrel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SS</a:t>
                      </a:r>
                      <a:r>
                        <a:rPr lang="en-US" baseline="0" dirty="0" smtClean="0"/>
                        <a:t> 304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Sector</a:t>
                      </a:r>
                      <a:r>
                        <a:rPr lang="en-US" baseline="0" dirty="0" smtClean="0"/>
                        <a:t> pusher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SS 304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Stop bar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A2 Steel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CM20_Napa Valley, 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03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Tooling is designed based on the coil x-section</a:t>
            </a:r>
          </a:p>
          <a:p>
            <a:r>
              <a:rPr lang="en-US" sz="2400" dirty="0" smtClean="0"/>
              <a:t>Winding table, tensioner and curing press are available at FNAL for SQXF and LQXF coil fabrication</a:t>
            </a:r>
          </a:p>
          <a:p>
            <a:r>
              <a:rPr lang="en-US" sz="2400" dirty="0"/>
              <a:t>Winding and curing tooling </a:t>
            </a:r>
            <a:r>
              <a:rPr lang="en-US" sz="2400" dirty="0" smtClean="0"/>
              <a:t>are being designed. </a:t>
            </a:r>
            <a:r>
              <a:rPr lang="en-US" sz="2400" dirty="0"/>
              <a:t>The plan is to have </a:t>
            </a:r>
            <a:r>
              <a:rPr lang="en-US" sz="2400" dirty="0" smtClean="0"/>
              <a:t>them </a:t>
            </a:r>
            <a:r>
              <a:rPr lang="en-US" sz="2400" dirty="0"/>
              <a:t>ready by this October. </a:t>
            </a:r>
            <a:endParaRPr lang="en-US" sz="2400" dirty="0" smtClean="0"/>
          </a:p>
          <a:p>
            <a:r>
              <a:rPr lang="en-US" sz="2400" dirty="0" smtClean="0"/>
              <a:t>Curing mold lamination and end blocks were designed, and start the procurement process.</a:t>
            </a:r>
          </a:p>
          <a:p>
            <a:r>
              <a:rPr lang="en-US" sz="2400" dirty="0" smtClean="0"/>
              <a:t>Most of the curing mold tooling are available from LHQ mold. The plan is to have QXF curing mold ready by this October.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CM20_Napa Valley, 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4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Coil x-section at each fabrication step</a:t>
            </a:r>
          </a:p>
          <a:p>
            <a:r>
              <a:rPr lang="en-US" sz="3200" dirty="0" smtClean="0"/>
              <a:t>Coil winding and curing</a:t>
            </a:r>
          </a:p>
          <a:p>
            <a:r>
              <a:rPr lang="en-US" sz="3200" dirty="0" smtClean="0"/>
              <a:t>Winding table and tensioner</a:t>
            </a:r>
          </a:p>
          <a:p>
            <a:r>
              <a:rPr lang="en-US" sz="3200" dirty="0" smtClean="0"/>
              <a:t>Winding/Curing Tooling</a:t>
            </a:r>
          </a:p>
          <a:p>
            <a:r>
              <a:rPr lang="en-US" sz="3200" dirty="0" smtClean="0"/>
              <a:t>FNAL Curing Press</a:t>
            </a:r>
          </a:p>
          <a:p>
            <a:r>
              <a:rPr lang="en-US" sz="3200" dirty="0" smtClean="0"/>
              <a:t>Curing Mold</a:t>
            </a:r>
          </a:p>
          <a:p>
            <a:r>
              <a:rPr lang="en-US" sz="3200" dirty="0" smtClean="0"/>
              <a:t>Curing Stress Analysis</a:t>
            </a:r>
          </a:p>
          <a:p>
            <a:r>
              <a:rPr lang="en-US" sz="3200" dirty="0" smtClean="0"/>
              <a:t>Summary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CM20_Napa Valley, 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36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Coil during Curing</a:t>
            </a:r>
            <a:endParaRPr lang="en-US" sz="48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90" y="2373667"/>
            <a:ext cx="8229600" cy="348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0E0CD-D401-46B7-AB5F-36BE906E0B2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6722" y="5347501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Midplane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534694" y="4834105"/>
            <a:ext cx="237640" cy="31799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73103" y="4516048"/>
            <a:ext cx="140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IR: 75 mm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392243" y="3552028"/>
            <a:ext cx="224926" cy="2916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33617" y="3845279"/>
            <a:ext cx="1839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R: 113.376 mm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849003" y="3690934"/>
            <a:ext cx="603640" cy="13021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830203" y="2101534"/>
            <a:ext cx="76200" cy="119955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96803" y="1673935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175 µm (7 mil) </a:t>
            </a:r>
          </a:p>
          <a:p>
            <a:pPr algn="ctr"/>
            <a:r>
              <a:rPr lang="en-US" sz="1600" dirty="0" smtClean="0"/>
              <a:t>S2 glass</a:t>
            </a:r>
            <a:endParaRPr lang="en-US" sz="16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325003" y="2364729"/>
            <a:ext cx="228600" cy="110896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58203" y="1809146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125 µm (5 mil) </a:t>
            </a:r>
          </a:p>
          <a:p>
            <a:pPr algn="ctr"/>
            <a:r>
              <a:rPr lang="en-US" sz="1600" dirty="0" smtClean="0"/>
              <a:t>S2 glass sleeve</a:t>
            </a:r>
            <a:endParaRPr lang="en-US" sz="1600" dirty="0"/>
          </a:p>
        </p:txBody>
      </p:sp>
      <p:cxnSp>
        <p:nvCxnSpPr>
          <p:cNvPr id="18" name="Straight Arrow Connector 17"/>
          <p:cNvCxnSpPr>
            <a:stCxn id="31" idx="2"/>
          </p:cNvCxnSpPr>
          <p:nvPr/>
        </p:nvCxnSpPr>
        <p:spPr>
          <a:xfrm flipH="1">
            <a:off x="7201803" y="2791543"/>
            <a:ext cx="895158" cy="42917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72403" y="4117329"/>
            <a:ext cx="220528" cy="19456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0" y="4567321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250 µm </a:t>
            </a:r>
          </a:p>
          <a:p>
            <a:pPr algn="ctr"/>
            <a:r>
              <a:rPr lang="en-US" sz="1600" dirty="0" smtClean="0"/>
              <a:t>(10 mil) 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3597013" y="2226101"/>
            <a:ext cx="99590" cy="2998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087003" y="1660609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1.5 mm (60 mil)</a:t>
            </a:r>
          </a:p>
          <a:p>
            <a:pPr algn="ctr"/>
            <a:r>
              <a:rPr lang="en-US" sz="1600" dirty="0" smtClean="0"/>
              <a:t>Curing Retainer</a:t>
            </a:r>
            <a:endParaRPr lang="en-US" sz="1600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7457269" y="5234837"/>
            <a:ext cx="506534" cy="37245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7963803" y="4670954"/>
            <a:ext cx="76200" cy="9363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431246" y="5572887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250 µm (10 mil)</a:t>
            </a:r>
          </a:p>
          <a:p>
            <a:pPr algn="ctr"/>
            <a:r>
              <a:rPr lang="en-US" sz="1600" dirty="0" smtClean="0"/>
              <a:t>SS shim</a:t>
            </a:r>
            <a:endParaRPr lang="en-US" sz="1600" dirty="0"/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1787083" y="4554377"/>
            <a:ext cx="237640" cy="28867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667903" y="3690934"/>
            <a:ext cx="76200" cy="29846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407015" y="3396585"/>
            <a:ext cx="1574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OL IR: 94.438 mm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1956992" y="4619223"/>
            <a:ext cx="1574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dirty="0" smtClean="0"/>
              <a:t>L </a:t>
            </a:r>
            <a:r>
              <a:rPr lang="en-US" sz="1400" dirty="0"/>
              <a:t>O</a:t>
            </a:r>
            <a:r>
              <a:rPr lang="en-US" sz="1400" dirty="0" smtClean="0"/>
              <a:t>R: 93.938 mm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3842403" y="5022519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500 µm (20 mil)</a:t>
            </a:r>
          </a:p>
          <a:p>
            <a:pPr algn="ctr"/>
            <a:r>
              <a:rPr lang="en-US" sz="1600" dirty="0" smtClean="0"/>
              <a:t>S2 glass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CM20, Napa Valley, CA</a:t>
            </a:r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929294" y="1960546"/>
            <a:ext cx="2335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500 µm (20 mil)</a:t>
            </a:r>
          </a:p>
          <a:p>
            <a:pPr algn="ctr"/>
            <a:r>
              <a:rPr lang="en-US" sz="1600" dirty="0" smtClean="0"/>
              <a:t>SS or Mylar  shim</a:t>
            </a:r>
          </a:p>
          <a:p>
            <a:pPr algn="ctr"/>
            <a:r>
              <a:rPr lang="en-US" sz="1600" dirty="0" smtClean="0"/>
              <a:t>Each layer 250 </a:t>
            </a:r>
            <a:r>
              <a:rPr lang="en-US" sz="1600" dirty="0"/>
              <a:t>µm</a:t>
            </a:r>
          </a:p>
        </p:txBody>
      </p:sp>
      <p:cxnSp>
        <p:nvCxnSpPr>
          <p:cNvPr id="32" name="Straight Arrow Connector 31"/>
          <p:cNvCxnSpPr>
            <a:stCxn id="33" idx="2"/>
          </p:cNvCxnSpPr>
          <p:nvPr/>
        </p:nvCxnSpPr>
        <p:spPr>
          <a:xfrm>
            <a:off x="1108636" y="3150042"/>
            <a:ext cx="90660" cy="408078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-91966" y="2688377"/>
            <a:ext cx="2401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OR</a:t>
            </a:r>
            <a:r>
              <a:rPr lang="en-US" sz="2400" dirty="0" smtClean="0">
                <a:solidFill>
                  <a:schemeClr val="accent2"/>
                </a:solidFill>
              </a:rPr>
              <a:t>: 115.376 </a:t>
            </a:r>
            <a:r>
              <a:rPr lang="en-US" sz="2400" dirty="0" smtClean="0">
                <a:solidFill>
                  <a:schemeClr val="accent2"/>
                </a:solidFill>
              </a:rPr>
              <a:t>mm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1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Coil during Reaction</a:t>
            </a:r>
            <a:endParaRPr lang="en-US" sz="48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83" y="2209800"/>
            <a:ext cx="8229600" cy="370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0E0CD-D401-46B7-AB5F-36BE906E0B28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3544094" y="4992709"/>
            <a:ext cx="3810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4747587" y="4886926"/>
            <a:ext cx="4572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36321" y="5099628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125 µm (5 mil) </a:t>
            </a:r>
          </a:p>
          <a:p>
            <a:pPr algn="ctr"/>
            <a:r>
              <a:rPr lang="en-US" sz="1600" dirty="0" smtClean="0"/>
              <a:t>MICA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470110" y="5066718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75 µm (3 mil )</a:t>
            </a:r>
          </a:p>
          <a:p>
            <a:pPr algn="ctr"/>
            <a:r>
              <a:rPr lang="en-US" sz="1600" dirty="0" smtClean="0"/>
              <a:t>MICA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14" idx="2"/>
          </p:cNvCxnSpPr>
          <p:nvPr/>
        </p:nvCxnSpPr>
        <p:spPr>
          <a:xfrm>
            <a:off x="3480145" y="2010440"/>
            <a:ext cx="305725" cy="46415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4" idx="2"/>
          </p:cNvCxnSpPr>
          <p:nvPr/>
        </p:nvCxnSpPr>
        <p:spPr>
          <a:xfrm flipH="1">
            <a:off x="3032631" y="2010440"/>
            <a:ext cx="447514" cy="71138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35448" y="1425665"/>
            <a:ext cx="2689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250 µm (10 mil) MICA</a:t>
            </a:r>
          </a:p>
          <a:p>
            <a:pPr algn="ctr"/>
            <a:r>
              <a:rPr lang="en-US" sz="1600" dirty="0"/>
              <a:t>e</a:t>
            </a:r>
            <a:r>
              <a:rPr lang="en-US" sz="1600" dirty="0" smtClean="0"/>
              <a:t>ach </a:t>
            </a:r>
            <a:r>
              <a:rPr lang="en-US" sz="1600" dirty="0"/>
              <a:t>layer 125 µm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8312483" y="4487439"/>
            <a:ext cx="82656" cy="97123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7634876" y="5066718"/>
            <a:ext cx="746056" cy="3931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8583" y="5161284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Midplane</a:t>
            </a:r>
            <a:endParaRPr lang="en-US" sz="16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403671" y="4748727"/>
            <a:ext cx="237640" cy="31799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292458" y="4463913"/>
            <a:ext cx="1715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IR: 75 mm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453739" y="3627461"/>
            <a:ext cx="224926" cy="2916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634490" y="3930767"/>
            <a:ext cx="1863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R: 113.376 mm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605502" y="2169791"/>
            <a:ext cx="109498" cy="55203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996031" y="1575074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250 µm (10 mil)</a:t>
            </a:r>
          </a:p>
          <a:p>
            <a:pPr algn="ctr"/>
            <a:r>
              <a:rPr lang="en-US" sz="1600" dirty="0" smtClean="0"/>
              <a:t>S2 glass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CM20, Napa Valley, CA</a:t>
            </a:r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679910" y="5647305"/>
            <a:ext cx="2689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250 µm (10 mil) MICA</a:t>
            </a:r>
          </a:p>
          <a:p>
            <a:pPr algn="ctr"/>
            <a:r>
              <a:rPr lang="en-US" sz="1600" dirty="0"/>
              <a:t>e</a:t>
            </a:r>
            <a:r>
              <a:rPr lang="en-US" sz="1600" dirty="0" smtClean="0"/>
              <a:t>ach </a:t>
            </a:r>
            <a:r>
              <a:rPr lang="en-US" sz="1600" dirty="0"/>
              <a:t>layer 125 µm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91966" y="2499230"/>
            <a:ext cx="2401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OR</a:t>
            </a:r>
            <a:r>
              <a:rPr lang="en-US" sz="2400" dirty="0" smtClean="0">
                <a:solidFill>
                  <a:schemeClr val="accent2"/>
                </a:solidFill>
              </a:rPr>
              <a:t>: 113.876 </a:t>
            </a:r>
            <a:r>
              <a:rPr lang="en-US" sz="2400" dirty="0" smtClean="0">
                <a:solidFill>
                  <a:schemeClr val="accent2"/>
                </a:solidFill>
              </a:rPr>
              <a:t>mm</a:t>
            </a:r>
            <a:endParaRPr lang="en-US" sz="2400" dirty="0">
              <a:solidFill>
                <a:schemeClr val="accent2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023883" y="2960895"/>
            <a:ext cx="175413" cy="597225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335318" y="5538857"/>
            <a:ext cx="2401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I</a:t>
            </a:r>
            <a:r>
              <a:rPr lang="en-US" sz="2400" dirty="0" smtClean="0">
                <a:solidFill>
                  <a:schemeClr val="accent2"/>
                </a:solidFill>
              </a:rPr>
              <a:t>R</a:t>
            </a:r>
            <a:r>
              <a:rPr lang="en-US" sz="2400" dirty="0" smtClean="0">
                <a:solidFill>
                  <a:schemeClr val="accent2"/>
                </a:solidFill>
              </a:rPr>
              <a:t>: 74.8 </a:t>
            </a:r>
            <a:r>
              <a:rPr lang="en-US" sz="2400" dirty="0" smtClean="0">
                <a:solidFill>
                  <a:schemeClr val="accent2"/>
                </a:solidFill>
              </a:rPr>
              <a:t>mm</a:t>
            </a:r>
            <a:endParaRPr lang="en-US" sz="2400" dirty="0">
              <a:solidFill>
                <a:schemeClr val="accent2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2743200" y="5263273"/>
            <a:ext cx="513188" cy="275584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73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during Impregnation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229600" cy="355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0E0CD-D401-46B7-AB5F-36BE906E0B28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3350768" y="4576062"/>
            <a:ext cx="3810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4874069" y="4449689"/>
            <a:ext cx="4572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21687" y="47677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125 µm (5 mil) </a:t>
            </a:r>
          </a:p>
          <a:p>
            <a:pPr algn="ctr"/>
            <a:r>
              <a:rPr lang="en-US" sz="1600" dirty="0" smtClean="0"/>
              <a:t>S2 glass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179080" y="4666365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75 µm (3 mil )</a:t>
            </a:r>
          </a:p>
          <a:p>
            <a:pPr algn="ctr"/>
            <a:r>
              <a:rPr lang="en-US" sz="1600" dirty="0" smtClean="0"/>
              <a:t>Polyimide trace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708421" y="1861542"/>
            <a:ext cx="22131" cy="5599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90800" y="1975990"/>
            <a:ext cx="0" cy="5630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6820694" y="2413963"/>
            <a:ext cx="5334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24925" y="139524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125 µm (5 mil) </a:t>
            </a:r>
          </a:p>
          <a:p>
            <a:pPr algn="ctr"/>
            <a:r>
              <a:rPr lang="en-US" sz="1600" dirty="0" smtClean="0"/>
              <a:t>S2 glass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733791" y="1243958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125 µm (5 mil) </a:t>
            </a:r>
          </a:p>
          <a:p>
            <a:pPr algn="ctr"/>
            <a:r>
              <a:rPr lang="en-US" sz="1600" dirty="0" smtClean="0"/>
              <a:t>Polyimide trace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153759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250 µm (10 mil) </a:t>
            </a:r>
          </a:p>
          <a:p>
            <a:pPr algn="ctr"/>
            <a:r>
              <a:rPr lang="en-US" sz="1600" dirty="0" smtClean="0"/>
              <a:t>MYLAR</a:t>
            </a:r>
            <a:endParaRPr lang="en-US" sz="16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8001000" y="4036871"/>
            <a:ext cx="1" cy="6033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239000" y="4736957"/>
            <a:ext cx="0" cy="7797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450662" y="4679083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125 µm (5 mil)  </a:t>
            </a:r>
          </a:p>
          <a:p>
            <a:pPr algn="ctr"/>
            <a:r>
              <a:rPr lang="en-US" sz="1600" dirty="0" smtClean="0"/>
              <a:t>MYLAR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612462" y="54864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125 µm (5 mil) </a:t>
            </a:r>
          </a:p>
          <a:p>
            <a:pPr algn="ctr"/>
            <a:r>
              <a:rPr lang="en-US" sz="1600" dirty="0" smtClean="0"/>
              <a:t>G11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838200" y="4788278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Midplane</a:t>
            </a:r>
            <a:endParaRPr lang="en-US" sz="1600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638791" y="4507369"/>
            <a:ext cx="237640" cy="31799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88885" y="420169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IR: 75 mm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7434118" y="3329225"/>
            <a:ext cx="224926" cy="2916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570835" y="3581400"/>
            <a:ext cx="168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IR: 113.376 mm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4157273" y="2095888"/>
            <a:ext cx="5334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151958" y="149221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RTV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CM20, Napa Valley, CA</a:t>
            </a:r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-39406" y="2148057"/>
            <a:ext cx="2401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OR</a:t>
            </a:r>
            <a:r>
              <a:rPr lang="en-US" sz="2400" dirty="0" smtClean="0">
                <a:solidFill>
                  <a:schemeClr val="accent2"/>
                </a:solidFill>
              </a:rPr>
              <a:t>: 113.876 </a:t>
            </a:r>
            <a:r>
              <a:rPr lang="en-US" sz="2400" dirty="0" smtClean="0">
                <a:solidFill>
                  <a:schemeClr val="accent2"/>
                </a:solidFill>
              </a:rPr>
              <a:t>mm</a:t>
            </a:r>
            <a:endParaRPr lang="en-US" sz="2400" dirty="0">
              <a:solidFill>
                <a:schemeClr val="accent2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985783" y="2609722"/>
            <a:ext cx="175413" cy="597225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50755" y="5478027"/>
            <a:ext cx="2401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I</a:t>
            </a:r>
            <a:r>
              <a:rPr lang="en-US" sz="2400" dirty="0" smtClean="0">
                <a:solidFill>
                  <a:schemeClr val="accent2"/>
                </a:solidFill>
              </a:rPr>
              <a:t>R</a:t>
            </a:r>
            <a:r>
              <a:rPr lang="en-US" sz="2400" dirty="0" smtClean="0">
                <a:solidFill>
                  <a:schemeClr val="accent2"/>
                </a:solidFill>
              </a:rPr>
              <a:t>: 74.8 </a:t>
            </a:r>
            <a:r>
              <a:rPr lang="en-US" sz="2400" dirty="0" smtClean="0">
                <a:solidFill>
                  <a:schemeClr val="accent2"/>
                </a:solidFill>
              </a:rPr>
              <a:t>mm</a:t>
            </a:r>
            <a:endParaRPr lang="en-US" sz="2400" dirty="0">
              <a:solidFill>
                <a:schemeClr val="accent2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2431446" y="4988274"/>
            <a:ext cx="159354" cy="489753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062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Winding and Curing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4064000" cy="2286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394" y="1371600"/>
            <a:ext cx="4064000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394" y="4267200"/>
            <a:ext cx="4064000" cy="2286000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 bwMode="auto">
          <a:xfrm>
            <a:off x="4242274" y="2245066"/>
            <a:ext cx="685800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Down Arrow 22"/>
          <p:cNvSpPr/>
          <p:nvPr/>
        </p:nvSpPr>
        <p:spPr bwMode="auto">
          <a:xfrm>
            <a:off x="6754078" y="3657600"/>
            <a:ext cx="484632" cy="609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00" y="4283579"/>
            <a:ext cx="4064000" cy="2286000"/>
          </a:xfrm>
          <a:prstGeom prst="rect">
            <a:avLst/>
          </a:prstGeom>
        </p:spPr>
      </p:pic>
      <p:sp>
        <p:nvSpPr>
          <p:cNvPr id="25" name="Right Arrow 24"/>
          <p:cNvSpPr/>
          <p:nvPr/>
        </p:nvSpPr>
        <p:spPr bwMode="auto">
          <a:xfrm flipH="1">
            <a:off x="4196696" y="5184263"/>
            <a:ext cx="713574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2500" y="298135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Coil  OL Winding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0994" y="3011269"/>
            <a:ext cx="1778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Finish Coil Winding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5922536"/>
            <a:ext cx="1551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Coil Rotation for Curing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5936067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Coil inside Curing Mold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CM20_Napa Valley, 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96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Winding table and tensioner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371600"/>
            <a:ext cx="4284833" cy="3200400"/>
          </a:xfrm>
        </p:spPr>
      </p:pic>
      <p:sp>
        <p:nvSpPr>
          <p:cNvPr id="14" name="TextBox 13"/>
          <p:cNvSpPr txBox="1"/>
          <p:nvPr/>
        </p:nvSpPr>
        <p:spPr>
          <a:xfrm>
            <a:off x="4817692" y="1298084"/>
            <a:ext cx="4160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Winding Table: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Used for winding 3.3 m LQ/LHQ coil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Will be used for SQXF and LQXF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Maximum winding length is 4.324 m </a:t>
            </a:r>
            <a:endParaRPr lang="en-US" dirty="0"/>
          </a:p>
        </p:txBody>
      </p:sp>
      <p:pic>
        <p:nvPicPr>
          <p:cNvPr id="1026" name="Picture 2" descr="image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87532"/>
            <a:ext cx="62579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599347" y="4609462"/>
            <a:ext cx="136207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LQXF</a:t>
            </a:r>
          </a:p>
          <a:p>
            <a:r>
              <a:rPr lang="en-US" sz="1200" b="1" dirty="0" smtClean="0">
                <a:solidFill>
                  <a:srgbClr val="00B050"/>
                </a:solidFill>
              </a:rPr>
              <a:t>Half magnetic length: 2000 mm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67400" y="4627602"/>
            <a:ext cx="936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SQXF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817692" y="2592361"/>
            <a:ext cx="44103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Coil Length: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SQXF: 1.5 m </a:t>
            </a:r>
            <a:r>
              <a:rPr lang="en-US" sz="1200" dirty="0" smtClean="0">
                <a:solidFill>
                  <a:srgbClr val="00B050"/>
                </a:solidFill>
              </a:rPr>
              <a:t>(OK)</a:t>
            </a:r>
          </a:p>
          <a:p>
            <a:pPr lvl="1"/>
            <a:r>
              <a:rPr lang="en-US" sz="1200" dirty="0"/>
              <a:t>LE saddle length 31.2 mm</a:t>
            </a:r>
          </a:p>
          <a:p>
            <a:pPr lvl="1"/>
            <a:r>
              <a:rPr lang="en-US" sz="1200" dirty="0"/>
              <a:t>RE saddle length 49.2 mm</a:t>
            </a:r>
          </a:p>
          <a:p>
            <a:pPr lvl="1"/>
            <a:r>
              <a:rPr lang="en-US" sz="1200" dirty="0"/>
              <a:t>Saddle extension length 130 mm </a:t>
            </a:r>
          </a:p>
          <a:p>
            <a:endParaRPr lang="en-US" sz="1200" dirty="0" smtClean="0">
              <a:solidFill>
                <a:srgbClr val="00B05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LQXF: 4.312 m </a:t>
            </a:r>
            <a:r>
              <a:rPr lang="en-US" sz="1200" dirty="0" smtClean="0">
                <a:solidFill>
                  <a:srgbClr val="FF0000"/>
                </a:solidFill>
              </a:rPr>
              <a:t>(winding and curing with a shorter saddle extension, even w/o it)</a:t>
            </a:r>
          </a:p>
          <a:p>
            <a:endParaRPr lang="en-US" sz="1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493236" y="3352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Winding Table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2082" y="2719891"/>
            <a:ext cx="1208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Tensioner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4076700" y="2514600"/>
            <a:ext cx="228600" cy="33706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3810000" y="1676400"/>
            <a:ext cx="0" cy="53418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3505200" y="1801698"/>
            <a:ext cx="0" cy="52081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609600" y="2322512"/>
            <a:ext cx="0" cy="118581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609600" y="1828800"/>
            <a:ext cx="3200400" cy="76356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3239924" y="1444253"/>
            <a:ext cx="919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1.5 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49929" y="1776314"/>
            <a:ext cx="1352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4.324 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CM20_Napa Valley, 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8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54" y="1437685"/>
            <a:ext cx="470535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Winding/Curing Tooling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969806" y="462878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SQXF/LQXF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15314" y="457259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HQ/LHQ 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745" y="1439408"/>
            <a:ext cx="386822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Straight Arrow Connector 29"/>
          <p:cNvCxnSpPr/>
          <p:nvPr/>
        </p:nvCxnSpPr>
        <p:spPr bwMode="auto">
          <a:xfrm flipH="1" flipV="1">
            <a:off x="6057345" y="1582057"/>
            <a:ext cx="943510" cy="7736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48" name="TextBox 2047"/>
          <p:cNvSpPr txBox="1"/>
          <p:nvPr/>
        </p:nvSpPr>
        <p:spPr>
          <a:xfrm>
            <a:off x="5095648" y="121272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Pole key bar</a:t>
            </a:r>
            <a:endParaRPr lang="en-US" dirty="0"/>
          </a:p>
        </p:txBody>
      </p:sp>
      <p:cxnSp>
        <p:nvCxnSpPr>
          <p:cNvPr id="2055" name="Straight Arrow Connector 2054"/>
          <p:cNvCxnSpPr/>
          <p:nvPr/>
        </p:nvCxnSpPr>
        <p:spPr bwMode="auto">
          <a:xfrm flipV="1">
            <a:off x="7000855" y="1669926"/>
            <a:ext cx="1190090" cy="12429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58" name="TextBox 2057"/>
          <p:cNvSpPr txBox="1"/>
          <p:nvPr/>
        </p:nvSpPr>
        <p:spPr>
          <a:xfrm>
            <a:off x="7393337" y="1348992"/>
            <a:ext cx="179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Mandrel key bar</a:t>
            </a:r>
            <a:endParaRPr lang="en-US" dirty="0"/>
          </a:p>
        </p:txBody>
      </p:sp>
      <p:sp>
        <p:nvSpPr>
          <p:cNvPr id="2061" name="TextBox 2060"/>
          <p:cNvSpPr txBox="1"/>
          <p:nvPr/>
        </p:nvSpPr>
        <p:spPr>
          <a:xfrm>
            <a:off x="266145" y="5016513"/>
            <a:ext cx="85671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QXF coil ID is fixed 75 mm, OD is dependent on final cable size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andrel, mandrel support block and key bars are being designed.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Pushers and retainer will be designed later once we have the final cable size.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curing mold is designed based on the current cable dimension, and the thickness of the retainer can be adjusted to accommodate any small amount change in the cable size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CM20_Napa Valley, CA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160306" y="25435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Mandrel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441904" y="3957924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Mandrel support block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51304" y="2695421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Sector pusher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956504" y="2719483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Sector pusher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71187" y="3819424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Side pusher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108904" y="3819424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Side pusher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323545" y="166992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Coil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02407" y="1290334"/>
            <a:ext cx="1175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Retainer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946604" y="1582057"/>
            <a:ext cx="386341" cy="2725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4464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FNAL Curing Press</a:t>
            </a:r>
            <a:endParaRPr lang="en-US" dirty="0"/>
          </a:p>
        </p:txBody>
      </p:sp>
      <p:pic>
        <p:nvPicPr>
          <p:cNvPr id="6" name="Content Placeholder 5" descr="IMG_014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0811" y="1262148"/>
            <a:ext cx="5508221" cy="4114800"/>
          </a:xfrm>
        </p:spPr>
      </p:pic>
      <p:sp>
        <p:nvSpPr>
          <p:cNvPr id="13" name="TextBox 12"/>
          <p:cNvSpPr txBox="1"/>
          <p:nvPr/>
        </p:nvSpPr>
        <p:spPr>
          <a:xfrm>
            <a:off x="2364154" y="3285356"/>
            <a:ext cx="760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LHQ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3085301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11T </a:t>
            </a:r>
            <a:r>
              <a:rPr lang="en-US" sz="2000" dirty="0">
                <a:solidFill>
                  <a:srgbClr val="FFFF00"/>
                </a:solidFill>
              </a:rPr>
              <a:t>D</a:t>
            </a:r>
            <a:r>
              <a:rPr lang="en-US" sz="2000" dirty="0" smtClean="0">
                <a:solidFill>
                  <a:srgbClr val="FFFF00"/>
                </a:solidFill>
              </a:rPr>
              <a:t>ipole</a:t>
            </a:r>
            <a:endParaRPr lang="en-US" sz="2000" dirty="0">
              <a:solidFill>
                <a:srgbClr val="FFFF00"/>
              </a:solidFill>
            </a:endParaRPr>
          </a:p>
        </p:txBody>
      </p:sp>
      <p:graphicFrame>
        <p:nvGraphicFramePr>
          <p:cNvPr id="1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2554208"/>
              </p:ext>
            </p:extLst>
          </p:nvPr>
        </p:nvGraphicFramePr>
        <p:xfrm>
          <a:off x="819325" y="5578222"/>
          <a:ext cx="7332227" cy="903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1294"/>
                <a:gridCol w="1519276"/>
                <a:gridCol w="814761"/>
                <a:gridCol w="741219"/>
                <a:gridCol w="1527676"/>
                <a:gridCol w="1278001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load/cylinder</a:t>
                      </a:r>
                    </a:p>
                    <a:p>
                      <a:pPr algn="ctr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(ton/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kN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Spacing 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(inch/cm)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Max.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load</a:t>
                      </a:r>
                    </a:p>
                    <a:p>
                      <a:pPr algn="ctr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kN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/m)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Max. load for LHQ</a:t>
                      </a: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kN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/m)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Cylinder Pressure</a:t>
                      </a:r>
                    </a:p>
                    <a:p>
                      <a:pPr algn="ctr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(pump psi)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8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Main Cylinders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200/1780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12/30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~1780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Mandrel Cylinders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15/134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6/15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~180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31480"/>
            <a:ext cx="285933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165790" y="1201874"/>
            <a:ext cx="24448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   Mandrel cylinder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Capacity: 10,000 pump psi = 15 ton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 flipV="1">
            <a:off x="7467600" y="1677974"/>
            <a:ext cx="134266" cy="21296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6629400" y="4261010"/>
            <a:ext cx="2514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   Main cylinder</a:t>
            </a:r>
          </a:p>
          <a:p>
            <a:r>
              <a:rPr lang="en-US" sz="1200" dirty="0">
                <a:solidFill>
                  <a:srgbClr val="FF0000"/>
                </a:solidFill>
              </a:rPr>
              <a:t>Capacity: </a:t>
            </a:r>
            <a:r>
              <a:rPr lang="en-US" sz="1200" dirty="0" smtClean="0">
                <a:solidFill>
                  <a:srgbClr val="FF0000"/>
                </a:solidFill>
              </a:rPr>
              <a:t>10,000 </a:t>
            </a:r>
            <a:r>
              <a:rPr lang="en-US" sz="1200" dirty="0">
                <a:solidFill>
                  <a:srgbClr val="FF0000"/>
                </a:solidFill>
              </a:rPr>
              <a:t>pump psi = </a:t>
            </a:r>
            <a:r>
              <a:rPr lang="en-US" sz="1200" dirty="0" smtClean="0">
                <a:solidFill>
                  <a:srgbClr val="FF0000"/>
                </a:solidFill>
              </a:rPr>
              <a:t>200 </a:t>
            </a:r>
            <a:r>
              <a:rPr lang="en-US" sz="1200" dirty="0">
                <a:solidFill>
                  <a:srgbClr val="FF0000"/>
                </a:solidFill>
              </a:rPr>
              <a:t>ton</a:t>
            </a:r>
          </a:p>
          <a:p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28122" y="4870336"/>
            <a:ext cx="17461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Curing press: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~</a:t>
            </a:r>
            <a:r>
              <a:rPr lang="en-US" sz="2000" b="1" dirty="0">
                <a:solidFill>
                  <a:srgbClr val="FF0000"/>
                </a:solidFill>
              </a:rPr>
              <a:t>8.8 m long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CM20_Napa Valley, CA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S LARP">
  <a:themeElements>
    <a:clrScheme name="DOE rev09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OE rev09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OE rev09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rev09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rev09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rev09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rev09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rev09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rev09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HiLumiLHC_PresentationTemplate_2</Template>
  <TotalTime>2708</TotalTime>
  <Words>848</Words>
  <Application>Microsoft Office PowerPoint</Application>
  <PresentationFormat>On-screen Show (4:3)</PresentationFormat>
  <Paragraphs>230</Paragraphs>
  <Slides>12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US LARP</vt:lpstr>
      <vt:lpstr>QXF Winding/Curing Tooling and Curing Mold</vt:lpstr>
      <vt:lpstr>Outline</vt:lpstr>
      <vt:lpstr>Coil during Curing</vt:lpstr>
      <vt:lpstr>Coil during Reaction</vt:lpstr>
      <vt:lpstr>Coil during Impregnation</vt:lpstr>
      <vt:lpstr>Coil Winding and Curing</vt:lpstr>
      <vt:lpstr>Winding table and tensioner</vt:lpstr>
      <vt:lpstr>Winding/Curing Tooling</vt:lpstr>
      <vt:lpstr>FNAL Curing Press</vt:lpstr>
      <vt:lpstr>Curing Mold</vt:lpstr>
      <vt:lpstr>Curing Stress Analysis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HQ Tooling</dc:title>
  <dc:creator/>
  <cp:lastModifiedBy>miaoyu</cp:lastModifiedBy>
  <cp:revision>195</cp:revision>
  <dcterms:created xsi:type="dcterms:W3CDTF">2006-08-16T00:00:00Z</dcterms:created>
  <dcterms:modified xsi:type="dcterms:W3CDTF">2013-04-09T21:28:20Z</dcterms:modified>
</cp:coreProperties>
</file>