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1081" r:id="rId2"/>
    <p:sldId id="1102" r:id="rId3"/>
    <p:sldId id="1105" r:id="rId4"/>
    <p:sldId id="1106" r:id="rId5"/>
    <p:sldId id="1104" r:id="rId6"/>
    <p:sldId id="1103" r:id="rId7"/>
    <p:sldId id="1108" r:id="rId8"/>
    <p:sldId id="1109" r:id="rId9"/>
    <p:sldId id="110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FFFF"/>
    <a:srgbClr val="00FF00"/>
    <a:srgbClr val="F76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1" autoAdjust="0"/>
    <p:restoredTop sz="97335" autoAdjust="0"/>
  </p:normalViewPr>
  <p:slideViewPr>
    <p:cSldViewPr>
      <p:cViewPr>
        <p:scale>
          <a:sx n="100" d="100"/>
          <a:sy n="100" d="100"/>
        </p:scale>
        <p:origin x="-584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96B4-BAC4-5842-83B5-2ECF6C53B7B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2D2C-CD4A-F548-B52F-BDD89942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8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51F9-430A-184A-A4A3-DF39AB381A88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8C62-F0C2-9645-A5FA-46E4D2B4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8D74-FF41-6E47-86DF-2DE44DE5AF9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8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The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HiLumi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7 Capacities Specific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</a:t>
            </a:r>
            <a:r>
              <a:rPr lang="en-US" sz="120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, Grant Agreement 284404.</a:t>
            </a:r>
            <a:endParaRPr lang="en-GB" sz="12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55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7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4/15/13</a:t>
            </a:fld>
            <a:endParaRPr lang="en-US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/>
          <a:lstStyle/>
          <a:p>
            <a:pPr defTabSz="457200"/>
            <a:fld id="{0FA004B2-1541-5046-B6F2-22AF56585712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00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831F51B5-5B00-8D46-BE82-010D8F972854}" type="datetimeFigureOut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 defTabSz="457200"/>
              <a:t>4/15/13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6556375"/>
            <a:ext cx="60960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USLARP</a:t>
            </a:r>
            <a:r>
              <a:rPr lang="en-US" sz="1500" baseline="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Collaboration Meeting</a:t>
            </a:r>
            <a:r>
              <a:rPr lang="en-US" sz="150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8-10 April 2013, Napa </a:t>
            </a:r>
            <a:r>
              <a:rPr lang="en-US" sz="1500" dirty="0" err="1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Ca</a:t>
            </a:r>
            <a:endParaRPr lang="en-US" sz="1500" dirty="0" smtClean="0">
              <a:solidFill>
                <a:srgbClr val="006633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5791199" y="6553200"/>
            <a:ext cx="2808063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BE-</a:t>
            </a:r>
            <a:r>
              <a:rPr lang="en-US" sz="150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ABP CERN</a:t>
            </a:r>
            <a:endParaRPr lang="en-US" sz="1500" dirty="0">
              <a:solidFill>
                <a:srgbClr val="006633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8653724" y="6556374"/>
            <a:ext cx="44532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8740707-4896-3541-B69B-1FB0C3F1CFA4}" type="slidenum">
              <a:rPr lang="en-US" sz="150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500" b="1" dirty="0">
              <a:solidFill>
                <a:srgbClr val="006633"/>
              </a:solidFill>
              <a:latin typeface="Garamond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87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led by Provocateur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53724" y="6556374"/>
            <a:ext cx="44532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8740707-4896-3541-B69B-1FB0C3F1CFA4}" type="slidenum">
              <a:rPr lang="en-US" sz="150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500" b="1" dirty="0">
              <a:solidFill>
                <a:srgbClr val="006633"/>
              </a:solidFill>
              <a:latin typeface="Garamond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56375"/>
            <a:ext cx="60960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USLARP Collaboration Meeting 8-10 April 2013, Napa </a:t>
            </a:r>
            <a:r>
              <a:rPr lang="en-US" sz="1500" dirty="0" err="1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Ca</a:t>
            </a:r>
            <a:endParaRPr lang="en-US" sz="1500" dirty="0" smtClean="0">
              <a:solidFill>
                <a:srgbClr val="006633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91199" y="6553200"/>
            <a:ext cx="2808063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BE-</a:t>
            </a:r>
            <a:r>
              <a:rPr lang="en-US" sz="1500" dirty="0" smtClean="0">
                <a:solidFill>
                  <a:srgbClr val="006633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ABP CERN</a:t>
            </a:r>
            <a:endParaRPr lang="en-US" sz="1500" dirty="0">
              <a:solidFill>
                <a:srgbClr val="006633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98194" y="4038600"/>
            <a:ext cx="6779006" cy="182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Mainly focusing on the Plenary and Accelerator Systems Sessions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i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With input from many colleagues and information from coffee discussions!</a:t>
            </a:r>
            <a:endParaRPr lang="en-US" i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7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Magnets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ym typeface="Wingdings"/>
              </a:rPr>
              <a:t>Gianluca</a:t>
            </a:r>
            <a:r>
              <a:rPr lang="en-US" sz="2800" dirty="0" smtClean="0">
                <a:sym typeface="Wingdings"/>
              </a:rPr>
              <a:t>: decision to split Q1 and Q3 based on managerial approach.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S</a:t>
            </a:r>
            <a:r>
              <a:rPr lang="en-US" sz="2800" dirty="0" smtClean="0">
                <a:solidFill>
                  <a:srgbClr val="FF0000"/>
                </a:solidFill>
              </a:rPr>
              <a:t>hould we come back to this decision and make sure the same criteria are applied to the Q1-Q3 and the Q2 designs?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Length control for the triplet coils and FQ: </a:t>
            </a:r>
            <a:r>
              <a:rPr lang="en-US" sz="2800" dirty="0" smtClean="0">
                <a:solidFill>
                  <a:srgbClr val="FF0000"/>
                </a:solidFill>
              </a:rPr>
              <a:t>are we ready for accelerator grade manufacturing?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Need for confident time estimates for new triplet magnet production (critical ingredient to LS2 and LS3 planning)!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Ezio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Rejection rate </a:t>
            </a:r>
            <a:r>
              <a:rPr lang="en-US" sz="2800" smtClean="0">
                <a:solidFill>
                  <a:srgbClr val="FF0000"/>
                </a:solidFill>
                <a:sym typeface="Wingdings"/>
              </a:rPr>
              <a:t>for coils?; 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Gianluca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6 to 12 month potential delay of the delivery time.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Magnets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/>
                </a:solidFill>
              </a:rPr>
              <a:t>Is there anything else one can do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shorten the time to have a final MQXF prototype</a:t>
            </a:r>
            <a:r>
              <a:rPr lang="en-US" sz="2800" dirty="0"/>
              <a:t> (2017!)</a:t>
            </a:r>
            <a:r>
              <a:rPr lang="en-US" sz="2800" dirty="0" smtClean="0"/>
              <a:t>?</a:t>
            </a:r>
            <a:endParaRPr lang="en-US" sz="28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sym typeface="Wingdings"/>
              </a:rPr>
              <a:t>Smallest acceptable beam size at IP (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2800" baseline="30000" dirty="0" smtClean="0">
                <a:latin typeface="Symbol" charset="2"/>
                <a:cs typeface="Symbol" charset="2"/>
                <a:sym typeface="Wingdings"/>
              </a:rPr>
              <a:t>*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= 10cm  beam size of ca. 5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800" dirty="0" smtClean="0">
                <a:sym typeface="Wingdings"/>
              </a:rPr>
              <a:t>m @ IP and 5mm @ triplet)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implications on triplet magnet tolerances and monitoring (vibrations, aperture etc.)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solidFill>
                  <a:srgbClr val="FF0000"/>
                </a:solidFill>
              </a:rPr>
              <a:t>40% difference in radiation dose between MARS and FLUKA for MCBX-3?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err="1" smtClean="0">
                <a:solidFill>
                  <a:srgbClr val="FF0000"/>
                </a:solidFill>
              </a:rPr>
              <a:t>Lucio</a:t>
            </a:r>
            <a:r>
              <a:rPr lang="en-US" sz="2800" dirty="0" smtClean="0">
                <a:solidFill>
                  <a:srgbClr val="FF0000"/>
                </a:solidFill>
              </a:rPr>
              <a:t>: CERN’s role in the USLARP management for the magnet production?</a:t>
            </a:r>
          </a:p>
        </p:txBody>
      </p:sp>
    </p:spTree>
    <p:extLst>
      <p:ext uri="{BB962C8B-B14F-4D97-AF65-F5344CB8AC3E}">
        <p14:creationId xmlns:p14="http://schemas.microsoft.com/office/powerpoint/2010/main" val="357226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Beam Dynamics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800" dirty="0" smtClean="0">
                <a:sym typeface="Wingdings"/>
              </a:rPr>
              <a:t>Origin of the observed </a:t>
            </a:r>
            <a:r>
              <a:rPr lang="en-US" sz="2800" dirty="0" err="1" smtClean="0">
                <a:sym typeface="Wingdings"/>
              </a:rPr>
              <a:t>emittance</a:t>
            </a:r>
            <a:r>
              <a:rPr lang="en-US" sz="2800" dirty="0" smtClean="0">
                <a:sym typeface="Wingdings"/>
              </a:rPr>
              <a:t> growth during 2012 operation (ca. 30% but not equal in both beams and both planes)?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do we have adequate Beam Instrumentation for identifying the origin and for curing the cause for HL-LHC operation?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2286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What needs to be done for getting </a:t>
            </a:r>
            <a:r>
              <a:rPr lang="en-US" sz="2800" dirty="0" err="1" smtClean="0">
                <a:solidFill>
                  <a:srgbClr val="008000"/>
                </a:solidFill>
              </a:rPr>
              <a:t>Schottky</a:t>
            </a:r>
            <a:r>
              <a:rPr lang="en-US" sz="2800" dirty="0" smtClean="0">
                <a:solidFill>
                  <a:srgbClr val="008000"/>
                </a:solidFill>
              </a:rPr>
              <a:t>; Head-</a:t>
            </a:r>
          </a:p>
          <a:p>
            <a:pPr marL="228600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Tail monitor and the monitor for high bandwidth </a:t>
            </a:r>
          </a:p>
          <a:p>
            <a:pPr marL="228600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feedback systems operational in the LHC?</a:t>
            </a:r>
            <a:endParaRPr lang="en-US" sz="2800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smtClean="0"/>
              <a:t>Can we exclude e-cloud activity for 50ns operation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do we have adequate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eam 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307600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e-Lens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2800" dirty="0" smtClean="0"/>
              <a:t>Currently no USLARP proposal to contribute to Halo monitor development</a:t>
            </a:r>
            <a:r>
              <a:rPr lang="en-US" sz="2800" dirty="0" smtClean="0">
                <a:sym typeface="Wingdings"/>
              </a:rPr>
              <a:t>? </a:t>
            </a:r>
            <a:r>
              <a:rPr lang="en-US" sz="2800" dirty="0" smtClean="0">
                <a:solidFill>
                  <a:srgbClr val="800000"/>
                </a:solidFill>
                <a:sym typeface="Wingdings"/>
              </a:rPr>
              <a:t> Key device for validating the hollow e-lens and it’s operation in the LHC!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Does USLARP really NOT want to be actively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     involved in this development?</a:t>
            </a:r>
            <a:endParaRPr lang="en-US" sz="2800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329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dirty="0"/>
              <a:t>P</a:t>
            </a:r>
            <a:r>
              <a:rPr lang="en-US" sz="2800" dirty="0" smtClean="0"/>
              <a:t>romising progress for Crab Cavities: </a:t>
            </a:r>
            <a:r>
              <a:rPr lang="en-US" sz="2800" dirty="0" smtClean="0">
                <a:solidFill>
                  <a:srgbClr val="008000"/>
                </a:solidFill>
              </a:rPr>
              <a:t>Congratulations!!! </a:t>
            </a:r>
            <a:r>
              <a:rPr lang="en-US" sz="2800" dirty="0" smtClean="0">
                <a:sym typeface="Wingdings"/>
              </a:rPr>
              <a:t> But do we have selection criteria in place for choosing the final cavity type? </a:t>
            </a:r>
            <a:r>
              <a:rPr lang="en-US" sz="2800" dirty="0" smtClean="0">
                <a:solidFill>
                  <a:srgbClr val="FF0000"/>
                </a:solidFill>
              </a:rPr>
              <a:t>Should avoid ‘first come first serve’ decision while keeping an eye on the timing constraints from the SPS test.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How will the remaining teams be integrated into the ‘winning bid’? </a:t>
            </a:r>
            <a:r>
              <a:rPr lang="en-US" sz="2800" dirty="0" smtClean="0">
                <a:solidFill>
                  <a:srgbClr val="660066"/>
                </a:solidFill>
                <a:sym typeface="Wingdings"/>
              </a:rPr>
              <a:t>Possibility for more then one cavity type for the final LHC implementation?</a:t>
            </a:r>
            <a:endParaRPr lang="en-US" sz="2800" dirty="0" smtClean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en-US" sz="2800" dirty="0"/>
              <a:t>Need for confident estimates for </a:t>
            </a:r>
            <a:r>
              <a:rPr lang="en-US" sz="2800" dirty="0" smtClean="0"/>
              <a:t>Crab Cavity production </a:t>
            </a:r>
            <a:r>
              <a:rPr lang="en-US" sz="2800" dirty="0"/>
              <a:t>times (critical ingredient to LS2 and LS3 planning)!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SPS tests and required infrastructure preparation (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Erk’s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talk);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2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sz="2800" dirty="0" smtClean="0"/>
              <a:t>When do we need to take a decision on CC tests in the LHC IR4 to be useful or feasible </a:t>
            </a:r>
            <a:r>
              <a:rPr lang="en-US" sz="2800" dirty="0" smtClean="0">
                <a:solidFill>
                  <a:srgbClr val="FF0000"/>
                </a:solidFill>
              </a:rPr>
              <a:t>(required preparation work and potential space conflict with other proposals)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2800" dirty="0" smtClean="0"/>
              <a:t>Compatibility of default RF operation mode (phase modulation) with Higher Harmonic RF system (800MHz)? 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 ‘square’ bunch profile and lower IBS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en-US" sz="2800" dirty="0" smtClean="0"/>
              <a:t>Possibility and impact of a lower frequency HL-LHC RF system (e.g. 200 MHz)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 impact on Crab Cavity development and operation scenario’s without Crab Cavities?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General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3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US" sz="2800" dirty="0" smtClean="0"/>
              <a:t>Is the current LARP structure adequate for the transition to a production project (separation between Magnet and Accelerator Systems etc.; WPs with deliverables)?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US" sz="2800" dirty="0" smtClean="0"/>
              <a:t>Are GARD grants really a realistic option for funding of ‘additional’ HL-LHC developments</a:t>
            </a:r>
            <a:r>
              <a:rPr lang="en-US" sz="2800" dirty="0" smtClean="0">
                <a:solidFill>
                  <a:srgbClr val="008000"/>
                </a:solidFill>
              </a:rPr>
              <a:t> (if yes, what is the actual ceiling for such requests-proposals)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US" sz="2800" dirty="0"/>
              <a:t>What would LARP like </a:t>
            </a:r>
            <a:r>
              <a:rPr lang="en-US" sz="2800" dirty="0" smtClean="0"/>
              <a:t>from CERN (or: what can CERN do to facility the LARP program)?</a:t>
            </a:r>
            <a:endParaRPr lang="en-US" sz="2800" dirty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 startAt="16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2395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b="1" u="sng" dirty="0" smtClean="0"/>
              <a:t>Questions and Comments: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General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3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9"/>
            </a:pPr>
            <a:r>
              <a:rPr lang="en-US" sz="2800" dirty="0" smtClean="0"/>
              <a:t>Future of LTV program? </a:t>
            </a:r>
            <a:r>
              <a:rPr lang="en-US" sz="2800" dirty="0" smtClean="0">
                <a:solidFill>
                  <a:srgbClr val="800000"/>
                </a:solidFill>
                <a:sym typeface="Wingdings"/>
              </a:rPr>
              <a:t> requires adequate funding!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 startAt="19"/>
            </a:pPr>
            <a:r>
              <a:rPr lang="en-US" sz="2800" dirty="0" smtClean="0"/>
              <a:t>Is it the right time to remove the ‘R’ in LARP?</a:t>
            </a:r>
          </a:p>
        </p:txBody>
      </p:sp>
      <p:pic>
        <p:nvPicPr>
          <p:cNvPr id="5" name="Picture 4" descr="Screen Shot 2013-04-09 at 8.2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2170646"/>
            <a:ext cx="5432634" cy="42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2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6347435</TotalTime>
  <Words>654</Words>
  <Application>Microsoft Macintosh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HiLumiLHC_PresentationTemplate</vt:lpstr>
      <vt:lpstr>Discussion led by Provocateur</vt:lpstr>
      <vt:lpstr>Questions and Comments: Magnets</vt:lpstr>
      <vt:lpstr>Questions and Comments: Magnets</vt:lpstr>
      <vt:lpstr>Questions and Comments: Beam Dynamics</vt:lpstr>
      <vt:lpstr>Questions and Comments: e-Lens</vt:lpstr>
      <vt:lpstr>Questions and Comments: RF</vt:lpstr>
      <vt:lpstr>Questions and Comments: RF</vt:lpstr>
      <vt:lpstr>Questions and Comments: General</vt:lpstr>
      <vt:lpstr>Questions and Comments: General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Oliver Bruning</cp:lastModifiedBy>
  <cp:revision>1714</cp:revision>
  <cp:lastPrinted>2013-04-09T23:36:03Z</cp:lastPrinted>
  <dcterms:created xsi:type="dcterms:W3CDTF">2011-01-18T19:25:28Z</dcterms:created>
  <dcterms:modified xsi:type="dcterms:W3CDTF">2013-04-15T09:31:51Z</dcterms:modified>
</cp:coreProperties>
</file>