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png" ContentType="image/png"/>
  <Override PartName="/ppt/slides/slide11.xml" ContentType="application/vnd.openxmlformats-officedocument.presentationml.slide+xml"/>
  <Default Extension="xml" ContentType="application/xml"/>
  <Override PartName="/ppt/slides/slide9.xml" ContentType="application/vnd.openxmlformats-officedocument.presentationml.slide+xml"/>
  <Default Extension="jpeg" ContentType="image/jpeg"/>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notesSlides/notesSlide1.xml" ContentType="application/vnd.openxmlformats-officedocument.presentationml.notesSlide+xml"/>
  <Override PartName="/ppt/slides/slide18.xml" ContentType="application/vnd.openxmlformats-officedocument.presentationml.slide+xml"/>
  <Override PartName="/ppt/slideLayouts/slideLayout6.xml" ContentType="application/vnd.openxmlformats-officedocument.presentationml.slideLayout+xml"/>
  <Override PartName="/ppt/slides/slide5.xml" ContentType="application/vnd.openxmlformats-officedocument.presentationml.slide+xml"/>
  <Override PartName="/ppt/slideLayouts/slideLayout12.xml" ContentType="application/vnd.openxmlformats-officedocument.presentationml.slideLayout+xml"/>
  <Override PartName="/ppt/slides/slide16.xml" ContentType="application/vnd.openxmlformats-officedocument.presentationml.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ppt/slides/slide14.xml" ContentType="application/vnd.openxmlformats-officedocument.presentationml.slide+xml"/>
  <Override PartName="/docProps/core.xml" ContentType="application/vnd.openxmlformats-package.core-properties+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Override PartName="/ppt/slides/slide10.xml" ContentType="application/vnd.openxmlformats-officedocument.presentationml.slide+xml"/>
  <Override PartName="/ppt/viewProps.xml" ContentType="application/vnd.openxmlformats-officedocument.presentationml.viewProps+xml"/>
  <Override PartName="/ppt/slides/slide8.xml" ContentType="application/vnd.openxmlformats-officedocument.presentationml.slide+xml"/>
  <Override PartName="/ppt/presentation.xml" ContentType="application/vnd.openxmlformats-officedocument.presentationml.presentation.main+xml"/>
  <Override PartName="/ppt/slides/slide19.xml" ContentType="application/vnd.openxmlformats-officedocument.presentationml.slide+xml"/>
  <Override PartName="/ppt/slideLayouts/slideLayout9.xml" ContentType="application/vnd.openxmlformats-officedocument.presentationml.slideLayout+xml"/>
  <Override PartName="/ppt/slideLayouts/slideLayout7.xml" ContentType="application/vnd.openxmlformats-officedocument.presentationml.slideLayout+xml"/>
  <Override PartName="/ppt/slides/slide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slides/slide15.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theme/theme1.xml" ContentType="application/vnd.openxmlformats-officedocument.theme+xml"/>
  <Override PartName="/ppt/slideLayouts/slideLayout3.xml" ContentType="application/vnd.openxmlformats-officedocument.presentationml.slideLayout+xml"/>
  <Override PartName="/ppt/slides/slide2.xml" ContentType="application/vnd.openxmlformats-officedocument.presentationml.slide+xml"/>
  <Override PartName="/ppt/slides/slide13.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SpecialPlsOnTitleSld="0" saveSubsetFonts="1">
  <p:sldMasterIdLst>
    <p:sldMasterId id="2147483661" r:id="rId1"/>
  </p:sldMasterIdLst>
  <p:notesMasterIdLst>
    <p:notesMasterId r:id="rId22"/>
  </p:notesMasterIdLst>
  <p:sldIdLst>
    <p:sldId id="262" r:id="rId2"/>
    <p:sldId id="293" r:id="rId3"/>
    <p:sldId id="270" r:id="rId4"/>
    <p:sldId id="281" r:id="rId5"/>
    <p:sldId id="282" r:id="rId6"/>
    <p:sldId id="294" r:id="rId7"/>
    <p:sldId id="284" r:id="rId8"/>
    <p:sldId id="291" r:id="rId9"/>
    <p:sldId id="283" r:id="rId10"/>
    <p:sldId id="295" r:id="rId11"/>
    <p:sldId id="279" r:id="rId12"/>
    <p:sldId id="289" r:id="rId13"/>
    <p:sldId id="280" r:id="rId14"/>
    <p:sldId id="290" r:id="rId15"/>
    <p:sldId id="286" r:id="rId16"/>
    <p:sldId id="296" r:id="rId17"/>
    <p:sldId id="292" r:id="rId18"/>
    <p:sldId id="285" r:id="rId19"/>
    <p:sldId id="288" r:id="rId20"/>
    <p:sldId id="261" r:id="rId2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457200" rtl="0" eaLnBrk="1" latinLnBrk="0" hangingPunct="1">
      <a:defRPr kern="1200">
        <a:solidFill>
          <a:schemeClr val="tx1"/>
        </a:solidFill>
        <a:latin typeface="Arial" charset="0"/>
        <a:ea typeface="+mn-ea"/>
        <a:cs typeface="+mn-cs"/>
      </a:defRPr>
    </a:lvl6pPr>
    <a:lvl7pPr marL="2743200" algn="l" defTabSz="457200" rtl="0" eaLnBrk="1" latinLnBrk="0" hangingPunct="1">
      <a:defRPr kern="1200">
        <a:solidFill>
          <a:schemeClr val="tx1"/>
        </a:solidFill>
        <a:latin typeface="Arial" charset="0"/>
        <a:ea typeface="+mn-ea"/>
        <a:cs typeface="+mn-cs"/>
      </a:defRPr>
    </a:lvl7pPr>
    <a:lvl8pPr marL="3200400" algn="l" defTabSz="457200" rtl="0" eaLnBrk="1" latinLnBrk="0" hangingPunct="1">
      <a:defRPr kern="1200">
        <a:solidFill>
          <a:schemeClr val="tx1"/>
        </a:solidFill>
        <a:latin typeface="Arial" charset="0"/>
        <a:ea typeface="+mn-ea"/>
        <a:cs typeface="+mn-cs"/>
      </a:defRPr>
    </a:lvl8pPr>
    <a:lvl9pPr marL="3657600" algn="l" defTabSz="4572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CC00CC"/>
  </p:clrMru>
  <p:extLst>
    <p:ext uri="{E76CE94A-603C-4142-B9EB-6D1370010A27}">
      <p14:discardImageEditData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horzBarState="maximized">
    <p:restoredLeft sz="15620"/>
    <p:restoredTop sz="94660"/>
  </p:normalViewPr>
  <p:slideViewPr>
    <p:cSldViewPr>
      <p:cViewPr varScale="1">
        <p:scale>
          <a:sx n="128" d="100"/>
          <a:sy n="128" d="100"/>
        </p:scale>
        <p:origin x="-1128" y="-11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2FE99558-79B1-DF47-A0D5-02659B74D6E4}" type="datetime1">
              <a:rPr lang="en-US"/>
              <a:pPr>
                <a:defRPr/>
              </a:pPr>
              <a:t>12/20/12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9B4B7EDF-9338-2046-8BD5-EA8C2C2DC957}" type="slidenum">
              <a:rPr lang="en-US"/>
              <a:pPr>
                <a:defRPr/>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12072888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bwMode="auto">
          <a:noFill/>
          <a:ln>
            <a:miter lim="800000"/>
            <a:headEnd/>
            <a:tailEnd/>
          </a:ln>
        </p:spPr>
        <p:txBody>
          <a:bodyPr/>
          <a:lstStyle/>
          <a:p>
            <a:fld id="{A5F42BD0-B2E2-504B-8331-2002CB1930BB}" type="slidenum">
              <a:rPr lang="en-US"/>
              <a:pPr/>
              <a:t>3</a:t>
            </a:fld>
            <a:endParaRPr lang="en-US"/>
          </a:p>
        </p:txBody>
      </p:sp>
      <p:sp>
        <p:nvSpPr>
          <p:cNvPr id="1741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6CDEEB5-7070-1F41-9B47-DAF821884025}" type="slidenum">
              <a:rPr lang="en-US" smtClean="0"/>
              <a:pPr>
                <a:defRPr/>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538958768"/>
      </p:ext>
    </p:extLst>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0AC19FA-1972-9F4A-8F7D-0FD51F830859}" type="slidenum">
              <a:rPr lang="en-US" smtClean="0"/>
              <a:pPr>
                <a:defRPr/>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263318820"/>
      </p:ext>
    </p:extLst>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92F194E-FC7E-B041-B5E5-27D87A6C31FD}" type="slidenum">
              <a:rPr lang="en-US" smtClean="0"/>
              <a:pPr>
                <a:defRPr/>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779281510"/>
      </p:ext>
    </p:extLst>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573CD596-7C2D-524C-AF4C-A6813FC7313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2F8FB49-E368-8540-A758-C5177B24D303}" type="slidenum">
              <a:rPr lang="en-US" smtClean="0"/>
              <a:pPr>
                <a:defRPr/>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693014296"/>
      </p:ext>
    </p:extLst>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7EE0CD8-CD42-CD4D-A7C7-1708E5CDC528}" type="slidenum">
              <a:rPr lang="en-US" smtClean="0"/>
              <a:pPr>
                <a:defRPr/>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920628938"/>
      </p:ext>
    </p:extLst>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7A23EC29-152D-4F46-83E3-A2CB82A8A78B}" type="slidenum">
              <a:rPr lang="en-US" smtClean="0"/>
              <a:pPr>
                <a:defRPr/>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839472753"/>
      </p:ext>
    </p:extLst>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35F156A7-51A6-8640-83B7-A300ECAEA139}" type="slidenum">
              <a:rPr lang="en-US" smtClean="0"/>
              <a:pPr>
                <a:defRPr/>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124932131"/>
      </p:ext>
    </p:extLst>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8EE90BFE-A945-D04C-A12F-194EBC3630E6}" type="slidenum">
              <a:rPr lang="en-US" smtClean="0"/>
              <a:pPr>
                <a:defRPr/>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02683739"/>
      </p:ext>
    </p:extLst>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7CFF9F98-C158-134D-9651-4FEEFA072C2F}" type="slidenum">
              <a:rPr lang="en-US" smtClean="0"/>
              <a:pPr>
                <a:defRPr/>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740348306"/>
      </p:ext>
    </p:extLst>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F3A6B57-1AD8-8848-B232-090DA6E544E1}" type="slidenum">
              <a:rPr lang="en-US" smtClean="0"/>
              <a:pPr>
                <a:defRPr/>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620549378"/>
      </p:ext>
    </p:extLst>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2062CD76-94F5-CE40-BE0D-DBC4B3794E5E}" type="slidenum">
              <a:rPr lang="en-US" smtClean="0"/>
              <a:pPr>
                <a:defRPr/>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94349633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46DEEE08-9505-BF47-8E7B-32C357777259}" type="slidenum">
              <a:rPr lang="en-US" smtClean="0"/>
              <a:pPr>
                <a:defRPr/>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68408723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jpeg"/><Relationship Id="rId1" Type="http://schemas.openxmlformats.org/officeDocument/2006/relationships/slideLayout" Target="../slideLayouts/slideLayout6.xml"/><Relationship Id="rId2" Type="http://schemas.openxmlformats.org/officeDocument/2006/relationships/image" Target="../media/image13.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8.jpeg"/><Relationship Id="rId3" Type="http://schemas.openxmlformats.org/officeDocument/2006/relationships/image" Target="../media/image19.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Title 1"/>
          <p:cNvSpPr>
            <a:spLocks noGrp="1"/>
          </p:cNvSpPr>
          <p:nvPr>
            <p:ph type="ctrTitle"/>
          </p:nvPr>
        </p:nvSpPr>
        <p:spPr>
          <a:xfrm>
            <a:off x="685800" y="1752600"/>
            <a:ext cx="7772400" cy="1470025"/>
          </a:xfrm>
        </p:spPr>
        <p:txBody>
          <a:bodyPr/>
          <a:lstStyle/>
          <a:p>
            <a:r>
              <a:rPr lang="en-US" sz="4000" dirty="0" smtClean="0">
                <a:solidFill>
                  <a:srgbClr val="0070C0"/>
                </a:solidFill>
              </a:rPr>
              <a:t>A New Test </a:t>
            </a:r>
            <a:r>
              <a:rPr lang="en-US" sz="4000" dirty="0" err="1" smtClean="0">
                <a:solidFill>
                  <a:srgbClr val="0070C0"/>
                </a:solidFill>
              </a:rPr>
              <a:t>Beamline</a:t>
            </a:r>
            <a:r>
              <a:rPr lang="en-US" sz="4000" dirty="0" smtClean="0">
                <a:solidFill>
                  <a:srgbClr val="0070C0"/>
                </a:solidFill>
              </a:rPr>
              <a:t> </a:t>
            </a:r>
            <a:br>
              <a:rPr lang="en-US" sz="4000" dirty="0" smtClean="0">
                <a:solidFill>
                  <a:srgbClr val="0070C0"/>
                </a:solidFill>
              </a:rPr>
            </a:br>
            <a:r>
              <a:rPr lang="en-US" sz="4000" dirty="0" smtClean="0">
                <a:solidFill>
                  <a:srgbClr val="0070C0"/>
                </a:solidFill>
              </a:rPr>
              <a:t>in </a:t>
            </a:r>
            <a:r>
              <a:rPr lang="en-US" sz="4000" dirty="0" err="1" smtClean="0">
                <a:solidFill>
                  <a:srgbClr val="0070C0"/>
                </a:solidFill>
              </a:rPr>
              <a:t>MCenter</a:t>
            </a:r>
            <a:endParaRPr lang="en-US" sz="4000" dirty="0" smtClean="0">
              <a:solidFill>
                <a:srgbClr val="0070C0"/>
              </a:solidFill>
            </a:endParaRPr>
          </a:p>
        </p:txBody>
      </p:sp>
      <p:sp>
        <p:nvSpPr>
          <p:cNvPr id="15363" name="Subtitle 2"/>
          <p:cNvSpPr>
            <a:spLocks noGrp="1"/>
          </p:cNvSpPr>
          <p:nvPr>
            <p:ph type="subTitle" idx="1"/>
          </p:nvPr>
        </p:nvSpPr>
        <p:spPr>
          <a:xfrm>
            <a:off x="1371600" y="3505200"/>
            <a:ext cx="6400800" cy="1752600"/>
          </a:xfrm>
        </p:spPr>
        <p:txBody>
          <a:bodyPr>
            <a:normAutofit/>
          </a:bodyPr>
          <a:lstStyle/>
          <a:p>
            <a:r>
              <a:rPr lang="en-US" sz="2400" dirty="0"/>
              <a:t>Erik </a:t>
            </a:r>
            <a:r>
              <a:rPr lang="en-US" sz="2400" dirty="0" smtClean="0"/>
              <a:t>Ramberg, Aria </a:t>
            </a:r>
            <a:r>
              <a:rPr lang="en-US" sz="2400" dirty="0" err="1" smtClean="0"/>
              <a:t>Soha</a:t>
            </a:r>
            <a:endParaRPr lang="en-US" sz="2400" dirty="0" smtClean="0"/>
          </a:p>
          <a:p>
            <a:r>
              <a:rPr lang="en-US" sz="2400" dirty="0" smtClean="0"/>
              <a:t>20 December, 2012</a:t>
            </a:r>
          </a:p>
          <a:p>
            <a:endParaRPr lang="en-US" sz="2400" dirty="0" smtClean="0"/>
          </a:p>
          <a:p>
            <a:pPr>
              <a:buFontTx/>
              <a:buChar char="-"/>
            </a:pPr>
            <a:endParaRPr lang="en-US" sz="2400" dirty="0" smtClean="0"/>
          </a:p>
          <a:p>
            <a:pPr>
              <a:buFontTx/>
              <a:buChar char="-"/>
            </a:pPr>
            <a:endParaRPr lang="en-US" sz="2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PPD Work for </a:t>
            </a:r>
            <a:r>
              <a:rPr lang="en-US" dirty="0" err="1" smtClean="0"/>
              <a:t>MCenter</a:t>
            </a:r>
            <a:endParaRPr lang="en-US" dirty="0"/>
          </a:p>
        </p:txBody>
      </p:sp>
      <p:sp>
        <p:nvSpPr>
          <p:cNvPr id="4" name="Subtitle 3"/>
          <p:cNvSpPr>
            <a:spLocks noGrp="1"/>
          </p:cNvSpPr>
          <p:nvPr>
            <p:ph type="subTitle" idx="1"/>
          </p:nvPr>
        </p:nvSpPr>
        <p:spPr/>
        <p:txBody>
          <a:bodyPr/>
          <a:lstStyle/>
          <a:p>
            <a:endParaRPr lang="en-US"/>
          </a:p>
        </p:txBody>
      </p:sp>
      <p:sp>
        <p:nvSpPr>
          <p:cNvPr id="2" name="Slide Number Placeholder 1"/>
          <p:cNvSpPr>
            <a:spLocks noGrp="1"/>
          </p:cNvSpPr>
          <p:nvPr>
            <p:ph type="sldNum" sz="quarter" idx="12"/>
          </p:nvPr>
        </p:nvSpPr>
        <p:spPr/>
        <p:txBody>
          <a:bodyPr/>
          <a:lstStyle/>
          <a:p>
            <a:pPr>
              <a:defRPr/>
            </a:pPr>
            <a:fld id="{7CFF9F98-C158-134D-9651-4FEEFA072C2F}" type="slidenum">
              <a:rPr lang="en-US" smtClean="0"/>
              <a:pPr>
                <a:defRPr/>
              </a:pPr>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dirty="0" smtClean="0">
                <a:solidFill>
                  <a:srgbClr val="0070C0"/>
                </a:solidFill>
              </a:rPr>
              <a:t>A Walkway from MDB to MC7</a:t>
            </a:r>
          </a:p>
        </p:txBody>
      </p:sp>
      <p:sp>
        <p:nvSpPr>
          <p:cNvPr id="3" name="Slide Number Placeholder 2"/>
          <p:cNvSpPr>
            <a:spLocks noGrp="1"/>
          </p:cNvSpPr>
          <p:nvPr>
            <p:ph type="sldNum" sz="quarter" idx="12"/>
          </p:nvPr>
        </p:nvSpPr>
        <p:spPr/>
        <p:txBody>
          <a:bodyPr/>
          <a:lstStyle/>
          <a:p>
            <a:pPr>
              <a:defRPr/>
            </a:pPr>
            <a:fld id="{F2F8FB49-E368-8540-A758-C5177B24D303}" type="slidenum">
              <a:rPr lang="en-US" smtClean="0"/>
              <a:pPr>
                <a:defRPr/>
              </a:pPr>
              <a:t>11</a:t>
            </a:fld>
            <a:endParaRPr lang="en-US"/>
          </a:p>
        </p:txBody>
      </p:sp>
      <p:sp>
        <p:nvSpPr>
          <p:cNvPr id="22531" name="TextBox 5"/>
          <p:cNvSpPr txBox="1">
            <a:spLocks noChangeArrowheads="1"/>
          </p:cNvSpPr>
          <p:nvPr/>
        </p:nvSpPr>
        <p:spPr bwMode="auto">
          <a:xfrm>
            <a:off x="838200" y="5562600"/>
            <a:ext cx="5038559" cy="646331"/>
          </a:xfrm>
          <a:prstGeom prst="rect">
            <a:avLst/>
          </a:prstGeom>
          <a:noFill/>
          <a:ln w="9525">
            <a:noFill/>
            <a:miter lim="800000"/>
            <a:headEnd/>
            <a:tailEnd/>
          </a:ln>
        </p:spPr>
        <p:txBody>
          <a:bodyPr wrap="none">
            <a:prstTxWarp prst="textNoShape">
              <a:avLst/>
            </a:prstTxWarp>
            <a:spAutoFit/>
          </a:bodyPr>
          <a:lstStyle/>
          <a:p>
            <a:pPr marL="285750" indent="-285750">
              <a:buFont typeface="Arial" pitchFamily="34" charset="0"/>
              <a:buChar char="•"/>
            </a:pPr>
            <a:r>
              <a:rPr lang="en-US" dirty="0"/>
              <a:t>Needs </a:t>
            </a:r>
            <a:r>
              <a:rPr lang="en-US" dirty="0" smtClean="0"/>
              <a:t>lighting and </a:t>
            </a:r>
            <a:r>
              <a:rPr lang="en-US" dirty="0"/>
              <a:t>protection from </a:t>
            </a:r>
            <a:r>
              <a:rPr lang="en-US" dirty="0" smtClean="0"/>
              <a:t>rain/snow</a:t>
            </a:r>
          </a:p>
          <a:p>
            <a:pPr marL="285750" indent="-285750">
              <a:buFont typeface="Arial" pitchFamily="34" charset="0"/>
              <a:buChar char="•"/>
            </a:pPr>
            <a:r>
              <a:rPr lang="en-US" dirty="0" smtClean="0"/>
              <a:t>Key tree &amp; interlocks</a:t>
            </a:r>
            <a:endParaRPr lang="en-US" dirty="0"/>
          </a:p>
        </p:txBody>
      </p:sp>
      <p:pic>
        <p:nvPicPr>
          <p:cNvPr id="22532" name="Picture 6" descr="picture7.png"/>
          <p:cNvPicPr>
            <a:picLocks noChangeAspect="1"/>
          </p:cNvPicPr>
          <p:nvPr/>
        </p:nvPicPr>
        <p:blipFill>
          <a:blip r:embed="rId2"/>
          <a:srcRect/>
          <a:stretch>
            <a:fillRect/>
          </a:stretch>
        </p:blipFill>
        <p:spPr bwMode="auto">
          <a:xfrm>
            <a:off x="152400" y="1676400"/>
            <a:ext cx="2981325" cy="2238375"/>
          </a:xfrm>
          <a:prstGeom prst="rect">
            <a:avLst/>
          </a:prstGeom>
          <a:noFill/>
          <a:ln w="9525">
            <a:noFill/>
            <a:miter lim="800000"/>
            <a:headEnd/>
            <a:tailEnd/>
          </a:ln>
        </p:spPr>
      </p:pic>
      <p:pic>
        <p:nvPicPr>
          <p:cNvPr id="22533" name="Picture 7" descr="picture8.png"/>
          <p:cNvPicPr>
            <a:picLocks noChangeAspect="1"/>
          </p:cNvPicPr>
          <p:nvPr/>
        </p:nvPicPr>
        <p:blipFill>
          <a:blip r:embed="rId3"/>
          <a:srcRect/>
          <a:stretch>
            <a:fillRect/>
          </a:stretch>
        </p:blipFill>
        <p:spPr bwMode="auto">
          <a:xfrm>
            <a:off x="3352800" y="1905000"/>
            <a:ext cx="2451100" cy="3260725"/>
          </a:xfrm>
          <a:prstGeom prst="rect">
            <a:avLst/>
          </a:prstGeom>
          <a:noFill/>
          <a:ln w="9525">
            <a:noFill/>
            <a:miter lim="800000"/>
            <a:headEnd/>
            <a:tailEnd/>
          </a:ln>
        </p:spPr>
      </p:pic>
      <p:pic>
        <p:nvPicPr>
          <p:cNvPr id="22534" name="Picture 8" descr="picture9.png"/>
          <p:cNvPicPr>
            <a:picLocks noChangeAspect="1"/>
          </p:cNvPicPr>
          <p:nvPr/>
        </p:nvPicPr>
        <p:blipFill>
          <a:blip r:embed="rId4"/>
          <a:srcRect/>
          <a:stretch>
            <a:fillRect/>
          </a:stretch>
        </p:blipFill>
        <p:spPr bwMode="auto">
          <a:xfrm>
            <a:off x="6248400" y="2438400"/>
            <a:ext cx="2451100" cy="3260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solidFill>
                  <a:srgbClr val="0070C0"/>
                </a:solidFill>
              </a:rPr>
              <a:t>Cryogenic/</a:t>
            </a:r>
            <a:r>
              <a:rPr lang="en-US" sz="4000" dirty="0" err="1" smtClean="0">
                <a:solidFill>
                  <a:srgbClr val="0070C0"/>
                </a:solidFill>
              </a:rPr>
              <a:t>Lq</a:t>
            </a:r>
            <a:r>
              <a:rPr lang="en-US" sz="4000" dirty="0" smtClean="0">
                <a:solidFill>
                  <a:srgbClr val="0070C0"/>
                </a:solidFill>
              </a:rPr>
              <a:t> </a:t>
            </a:r>
            <a:r>
              <a:rPr lang="en-US" sz="4000" dirty="0" err="1" smtClean="0">
                <a:solidFill>
                  <a:srgbClr val="0070C0"/>
                </a:solidFill>
              </a:rPr>
              <a:t>Ar</a:t>
            </a:r>
            <a:r>
              <a:rPr lang="en-US" sz="4000" dirty="0" smtClean="0">
                <a:solidFill>
                  <a:srgbClr val="0070C0"/>
                </a:solidFill>
              </a:rPr>
              <a:t> processing  Area</a:t>
            </a:r>
            <a:endParaRPr lang="en-US" sz="4000" dirty="0">
              <a:solidFill>
                <a:srgbClr val="0070C0"/>
              </a:solidFill>
            </a:endParaRPr>
          </a:p>
        </p:txBody>
      </p:sp>
      <p:pic>
        <p:nvPicPr>
          <p:cNvPr id="6" name="Content Placeholder 5"/>
          <p:cNvPicPr>
            <a:picLocks noGrp="1" noChangeAspect="1"/>
          </p:cNvPicPr>
          <p:nvPr>
            <p:ph idx="1"/>
          </p:nvPr>
        </p:nvPicPr>
        <p:blipFill>
          <a:blip r:embed="rId2"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554691" y="1600200"/>
            <a:ext cx="6034617" cy="4525963"/>
          </a:xfrm>
        </p:spPr>
      </p:pic>
      <p:sp>
        <p:nvSpPr>
          <p:cNvPr id="4" name="Slide Number Placeholder 3"/>
          <p:cNvSpPr>
            <a:spLocks noGrp="1"/>
          </p:cNvSpPr>
          <p:nvPr>
            <p:ph type="sldNum" sz="quarter" idx="12"/>
          </p:nvPr>
        </p:nvSpPr>
        <p:spPr/>
        <p:txBody>
          <a:bodyPr/>
          <a:lstStyle/>
          <a:p>
            <a:pPr>
              <a:defRPr/>
            </a:pPr>
            <a:fld id="{F2F8FB49-E368-8540-A758-C5177B24D303}" type="slidenum">
              <a:rPr lang="en-US" smtClean="0"/>
              <a:pPr>
                <a:defRPr/>
              </a:pPr>
              <a:t>12</a:t>
            </a:fld>
            <a:endParaRPr lang="en-US"/>
          </a:p>
        </p:txBody>
      </p:sp>
      <p:sp>
        <p:nvSpPr>
          <p:cNvPr id="7" name="TextBox 6"/>
          <p:cNvSpPr txBox="1"/>
          <p:nvPr/>
        </p:nvSpPr>
        <p:spPr>
          <a:xfrm>
            <a:off x="7620000" y="1905000"/>
            <a:ext cx="1371600" cy="461665"/>
          </a:xfrm>
          <a:prstGeom prst="rect">
            <a:avLst/>
          </a:prstGeom>
          <a:noFill/>
        </p:spPr>
        <p:txBody>
          <a:bodyPr wrap="square" rtlCol="0">
            <a:spAutoFit/>
          </a:bodyPr>
          <a:lstStyle/>
          <a:p>
            <a:pPr marL="171450" indent="-171450">
              <a:buFont typeface="Arial" pitchFamily="34" charset="0"/>
              <a:buChar char="•"/>
            </a:pPr>
            <a:r>
              <a:rPr lang="en-US" sz="1200" dirty="0" smtClean="0"/>
              <a:t>Air Duct needs to be re-routed</a:t>
            </a:r>
            <a:endParaRPr lang="en-US" sz="1200" dirty="0"/>
          </a:p>
        </p:txBody>
      </p:sp>
      <p:cxnSp>
        <p:nvCxnSpPr>
          <p:cNvPr id="9" name="Straight Arrow Connector 8"/>
          <p:cNvCxnSpPr>
            <a:stCxn id="7" idx="1"/>
          </p:cNvCxnSpPr>
          <p:nvPr/>
        </p:nvCxnSpPr>
        <p:spPr>
          <a:xfrm flipH="1">
            <a:off x="6629400" y="2135833"/>
            <a:ext cx="990600" cy="37876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0" y="1601212"/>
            <a:ext cx="1600200" cy="2893100"/>
          </a:xfrm>
          <a:prstGeom prst="rect">
            <a:avLst/>
          </a:prstGeom>
          <a:noFill/>
        </p:spPr>
        <p:txBody>
          <a:bodyPr wrap="square" rtlCol="0">
            <a:spAutoFit/>
          </a:bodyPr>
          <a:lstStyle/>
          <a:p>
            <a:pPr marL="171450" indent="-171450">
              <a:buFont typeface="Arial" pitchFamily="34" charset="0"/>
              <a:buChar char="•"/>
            </a:pPr>
            <a:r>
              <a:rPr lang="en-US" sz="1400" dirty="0" smtClean="0"/>
              <a:t>Flammable gas racks need to be purged &amp; removed to make space for Cryogenic Area</a:t>
            </a:r>
          </a:p>
          <a:p>
            <a:endParaRPr lang="en-US" sz="1400" dirty="0" smtClean="0"/>
          </a:p>
          <a:p>
            <a:endParaRPr lang="en-US" sz="1400" dirty="0" smtClean="0"/>
          </a:p>
          <a:p>
            <a:endParaRPr lang="en-US" sz="1400" dirty="0" smtClean="0"/>
          </a:p>
          <a:p>
            <a:endParaRPr lang="en-US" sz="1400" dirty="0" smtClean="0"/>
          </a:p>
          <a:p>
            <a:pPr marL="171450" indent="-171450">
              <a:buFont typeface="Arial" pitchFamily="34" charset="0"/>
              <a:buChar char="•"/>
            </a:pPr>
            <a:r>
              <a:rPr lang="en-US" sz="1400" dirty="0" smtClean="0"/>
              <a:t>ODH analysis needs to be done by ES&amp;H</a:t>
            </a:r>
          </a:p>
        </p:txBody>
      </p:sp>
      <p:sp>
        <p:nvSpPr>
          <p:cNvPr id="11" name="Oval 10"/>
          <p:cNvSpPr/>
          <p:nvPr/>
        </p:nvSpPr>
        <p:spPr>
          <a:xfrm>
            <a:off x="2743200" y="3276600"/>
            <a:ext cx="2438400" cy="17526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p:cNvCxnSpPr>
            <a:endCxn id="11" idx="2"/>
          </p:cNvCxnSpPr>
          <p:nvPr/>
        </p:nvCxnSpPr>
        <p:spPr>
          <a:xfrm>
            <a:off x="838200" y="2971800"/>
            <a:ext cx="1905000" cy="1181100"/>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7620000" y="3581400"/>
            <a:ext cx="1371600" cy="646331"/>
          </a:xfrm>
          <a:prstGeom prst="rect">
            <a:avLst/>
          </a:prstGeom>
          <a:noFill/>
        </p:spPr>
        <p:txBody>
          <a:bodyPr wrap="square" rtlCol="0">
            <a:spAutoFit/>
          </a:bodyPr>
          <a:lstStyle/>
          <a:p>
            <a:pPr marL="171450" indent="-171450">
              <a:buFont typeface="Arial" pitchFamily="34" charset="0"/>
              <a:buChar char="•"/>
            </a:pPr>
            <a:r>
              <a:rPr lang="en-US" sz="1200" dirty="0" smtClean="0"/>
              <a:t>Shielding blocks need to be removed</a:t>
            </a:r>
            <a:endParaRPr lang="en-US" sz="1200" dirty="0"/>
          </a:p>
        </p:txBody>
      </p:sp>
      <p:cxnSp>
        <p:nvCxnSpPr>
          <p:cNvPr id="17" name="Straight Arrow Connector 16"/>
          <p:cNvCxnSpPr>
            <a:stCxn id="16" idx="1"/>
          </p:cNvCxnSpPr>
          <p:nvPr/>
        </p:nvCxnSpPr>
        <p:spPr>
          <a:xfrm flipH="1">
            <a:off x="7124700" y="3904566"/>
            <a:ext cx="495300" cy="21941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54157272"/>
      </p:ext>
    </p:extLst>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dirty="0" smtClean="0">
                <a:solidFill>
                  <a:srgbClr val="0070C0"/>
                </a:solidFill>
              </a:rPr>
              <a:t>JGG Operations</a:t>
            </a:r>
          </a:p>
        </p:txBody>
      </p:sp>
      <p:sp>
        <p:nvSpPr>
          <p:cNvPr id="23555" name="Content Placeholder 2"/>
          <p:cNvSpPr>
            <a:spLocks noGrp="1"/>
          </p:cNvSpPr>
          <p:nvPr>
            <p:ph idx="1"/>
          </p:nvPr>
        </p:nvSpPr>
        <p:spPr>
          <a:xfrm>
            <a:off x="228600" y="1874837"/>
            <a:ext cx="5105400" cy="4525963"/>
          </a:xfrm>
        </p:spPr>
        <p:txBody>
          <a:bodyPr/>
          <a:lstStyle/>
          <a:p>
            <a:r>
              <a:rPr lang="en-US" sz="1800" dirty="0" smtClean="0"/>
              <a:t>Making the Jolly Green Giant operational is eventually important for the facility, but not right away.</a:t>
            </a:r>
          </a:p>
          <a:p>
            <a:r>
              <a:rPr lang="en-US" sz="1800" dirty="0" smtClean="0"/>
              <a:t>JGG was repaired after initial testing found ground faults.</a:t>
            </a:r>
          </a:p>
          <a:p>
            <a:r>
              <a:rPr lang="en-US" sz="1800" dirty="0" smtClean="0"/>
              <a:t>Kilmer (August 8): </a:t>
            </a:r>
          </a:p>
          <a:p>
            <a:pPr lvl="1"/>
            <a:r>
              <a:rPr lang="en-US" sz="1200" dirty="0" smtClean="0"/>
              <a:t>“We got all of the shorts fixed and it should be ready to run.  We would still need to let Bob </a:t>
            </a:r>
            <a:r>
              <a:rPr lang="en-US" sz="1200" dirty="0" err="1" smtClean="0"/>
              <a:t>Slazak</a:t>
            </a:r>
            <a:r>
              <a:rPr lang="en-US" sz="1200" dirty="0" smtClean="0"/>
              <a:t> know so he can get the water system up and running.  I don’t know anything about their status.  Walt should probably be asked to check out the power supply and also be the person who turns it on for you the first time.   Jerry Zimmerman has been busy with </a:t>
            </a:r>
            <a:r>
              <a:rPr lang="en-US" sz="1200" dirty="0" err="1" smtClean="0"/>
              <a:t>cryo</a:t>
            </a:r>
            <a:r>
              <a:rPr lang="en-US" sz="1200" dirty="0" smtClean="0"/>
              <a:t> shows and also working on learning the routers at lab 8 and how to program them.  I don’t know for sure when he will be available on a steady basis, but I think he could certainly help some.”</a:t>
            </a:r>
          </a:p>
          <a:p>
            <a:r>
              <a:rPr lang="en-US" sz="1600" dirty="0" smtClean="0"/>
              <a:t>Rosie needs the same attention since both magnets need to be energized simultaneously to satisfy safety criteria.</a:t>
            </a:r>
          </a:p>
        </p:txBody>
      </p:sp>
      <p:sp>
        <p:nvSpPr>
          <p:cNvPr id="3" name="Slide Number Placeholder 2"/>
          <p:cNvSpPr>
            <a:spLocks noGrp="1"/>
          </p:cNvSpPr>
          <p:nvPr>
            <p:ph type="sldNum" sz="quarter" idx="12"/>
          </p:nvPr>
        </p:nvSpPr>
        <p:spPr/>
        <p:txBody>
          <a:bodyPr/>
          <a:lstStyle/>
          <a:p>
            <a:pPr>
              <a:defRPr/>
            </a:pPr>
            <a:fld id="{F2F8FB49-E368-8540-A758-C5177B24D303}" type="slidenum">
              <a:rPr lang="en-US" smtClean="0"/>
              <a:pPr>
                <a:defRPr/>
              </a:pPr>
              <a:t>13</a:t>
            </a:fld>
            <a:endParaRPr lang="en-US"/>
          </a:p>
        </p:txBody>
      </p:sp>
      <p:pic>
        <p:nvPicPr>
          <p:cNvPr id="23556" name="Picture 4" descr="picture10.png"/>
          <p:cNvPicPr>
            <a:picLocks noChangeAspect="1"/>
          </p:cNvPicPr>
          <p:nvPr/>
        </p:nvPicPr>
        <p:blipFill>
          <a:blip r:embed="rId2"/>
          <a:srcRect/>
          <a:stretch>
            <a:fillRect/>
          </a:stretch>
        </p:blipFill>
        <p:spPr bwMode="auto">
          <a:xfrm>
            <a:off x="5562600" y="2286000"/>
            <a:ext cx="3246806" cy="2438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solidFill>
                  <a:srgbClr val="0070C0"/>
                </a:solidFill>
              </a:rPr>
              <a:t>Removing Extraneous </a:t>
            </a:r>
            <a:r>
              <a:rPr lang="en-US" sz="4000" dirty="0">
                <a:solidFill>
                  <a:srgbClr val="0070C0"/>
                </a:solidFill>
              </a:rPr>
              <a:t>E</a:t>
            </a:r>
            <a:r>
              <a:rPr lang="en-US" sz="4000" dirty="0" smtClean="0">
                <a:solidFill>
                  <a:srgbClr val="0070C0"/>
                </a:solidFill>
              </a:rPr>
              <a:t>quipment</a:t>
            </a:r>
            <a:endParaRPr lang="en-US" sz="4000" dirty="0">
              <a:solidFill>
                <a:srgbClr val="0070C0"/>
              </a:solidFill>
            </a:endParaRPr>
          </a:p>
        </p:txBody>
      </p:sp>
      <p:sp>
        <p:nvSpPr>
          <p:cNvPr id="4" name="Slide Number Placeholder 3"/>
          <p:cNvSpPr>
            <a:spLocks noGrp="1"/>
          </p:cNvSpPr>
          <p:nvPr>
            <p:ph type="sldNum" sz="quarter" idx="12"/>
          </p:nvPr>
        </p:nvSpPr>
        <p:spPr/>
        <p:txBody>
          <a:bodyPr/>
          <a:lstStyle/>
          <a:p>
            <a:pPr>
              <a:defRPr/>
            </a:pPr>
            <a:fld id="{F2F8FB49-E368-8540-A758-C5177B24D303}" type="slidenum">
              <a:rPr lang="en-US" smtClean="0"/>
              <a:pPr>
                <a:defRPr/>
              </a:pPr>
              <a:t>14</a:t>
            </a:fld>
            <a:endParaRPr lang="en-US"/>
          </a:p>
        </p:txBody>
      </p:sp>
      <p:pic>
        <p:nvPicPr>
          <p:cNvPr id="2050" name="Picture 2" descr="C:\Webpages\FTBF\pictures\MCenter\IMG_0775.JPG"/>
          <p:cNvPicPr>
            <a:picLocks noChangeAspect="1" noChangeArrowheads="1"/>
          </p:cNvPicPr>
          <p:nvPr/>
        </p:nvPicPr>
        <p:blipFill>
          <a:blip r:embed="rId2"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81000" y="1371600"/>
            <a:ext cx="2286000" cy="3048000"/>
          </a:xfrm>
          <a:prstGeom prst="rect">
            <a:avLst/>
          </a:prstGeom>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2051" name="Picture 3" descr="C:\Webpages\FTBF\pictures\MCenter\IMG_0776.JPG"/>
          <p:cNvPicPr>
            <a:picLocks noChangeAspect="1" noChangeArrowheads="1"/>
          </p:cNvPicPr>
          <p:nvPr/>
        </p:nvPicPr>
        <p:blipFill>
          <a:blip r:embed="rId3"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819400" y="1371600"/>
            <a:ext cx="3048000" cy="2286000"/>
          </a:xfrm>
          <a:prstGeom prst="rect">
            <a:avLst/>
          </a:prstGeom>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2052" name="Picture 4" descr="C:\Webpages\FTBF\pictures\MCenter\IMG_0777.JPG"/>
          <p:cNvPicPr>
            <a:picLocks noChangeAspect="1" noChangeArrowheads="1"/>
          </p:cNvPicPr>
          <p:nvPr/>
        </p:nvPicPr>
        <p:blipFill>
          <a:blip r:embed="rId4"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819400" y="3962400"/>
            <a:ext cx="3048000" cy="2286000"/>
          </a:xfrm>
          <a:prstGeom prst="rect">
            <a:avLst/>
          </a:prstGeom>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5" name="TextBox 4"/>
          <p:cNvSpPr txBox="1"/>
          <p:nvPr/>
        </p:nvSpPr>
        <p:spPr>
          <a:xfrm>
            <a:off x="6019800" y="1371600"/>
            <a:ext cx="2819400" cy="3708708"/>
          </a:xfrm>
          <a:prstGeom prst="rect">
            <a:avLst/>
          </a:prstGeom>
          <a:noFill/>
        </p:spPr>
        <p:txBody>
          <a:bodyPr wrap="square" rtlCol="0">
            <a:spAutoFit/>
          </a:bodyPr>
          <a:lstStyle/>
          <a:p>
            <a:pPr marL="285750" indent="-285750">
              <a:spcAft>
                <a:spcPts val="600"/>
              </a:spcAft>
              <a:buFont typeface="Arial" pitchFamily="34" charset="0"/>
              <a:buChar char="•"/>
            </a:pPr>
            <a:r>
              <a:rPr lang="en-US" sz="1600" dirty="0" smtClean="0"/>
              <a:t>ES&amp;H would like as much equipment removed as possible so as not to be un-necessarily irradiated.</a:t>
            </a:r>
          </a:p>
          <a:p>
            <a:pPr marL="285750" indent="-285750">
              <a:spcAft>
                <a:spcPts val="600"/>
              </a:spcAft>
              <a:buFont typeface="Arial" pitchFamily="34" charset="0"/>
              <a:buChar char="•"/>
            </a:pPr>
            <a:r>
              <a:rPr lang="en-US" sz="1600" dirty="0" smtClean="0"/>
              <a:t>Space needed in MC7.2 for large detectors</a:t>
            </a:r>
            <a:br>
              <a:rPr lang="en-US" sz="1600" dirty="0" smtClean="0"/>
            </a:br>
            <a:r>
              <a:rPr lang="en-US" sz="1200" dirty="0" smtClean="0"/>
              <a:t>(possibly </a:t>
            </a:r>
            <a:r>
              <a:rPr lang="en-US" sz="1200" dirty="0" err="1" smtClean="0"/>
              <a:t>NOvA</a:t>
            </a:r>
            <a:r>
              <a:rPr lang="en-US" sz="1200" dirty="0" smtClean="0"/>
              <a:t> calibration, or </a:t>
            </a:r>
            <a:r>
              <a:rPr lang="en-US" sz="1200" dirty="0" err="1" smtClean="0"/>
              <a:t>LAriaT</a:t>
            </a:r>
            <a:r>
              <a:rPr lang="en-US" sz="1200" dirty="0" smtClean="0"/>
              <a:t> phase II)</a:t>
            </a:r>
            <a:r>
              <a:rPr lang="en-US" sz="1600" dirty="0" smtClean="0"/>
              <a:t>  </a:t>
            </a:r>
          </a:p>
          <a:p>
            <a:pPr marL="285750" indent="-285750">
              <a:spcAft>
                <a:spcPts val="600"/>
              </a:spcAft>
              <a:buFont typeface="Arial" pitchFamily="34" charset="0"/>
              <a:buChar char="•"/>
            </a:pPr>
            <a:r>
              <a:rPr lang="en-US" sz="1600" dirty="0" smtClean="0"/>
              <a:t>Wire chambers can be used in a cosmic test stand</a:t>
            </a:r>
          </a:p>
          <a:p>
            <a:pPr marL="285750" indent="-285750">
              <a:spcAft>
                <a:spcPts val="600"/>
              </a:spcAft>
              <a:buFont typeface="Arial" pitchFamily="34" charset="0"/>
              <a:buChar char="•"/>
            </a:pPr>
            <a:r>
              <a:rPr lang="en-US" sz="1600" dirty="0" smtClean="0"/>
              <a:t>Other equipment can be returned to PREP, used elsewhere or excessed.  </a:t>
            </a:r>
            <a:endParaRPr lang="en-US" sz="1600"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231510778"/>
      </p:ext>
    </p:extLst>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rgbClr val="0070C0"/>
                </a:solidFill>
              </a:rPr>
              <a:t>MBottom</a:t>
            </a:r>
            <a:endParaRPr lang="en-US" dirty="0">
              <a:solidFill>
                <a:srgbClr val="0070C0"/>
              </a:solidFill>
            </a:endParaRPr>
          </a:p>
        </p:txBody>
      </p:sp>
      <p:sp>
        <p:nvSpPr>
          <p:cNvPr id="3" name="Content Placeholder 2"/>
          <p:cNvSpPr>
            <a:spLocks noGrp="1"/>
          </p:cNvSpPr>
          <p:nvPr>
            <p:ph idx="1"/>
          </p:nvPr>
        </p:nvSpPr>
        <p:spPr>
          <a:xfrm>
            <a:off x="457200" y="1371600"/>
            <a:ext cx="8229600" cy="4525963"/>
          </a:xfrm>
        </p:spPr>
        <p:txBody>
          <a:bodyPr/>
          <a:lstStyle/>
          <a:p>
            <a:r>
              <a:rPr lang="en-US" sz="2000" dirty="0" smtClean="0"/>
              <a:t>Shoring up of the MC7 floor was made in the </a:t>
            </a:r>
            <a:r>
              <a:rPr lang="en-US" sz="2000" dirty="0" err="1" smtClean="0"/>
              <a:t>Mbottom</a:t>
            </a:r>
            <a:r>
              <a:rPr lang="en-US" sz="2000" dirty="0" smtClean="0"/>
              <a:t> area to accommodate the enormous JGG and Rosie magnets.</a:t>
            </a:r>
          </a:p>
          <a:p>
            <a:r>
              <a:rPr lang="en-US" sz="2000" dirty="0" smtClean="0"/>
              <a:t>An analysis needs to be made to determine what the loading capabilities of the current MC7 floor is.</a:t>
            </a:r>
            <a:endParaRPr lang="en-US" sz="2000" dirty="0"/>
          </a:p>
        </p:txBody>
      </p:sp>
      <p:sp>
        <p:nvSpPr>
          <p:cNvPr id="6" name="Slide Number Placeholder 5"/>
          <p:cNvSpPr>
            <a:spLocks noGrp="1"/>
          </p:cNvSpPr>
          <p:nvPr>
            <p:ph type="sldNum" sz="quarter" idx="12"/>
          </p:nvPr>
        </p:nvSpPr>
        <p:spPr/>
        <p:txBody>
          <a:bodyPr/>
          <a:lstStyle/>
          <a:p>
            <a:pPr>
              <a:defRPr/>
            </a:pPr>
            <a:fld id="{F2F8FB49-E368-8540-A758-C5177B24D303}" type="slidenum">
              <a:rPr lang="en-US" smtClean="0"/>
              <a:pPr>
                <a:defRPr/>
              </a:pPr>
              <a:t>15</a:t>
            </a:fld>
            <a:endParaRPr lang="en-US"/>
          </a:p>
        </p:txBody>
      </p:sp>
      <p:pic>
        <p:nvPicPr>
          <p:cNvPr id="4" name="Picture 3" descr="Screen shot 2012-12-18 at 11.18.37 AM.png"/>
          <p:cNvPicPr>
            <a:picLocks noChangeAspect="1"/>
          </p:cNvPicPr>
          <p:nvPr/>
        </p:nvPicPr>
        <p:blipFill>
          <a:blip r:embed="rId2"/>
          <a:stretch>
            <a:fillRect/>
          </a:stretch>
        </p:blipFill>
        <p:spPr>
          <a:xfrm>
            <a:off x="1473200" y="2819400"/>
            <a:ext cx="5537200" cy="3978265"/>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Experimental Program at </a:t>
            </a:r>
            <a:r>
              <a:rPr lang="en-US" dirty="0" err="1" smtClean="0"/>
              <a:t>MCenter</a:t>
            </a:r>
            <a:endParaRPr lang="en-US" dirty="0"/>
          </a:p>
        </p:txBody>
      </p:sp>
      <p:sp>
        <p:nvSpPr>
          <p:cNvPr id="6" name="Subtitle 5"/>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F2F8FB49-E368-8540-A758-C5177B24D303}" type="slidenum">
              <a:rPr lang="en-US" smtClean="0"/>
              <a:pPr>
                <a:defRPr/>
              </a:pPr>
              <a:t>16</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err="1" smtClean="0">
                <a:solidFill>
                  <a:srgbClr val="0070C0"/>
                </a:solidFill>
              </a:rPr>
              <a:t>LAriaT</a:t>
            </a:r>
            <a:r>
              <a:rPr lang="en-US" dirty="0" smtClean="0">
                <a:solidFill>
                  <a:srgbClr val="0070C0"/>
                </a:solidFill>
              </a:rPr>
              <a:t> proposal</a:t>
            </a:r>
            <a:endParaRPr lang="en-US" dirty="0">
              <a:solidFill>
                <a:srgbClr val="0070C0"/>
              </a:solidFill>
            </a:endParaRPr>
          </a:p>
        </p:txBody>
      </p:sp>
      <p:sp>
        <p:nvSpPr>
          <p:cNvPr id="3" name="Content Placeholder 2"/>
          <p:cNvSpPr>
            <a:spLocks noGrp="1"/>
          </p:cNvSpPr>
          <p:nvPr>
            <p:ph idx="1"/>
          </p:nvPr>
        </p:nvSpPr>
        <p:spPr>
          <a:xfrm>
            <a:off x="152400" y="1143000"/>
            <a:ext cx="8991600" cy="4525963"/>
          </a:xfrm>
        </p:spPr>
        <p:txBody>
          <a:bodyPr/>
          <a:lstStyle/>
          <a:p>
            <a:r>
              <a:rPr lang="en-US" sz="1800" dirty="0" smtClean="0"/>
              <a:t>Two stage proposal:</a:t>
            </a:r>
          </a:p>
          <a:p>
            <a:pPr lvl="1"/>
            <a:r>
              <a:rPr lang="en-US" sz="1600" dirty="0" smtClean="0"/>
              <a:t>Stage 1: Put </a:t>
            </a:r>
            <a:r>
              <a:rPr lang="en-US" sz="1600" dirty="0" err="1" smtClean="0"/>
              <a:t>ArgoNeut</a:t>
            </a:r>
            <a:r>
              <a:rPr lang="en-US" sz="1600" dirty="0" smtClean="0"/>
              <a:t> (300 kg) into tertiary beam in </a:t>
            </a:r>
            <a:r>
              <a:rPr lang="en-US" sz="1600" dirty="0" err="1" smtClean="0"/>
              <a:t>Mcenter</a:t>
            </a:r>
            <a:endParaRPr lang="en-US" sz="1600" dirty="0" smtClean="0"/>
          </a:p>
          <a:p>
            <a:pPr lvl="1"/>
            <a:r>
              <a:rPr lang="en-US" sz="1600" dirty="0" smtClean="0"/>
              <a:t>Stage 2: Put as large a new detector as possible (2x2x5 m</a:t>
            </a:r>
            <a:r>
              <a:rPr lang="en-US" sz="1600" baseline="30000" dirty="0" smtClean="0"/>
              <a:t>3</a:t>
            </a:r>
            <a:r>
              <a:rPr lang="en-US" sz="1600" dirty="0" smtClean="0"/>
              <a:t>) in downstream half of MC7</a:t>
            </a:r>
          </a:p>
          <a:p>
            <a:r>
              <a:rPr lang="en-US" sz="1800" dirty="0" smtClean="0"/>
              <a:t>Physics and budget to be reviewed after this meeting</a:t>
            </a:r>
          </a:p>
          <a:p>
            <a:pPr lvl="1"/>
            <a:r>
              <a:rPr lang="en-US" sz="1400" dirty="0" smtClean="0"/>
              <a:t>Imagine being able to study tagged </a:t>
            </a:r>
            <a:r>
              <a:rPr lang="en-US" sz="1400" dirty="0" err="1" smtClean="0"/>
              <a:t>kaon</a:t>
            </a:r>
            <a:r>
              <a:rPr lang="en-US" sz="1400" dirty="0" smtClean="0"/>
              <a:t> or positron tracks in liquid Argon!  That alone is worth approving this proposal.</a:t>
            </a:r>
          </a:p>
          <a:p>
            <a:r>
              <a:rPr lang="en-US" sz="1800" dirty="0" smtClean="0"/>
              <a:t>Propose to create a cryogenic system large enough for Stage 2, using some parts already purchased.  Scaled back proposal would initially use current </a:t>
            </a:r>
            <a:r>
              <a:rPr lang="en-US" sz="1800" dirty="0" err="1" smtClean="0"/>
              <a:t>ArgoNeut</a:t>
            </a:r>
            <a:r>
              <a:rPr lang="en-US" sz="1800" dirty="0" smtClean="0"/>
              <a:t> </a:t>
            </a:r>
            <a:r>
              <a:rPr lang="en-US" sz="1800" dirty="0" err="1" smtClean="0"/>
              <a:t>cryo</a:t>
            </a:r>
            <a:r>
              <a:rPr lang="en-US" sz="1800" dirty="0" smtClean="0"/>
              <a:t> system.</a:t>
            </a:r>
            <a:endParaRPr lang="en-US" sz="1800" dirty="0"/>
          </a:p>
        </p:txBody>
      </p:sp>
      <p:sp>
        <p:nvSpPr>
          <p:cNvPr id="6" name="Slide Number Placeholder 5"/>
          <p:cNvSpPr>
            <a:spLocks noGrp="1"/>
          </p:cNvSpPr>
          <p:nvPr>
            <p:ph type="sldNum" sz="quarter" idx="12"/>
          </p:nvPr>
        </p:nvSpPr>
        <p:spPr/>
        <p:txBody>
          <a:bodyPr/>
          <a:lstStyle/>
          <a:p>
            <a:pPr>
              <a:defRPr/>
            </a:pPr>
            <a:fld id="{F2F8FB49-E368-8540-A758-C5177B24D303}" type="slidenum">
              <a:rPr lang="en-US" smtClean="0"/>
              <a:pPr>
                <a:defRPr/>
              </a:pPr>
              <a:t>17</a:t>
            </a:fld>
            <a:endParaRPr lang="en-US"/>
          </a:p>
        </p:txBody>
      </p:sp>
      <p:pic>
        <p:nvPicPr>
          <p:cNvPr id="4" name="Picture 3" descr="Screen shot 2012-12-18 at 2.40.05 PM.png"/>
          <p:cNvPicPr>
            <a:picLocks noChangeAspect="1"/>
          </p:cNvPicPr>
          <p:nvPr/>
        </p:nvPicPr>
        <p:blipFill>
          <a:blip r:embed="rId2"/>
          <a:stretch>
            <a:fillRect/>
          </a:stretch>
        </p:blipFill>
        <p:spPr>
          <a:xfrm>
            <a:off x="2261376" y="3733800"/>
            <a:ext cx="4596624" cy="266700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7" name="Rectangle 4"/>
          <p:cNvSpPr>
            <a:spLocks noGrp="1" noChangeArrowheads="1"/>
          </p:cNvSpPr>
          <p:nvPr>
            <p:ph type="title"/>
          </p:nvPr>
        </p:nvSpPr>
        <p:spPr/>
        <p:txBody>
          <a:bodyPr/>
          <a:lstStyle/>
          <a:p>
            <a:r>
              <a:rPr lang="en-US" sz="3200" b="1">
                <a:solidFill>
                  <a:srgbClr val="0070C0"/>
                </a:solidFill>
              </a:rPr>
              <a:t>A Longer View of Test Beam in MCenter</a:t>
            </a:r>
          </a:p>
        </p:txBody>
      </p:sp>
      <p:sp>
        <p:nvSpPr>
          <p:cNvPr id="26631" name="Rectangle 5"/>
          <p:cNvSpPr>
            <a:spLocks noGrp="1" noChangeArrowheads="1"/>
          </p:cNvSpPr>
          <p:nvPr>
            <p:ph type="body" sz="half" idx="1"/>
          </p:nvPr>
        </p:nvSpPr>
        <p:spPr>
          <a:xfrm>
            <a:off x="457200" y="1752600"/>
            <a:ext cx="8229600" cy="2057400"/>
          </a:xfrm>
        </p:spPr>
        <p:txBody>
          <a:bodyPr/>
          <a:lstStyle/>
          <a:p>
            <a:pPr>
              <a:lnSpc>
                <a:spcPct val="80000"/>
              </a:lnSpc>
            </a:pPr>
            <a:r>
              <a:rPr lang="en-US" sz="2000" dirty="0" smtClean="0">
                <a:latin typeface="Times New Roman" charset="0"/>
                <a:ea typeface="Times New Roman" charset="0"/>
                <a:cs typeface="Times New Roman" charset="0"/>
              </a:rPr>
              <a:t>Use MIPP apparatus to create a tagged neutron facility.</a:t>
            </a:r>
          </a:p>
          <a:p>
            <a:pPr>
              <a:lnSpc>
                <a:spcPct val="80000"/>
              </a:lnSpc>
            </a:pPr>
            <a:r>
              <a:rPr lang="en-US" sz="2000" dirty="0" smtClean="0">
                <a:latin typeface="Times New Roman" charset="0"/>
                <a:ea typeface="Times New Roman" charset="0"/>
                <a:cs typeface="Times New Roman" charset="0"/>
              </a:rPr>
              <a:t>Import a large bore solenoid for TPC tests</a:t>
            </a:r>
          </a:p>
          <a:p>
            <a:pPr>
              <a:lnSpc>
                <a:spcPct val="80000"/>
              </a:lnSpc>
            </a:pPr>
            <a:r>
              <a:rPr lang="en-US" sz="2000" dirty="0" smtClean="0">
                <a:latin typeface="Times New Roman" charset="0"/>
                <a:ea typeface="Times New Roman" charset="0"/>
                <a:cs typeface="Times New Roman" charset="0"/>
              </a:rPr>
              <a:t>Use the JGG spectrometer magnet to simulate jet physics for advanced </a:t>
            </a:r>
            <a:r>
              <a:rPr lang="en-US" sz="2000" dirty="0" err="1" smtClean="0">
                <a:latin typeface="Times New Roman" charset="0"/>
                <a:ea typeface="Times New Roman" charset="0"/>
                <a:cs typeface="Times New Roman" charset="0"/>
              </a:rPr>
              <a:t>calorimetry</a:t>
            </a:r>
            <a:r>
              <a:rPr lang="en-US" sz="2000" dirty="0" smtClean="0">
                <a:latin typeface="Times New Roman" charset="0"/>
                <a:ea typeface="Times New Roman" charset="0"/>
                <a:cs typeface="Times New Roman" charset="0"/>
              </a:rPr>
              <a:t>. </a:t>
            </a:r>
          </a:p>
          <a:p>
            <a:pPr>
              <a:lnSpc>
                <a:spcPct val="80000"/>
              </a:lnSpc>
            </a:pPr>
            <a:r>
              <a:rPr lang="en-US" sz="2000" dirty="0" smtClean="0">
                <a:latin typeface="Times New Roman" charset="0"/>
                <a:ea typeface="Times New Roman" charset="0"/>
                <a:cs typeface="Times New Roman" charset="0"/>
              </a:rPr>
              <a:t>Install </a:t>
            </a:r>
            <a:r>
              <a:rPr lang="en-US" sz="2000" dirty="0" err="1" smtClean="0">
                <a:latin typeface="Times New Roman" charset="0"/>
                <a:ea typeface="Times New Roman" charset="0"/>
                <a:cs typeface="Times New Roman" charset="0"/>
              </a:rPr>
              <a:t>LAriaT</a:t>
            </a:r>
            <a:r>
              <a:rPr lang="en-US" sz="2000" smtClean="0">
                <a:latin typeface="Times New Roman" charset="0"/>
                <a:ea typeface="Times New Roman" charset="0"/>
                <a:cs typeface="Times New Roman" charset="0"/>
              </a:rPr>
              <a:t> phase </a:t>
            </a:r>
            <a:r>
              <a:rPr lang="en-US" sz="2000" dirty="0" smtClean="0">
                <a:latin typeface="Times New Roman" charset="0"/>
                <a:ea typeface="Times New Roman" charset="0"/>
                <a:cs typeface="Times New Roman" charset="0"/>
              </a:rPr>
              <a:t>2 liquid Argon detector in downstream area</a:t>
            </a:r>
          </a:p>
          <a:p>
            <a:pPr>
              <a:lnSpc>
                <a:spcPct val="80000"/>
              </a:lnSpc>
            </a:pPr>
            <a:endParaRPr lang="en-US" sz="2000" dirty="0" smtClean="0">
              <a:latin typeface="Times New Roman" charset="0"/>
              <a:ea typeface="Times New Roman" charset="0"/>
              <a:cs typeface="Times New Roman" charset="0"/>
            </a:endParaRPr>
          </a:p>
        </p:txBody>
      </p:sp>
      <p:pic>
        <p:nvPicPr>
          <p:cNvPr id="26628" name="Picture 8" descr="MPPF_1"/>
          <p:cNvPicPr>
            <a:picLocks noGrp="1" noChangeAspect="1" noChangeArrowheads="1"/>
          </p:cNvPicPr>
          <p:nvPr>
            <p:ph sz="quarter" idx="2"/>
          </p:nvPr>
        </p:nvPicPr>
        <p:blipFill>
          <a:blip r:embed="rId2"/>
          <a:srcRect/>
          <a:stretch>
            <a:fillRect/>
          </a:stretch>
        </p:blipFill>
        <p:spPr>
          <a:xfrm>
            <a:off x="381000" y="3505200"/>
            <a:ext cx="4468813" cy="3352800"/>
          </a:xfrm>
          <a:noFill/>
        </p:spPr>
      </p:pic>
      <p:pic>
        <p:nvPicPr>
          <p:cNvPr id="26626" name="Picture 10" descr="MIPP_2"/>
          <p:cNvPicPr>
            <a:picLocks noGrp="1" noChangeAspect="1" noChangeArrowheads="1"/>
          </p:cNvPicPr>
          <p:nvPr>
            <p:ph sz="quarter" idx="3"/>
          </p:nvPr>
        </p:nvPicPr>
        <p:blipFill>
          <a:blip r:embed="rId3"/>
          <a:srcRect/>
          <a:stretch>
            <a:fillRect/>
          </a:stretch>
        </p:blipFill>
        <p:spPr>
          <a:xfrm>
            <a:off x="4648200" y="3352800"/>
            <a:ext cx="3810000" cy="2859088"/>
          </a:xfrm>
          <a:noFill/>
        </p:spPr>
      </p:pic>
      <p:sp>
        <p:nvSpPr>
          <p:cNvPr id="3" name="Slide Number Placeholder 2"/>
          <p:cNvSpPr>
            <a:spLocks noGrp="1"/>
          </p:cNvSpPr>
          <p:nvPr>
            <p:ph type="sldNum" sz="quarter" idx="12"/>
          </p:nvPr>
        </p:nvSpPr>
        <p:spPr/>
        <p:txBody>
          <a:bodyPr/>
          <a:lstStyle/>
          <a:p>
            <a:pPr>
              <a:defRPr/>
            </a:pPr>
            <a:fld id="{573CD596-7C2D-524C-AF4C-A6813FC7313B}" type="slidenum">
              <a:rPr lang="en-US" smtClean="0"/>
              <a:pPr>
                <a:defRPr/>
              </a:pPr>
              <a:t>18</a:t>
            </a:fld>
            <a:endParaRPr lang="en-US"/>
          </a:p>
        </p:txBody>
      </p:sp>
      <p:sp>
        <p:nvSpPr>
          <p:cNvPr id="26629" name="Text Box 9"/>
          <p:cNvSpPr txBox="1">
            <a:spLocks noChangeArrowheads="1"/>
          </p:cNvSpPr>
          <p:nvPr/>
        </p:nvSpPr>
        <p:spPr bwMode="auto">
          <a:xfrm>
            <a:off x="838200" y="5867400"/>
            <a:ext cx="3057525" cy="307975"/>
          </a:xfrm>
          <a:prstGeom prst="rect">
            <a:avLst/>
          </a:prstGeom>
          <a:noFill/>
          <a:ln w="9525">
            <a:noFill/>
            <a:miter lim="800000"/>
            <a:headEnd/>
            <a:tailEnd/>
          </a:ln>
        </p:spPr>
        <p:txBody>
          <a:bodyPr wrap="none">
            <a:prstTxWarp prst="textNoShape">
              <a:avLst/>
            </a:prstTxWarp>
            <a:spAutoFit/>
          </a:bodyPr>
          <a:lstStyle/>
          <a:p>
            <a:r>
              <a:rPr lang="en-US" sz="1400" dirty="0">
                <a:solidFill>
                  <a:srgbClr val="FF0000"/>
                </a:solidFill>
                <a:latin typeface="Comic Sans MS" charset="0"/>
              </a:rPr>
              <a:t>Toy schematic of future programs</a:t>
            </a:r>
          </a:p>
        </p:txBody>
      </p:sp>
      <p:sp>
        <p:nvSpPr>
          <p:cNvPr id="26630" name="Text Box 12"/>
          <p:cNvSpPr txBox="1">
            <a:spLocks noChangeArrowheads="1"/>
          </p:cNvSpPr>
          <p:nvPr/>
        </p:nvSpPr>
        <p:spPr bwMode="auto">
          <a:xfrm>
            <a:off x="4495800" y="5619750"/>
            <a:ext cx="3417888" cy="304800"/>
          </a:xfrm>
          <a:prstGeom prst="rect">
            <a:avLst/>
          </a:prstGeom>
          <a:noFill/>
          <a:ln w="9525">
            <a:noFill/>
            <a:miter lim="800000"/>
            <a:headEnd/>
            <a:tailEnd/>
          </a:ln>
        </p:spPr>
        <p:txBody>
          <a:bodyPr wrap="none">
            <a:prstTxWarp prst="textNoShape">
              <a:avLst/>
            </a:prstTxWarp>
            <a:spAutoFit/>
          </a:bodyPr>
          <a:lstStyle/>
          <a:p>
            <a:r>
              <a:rPr lang="en-US" sz="1400" dirty="0">
                <a:solidFill>
                  <a:srgbClr val="FF0000"/>
                </a:solidFill>
                <a:latin typeface="Comic Sans MS" charset="0"/>
              </a:rPr>
              <a:t>Creating a ‘jet’ in the Jolly Green Giant</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609600"/>
            <a:ext cx="8229600" cy="4953000"/>
          </a:xfrm>
        </p:spPr>
        <p:txBody>
          <a:bodyPr/>
          <a:lstStyle/>
          <a:p>
            <a:pPr>
              <a:buNone/>
            </a:pPr>
            <a:r>
              <a:rPr lang="en-US" sz="2000" dirty="0" smtClean="0"/>
              <a:t>Prioritized tasks:</a:t>
            </a:r>
          </a:p>
          <a:p>
            <a:pPr lvl="1"/>
            <a:r>
              <a:rPr lang="en-US" sz="1800" dirty="0" smtClean="0"/>
              <a:t>Submit Shielding Assessment to committee</a:t>
            </a:r>
          </a:p>
          <a:p>
            <a:pPr lvl="1"/>
            <a:r>
              <a:rPr lang="en-US" sz="1800" dirty="0" smtClean="0"/>
              <a:t>If manpower allows, replace leaking magnets. </a:t>
            </a:r>
          </a:p>
          <a:p>
            <a:pPr lvl="1"/>
            <a:r>
              <a:rPr lang="en-US" sz="1800" dirty="0" smtClean="0"/>
              <a:t>Modifications in MC7 to allow for </a:t>
            </a:r>
            <a:r>
              <a:rPr lang="en-US" sz="1800" dirty="0" err="1" smtClean="0"/>
              <a:t>ArgoNeut</a:t>
            </a:r>
            <a:r>
              <a:rPr lang="en-US" sz="1800" dirty="0" smtClean="0"/>
              <a:t> – air ducts, some </a:t>
            </a:r>
            <a:r>
              <a:rPr lang="en-US" sz="1800" dirty="0" smtClean="0"/>
              <a:t>shielding, </a:t>
            </a:r>
            <a:r>
              <a:rPr lang="en-US" sz="1800" dirty="0" err="1" smtClean="0"/>
              <a:t>s</a:t>
            </a:r>
            <a:endParaRPr lang="en-US" sz="1800" dirty="0" smtClean="0"/>
          </a:p>
          <a:p>
            <a:pPr lvl="1"/>
            <a:r>
              <a:rPr lang="en-US" sz="1800" dirty="0" smtClean="0"/>
              <a:t>Get engineering assessment of floor loading capability</a:t>
            </a:r>
          </a:p>
          <a:p>
            <a:pPr lvl="1"/>
            <a:r>
              <a:rPr lang="en-US" sz="1800" dirty="0" smtClean="0"/>
              <a:t>Start engineering for appropriate </a:t>
            </a:r>
            <a:r>
              <a:rPr lang="en-US" sz="1800" dirty="0" err="1" smtClean="0"/>
              <a:t>cryo</a:t>
            </a:r>
            <a:r>
              <a:rPr lang="en-US" sz="1800" dirty="0" smtClean="0"/>
              <a:t> system for </a:t>
            </a:r>
            <a:r>
              <a:rPr lang="en-US" sz="1800" dirty="0" err="1" smtClean="0"/>
              <a:t>ArgoNeut</a:t>
            </a:r>
            <a:endParaRPr lang="en-US" sz="1800" dirty="0" smtClean="0"/>
          </a:p>
          <a:p>
            <a:pPr lvl="1"/>
            <a:r>
              <a:rPr lang="en-US" sz="1800" dirty="0" smtClean="0"/>
              <a:t>Deliver beam and measure rates</a:t>
            </a:r>
          </a:p>
          <a:p>
            <a:pPr lvl="1"/>
            <a:r>
              <a:rPr lang="en-US" sz="1800" dirty="0" smtClean="0"/>
              <a:t>If rates in MDB are too high, install additional shielding and test again</a:t>
            </a:r>
          </a:p>
          <a:p>
            <a:pPr lvl="1"/>
            <a:endParaRPr lang="en-US" sz="2000" dirty="0" smtClean="0"/>
          </a:p>
          <a:p>
            <a:pPr>
              <a:buNone/>
            </a:pPr>
            <a:r>
              <a:rPr lang="en-US" sz="2000" dirty="0" smtClean="0"/>
              <a:t>Funds potentially available for </a:t>
            </a:r>
            <a:r>
              <a:rPr lang="en-US" sz="2000" dirty="0" err="1" smtClean="0"/>
              <a:t>MCenter</a:t>
            </a:r>
            <a:r>
              <a:rPr lang="en-US" sz="2000" dirty="0" smtClean="0"/>
              <a:t> </a:t>
            </a:r>
            <a:r>
              <a:rPr lang="en-US" sz="2000" dirty="0" smtClean="0"/>
              <a:t>work</a:t>
            </a:r>
          </a:p>
          <a:p>
            <a:pPr lvl="1"/>
            <a:r>
              <a:rPr lang="en-US" sz="1800" dirty="0" smtClean="0"/>
              <a:t>40.51.03.08 </a:t>
            </a:r>
            <a:r>
              <a:rPr lang="en-US" sz="1800" dirty="0" err="1" smtClean="0"/>
              <a:t>LAr</a:t>
            </a:r>
            <a:r>
              <a:rPr lang="en-US" sz="1800" dirty="0" smtClean="0"/>
              <a:t> Test Beam 		$ 200K M&amp;S, $ 260K SWF</a:t>
            </a:r>
          </a:p>
          <a:p>
            <a:pPr lvl="1"/>
            <a:r>
              <a:rPr lang="en-US" sz="1800" dirty="0" smtClean="0"/>
              <a:t>40.13.03: Test Beam Operations 	$  </a:t>
            </a:r>
            <a:r>
              <a:rPr lang="en-US" sz="1800" dirty="0" smtClean="0"/>
              <a:t> 30K </a:t>
            </a:r>
            <a:r>
              <a:rPr lang="en-US" sz="1800" dirty="0" smtClean="0"/>
              <a:t>M&amp;S, $ 200K SWF</a:t>
            </a:r>
          </a:p>
          <a:p>
            <a:pPr lvl="1"/>
            <a:r>
              <a:rPr lang="en-US" sz="1800" dirty="0" smtClean="0"/>
              <a:t>40.51.01.01 Future Det. Initiatives 	$  </a:t>
            </a:r>
            <a:r>
              <a:rPr lang="en-US" sz="1800" dirty="0" smtClean="0"/>
              <a:t> </a:t>
            </a:r>
            <a:r>
              <a:rPr lang="en-US" sz="1800" dirty="0" smtClean="0"/>
              <a:t>30</a:t>
            </a:r>
            <a:r>
              <a:rPr lang="en-US" sz="1800" dirty="0" smtClean="0"/>
              <a:t>K </a:t>
            </a:r>
            <a:r>
              <a:rPr lang="en-US" sz="1800" dirty="0" smtClean="0"/>
              <a:t>M&amp;S, $ 100K SWF</a:t>
            </a:r>
          </a:p>
          <a:p>
            <a:pPr lvl="1"/>
            <a:r>
              <a:rPr lang="en-US" sz="1800" dirty="0" smtClean="0"/>
              <a:t>40.51.03.06: Cold Electronics  	</a:t>
            </a:r>
            <a:r>
              <a:rPr lang="en-US" sz="1800" dirty="0" smtClean="0"/>
              <a:t>		       $  </a:t>
            </a:r>
            <a:r>
              <a:rPr lang="en-US" sz="1800" dirty="0" smtClean="0"/>
              <a:t>50K SWF</a:t>
            </a:r>
          </a:p>
          <a:p>
            <a:pPr lvl="1"/>
            <a:endParaRPr lang="en-US" sz="1800" dirty="0"/>
          </a:p>
        </p:txBody>
      </p:sp>
      <p:sp>
        <p:nvSpPr>
          <p:cNvPr id="4" name="Slide Number Placeholder 3"/>
          <p:cNvSpPr>
            <a:spLocks noGrp="1"/>
          </p:cNvSpPr>
          <p:nvPr>
            <p:ph type="sldNum" sz="quarter" idx="12"/>
          </p:nvPr>
        </p:nvSpPr>
        <p:spPr/>
        <p:txBody>
          <a:bodyPr/>
          <a:lstStyle/>
          <a:p>
            <a:pPr>
              <a:defRPr/>
            </a:pPr>
            <a:fld id="{F2F8FB49-E368-8540-A758-C5177B24D303}" type="slidenum">
              <a:rPr lang="en-US" smtClean="0"/>
              <a:pPr>
                <a:defRPr/>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Integrating </a:t>
            </a:r>
            <a:r>
              <a:rPr lang="en-US" dirty="0" err="1" smtClean="0"/>
              <a:t>Mcenter</a:t>
            </a:r>
            <a:r>
              <a:rPr lang="en-US" dirty="0" smtClean="0"/>
              <a:t> into the Fermilab Test Beam Facility</a:t>
            </a:r>
            <a:endParaRPr lang="en-US" dirty="0"/>
          </a:p>
        </p:txBody>
      </p:sp>
      <p:sp>
        <p:nvSpPr>
          <p:cNvPr id="6" name="Subtitle 5"/>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F2F8FB49-E368-8540-A758-C5177B24D303}" type="slidenum">
              <a:rPr lang="en-US" smtClean="0"/>
              <a:pPr>
                <a:defRPr/>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152400"/>
            <a:ext cx="8229600" cy="609600"/>
          </a:xfrm>
        </p:spPr>
        <p:txBody>
          <a:bodyPr/>
          <a:lstStyle/>
          <a:p>
            <a:pPr eaLnBrk="1" hangingPunct="1"/>
            <a:r>
              <a:rPr lang="en-US" sz="3200" b="1" dirty="0" smtClean="0">
                <a:solidFill>
                  <a:srgbClr val="0070C0"/>
                </a:solidFill>
              </a:rPr>
              <a:t>Summary </a:t>
            </a:r>
            <a:r>
              <a:rPr lang="en-US" sz="3200" b="1" dirty="0" smtClean="0">
                <a:solidFill>
                  <a:srgbClr val="0070C0"/>
                </a:solidFill>
              </a:rPr>
              <a:t>Notes</a:t>
            </a:r>
            <a:endParaRPr lang="en-US" sz="3200" b="1" dirty="0">
              <a:solidFill>
                <a:srgbClr val="0070C0"/>
              </a:solidFill>
            </a:endParaRPr>
          </a:p>
        </p:txBody>
      </p:sp>
      <p:sp>
        <p:nvSpPr>
          <p:cNvPr id="21507" name="Rectangle 3"/>
          <p:cNvSpPr>
            <a:spLocks noGrp="1" noChangeArrowheads="1"/>
          </p:cNvSpPr>
          <p:nvPr>
            <p:ph idx="1"/>
          </p:nvPr>
        </p:nvSpPr>
        <p:spPr>
          <a:xfrm>
            <a:off x="685800" y="1066800"/>
            <a:ext cx="8001000" cy="5029200"/>
          </a:xfrm>
        </p:spPr>
        <p:txBody>
          <a:bodyPr>
            <a:normAutofit fontScale="92500" lnSpcReduction="10000"/>
          </a:bodyPr>
          <a:lstStyle/>
          <a:p>
            <a:r>
              <a:rPr lang="en-US" sz="1514" dirty="0" smtClean="0"/>
              <a:t>Demand will be very high for our test beams over the next two years.</a:t>
            </a:r>
          </a:p>
          <a:p>
            <a:pPr eaLnBrk="1" hangingPunct="1"/>
            <a:r>
              <a:rPr lang="en-US" sz="1514" dirty="0" smtClean="0"/>
              <a:t>DOE </a:t>
            </a:r>
            <a:r>
              <a:rPr lang="en-US" sz="1514" dirty="0" smtClean="0"/>
              <a:t>agreed with our proposal that we should create a second test beam line in the MC7 enclosure, using </a:t>
            </a:r>
            <a:r>
              <a:rPr lang="en-US" sz="1514" dirty="0" err="1" smtClean="0"/>
              <a:t>MCenter</a:t>
            </a:r>
            <a:r>
              <a:rPr lang="en-US" sz="1514" dirty="0" smtClean="0"/>
              <a:t> beam, and we need to deliver it this year</a:t>
            </a:r>
            <a:r>
              <a:rPr lang="en-US" sz="1514" dirty="0" smtClean="0"/>
              <a:t>.</a:t>
            </a:r>
          </a:p>
          <a:p>
            <a:pPr eaLnBrk="1" hangingPunct="1"/>
            <a:r>
              <a:rPr lang="en-US" sz="1514" dirty="0" smtClean="0"/>
              <a:t>The </a:t>
            </a:r>
            <a:r>
              <a:rPr lang="en-US" sz="1514" dirty="0" smtClean="0"/>
              <a:t>operational characteristics of the </a:t>
            </a:r>
            <a:r>
              <a:rPr lang="en-US" sz="1514" dirty="0" err="1" smtClean="0"/>
              <a:t>MCenter</a:t>
            </a:r>
            <a:r>
              <a:rPr lang="en-US" sz="1514" dirty="0" smtClean="0"/>
              <a:t> </a:t>
            </a:r>
            <a:r>
              <a:rPr lang="en-US" sz="1514" dirty="0" err="1" smtClean="0"/>
              <a:t>beamline</a:t>
            </a:r>
            <a:r>
              <a:rPr lang="en-US" sz="1514" dirty="0" smtClean="0"/>
              <a:t> are very similar to the </a:t>
            </a:r>
            <a:r>
              <a:rPr lang="en-US" sz="1514" dirty="0" err="1" smtClean="0"/>
              <a:t>MTest</a:t>
            </a:r>
            <a:r>
              <a:rPr lang="en-US" sz="1514" dirty="0" smtClean="0"/>
              <a:t> </a:t>
            </a:r>
            <a:r>
              <a:rPr lang="en-US" sz="1514" dirty="0" err="1" smtClean="0"/>
              <a:t>beamline</a:t>
            </a:r>
            <a:r>
              <a:rPr lang="en-US" sz="1514" dirty="0" smtClean="0"/>
              <a:t>,</a:t>
            </a:r>
            <a:r>
              <a:rPr lang="en-US" sz="1514" dirty="0" smtClean="0"/>
              <a:t> and have been exercised in the past for MIPP, so commissioning should be relatively quick.</a:t>
            </a:r>
          </a:p>
          <a:p>
            <a:pPr eaLnBrk="1" hangingPunct="1"/>
            <a:r>
              <a:rPr lang="en-US" sz="1514" dirty="0" smtClean="0"/>
              <a:t>A radiation shielding assessment document has been written but no review has been scheduled. We should encourage movement on this review.</a:t>
            </a:r>
          </a:p>
          <a:p>
            <a:pPr eaLnBrk="1" hangingPunct="1"/>
            <a:r>
              <a:rPr lang="en-US" sz="1514" dirty="0" smtClean="0"/>
              <a:t>We </a:t>
            </a:r>
            <a:r>
              <a:rPr lang="en-US" sz="1514" dirty="0" smtClean="0"/>
              <a:t>have tested all components that can be tested without </a:t>
            </a:r>
            <a:r>
              <a:rPr lang="en-US" sz="1514" dirty="0" smtClean="0"/>
              <a:t>beam. Beam </a:t>
            </a:r>
            <a:r>
              <a:rPr lang="en-US" sz="1514" dirty="0" smtClean="0"/>
              <a:t>could be delivered</a:t>
            </a:r>
            <a:r>
              <a:rPr lang="en-US" sz="1514" dirty="0" smtClean="0"/>
              <a:t> soon after permits </a:t>
            </a:r>
            <a:r>
              <a:rPr lang="en-US" sz="1514" dirty="0" smtClean="0"/>
              <a:t>are granted.</a:t>
            </a:r>
            <a:endParaRPr lang="en-US" sz="1514" dirty="0" smtClean="0"/>
          </a:p>
          <a:p>
            <a:pPr eaLnBrk="1" hangingPunct="1"/>
            <a:r>
              <a:rPr lang="en-US" sz="1514" dirty="0" smtClean="0"/>
              <a:t>However, slow water leaks in 4 magnets exist.</a:t>
            </a:r>
          </a:p>
          <a:p>
            <a:pPr lvl="1" eaLnBrk="1" hangingPunct="1"/>
            <a:r>
              <a:rPr lang="en-US" sz="1514" dirty="0" smtClean="0"/>
              <a:t>We </a:t>
            </a:r>
            <a:r>
              <a:rPr lang="en-US" sz="1514" dirty="0" smtClean="0"/>
              <a:t>can replace magnets now, while the accelerator complex is down, or…</a:t>
            </a:r>
          </a:p>
          <a:p>
            <a:pPr lvl="1"/>
            <a:r>
              <a:rPr lang="en-US" sz="1514" dirty="0" smtClean="0"/>
              <a:t>Defer replacement and run with air cooling at lower energies ( &lt; 25 </a:t>
            </a:r>
            <a:r>
              <a:rPr lang="en-US" sz="1514" dirty="0" err="1" smtClean="0"/>
              <a:t>GeV</a:t>
            </a:r>
            <a:r>
              <a:rPr lang="en-US" sz="1514" dirty="0" smtClean="0"/>
              <a:t> </a:t>
            </a:r>
            <a:r>
              <a:rPr lang="en-US" sz="1514" dirty="0" smtClean="0"/>
              <a:t>). This would not affect the experimental program much.</a:t>
            </a:r>
          </a:p>
          <a:p>
            <a:pPr eaLnBrk="1" hangingPunct="1"/>
            <a:r>
              <a:rPr lang="en-US" sz="1514" dirty="0" smtClean="0"/>
              <a:t>Once beam is delivered, we can test whether the current MW alcove can be used as a control room.  If not, then a new room should eventually be built, sooner rather than later</a:t>
            </a:r>
            <a:r>
              <a:rPr lang="en-US" sz="1514" dirty="0" smtClean="0"/>
              <a:t>.  But the lack of a dedicated control room separate from </a:t>
            </a:r>
            <a:r>
              <a:rPr lang="en-US" sz="1514" dirty="0" err="1" smtClean="0"/>
              <a:t>Mtest</a:t>
            </a:r>
            <a:r>
              <a:rPr lang="en-US" sz="1514" dirty="0" smtClean="0"/>
              <a:t> </a:t>
            </a:r>
            <a:r>
              <a:rPr lang="en-US" sz="1514" dirty="0" smtClean="0"/>
              <a:t>should not hold up beam delivery.</a:t>
            </a:r>
            <a:endParaRPr lang="en-US" sz="1514" dirty="0" smtClean="0"/>
          </a:p>
          <a:p>
            <a:pPr eaLnBrk="1" hangingPunct="1"/>
            <a:r>
              <a:rPr lang="en-US" sz="1514" dirty="0" smtClean="0"/>
              <a:t>The </a:t>
            </a:r>
            <a:r>
              <a:rPr lang="en-US" sz="1514" dirty="0" err="1" smtClean="0"/>
              <a:t>MCenter</a:t>
            </a:r>
            <a:r>
              <a:rPr lang="en-US" sz="1514" dirty="0" smtClean="0"/>
              <a:t>  </a:t>
            </a:r>
            <a:r>
              <a:rPr lang="en-US" sz="1514" dirty="0" err="1" smtClean="0"/>
              <a:t>beamline</a:t>
            </a:r>
            <a:r>
              <a:rPr lang="en-US" sz="1514" dirty="0" smtClean="0"/>
              <a:t> does not have the low energy supplies that </a:t>
            </a:r>
            <a:r>
              <a:rPr lang="en-US" sz="1514" dirty="0" err="1" smtClean="0"/>
              <a:t>MTest</a:t>
            </a:r>
            <a:r>
              <a:rPr lang="en-US" sz="1514" dirty="0" smtClean="0"/>
              <a:t> has for low energy (&lt;5 </a:t>
            </a:r>
            <a:r>
              <a:rPr lang="en-US" sz="1514" dirty="0" err="1" smtClean="0"/>
              <a:t>GeV</a:t>
            </a:r>
            <a:r>
              <a:rPr lang="en-US" sz="1514" dirty="0" smtClean="0"/>
              <a:t>) tuning. We should work towards solving that problem in future years.</a:t>
            </a:r>
          </a:p>
          <a:p>
            <a:pPr eaLnBrk="1" hangingPunct="1"/>
            <a:r>
              <a:rPr lang="en-US" sz="1514" dirty="0" smtClean="0"/>
              <a:t>A tertiary </a:t>
            </a:r>
            <a:r>
              <a:rPr lang="en-US" sz="1514" dirty="0" err="1" smtClean="0"/>
              <a:t>beamline</a:t>
            </a:r>
            <a:r>
              <a:rPr lang="en-US" sz="1514" dirty="0" smtClean="0"/>
              <a:t> in </a:t>
            </a:r>
            <a:r>
              <a:rPr lang="en-US" sz="1514" dirty="0" err="1" smtClean="0"/>
              <a:t>Mcenter</a:t>
            </a:r>
            <a:r>
              <a:rPr lang="en-US" sz="1514" dirty="0" smtClean="0"/>
              <a:t>, along with the JGG, gives flexibility in what we can do there.  </a:t>
            </a:r>
          </a:p>
          <a:p>
            <a:pPr eaLnBrk="1" hangingPunct="1"/>
            <a:r>
              <a:rPr lang="en-US" sz="1514" dirty="0" smtClean="0"/>
              <a:t>There will likely be dedicated </a:t>
            </a:r>
            <a:r>
              <a:rPr lang="en-US" sz="1514" dirty="0" smtClean="0"/>
              <a:t>experiments (</a:t>
            </a:r>
            <a:r>
              <a:rPr lang="en-US" sz="1514" dirty="0" err="1" smtClean="0"/>
              <a:t>LAriaT</a:t>
            </a:r>
            <a:r>
              <a:rPr lang="en-US" sz="1514" dirty="0" smtClean="0"/>
              <a:t>) </a:t>
            </a:r>
            <a:r>
              <a:rPr lang="en-US" sz="1514" dirty="0" smtClean="0"/>
              <a:t>in residence for a long time. We need ability to support other users in MC7 at the same time, however</a:t>
            </a:r>
            <a:r>
              <a:rPr lang="en-US" sz="1514" dirty="0" smtClean="0"/>
              <a:t>. Can </a:t>
            </a:r>
            <a:r>
              <a:rPr lang="en-US" sz="1514" dirty="0" err="1" smtClean="0"/>
              <a:t>LAriaT</a:t>
            </a:r>
            <a:r>
              <a:rPr lang="en-US" sz="1514" dirty="0" smtClean="0"/>
              <a:t> move so the tertiary beam is available to other users?</a:t>
            </a:r>
            <a:r>
              <a:rPr lang="en-US" sz="1514" dirty="0" smtClean="0"/>
              <a:t>	</a:t>
            </a:r>
            <a:r>
              <a:rPr lang="en-US" sz="1514" dirty="0" smtClean="0"/>
              <a:t>	</a:t>
            </a:r>
            <a:r>
              <a:rPr lang="en-US" sz="1200" dirty="0" smtClean="0"/>
              <a:t>		</a:t>
            </a:r>
          </a:p>
        </p:txBody>
      </p:sp>
      <p:sp>
        <p:nvSpPr>
          <p:cNvPr id="3" name="Slide Number Placeholder 2"/>
          <p:cNvSpPr>
            <a:spLocks noGrp="1"/>
          </p:cNvSpPr>
          <p:nvPr>
            <p:ph type="sldNum" sz="quarter" idx="12"/>
          </p:nvPr>
        </p:nvSpPr>
        <p:spPr/>
        <p:txBody>
          <a:bodyPr/>
          <a:lstStyle/>
          <a:p>
            <a:pPr>
              <a:defRPr/>
            </a:pPr>
            <a:fld id="{F2F8FB49-E368-8540-A758-C5177B24D303}" type="slidenum">
              <a:rPr lang="en-US" smtClean="0"/>
              <a:pPr>
                <a:defRPr/>
              </a:pPr>
              <a:t>20</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3"/>
          <p:cNvSpPr>
            <a:spLocks noChangeArrowheads="1"/>
          </p:cNvSpPr>
          <p:nvPr/>
        </p:nvSpPr>
        <p:spPr bwMode="auto">
          <a:xfrm>
            <a:off x="533400" y="152400"/>
            <a:ext cx="8229600" cy="914400"/>
          </a:xfrm>
          <a:prstGeom prst="rect">
            <a:avLst/>
          </a:prstGeom>
          <a:noFill/>
          <a:ln w="9525">
            <a:noFill/>
            <a:miter lim="800000"/>
            <a:headEnd/>
            <a:tailEnd/>
          </a:ln>
        </p:spPr>
        <p:txBody>
          <a:bodyPr anchor="ctr">
            <a:prstTxWarp prst="textNoShape">
              <a:avLst/>
            </a:prstTxWarp>
          </a:bodyPr>
          <a:lstStyle/>
          <a:p>
            <a:pPr algn="ctr"/>
            <a:r>
              <a:rPr lang="en-US" sz="3200" b="1" dirty="0">
                <a:solidFill>
                  <a:srgbClr val="0070C0"/>
                </a:solidFill>
              </a:rPr>
              <a:t>The Current </a:t>
            </a:r>
            <a:r>
              <a:rPr lang="en-US" sz="3200" b="1" dirty="0" err="1">
                <a:solidFill>
                  <a:srgbClr val="0070C0"/>
                </a:solidFill>
              </a:rPr>
              <a:t>MTest</a:t>
            </a:r>
            <a:r>
              <a:rPr lang="en-US" sz="3200" b="1" dirty="0">
                <a:solidFill>
                  <a:srgbClr val="0070C0"/>
                </a:solidFill>
              </a:rPr>
              <a:t> Beam Line</a:t>
            </a:r>
          </a:p>
        </p:txBody>
      </p:sp>
      <p:pic>
        <p:nvPicPr>
          <p:cNvPr id="16388" name="Picture 4" descr="Screen shot 2012-12-16 at 10.32.01 PM.png"/>
          <p:cNvPicPr>
            <a:picLocks noChangeAspect="1"/>
          </p:cNvPicPr>
          <p:nvPr/>
        </p:nvPicPr>
        <p:blipFill>
          <a:blip r:embed="rId3"/>
          <a:srcRect/>
          <a:stretch>
            <a:fillRect/>
          </a:stretch>
        </p:blipFill>
        <p:spPr bwMode="auto">
          <a:xfrm>
            <a:off x="1828800" y="2743200"/>
            <a:ext cx="5724861" cy="3924300"/>
          </a:xfrm>
          <a:prstGeom prst="rect">
            <a:avLst/>
          </a:prstGeom>
          <a:noFill/>
          <a:ln w="9525">
            <a:noFill/>
            <a:miter lim="800000"/>
            <a:headEnd/>
            <a:tailEnd/>
          </a:ln>
        </p:spPr>
      </p:pic>
      <p:sp>
        <p:nvSpPr>
          <p:cNvPr id="12" name="Content Placeholder 11"/>
          <p:cNvSpPr>
            <a:spLocks noGrp="1"/>
          </p:cNvSpPr>
          <p:nvPr>
            <p:ph sz="half" idx="2"/>
          </p:nvPr>
        </p:nvSpPr>
        <p:spPr>
          <a:xfrm>
            <a:off x="685800" y="1066800"/>
            <a:ext cx="8077200" cy="1295400"/>
          </a:xfrm>
        </p:spPr>
        <p:txBody>
          <a:bodyPr>
            <a:normAutofit fontScale="85000" lnSpcReduction="20000"/>
          </a:bodyPr>
          <a:lstStyle/>
          <a:p>
            <a:r>
              <a:rPr lang="en-US" sz="2000" dirty="0" smtClean="0"/>
              <a:t>Recall that there are 2 targets – one is far upstream and can give higher momentum tunes (&gt;32 </a:t>
            </a:r>
            <a:r>
              <a:rPr lang="en-US" sz="2000" dirty="0" err="1" smtClean="0"/>
              <a:t>GeV</a:t>
            </a:r>
            <a:r>
              <a:rPr lang="en-US" sz="2000" dirty="0" smtClean="0"/>
              <a:t>)</a:t>
            </a:r>
          </a:p>
          <a:p>
            <a:r>
              <a:rPr lang="en-US" sz="2000" dirty="0" smtClean="0"/>
              <a:t>Downstream of the MT4 target, the magnets have special low current power supplies that give accurate tunes down to 1-2 </a:t>
            </a:r>
            <a:r>
              <a:rPr lang="en-US" sz="2000" dirty="0" err="1" smtClean="0"/>
              <a:t>GeV</a:t>
            </a:r>
            <a:r>
              <a:rPr lang="en-US" sz="2000" dirty="0" smtClean="0"/>
              <a:t> </a:t>
            </a:r>
          </a:p>
          <a:p>
            <a:r>
              <a:rPr lang="en-US" sz="2000" dirty="0" smtClean="0"/>
              <a:t>Spill structure is the same for both beams</a:t>
            </a:r>
            <a:endParaRPr lang="en-US" sz="2000" dirty="0"/>
          </a:p>
        </p:txBody>
      </p:sp>
      <p:sp>
        <p:nvSpPr>
          <p:cNvPr id="3" name="Slide Number Placeholder 2"/>
          <p:cNvSpPr>
            <a:spLocks noGrp="1"/>
          </p:cNvSpPr>
          <p:nvPr>
            <p:ph type="sldNum" sz="quarter" idx="12"/>
          </p:nvPr>
        </p:nvSpPr>
        <p:spPr/>
        <p:txBody>
          <a:bodyPr/>
          <a:lstStyle/>
          <a:p>
            <a:pPr>
              <a:defRPr/>
            </a:pPr>
            <a:fld id="{35F156A7-51A6-8640-83B7-A300ECAEA139}" type="slidenum">
              <a:rPr lang="en-US" smtClean="0"/>
              <a:pPr>
                <a:defRPr/>
              </a:pPr>
              <a:t>3</a:t>
            </a:fld>
            <a:endParaRPr lang="en-US"/>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9" name="TextBox 2"/>
          <p:cNvSpPr txBox="1">
            <a:spLocks noChangeArrowheads="1"/>
          </p:cNvSpPr>
          <p:nvPr/>
        </p:nvSpPr>
        <p:spPr bwMode="auto">
          <a:xfrm>
            <a:off x="914400" y="1204913"/>
            <a:ext cx="2819400" cy="5201424"/>
          </a:xfrm>
          <a:prstGeom prst="rect">
            <a:avLst/>
          </a:prstGeom>
          <a:noFill/>
          <a:ln w="9525">
            <a:noFill/>
            <a:miter lim="800000"/>
            <a:headEnd/>
            <a:tailEnd/>
          </a:ln>
        </p:spPr>
        <p:txBody>
          <a:bodyPr>
            <a:prstTxWarp prst="textNoShape">
              <a:avLst/>
            </a:prstTxWarp>
            <a:spAutoFit/>
          </a:bodyPr>
          <a:lstStyle/>
          <a:p>
            <a:pPr>
              <a:buFontTx/>
              <a:buChar char="-"/>
            </a:pPr>
            <a:r>
              <a:rPr lang="en-US" sz="1600" dirty="0"/>
              <a:t> The Fermilab Test Beam </a:t>
            </a:r>
            <a:r>
              <a:rPr lang="en-US" sz="1600" dirty="0" smtClean="0"/>
              <a:t>Facility </a:t>
            </a:r>
            <a:r>
              <a:rPr lang="en-US" sz="1600" dirty="0"/>
              <a:t>is extremely popular and will remain so for the foreseeable future.</a:t>
            </a:r>
            <a:endParaRPr lang="en-US" sz="1600" dirty="0" smtClean="0"/>
          </a:p>
          <a:p>
            <a:pPr>
              <a:buFontTx/>
              <a:buChar char="-"/>
            </a:pPr>
            <a:endParaRPr lang="en-US" sz="1600" dirty="0" smtClean="0"/>
          </a:p>
          <a:p>
            <a:pPr>
              <a:buFontTx/>
              <a:buChar char="-"/>
            </a:pPr>
            <a:r>
              <a:rPr lang="en-US" sz="1600" dirty="0" smtClean="0"/>
              <a:t>Having multiple users running simultaneously is a common occurrence</a:t>
            </a:r>
            <a:r>
              <a:rPr lang="en-US" sz="1600" dirty="0" smtClean="0"/>
              <a:t>.</a:t>
            </a:r>
          </a:p>
          <a:p>
            <a:pPr>
              <a:buFontTx/>
              <a:buChar char="-"/>
            </a:pPr>
            <a:endParaRPr lang="en-US" sz="1600" dirty="0" smtClean="0"/>
          </a:p>
          <a:p>
            <a:pPr>
              <a:buFontTx/>
              <a:buChar char="-"/>
            </a:pPr>
            <a:r>
              <a:rPr lang="en-US" sz="1600" dirty="0" smtClean="0"/>
              <a:t> CERN test beam users will be looking for a new home for 2013 and 2014.</a:t>
            </a:r>
            <a:endParaRPr lang="en-US" sz="1600" dirty="0" smtClean="0"/>
          </a:p>
          <a:p>
            <a:pPr>
              <a:buFontTx/>
              <a:buChar char="-"/>
            </a:pPr>
            <a:endParaRPr lang="en-US" sz="1600" dirty="0" smtClean="0"/>
          </a:p>
          <a:p>
            <a:pPr>
              <a:buFontTx/>
              <a:buChar char="-"/>
            </a:pPr>
            <a:r>
              <a:rPr lang="en-US" sz="1600" dirty="0" smtClean="0"/>
              <a:t> </a:t>
            </a:r>
            <a:r>
              <a:rPr lang="en-US" sz="1600" dirty="0" smtClean="0"/>
              <a:t>The </a:t>
            </a:r>
            <a:r>
              <a:rPr lang="en-US" sz="1600" dirty="0"/>
              <a:t>need</a:t>
            </a:r>
            <a:r>
              <a:rPr lang="en-US" sz="1600" dirty="0" smtClean="0"/>
              <a:t> for a </a:t>
            </a:r>
            <a:r>
              <a:rPr lang="en-US" sz="1600" dirty="0"/>
              <a:t>second </a:t>
            </a:r>
            <a:r>
              <a:rPr lang="en-US" sz="1600" dirty="0" err="1"/>
              <a:t>beamline</a:t>
            </a:r>
            <a:r>
              <a:rPr lang="en-US" sz="1600" dirty="0" smtClean="0"/>
              <a:t> was endorsed and partially funded by </a:t>
            </a:r>
            <a:r>
              <a:rPr lang="en-US" sz="1600" dirty="0" smtClean="0"/>
              <a:t>DOE. </a:t>
            </a:r>
          </a:p>
          <a:p>
            <a:pPr>
              <a:buFontTx/>
              <a:buChar char="-"/>
            </a:pPr>
            <a:endParaRPr lang="en-US" sz="1600" dirty="0" smtClean="0"/>
          </a:p>
          <a:p>
            <a:pPr>
              <a:buFontTx/>
              <a:buChar char="-"/>
            </a:pPr>
            <a:r>
              <a:rPr lang="en-US" sz="1600" dirty="0" smtClean="0"/>
              <a:t> The lab should give priority to the energizing of the </a:t>
            </a:r>
            <a:r>
              <a:rPr lang="en-US" sz="1600" dirty="0" err="1" smtClean="0"/>
              <a:t>Mcenter</a:t>
            </a:r>
            <a:r>
              <a:rPr lang="en-US" sz="1600" dirty="0" smtClean="0"/>
              <a:t> </a:t>
            </a:r>
            <a:r>
              <a:rPr lang="en-US" sz="1600" dirty="0" err="1" smtClean="0"/>
              <a:t>beamline</a:t>
            </a:r>
            <a:r>
              <a:rPr lang="en-US" sz="1600" dirty="0" smtClean="0"/>
              <a:t> </a:t>
            </a:r>
          </a:p>
          <a:p>
            <a:endParaRPr lang="en-US" sz="1200" dirty="0"/>
          </a:p>
        </p:txBody>
      </p:sp>
      <p:pic>
        <p:nvPicPr>
          <p:cNvPr id="5" name="Picture 4" descr="Screen shot 2012-12-18 at 11.29.10 AM.png"/>
          <p:cNvPicPr>
            <a:picLocks noChangeAspect="1"/>
          </p:cNvPicPr>
          <p:nvPr/>
        </p:nvPicPr>
        <p:blipFill>
          <a:blip r:embed="rId2"/>
          <a:stretch>
            <a:fillRect/>
          </a:stretch>
        </p:blipFill>
        <p:spPr>
          <a:xfrm>
            <a:off x="4038600" y="990600"/>
            <a:ext cx="3810000" cy="4066008"/>
          </a:xfrm>
          <a:prstGeom prst="rect">
            <a:avLst/>
          </a:prstGeom>
        </p:spPr>
      </p:pic>
      <p:pic>
        <p:nvPicPr>
          <p:cNvPr id="19460" name="Picture 4" descr="Screen shot 2012-12-16 at 10.32.45 PM.png"/>
          <p:cNvPicPr>
            <a:picLocks noChangeAspect="1"/>
          </p:cNvPicPr>
          <p:nvPr/>
        </p:nvPicPr>
        <p:blipFill>
          <a:blip r:embed="rId3"/>
          <a:srcRect/>
          <a:stretch>
            <a:fillRect/>
          </a:stretch>
        </p:blipFill>
        <p:spPr bwMode="auto">
          <a:xfrm>
            <a:off x="5638800" y="4267200"/>
            <a:ext cx="3276600" cy="2173288"/>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pPr>
              <a:defRPr/>
            </a:pPr>
            <a:fld id="{7CFF9F98-C158-134D-9651-4FEEFA072C2F}" type="slidenum">
              <a:rPr lang="en-US" smtClean="0"/>
              <a:pPr>
                <a:defRPr/>
              </a:pPr>
              <a:t>4</a:t>
            </a:fld>
            <a:endParaRPr lang="en-US"/>
          </a:p>
        </p:txBody>
      </p:sp>
      <p:sp>
        <p:nvSpPr>
          <p:cNvPr id="6" name="Rectangle 3"/>
          <p:cNvSpPr>
            <a:spLocks noChangeArrowheads="1"/>
          </p:cNvSpPr>
          <p:nvPr/>
        </p:nvSpPr>
        <p:spPr bwMode="auto">
          <a:xfrm>
            <a:off x="533400" y="152400"/>
            <a:ext cx="8229600" cy="914400"/>
          </a:xfrm>
          <a:prstGeom prst="rect">
            <a:avLst/>
          </a:prstGeom>
          <a:noFill/>
          <a:ln w="9525">
            <a:noFill/>
            <a:miter lim="800000"/>
            <a:headEnd/>
            <a:tailEnd/>
          </a:ln>
        </p:spPr>
        <p:txBody>
          <a:bodyPr anchor="ctr">
            <a:prstTxWarp prst="textNoShape">
              <a:avLst/>
            </a:prstTxWarp>
          </a:bodyPr>
          <a:lstStyle/>
          <a:p>
            <a:pPr algn="ctr"/>
            <a:r>
              <a:rPr lang="en-US" sz="3200" b="1" dirty="0">
                <a:solidFill>
                  <a:srgbClr val="0070C0"/>
                </a:solidFill>
              </a:rPr>
              <a:t>The</a:t>
            </a:r>
            <a:r>
              <a:rPr lang="en-US" sz="3200" b="1" dirty="0" smtClean="0">
                <a:solidFill>
                  <a:srgbClr val="0070C0"/>
                </a:solidFill>
              </a:rPr>
              <a:t> Need for a New </a:t>
            </a:r>
            <a:r>
              <a:rPr lang="en-US" sz="3200" b="1" dirty="0" smtClean="0">
                <a:solidFill>
                  <a:srgbClr val="0070C0"/>
                </a:solidFill>
              </a:rPr>
              <a:t>Test </a:t>
            </a:r>
            <a:r>
              <a:rPr lang="en-US" sz="3200" b="1" dirty="0" err="1" smtClean="0">
                <a:solidFill>
                  <a:srgbClr val="0070C0"/>
                </a:solidFill>
              </a:rPr>
              <a:t>Beamline</a:t>
            </a:r>
            <a:endParaRPr lang="en-US" sz="3200" b="1" dirty="0">
              <a:solidFill>
                <a:srgbClr val="0070C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482" name="Picture 1" descr="FTBFmap1_sm.jpg"/>
          <p:cNvPicPr>
            <a:picLocks noChangeAspect="1"/>
          </p:cNvPicPr>
          <p:nvPr/>
        </p:nvPicPr>
        <p:blipFill>
          <a:blip r:embed="rId2"/>
          <a:srcRect/>
          <a:stretch>
            <a:fillRect/>
          </a:stretch>
        </p:blipFill>
        <p:spPr bwMode="auto">
          <a:xfrm>
            <a:off x="-914400" y="1143000"/>
            <a:ext cx="9144000" cy="5019675"/>
          </a:xfrm>
          <a:prstGeom prst="rect">
            <a:avLst/>
          </a:prstGeom>
          <a:noFill/>
          <a:ln w="9525">
            <a:noFill/>
            <a:miter lim="800000"/>
            <a:headEnd/>
            <a:tailEnd/>
          </a:ln>
        </p:spPr>
      </p:pic>
      <p:sp>
        <p:nvSpPr>
          <p:cNvPr id="20483" name="TextBox 2"/>
          <p:cNvSpPr txBox="1">
            <a:spLocks noChangeArrowheads="1"/>
          </p:cNvSpPr>
          <p:nvPr/>
        </p:nvSpPr>
        <p:spPr bwMode="auto">
          <a:xfrm>
            <a:off x="3733800" y="228600"/>
            <a:ext cx="5440362" cy="954107"/>
          </a:xfrm>
          <a:prstGeom prst="rect">
            <a:avLst/>
          </a:prstGeom>
          <a:noFill/>
          <a:ln w="9525">
            <a:noFill/>
            <a:miter lim="800000"/>
            <a:headEnd/>
            <a:tailEnd/>
          </a:ln>
        </p:spPr>
        <p:txBody>
          <a:bodyPr wrap="square">
            <a:prstTxWarp prst="textNoShape">
              <a:avLst/>
            </a:prstTxWarp>
            <a:spAutoFit/>
          </a:bodyPr>
          <a:lstStyle/>
          <a:p>
            <a:pPr algn="ctr"/>
            <a:r>
              <a:rPr lang="en-US" sz="2800" dirty="0" err="1" smtClean="0">
                <a:solidFill>
                  <a:srgbClr val="0070C0"/>
                </a:solidFill>
              </a:rPr>
              <a:t>MCenter</a:t>
            </a:r>
            <a:r>
              <a:rPr lang="en-US" sz="2800" dirty="0" smtClean="0">
                <a:solidFill>
                  <a:srgbClr val="0070C0"/>
                </a:solidFill>
              </a:rPr>
              <a:t> Layout as part of the Fermilab Test Beam Facility</a:t>
            </a:r>
            <a:endParaRPr lang="en-US" sz="2800" dirty="0">
              <a:solidFill>
                <a:srgbClr val="0070C0"/>
              </a:solidFill>
            </a:endParaRPr>
          </a:p>
        </p:txBody>
      </p:sp>
      <p:sp>
        <p:nvSpPr>
          <p:cNvPr id="5" name="Process 4"/>
          <p:cNvSpPr/>
          <p:nvPr/>
        </p:nvSpPr>
        <p:spPr>
          <a:xfrm>
            <a:off x="5562600" y="3962400"/>
            <a:ext cx="304800" cy="228600"/>
          </a:xfrm>
          <a:prstGeom prst="flowChartProcess">
            <a:avLst/>
          </a:prstGeom>
          <a:solidFill>
            <a:schemeClr val="bg1"/>
          </a:solidFill>
          <a:ln w="15875"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0485" name="Rectangle 10"/>
          <p:cNvSpPr>
            <a:spLocks noChangeArrowheads="1"/>
          </p:cNvSpPr>
          <p:nvPr/>
        </p:nvSpPr>
        <p:spPr bwMode="auto">
          <a:xfrm>
            <a:off x="5486400" y="3810000"/>
            <a:ext cx="1066800" cy="457200"/>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p>
        </p:txBody>
      </p:sp>
      <p:sp>
        <p:nvSpPr>
          <p:cNvPr id="20486" name="Rectangle 15"/>
          <p:cNvSpPr>
            <a:spLocks noChangeArrowheads="1"/>
          </p:cNvSpPr>
          <p:nvPr/>
        </p:nvSpPr>
        <p:spPr bwMode="auto">
          <a:xfrm>
            <a:off x="5486400" y="4572000"/>
            <a:ext cx="1600200" cy="152400"/>
          </a:xfrm>
          <a:prstGeom prst="rect">
            <a:avLst/>
          </a:prstGeom>
          <a:solidFill>
            <a:srgbClr val="92D050"/>
          </a:solidFill>
          <a:ln w="9525">
            <a:noFill/>
            <a:miter lim="800000"/>
            <a:headEnd/>
            <a:tailEnd/>
          </a:ln>
        </p:spPr>
        <p:txBody>
          <a:bodyPr wrap="none" anchor="ctr">
            <a:prstTxWarp prst="textNoShape">
              <a:avLst/>
            </a:prstTxWarp>
          </a:bodyPr>
          <a:lstStyle/>
          <a:p>
            <a:endParaRPr lang="en-US"/>
          </a:p>
        </p:txBody>
      </p:sp>
      <p:sp>
        <p:nvSpPr>
          <p:cNvPr id="20487" name="Freeform 23"/>
          <p:cNvSpPr>
            <a:spLocks/>
          </p:cNvSpPr>
          <p:nvPr/>
        </p:nvSpPr>
        <p:spPr bwMode="auto">
          <a:xfrm>
            <a:off x="5257800" y="4114800"/>
            <a:ext cx="1219200" cy="838200"/>
          </a:xfrm>
          <a:custGeom>
            <a:avLst/>
            <a:gdLst>
              <a:gd name="T0" fmla="*/ 2147483647 w 765"/>
              <a:gd name="T1" fmla="*/ 2147483647 h 610"/>
              <a:gd name="T2" fmla="*/ 2147483647 w 765"/>
              <a:gd name="T3" fmla="*/ 2147483647 h 610"/>
              <a:gd name="T4" fmla="*/ 2147483647 w 765"/>
              <a:gd name="T5" fmla="*/ 2147483647 h 610"/>
              <a:gd name="T6" fmla="*/ 2147483647 w 765"/>
              <a:gd name="T7" fmla="*/ 2147483647 h 610"/>
              <a:gd name="T8" fmla="*/ 2147483647 w 765"/>
              <a:gd name="T9" fmla="*/ 2147483647 h 610"/>
              <a:gd name="T10" fmla="*/ 0 w 765"/>
              <a:gd name="T11" fmla="*/ 2147483647 h 610"/>
              <a:gd name="T12" fmla="*/ 2147483647 w 765"/>
              <a:gd name="T13" fmla="*/ 2147483647 h 610"/>
              <a:gd name="T14" fmla="*/ 2147483647 w 765"/>
              <a:gd name="T15" fmla="*/ 2147483647 h 610"/>
              <a:gd name="T16" fmla="*/ 0 60000 65536"/>
              <a:gd name="T17" fmla="*/ 0 60000 65536"/>
              <a:gd name="T18" fmla="*/ 0 60000 65536"/>
              <a:gd name="T19" fmla="*/ 0 60000 65536"/>
              <a:gd name="T20" fmla="*/ 0 60000 65536"/>
              <a:gd name="T21" fmla="*/ 0 60000 65536"/>
              <a:gd name="T22" fmla="*/ 0 60000 65536"/>
              <a:gd name="T23" fmla="*/ 0 60000 65536"/>
              <a:gd name="T24" fmla="*/ 0 w 765"/>
              <a:gd name="T25" fmla="*/ 0 h 610"/>
              <a:gd name="T26" fmla="*/ 765 w 765"/>
              <a:gd name="T27" fmla="*/ 610 h 6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65" h="610">
                <a:moveTo>
                  <a:pt x="765" y="610"/>
                </a:moveTo>
                <a:cubicBezTo>
                  <a:pt x="599" y="500"/>
                  <a:pt x="332" y="544"/>
                  <a:pt x="169" y="540"/>
                </a:cubicBezTo>
                <a:cubicBezTo>
                  <a:pt x="149" y="533"/>
                  <a:pt x="129" y="527"/>
                  <a:pt x="109" y="520"/>
                </a:cubicBezTo>
                <a:cubicBezTo>
                  <a:pt x="99" y="517"/>
                  <a:pt x="79" y="510"/>
                  <a:pt x="79" y="510"/>
                </a:cubicBezTo>
                <a:cubicBezTo>
                  <a:pt x="33" y="478"/>
                  <a:pt x="28" y="456"/>
                  <a:pt x="10" y="401"/>
                </a:cubicBezTo>
                <a:cubicBezTo>
                  <a:pt x="7" y="391"/>
                  <a:pt x="0" y="371"/>
                  <a:pt x="0" y="371"/>
                </a:cubicBezTo>
                <a:cubicBezTo>
                  <a:pt x="3" y="288"/>
                  <a:pt x="4" y="206"/>
                  <a:pt x="10" y="123"/>
                </a:cubicBezTo>
                <a:cubicBezTo>
                  <a:pt x="19" y="0"/>
                  <a:pt x="308" y="14"/>
                  <a:pt x="367" y="14"/>
                </a:cubicBezTo>
              </a:path>
            </a:pathLst>
          </a:custGeom>
          <a:noFill/>
          <a:ln w="28575">
            <a:solidFill>
              <a:schemeClr val="accent2"/>
            </a:solidFill>
            <a:round/>
            <a:headEnd/>
            <a:tailEnd/>
          </a:ln>
        </p:spPr>
        <p:txBody>
          <a:bodyPr>
            <a:prstTxWarp prst="textNoShape">
              <a:avLst/>
            </a:prstTxWarp>
          </a:bodyPr>
          <a:lstStyle/>
          <a:p>
            <a:endParaRPr lang="en-US"/>
          </a:p>
        </p:txBody>
      </p:sp>
      <p:sp>
        <p:nvSpPr>
          <p:cNvPr id="20488" name="Rectangle 15"/>
          <p:cNvSpPr>
            <a:spLocks noChangeArrowheads="1"/>
          </p:cNvSpPr>
          <p:nvPr/>
        </p:nvSpPr>
        <p:spPr bwMode="auto">
          <a:xfrm>
            <a:off x="7086600" y="4572000"/>
            <a:ext cx="152400" cy="228600"/>
          </a:xfrm>
          <a:prstGeom prst="rect">
            <a:avLst/>
          </a:prstGeom>
          <a:solidFill>
            <a:srgbClr val="92D050"/>
          </a:solidFill>
          <a:ln w="9525">
            <a:noFill/>
            <a:miter lim="800000"/>
            <a:headEnd/>
            <a:tailEnd/>
          </a:ln>
        </p:spPr>
        <p:txBody>
          <a:bodyPr wrap="none" anchor="ctr">
            <a:prstTxWarp prst="textNoShape">
              <a:avLst/>
            </a:prstTxWarp>
          </a:bodyPr>
          <a:lstStyle/>
          <a:p>
            <a:endParaRPr lang="en-US"/>
          </a:p>
        </p:txBody>
      </p:sp>
      <p:sp>
        <p:nvSpPr>
          <p:cNvPr id="20489" name="Rectangle 10"/>
          <p:cNvSpPr>
            <a:spLocks noChangeArrowheads="1"/>
          </p:cNvSpPr>
          <p:nvPr/>
        </p:nvSpPr>
        <p:spPr bwMode="auto">
          <a:xfrm>
            <a:off x="3810000" y="2971800"/>
            <a:ext cx="609600" cy="381000"/>
          </a:xfrm>
          <a:prstGeom prst="rect">
            <a:avLst/>
          </a:prstGeom>
          <a:solidFill>
            <a:srgbClr val="FFFF00"/>
          </a:solidFill>
          <a:ln w="9525">
            <a:solidFill>
              <a:schemeClr val="tx1"/>
            </a:solidFill>
            <a:miter lim="800000"/>
            <a:headEnd/>
            <a:tailEnd/>
          </a:ln>
        </p:spPr>
        <p:txBody>
          <a:bodyPr wrap="none" anchor="ctr">
            <a:prstTxWarp prst="textNoShape">
              <a:avLst/>
            </a:prstTxWarp>
          </a:bodyPr>
          <a:lstStyle/>
          <a:p>
            <a:endParaRPr lang="en-US"/>
          </a:p>
        </p:txBody>
      </p:sp>
      <p:sp>
        <p:nvSpPr>
          <p:cNvPr id="20490" name="Line 16"/>
          <p:cNvSpPr>
            <a:spLocks noChangeShapeType="1"/>
          </p:cNvSpPr>
          <p:nvPr/>
        </p:nvSpPr>
        <p:spPr bwMode="auto">
          <a:xfrm flipH="1">
            <a:off x="5867400" y="3429000"/>
            <a:ext cx="609600" cy="60960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20491" name="Text Box 18"/>
          <p:cNvSpPr txBox="1">
            <a:spLocks noChangeArrowheads="1"/>
          </p:cNvSpPr>
          <p:nvPr/>
        </p:nvSpPr>
        <p:spPr bwMode="auto">
          <a:xfrm>
            <a:off x="6172200" y="2895600"/>
            <a:ext cx="2819400" cy="523220"/>
          </a:xfrm>
          <a:prstGeom prst="rect">
            <a:avLst/>
          </a:prstGeom>
          <a:solidFill>
            <a:schemeClr val="bg1"/>
          </a:solidFill>
          <a:ln w="9525">
            <a:noFill/>
            <a:miter lim="800000"/>
            <a:headEnd/>
            <a:tailEnd/>
          </a:ln>
        </p:spPr>
        <p:txBody>
          <a:bodyPr wrap="square">
            <a:prstTxWarp prst="textNoShape">
              <a:avLst/>
            </a:prstTxWarp>
            <a:spAutoFit/>
          </a:bodyPr>
          <a:lstStyle/>
          <a:p>
            <a:r>
              <a:rPr lang="en-US" sz="1400" dirty="0"/>
              <a:t>An electronics </a:t>
            </a:r>
            <a:r>
              <a:rPr lang="en-US" sz="1400" dirty="0" smtClean="0"/>
              <a:t>room (or possible control room) </a:t>
            </a:r>
            <a:r>
              <a:rPr lang="en-US" sz="1400" dirty="0"/>
              <a:t>in the </a:t>
            </a:r>
            <a:r>
              <a:rPr lang="en-US" sz="1400" dirty="0" err="1"/>
              <a:t>MWest</a:t>
            </a:r>
            <a:r>
              <a:rPr lang="en-US" sz="1400" dirty="0"/>
              <a:t> </a:t>
            </a:r>
            <a:r>
              <a:rPr lang="en-US" sz="1400" dirty="0" smtClean="0"/>
              <a:t>stub</a:t>
            </a:r>
            <a:endParaRPr lang="en-US" sz="1400" dirty="0"/>
          </a:p>
        </p:txBody>
      </p:sp>
      <p:sp>
        <p:nvSpPr>
          <p:cNvPr id="20492" name="Line 21"/>
          <p:cNvSpPr>
            <a:spLocks noChangeShapeType="1"/>
          </p:cNvSpPr>
          <p:nvPr/>
        </p:nvSpPr>
        <p:spPr bwMode="auto">
          <a:xfrm flipH="1">
            <a:off x="6858000" y="4343400"/>
            <a:ext cx="228600" cy="30480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20493" name="Text Box 22"/>
          <p:cNvSpPr txBox="1">
            <a:spLocks noChangeArrowheads="1"/>
          </p:cNvSpPr>
          <p:nvPr/>
        </p:nvSpPr>
        <p:spPr bwMode="auto">
          <a:xfrm>
            <a:off x="6765925" y="3886200"/>
            <a:ext cx="2301875" cy="523220"/>
          </a:xfrm>
          <a:prstGeom prst="rect">
            <a:avLst/>
          </a:prstGeom>
          <a:solidFill>
            <a:srgbClr val="FFFFFF"/>
          </a:solidFill>
          <a:ln w="9525">
            <a:noFill/>
            <a:miter lim="800000"/>
            <a:headEnd/>
            <a:tailEnd/>
          </a:ln>
        </p:spPr>
        <p:txBody>
          <a:bodyPr wrap="square">
            <a:prstTxWarp prst="textNoShape">
              <a:avLst/>
            </a:prstTxWarp>
            <a:spAutoFit/>
          </a:bodyPr>
          <a:lstStyle/>
          <a:p>
            <a:r>
              <a:rPr lang="en-US" sz="1400" dirty="0"/>
              <a:t>Walkway to access </a:t>
            </a:r>
            <a:r>
              <a:rPr lang="en-US" sz="1400" dirty="0" smtClean="0"/>
              <a:t>MC7-needs to be covered</a:t>
            </a:r>
            <a:endParaRPr lang="en-US" sz="1400" dirty="0"/>
          </a:p>
        </p:txBody>
      </p:sp>
      <p:sp>
        <p:nvSpPr>
          <p:cNvPr id="20494" name="Line 24"/>
          <p:cNvSpPr>
            <a:spLocks noChangeShapeType="1"/>
          </p:cNvSpPr>
          <p:nvPr/>
        </p:nvSpPr>
        <p:spPr bwMode="auto">
          <a:xfrm>
            <a:off x="4724400" y="3962400"/>
            <a:ext cx="533400" cy="22860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20495" name="Text Box 25"/>
          <p:cNvSpPr txBox="1">
            <a:spLocks noChangeArrowheads="1"/>
          </p:cNvSpPr>
          <p:nvPr/>
        </p:nvSpPr>
        <p:spPr bwMode="auto">
          <a:xfrm>
            <a:off x="3505200" y="3657600"/>
            <a:ext cx="1341438" cy="523875"/>
          </a:xfrm>
          <a:prstGeom prst="rect">
            <a:avLst/>
          </a:prstGeom>
          <a:noFill/>
          <a:ln w="9525">
            <a:noFill/>
            <a:miter lim="800000"/>
            <a:headEnd/>
            <a:tailEnd/>
          </a:ln>
        </p:spPr>
        <p:txBody>
          <a:bodyPr wrap="none">
            <a:prstTxWarp prst="textNoShape">
              <a:avLst/>
            </a:prstTxWarp>
            <a:spAutoFit/>
          </a:bodyPr>
          <a:lstStyle/>
          <a:p>
            <a:r>
              <a:rPr lang="en-US" sz="1400"/>
              <a:t>Installed cable </a:t>
            </a:r>
          </a:p>
          <a:p>
            <a:r>
              <a:rPr lang="en-US" sz="1400"/>
              <a:t>route for users</a:t>
            </a:r>
          </a:p>
        </p:txBody>
      </p:sp>
      <p:sp>
        <p:nvSpPr>
          <p:cNvPr id="20496" name="Text Box 25"/>
          <p:cNvSpPr txBox="1">
            <a:spLocks noChangeArrowheads="1"/>
          </p:cNvSpPr>
          <p:nvPr/>
        </p:nvSpPr>
        <p:spPr bwMode="auto">
          <a:xfrm>
            <a:off x="4343400" y="2819400"/>
            <a:ext cx="1143000" cy="954088"/>
          </a:xfrm>
          <a:prstGeom prst="rect">
            <a:avLst/>
          </a:prstGeom>
          <a:noFill/>
          <a:ln w="9525">
            <a:noFill/>
            <a:miter lim="800000"/>
            <a:headEnd/>
            <a:tailEnd/>
          </a:ln>
        </p:spPr>
        <p:txBody>
          <a:bodyPr>
            <a:prstTxWarp prst="textNoShape">
              <a:avLst/>
            </a:prstTxWarp>
            <a:spAutoFit/>
          </a:bodyPr>
          <a:lstStyle/>
          <a:p>
            <a:r>
              <a:rPr lang="en-US" sz="1400" dirty="0"/>
              <a:t>Potential new control </a:t>
            </a:r>
            <a:r>
              <a:rPr lang="en-US" sz="1400" dirty="0" smtClean="0"/>
              <a:t>room?</a:t>
            </a:r>
          </a:p>
          <a:p>
            <a:endParaRPr lang="en-US" sz="1400" dirty="0"/>
          </a:p>
        </p:txBody>
      </p:sp>
      <p:sp>
        <p:nvSpPr>
          <p:cNvPr id="20497" name="Line 11"/>
          <p:cNvSpPr>
            <a:spLocks noChangeShapeType="1"/>
          </p:cNvSpPr>
          <p:nvPr/>
        </p:nvSpPr>
        <p:spPr bwMode="auto">
          <a:xfrm flipV="1">
            <a:off x="6019800" y="5410200"/>
            <a:ext cx="266700" cy="533400"/>
          </a:xfrm>
          <a:prstGeom prst="line">
            <a:avLst/>
          </a:prstGeom>
          <a:noFill/>
          <a:ln w="9525">
            <a:solidFill>
              <a:srgbClr val="CC00CC"/>
            </a:solidFill>
            <a:round/>
            <a:headEnd/>
            <a:tailEnd type="triangle" w="med" len="med"/>
          </a:ln>
        </p:spPr>
        <p:txBody>
          <a:bodyPr>
            <a:prstTxWarp prst="textNoShape">
              <a:avLst/>
            </a:prstTxWarp>
          </a:bodyPr>
          <a:lstStyle/>
          <a:p>
            <a:endParaRPr lang="en-US"/>
          </a:p>
        </p:txBody>
      </p:sp>
      <p:sp>
        <p:nvSpPr>
          <p:cNvPr id="20498" name="Text Box 12"/>
          <p:cNvSpPr txBox="1">
            <a:spLocks noChangeArrowheads="1"/>
          </p:cNvSpPr>
          <p:nvPr/>
        </p:nvSpPr>
        <p:spPr bwMode="auto">
          <a:xfrm>
            <a:off x="3505200" y="6019800"/>
            <a:ext cx="3276600" cy="523220"/>
          </a:xfrm>
          <a:prstGeom prst="rect">
            <a:avLst/>
          </a:prstGeom>
          <a:noFill/>
          <a:ln w="9525">
            <a:noFill/>
            <a:miter lim="800000"/>
            <a:headEnd/>
            <a:tailEnd/>
          </a:ln>
        </p:spPr>
        <p:txBody>
          <a:bodyPr wrap="square">
            <a:prstTxWarp prst="textNoShape">
              <a:avLst/>
            </a:prstTxWarp>
            <a:spAutoFit/>
          </a:bodyPr>
          <a:lstStyle/>
          <a:p>
            <a:r>
              <a:rPr lang="en-US" sz="1400" dirty="0"/>
              <a:t>This section of pipe has been </a:t>
            </a:r>
            <a:r>
              <a:rPr lang="en-US" sz="1400" dirty="0" smtClean="0"/>
              <a:t>removed. User area is mostly here.</a:t>
            </a:r>
            <a:endParaRPr lang="en-US" sz="1400" dirty="0"/>
          </a:p>
        </p:txBody>
      </p:sp>
      <p:sp>
        <p:nvSpPr>
          <p:cNvPr id="19" name="Line 11"/>
          <p:cNvSpPr>
            <a:spLocks noChangeShapeType="1"/>
          </p:cNvSpPr>
          <p:nvPr/>
        </p:nvSpPr>
        <p:spPr bwMode="auto">
          <a:xfrm flipH="1" flipV="1">
            <a:off x="7772400" y="5334000"/>
            <a:ext cx="342900" cy="828675"/>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20" name="Line 11"/>
          <p:cNvSpPr>
            <a:spLocks noChangeShapeType="1"/>
          </p:cNvSpPr>
          <p:nvPr/>
        </p:nvSpPr>
        <p:spPr bwMode="auto">
          <a:xfrm flipV="1">
            <a:off x="8115300" y="5257800"/>
            <a:ext cx="190500" cy="904875"/>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22" name="Line 16"/>
          <p:cNvSpPr>
            <a:spLocks noChangeShapeType="1"/>
          </p:cNvSpPr>
          <p:nvPr/>
        </p:nvSpPr>
        <p:spPr bwMode="auto">
          <a:xfrm flipH="1">
            <a:off x="1905000" y="1066800"/>
            <a:ext cx="533400" cy="167640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23" name="Text Box 25"/>
          <p:cNvSpPr txBox="1">
            <a:spLocks noChangeArrowheads="1"/>
          </p:cNvSpPr>
          <p:nvPr/>
        </p:nvSpPr>
        <p:spPr bwMode="auto">
          <a:xfrm>
            <a:off x="1676400" y="480536"/>
            <a:ext cx="1752600" cy="738664"/>
          </a:xfrm>
          <a:prstGeom prst="rect">
            <a:avLst/>
          </a:prstGeom>
          <a:noFill/>
          <a:ln w="9525">
            <a:noFill/>
            <a:miter lim="800000"/>
            <a:headEnd/>
            <a:tailEnd/>
          </a:ln>
        </p:spPr>
        <p:txBody>
          <a:bodyPr wrap="square">
            <a:prstTxWarp prst="textNoShape">
              <a:avLst/>
            </a:prstTxWarp>
            <a:spAutoFit/>
          </a:bodyPr>
          <a:lstStyle/>
          <a:p>
            <a:r>
              <a:rPr lang="en-US" sz="1400" dirty="0" smtClean="0"/>
              <a:t>Tertiary beam moved to MC7</a:t>
            </a:r>
          </a:p>
          <a:p>
            <a:endParaRPr lang="en-US" sz="1400" dirty="0"/>
          </a:p>
        </p:txBody>
      </p:sp>
      <p:sp>
        <p:nvSpPr>
          <p:cNvPr id="3" name="Slide Number Placeholder 2"/>
          <p:cNvSpPr>
            <a:spLocks noGrp="1"/>
          </p:cNvSpPr>
          <p:nvPr>
            <p:ph type="sldNum" sz="quarter" idx="12"/>
          </p:nvPr>
        </p:nvSpPr>
        <p:spPr>
          <a:xfrm>
            <a:off x="7391400" y="6356350"/>
            <a:ext cx="2133600" cy="365125"/>
          </a:xfrm>
        </p:spPr>
        <p:txBody>
          <a:bodyPr/>
          <a:lstStyle/>
          <a:p>
            <a:pPr>
              <a:defRPr/>
            </a:pPr>
            <a:fld id="{7CFF9F98-C158-134D-9651-4FEEFA072C2F}" type="slidenum">
              <a:rPr lang="en-US" smtClean="0"/>
              <a:pPr>
                <a:defRPr/>
              </a:pPr>
              <a:t>5</a:t>
            </a:fld>
            <a:endParaRPr lang="en-US"/>
          </a:p>
        </p:txBody>
      </p:sp>
      <p:sp>
        <p:nvSpPr>
          <p:cNvPr id="4" name="Rectangle 3"/>
          <p:cNvSpPr/>
          <p:nvPr/>
        </p:nvSpPr>
        <p:spPr>
          <a:xfrm>
            <a:off x="5638800" y="5105400"/>
            <a:ext cx="1905000" cy="228600"/>
          </a:xfrm>
          <a:prstGeom prst="rect">
            <a:avLst/>
          </a:prstGeom>
          <a:solidFill>
            <a:srgbClr val="CC00CC">
              <a:alpha val="18824"/>
            </a:srgbClr>
          </a:solidFill>
          <a:ln>
            <a:solidFill>
              <a:srgbClr val="CC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7239000" y="6162675"/>
            <a:ext cx="1752600" cy="523220"/>
          </a:xfrm>
          <a:prstGeom prst="rect">
            <a:avLst/>
          </a:prstGeom>
          <a:noFill/>
        </p:spPr>
        <p:txBody>
          <a:bodyPr wrap="square" rtlCol="0">
            <a:spAutoFit/>
          </a:bodyPr>
          <a:lstStyle/>
          <a:p>
            <a:r>
              <a:rPr lang="en-US" sz="1400" dirty="0"/>
              <a:t>Can put another user area near JGG</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Beam Rates and Shielding</a:t>
            </a:r>
            <a:endParaRPr lang="en-US" dirty="0"/>
          </a:p>
        </p:txBody>
      </p:sp>
      <p:sp>
        <p:nvSpPr>
          <p:cNvPr id="4" name="Subtitle 3"/>
          <p:cNvSpPr>
            <a:spLocks noGrp="1"/>
          </p:cNvSpPr>
          <p:nvPr>
            <p:ph type="subTitle" idx="1"/>
          </p:nvPr>
        </p:nvSpPr>
        <p:spPr/>
        <p:txBody>
          <a:bodyPr/>
          <a:lstStyle/>
          <a:p>
            <a:endParaRPr lang="en-US"/>
          </a:p>
        </p:txBody>
      </p:sp>
      <p:sp>
        <p:nvSpPr>
          <p:cNvPr id="2" name="Slide Number Placeholder 1"/>
          <p:cNvSpPr>
            <a:spLocks noGrp="1"/>
          </p:cNvSpPr>
          <p:nvPr>
            <p:ph type="sldNum" sz="quarter" idx="12"/>
          </p:nvPr>
        </p:nvSpPr>
        <p:spPr/>
        <p:txBody>
          <a:bodyPr/>
          <a:lstStyle/>
          <a:p>
            <a:pPr>
              <a:defRPr/>
            </a:pPr>
            <a:fld id="{7CFF9F98-C158-134D-9651-4FEEFA072C2F}" type="slidenum">
              <a:rPr lang="en-US" smtClean="0"/>
              <a:pPr>
                <a:defRPr/>
              </a:pPr>
              <a:t>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dirty="0" smtClean="0">
                <a:solidFill>
                  <a:srgbClr val="0070C0"/>
                </a:solidFill>
              </a:rPr>
              <a:t>Beam rates calculated for MIPP</a:t>
            </a:r>
          </a:p>
        </p:txBody>
      </p:sp>
      <p:pic>
        <p:nvPicPr>
          <p:cNvPr id="24579" name="Content Placeholder 3" descr="Screen shot 2011-01-09 at 8.21.01 PM.png"/>
          <p:cNvPicPr>
            <a:picLocks noGrp="1" noChangeAspect="1"/>
          </p:cNvPicPr>
          <p:nvPr>
            <p:ph idx="1"/>
          </p:nvPr>
        </p:nvPicPr>
        <p:blipFill>
          <a:blip r:embed="rId2"/>
          <a:srcRect t="-6319" b="-6319"/>
          <a:stretch>
            <a:fillRect/>
          </a:stretch>
        </p:blipFill>
        <p:spPr>
          <a:xfrm>
            <a:off x="457200" y="1447800"/>
            <a:ext cx="8229600" cy="4525963"/>
          </a:xfrm>
        </p:spPr>
      </p:pic>
      <p:sp>
        <p:nvSpPr>
          <p:cNvPr id="3" name="Slide Number Placeholder 2"/>
          <p:cNvSpPr>
            <a:spLocks noGrp="1"/>
          </p:cNvSpPr>
          <p:nvPr>
            <p:ph type="sldNum" sz="quarter" idx="12"/>
          </p:nvPr>
        </p:nvSpPr>
        <p:spPr/>
        <p:txBody>
          <a:bodyPr/>
          <a:lstStyle/>
          <a:p>
            <a:pPr>
              <a:defRPr/>
            </a:pPr>
            <a:fld id="{F2F8FB49-E368-8540-A758-C5177B24D303}" type="slidenum">
              <a:rPr lang="en-US" smtClean="0"/>
              <a:pPr>
                <a:defRPr/>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7772400" cy="1143000"/>
          </a:xfrm>
        </p:spPr>
        <p:txBody>
          <a:bodyPr>
            <a:noAutofit/>
          </a:bodyPr>
          <a:lstStyle/>
          <a:p>
            <a:r>
              <a:rPr lang="en-US" sz="2000" dirty="0" smtClean="0"/>
              <a:t>Shielding calculations of MC7 with Absorber in Beam (from Nathan Duff)</a:t>
            </a:r>
            <a:endParaRPr lang="en-US" sz="2000" dirty="0"/>
          </a:p>
        </p:txBody>
      </p:sp>
      <p:sp>
        <p:nvSpPr>
          <p:cNvPr id="4" name="Slide Number Placeholder 3"/>
          <p:cNvSpPr>
            <a:spLocks noGrp="1"/>
          </p:cNvSpPr>
          <p:nvPr>
            <p:ph type="sldNum" sz="quarter" idx="12"/>
          </p:nvPr>
        </p:nvSpPr>
        <p:spPr/>
        <p:txBody>
          <a:bodyPr/>
          <a:lstStyle/>
          <a:p>
            <a:pPr>
              <a:defRPr/>
            </a:pPr>
            <a:fld id="{F2F8FB49-E368-8540-A758-C5177B24D303}" type="slidenum">
              <a:rPr lang="en-US" smtClean="0"/>
              <a:pPr>
                <a:defRPr/>
              </a:pPr>
              <a:t>8</a:t>
            </a:fld>
            <a:endParaRPr lang="en-US"/>
          </a:p>
        </p:txBody>
      </p:sp>
      <p:pic>
        <p:nvPicPr>
          <p:cNvPr id="5" name="Picture 4" descr="Screen shot 2012-12-19 at 7.24.17 PM.png"/>
          <p:cNvPicPr>
            <a:picLocks noChangeAspect="1"/>
          </p:cNvPicPr>
          <p:nvPr/>
        </p:nvPicPr>
        <p:blipFill>
          <a:blip r:embed="rId2"/>
          <a:stretch>
            <a:fillRect/>
          </a:stretch>
        </p:blipFill>
        <p:spPr>
          <a:xfrm>
            <a:off x="6446308" y="1981200"/>
            <a:ext cx="2164292" cy="3810000"/>
          </a:xfrm>
          <a:prstGeom prst="rect">
            <a:avLst/>
          </a:prstGeom>
        </p:spPr>
      </p:pic>
      <p:pic>
        <p:nvPicPr>
          <p:cNvPr id="8" name="Picture 7" descr="Screen shot 2012-12-20 at 10.57.46 AM.png"/>
          <p:cNvPicPr>
            <a:picLocks noChangeAspect="1"/>
          </p:cNvPicPr>
          <p:nvPr/>
        </p:nvPicPr>
        <p:blipFill>
          <a:blip r:embed="rId3"/>
          <a:stretch>
            <a:fillRect/>
          </a:stretch>
        </p:blipFill>
        <p:spPr>
          <a:xfrm>
            <a:off x="381000" y="1447799"/>
            <a:ext cx="5867400" cy="5008921"/>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8434" name="Picture 1" descr="FTBFmap1_sm.jpg"/>
          <p:cNvPicPr>
            <a:picLocks noChangeAspect="1"/>
          </p:cNvPicPr>
          <p:nvPr/>
        </p:nvPicPr>
        <p:blipFill>
          <a:blip r:embed="rId2"/>
          <a:srcRect/>
          <a:stretch>
            <a:fillRect/>
          </a:stretch>
        </p:blipFill>
        <p:spPr bwMode="auto">
          <a:xfrm>
            <a:off x="0" y="1295400"/>
            <a:ext cx="9144000" cy="5019675"/>
          </a:xfrm>
          <a:prstGeom prst="rect">
            <a:avLst/>
          </a:prstGeom>
          <a:noFill/>
          <a:ln w="9525">
            <a:noFill/>
            <a:miter lim="800000"/>
            <a:headEnd/>
            <a:tailEnd/>
          </a:ln>
        </p:spPr>
      </p:pic>
      <p:sp>
        <p:nvSpPr>
          <p:cNvPr id="18435" name="TextBox 2"/>
          <p:cNvSpPr txBox="1">
            <a:spLocks noChangeArrowheads="1"/>
          </p:cNvSpPr>
          <p:nvPr/>
        </p:nvSpPr>
        <p:spPr bwMode="auto">
          <a:xfrm>
            <a:off x="617592" y="304800"/>
            <a:ext cx="7840608" cy="954107"/>
          </a:xfrm>
          <a:prstGeom prst="rect">
            <a:avLst/>
          </a:prstGeom>
          <a:noFill/>
          <a:ln w="9525">
            <a:noFill/>
            <a:miter lim="800000"/>
            <a:headEnd/>
            <a:tailEnd/>
          </a:ln>
        </p:spPr>
        <p:txBody>
          <a:bodyPr wrap="none">
            <a:prstTxWarp prst="textNoShape">
              <a:avLst/>
            </a:prstTxWarp>
            <a:spAutoFit/>
          </a:bodyPr>
          <a:lstStyle/>
          <a:p>
            <a:r>
              <a:rPr lang="en-US" sz="2800" dirty="0" smtClean="0">
                <a:solidFill>
                  <a:srgbClr val="0070C0"/>
                </a:solidFill>
              </a:rPr>
              <a:t>Radiation measurement needed with beam on –</a:t>
            </a:r>
          </a:p>
          <a:p>
            <a:r>
              <a:rPr lang="en-US" sz="2800" dirty="0" smtClean="0">
                <a:solidFill>
                  <a:srgbClr val="0070C0"/>
                </a:solidFill>
              </a:rPr>
              <a:t>Extra shielding can be easily accommodated</a:t>
            </a:r>
            <a:endParaRPr lang="en-US" sz="2800" dirty="0">
              <a:solidFill>
                <a:srgbClr val="0070C0"/>
              </a:solidFill>
            </a:endParaRPr>
          </a:p>
        </p:txBody>
      </p:sp>
      <p:sp>
        <p:nvSpPr>
          <p:cNvPr id="5" name="Process 4"/>
          <p:cNvSpPr/>
          <p:nvPr/>
        </p:nvSpPr>
        <p:spPr>
          <a:xfrm>
            <a:off x="6477000" y="4114800"/>
            <a:ext cx="304800" cy="228600"/>
          </a:xfrm>
          <a:prstGeom prst="flowChartProcess">
            <a:avLst/>
          </a:prstGeom>
          <a:solidFill>
            <a:schemeClr val="bg1"/>
          </a:solidFill>
          <a:ln w="15875"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 name="TextBox 5"/>
          <p:cNvSpPr txBox="1"/>
          <p:nvPr/>
        </p:nvSpPr>
        <p:spPr>
          <a:xfrm>
            <a:off x="1295400" y="6248400"/>
            <a:ext cx="5457519" cy="369332"/>
          </a:xfrm>
          <a:prstGeom prst="rect">
            <a:avLst/>
          </a:prstGeom>
          <a:noFill/>
        </p:spPr>
        <p:txBody>
          <a:bodyPr wrap="none" rtlCol="0">
            <a:spAutoFit/>
          </a:bodyPr>
          <a:lstStyle/>
          <a:p>
            <a:r>
              <a:rPr lang="en-US" dirty="0" smtClean="0"/>
              <a:t>Target for </a:t>
            </a:r>
            <a:r>
              <a:rPr lang="en-US" dirty="0" err="1" smtClean="0"/>
              <a:t>Mcenter</a:t>
            </a:r>
            <a:r>
              <a:rPr lang="en-US" dirty="0" smtClean="0"/>
              <a:t> is closer to user area than </a:t>
            </a:r>
            <a:r>
              <a:rPr lang="en-US" dirty="0" err="1" smtClean="0"/>
              <a:t>MTest</a:t>
            </a:r>
            <a:endParaRPr lang="en-US" dirty="0"/>
          </a:p>
        </p:txBody>
      </p:sp>
      <p:cxnSp>
        <p:nvCxnSpPr>
          <p:cNvPr id="8" name="Straight Arrow Connector 7"/>
          <p:cNvCxnSpPr/>
          <p:nvPr/>
        </p:nvCxnSpPr>
        <p:spPr>
          <a:xfrm rot="16200000" flipV="1">
            <a:off x="762000" y="5791200"/>
            <a:ext cx="609600" cy="457200"/>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flipV="1">
            <a:off x="990600" y="4191000"/>
            <a:ext cx="5181600" cy="1143000"/>
          </a:xfrm>
          <a:prstGeom prst="straightConnector1">
            <a:avLst/>
          </a:prstGeom>
          <a:ln w="25400" cap="flat" cmpd="sng" algn="ctr">
            <a:solidFill>
              <a:srgbClr val="FF0000"/>
            </a:solidFill>
            <a:prstDash val="dash"/>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4038600" y="3761601"/>
            <a:ext cx="2190524" cy="276999"/>
          </a:xfrm>
          <a:prstGeom prst="rect">
            <a:avLst/>
          </a:prstGeom>
          <a:noFill/>
        </p:spPr>
        <p:txBody>
          <a:bodyPr wrap="none" rtlCol="0">
            <a:spAutoFit/>
          </a:bodyPr>
          <a:lstStyle/>
          <a:p>
            <a:r>
              <a:rPr lang="en-US" sz="1200" dirty="0" smtClean="0">
                <a:solidFill>
                  <a:srgbClr val="FF0000"/>
                </a:solidFill>
              </a:rPr>
              <a:t>Are target </a:t>
            </a:r>
            <a:r>
              <a:rPr lang="en-US" sz="1200" dirty="0" err="1" smtClean="0">
                <a:solidFill>
                  <a:srgbClr val="FF0000"/>
                </a:solidFill>
              </a:rPr>
              <a:t>muons</a:t>
            </a:r>
            <a:r>
              <a:rPr lang="en-US" sz="1200" dirty="0" smtClean="0">
                <a:solidFill>
                  <a:srgbClr val="FF0000"/>
                </a:solidFill>
              </a:rPr>
              <a:t> a problem? </a:t>
            </a:r>
            <a:endParaRPr lang="en-US" sz="1200" dirty="0">
              <a:solidFill>
                <a:srgbClr val="FF0000"/>
              </a:solidFill>
            </a:endParaRPr>
          </a:p>
        </p:txBody>
      </p:sp>
      <p:cxnSp>
        <p:nvCxnSpPr>
          <p:cNvPr id="12" name="Straight Arrow Connector 11"/>
          <p:cNvCxnSpPr/>
          <p:nvPr/>
        </p:nvCxnSpPr>
        <p:spPr>
          <a:xfrm flipV="1">
            <a:off x="990600" y="4343400"/>
            <a:ext cx="5334000" cy="990600"/>
          </a:xfrm>
          <a:prstGeom prst="straightConnector1">
            <a:avLst/>
          </a:prstGeom>
          <a:ln w="25400" cap="flat" cmpd="sng" algn="ctr">
            <a:solidFill>
              <a:srgbClr val="FF0000"/>
            </a:solidFill>
            <a:prstDash val="dash"/>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flipV="1">
            <a:off x="990600" y="4114800"/>
            <a:ext cx="4876800" cy="1219200"/>
          </a:xfrm>
          <a:prstGeom prst="straightConnector1">
            <a:avLst/>
          </a:prstGeom>
          <a:ln w="25400" cap="flat" cmpd="sng" algn="ctr">
            <a:solidFill>
              <a:srgbClr val="FF0000"/>
            </a:solidFill>
            <a:prstDash val="dash"/>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3" name="Slide Number Placeholder 2"/>
          <p:cNvSpPr>
            <a:spLocks noGrp="1"/>
          </p:cNvSpPr>
          <p:nvPr>
            <p:ph type="sldNum" sz="quarter" idx="12"/>
          </p:nvPr>
        </p:nvSpPr>
        <p:spPr/>
        <p:txBody>
          <a:bodyPr/>
          <a:lstStyle/>
          <a:p>
            <a:pPr>
              <a:defRPr/>
            </a:pPr>
            <a:fld id="{7CFF9F98-C158-134D-9651-4FEEFA072C2F}" type="slidenum">
              <a:rPr lang="en-US" smtClean="0"/>
              <a:pPr>
                <a:defRPr/>
              </a:pPr>
              <a:t>9</a:t>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3907</TotalTime>
  <Words>1289</Words>
  <Application>Microsoft Macintosh PowerPoint</Application>
  <PresentationFormat>On-screen Show (4:3)</PresentationFormat>
  <Paragraphs>124</Paragraphs>
  <Slides>20</Slides>
  <Notes>1</Notes>
  <HiddenSlides>0</HiddenSlides>
  <MMClips>0</MMClips>
  <ScaleCrop>false</ScaleCrop>
  <HeadingPairs>
    <vt:vector size="4" baseType="variant">
      <vt:variant>
        <vt:lpstr>Design Template</vt:lpstr>
      </vt:variant>
      <vt:variant>
        <vt:i4>1</vt:i4>
      </vt:variant>
      <vt:variant>
        <vt:lpstr>Slide Titles</vt:lpstr>
      </vt:variant>
      <vt:variant>
        <vt:i4>20</vt:i4>
      </vt:variant>
    </vt:vector>
  </HeadingPairs>
  <TitlesOfParts>
    <vt:vector size="21" baseType="lpstr">
      <vt:lpstr>Office Theme</vt:lpstr>
      <vt:lpstr>A New Test Beamline  in MCenter</vt:lpstr>
      <vt:lpstr>Integrating Mcenter into the Fermilab Test Beam Facility</vt:lpstr>
      <vt:lpstr>Slide 3</vt:lpstr>
      <vt:lpstr>Slide 4</vt:lpstr>
      <vt:lpstr>Slide 5</vt:lpstr>
      <vt:lpstr>Beam Rates and Shielding</vt:lpstr>
      <vt:lpstr>Beam rates calculated for MIPP</vt:lpstr>
      <vt:lpstr>Shielding calculations of MC7 with Absorber in Beam (from Nathan Duff)</vt:lpstr>
      <vt:lpstr>Slide 9</vt:lpstr>
      <vt:lpstr>PPD Work for MCenter</vt:lpstr>
      <vt:lpstr>A Walkway from MDB to MC7</vt:lpstr>
      <vt:lpstr>Cryogenic/Lq Ar processing  Area</vt:lpstr>
      <vt:lpstr>JGG Operations</vt:lpstr>
      <vt:lpstr>Removing Extraneous Equipment</vt:lpstr>
      <vt:lpstr>MBottom</vt:lpstr>
      <vt:lpstr>Experimental Program at MCenter</vt:lpstr>
      <vt:lpstr>LAriaT proposal</vt:lpstr>
      <vt:lpstr>A Longer View of Test Beam in MCenter</vt:lpstr>
      <vt:lpstr>Slide 19</vt:lpstr>
      <vt:lpstr>Summary Notes</vt:lpstr>
    </vt:vector>
  </TitlesOfParts>
  <Company>DEFAULT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Plan for MCenter</dc:title>
  <dc:creator>Erik</dc:creator>
  <cp:lastModifiedBy>Erik Ramberg</cp:lastModifiedBy>
  <cp:revision>36</cp:revision>
  <dcterms:created xsi:type="dcterms:W3CDTF">2012-12-20T15:44:56Z</dcterms:created>
  <dcterms:modified xsi:type="dcterms:W3CDTF">2012-12-20T17:21:03Z</dcterms:modified>
</cp:coreProperties>
</file>