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9"/>
  </p:notesMasterIdLst>
  <p:handoutMasterIdLst>
    <p:handoutMasterId r:id="rId10"/>
  </p:handoutMasterIdLst>
  <p:sldIdLst>
    <p:sldId id="263" r:id="rId5"/>
    <p:sldId id="444" r:id="rId6"/>
    <p:sldId id="454" r:id="rId7"/>
    <p:sldId id="455" r:id="rId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800000"/>
    <a:srgbClr val="5F5F5F"/>
    <a:srgbClr val="FFE699"/>
    <a:srgbClr val="FFCC00"/>
    <a:srgbClr val="B4C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084" autoAdjust="0"/>
    <p:restoredTop sz="96407" autoAdjust="0"/>
  </p:normalViewPr>
  <p:slideViewPr>
    <p:cSldViewPr snapToGrid="0" showGuides="1">
      <p:cViewPr varScale="1">
        <p:scale>
          <a:sx n="136" d="100"/>
          <a:sy n="136" d="100"/>
        </p:scale>
        <p:origin x="1280" y="192"/>
      </p:cViewPr>
      <p:guideLst>
        <p:guide orient="horz" pos="4080"/>
        <p:guide pos="24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F5CDDF-3246-6843-A314-FDDEB3F3DF8E}" type="datetimeFigureOut">
              <a:rPr lang="fr-FR" smtClean="0"/>
              <a:pPr/>
              <a:t>17/10/2023</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405983-79D5-E84D-A19B-6B5F52179104}" type="slidenum">
              <a:rPr lang="fr-FR" smtClean="0"/>
              <a:pPr/>
              <a:t>‹#›</a:t>
            </a:fld>
            <a:endParaRPr lang="fr-FR" dirty="0"/>
          </a:p>
        </p:txBody>
      </p:sp>
    </p:spTree>
    <p:extLst>
      <p:ext uri="{BB962C8B-B14F-4D97-AF65-F5344CB8AC3E}">
        <p14:creationId xmlns:p14="http://schemas.microsoft.com/office/powerpoint/2010/main" val="23604308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D8F6D-3354-BF4D-834B-467E3215D30A}" type="datetimeFigureOut">
              <a:rPr lang="fr-FR" smtClean="0"/>
              <a:pPr/>
              <a:t>17/10/2023</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141A-D04E-DD49-88DC-EFA90428BA41}" type="slidenum">
              <a:rPr lang="fr-FR" smtClean="0"/>
              <a:pPr/>
              <a:t>‹#›</a:t>
            </a:fld>
            <a:endParaRPr lang="fr-FR" dirty="0"/>
          </a:p>
        </p:txBody>
      </p:sp>
    </p:spTree>
    <p:extLst>
      <p:ext uri="{BB962C8B-B14F-4D97-AF65-F5344CB8AC3E}">
        <p14:creationId xmlns:p14="http://schemas.microsoft.com/office/powerpoint/2010/main" val="3753587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4B141A-D04E-DD49-88DC-EFA90428BA41}" type="slidenum">
              <a:rPr lang="fr-FR" smtClean="0"/>
              <a:pPr/>
              <a:t>1</a:t>
            </a:fld>
            <a:endParaRPr lang="fr-FR" dirty="0"/>
          </a:p>
        </p:txBody>
      </p:sp>
    </p:spTree>
    <p:extLst>
      <p:ext uri="{BB962C8B-B14F-4D97-AF65-F5344CB8AC3E}">
        <p14:creationId xmlns:p14="http://schemas.microsoft.com/office/powerpoint/2010/main" val="101449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71600" y="2819400"/>
            <a:ext cx="7200000" cy="1800000"/>
          </a:xfrm>
        </p:spPr>
        <p:txBody>
          <a:bodyPr lIns="0" tIns="0" rIns="0" bIns="0" anchor="t" anchorCtr="0">
            <a:noAutofit/>
          </a:bodyPr>
          <a:lstStyle>
            <a:lvl1pPr algn="l">
              <a:defRPr sz="2800" b="1" baseline="0">
                <a:solidFill>
                  <a:schemeClr val="accent5"/>
                </a:solidFill>
              </a:defRPr>
            </a:lvl1pPr>
          </a:lstStyle>
          <a:p>
            <a:r>
              <a:rPr lang="en-GB" noProof="0"/>
              <a:t>Presentation title - line 1 - Arial 30pt - bold HiLumi dark grey - line 2</a:t>
            </a:r>
            <a:br>
              <a:rPr lang="en-GB" noProof="0"/>
            </a:br>
            <a:r>
              <a:rPr lang="en-GB" noProof="0"/>
              <a:t>line 3</a:t>
            </a:r>
            <a:br>
              <a:rPr lang="en-GB" noProof="0"/>
            </a:br>
            <a:r>
              <a:rPr lang="en-GB" noProof="0"/>
              <a:t>line 4   </a:t>
            </a:r>
          </a:p>
        </p:txBody>
      </p:sp>
      <p:sp>
        <p:nvSpPr>
          <p:cNvPr id="3" name="Sous-titre 2"/>
          <p:cNvSpPr>
            <a:spLocks noGrp="1"/>
          </p:cNvSpPr>
          <p:nvPr>
            <p:ph type="subTitle" idx="1" hasCustomPrompt="1"/>
          </p:nvPr>
        </p:nvSpPr>
        <p:spPr>
          <a:xfrm>
            <a:off x="1371600" y="4800600"/>
            <a:ext cx="6480000" cy="990600"/>
          </a:xfrm>
        </p:spPr>
        <p:txBody>
          <a:bodyPr lIns="0" tIns="0" rIns="0" bIns="0">
            <a:normAutofit/>
          </a:bodyPr>
          <a:lstStyle>
            <a:lvl1pPr marL="0" indent="0" algn="l">
              <a:buNone/>
              <a:defRPr sz="2000" b="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Author(s</a:t>
            </a:r>
            <a:r>
              <a:rPr lang="en-GB" noProof="0" dirty="0"/>
              <a:t>)  - Arial 20 pt – </a:t>
            </a:r>
            <a:r>
              <a:rPr lang="en-GB" noProof="0" dirty="0" err="1"/>
              <a:t>HiLumi</a:t>
            </a:r>
            <a:r>
              <a:rPr lang="en-GB" noProof="0" dirty="0"/>
              <a:t> dark grey</a:t>
            </a:r>
          </a:p>
        </p:txBody>
      </p:sp>
      <p:sp>
        <p:nvSpPr>
          <p:cNvPr id="6" name="Espace réservé du numéro de diapositive 5"/>
          <p:cNvSpPr>
            <a:spLocks noGrp="1"/>
          </p:cNvSpPr>
          <p:nvPr>
            <p:ph type="sldNum" sz="quarter" idx="12"/>
          </p:nvPr>
        </p:nvSpPr>
        <p:spPr>
          <a:xfrm>
            <a:off x="8686800" y="6356350"/>
            <a:ext cx="360000" cy="360000"/>
          </a:xfrm>
          <a:ln>
            <a:solidFill>
              <a:srgbClr val="2BABAD"/>
            </a:solidFill>
          </a:ln>
        </p:spPr>
        <p:txBody>
          <a:bodyPr lIns="0" tIns="0" rIns="0" bIns="0" anchor="b" anchorCtr="0"/>
          <a:lstStyle>
            <a:lvl1pPr>
              <a:defRPr>
                <a:solidFill>
                  <a:schemeClr val="accent1"/>
                </a:solidFill>
              </a:defRPr>
            </a:lvl1pPr>
          </a:lstStyle>
          <a:p>
            <a:fld id="{BFDCA1C4-9514-7B4F-976F-D92F7E296653}" type="slidenum">
              <a:rPr lang="fr-FR" smtClean="0"/>
              <a:pPr/>
              <a:t>‹#›</a:t>
            </a:fld>
            <a:endParaRPr lang="fr-FR" dirty="0"/>
          </a:p>
        </p:txBody>
      </p:sp>
      <p:sp>
        <p:nvSpPr>
          <p:cNvPr id="15" name="Espace réservé du texte 14"/>
          <p:cNvSpPr>
            <a:spLocks noGrp="1"/>
          </p:cNvSpPr>
          <p:nvPr>
            <p:ph type="body" sz="quarter" idx="14" hasCustomPrompt="1"/>
          </p:nvPr>
        </p:nvSpPr>
        <p:spPr>
          <a:xfrm>
            <a:off x="1371600" y="5899150"/>
            <a:ext cx="6480000" cy="349250"/>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accent6"/>
              </a:buClr>
              <a:buSzTx/>
              <a:buFontTx/>
              <a:buNone/>
              <a:tabLst/>
              <a:defRPr sz="1600">
                <a:solidFill>
                  <a:schemeClr val="bg2"/>
                </a:solidFill>
              </a:defRPr>
            </a:lvl1pPr>
            <a:lvl2pPr>
              <a:buFontTx/>
              <a:buNone/>
              <a:defRPr/>
            </a:lvl2pPr>
            <a:lvl3pPr>
              <a:buFontTx/>
              <a:buNone/>
              <a:defRPr/>
            </a:lvl3pPr>
            <a:lvl4pPr>
              <a:buFontTx/>
              <a:buNone/>
              <a:defRPr/>
            </a:lvl4pPr>
            <a:lvl5pPr>
              <a:buFontTx/>
              <a:buNone/>
              <a:defRPr/>
            </a:lvl5pPr>
          </a:lstStyle>
          <a:p>
            <a:pPr marL="342900" marR="0" lvl="0" indent="-342900" algn="l" defTabSz="457200" rtl="0" eaLnBrk="1" fontAlgn="auto" latinLnBrk="0" hangingPunct="1">
              <a:lnSpc>
                <a:spcPct val="100000"/>
              </a:lnSpc>
              <a:spcBef>
                <a:spcPct val="20000"/>
              </a:spcBef>
              <a:spcAft>
                <a:spcPts val="0"/>
              </a:spcAft>
              <a:buClr>
                <a:schemeClr val="accent6"/>
              </a:buClr>
              <a:buSzTx/>
              <a:buFontTx/>
              <a:buNone/>
              <a:tabLst/>
              <a:defRPr/>
            </a:pPr>
            <a:r>
              <a:rPr kumimoji="0" lang="en-GB" sz="1600" b="0" i="0" u="none" strike="noStrike" kern="1200" cap="none" spc="0" normalizeH="0" baseline="0" noProof="0">
                <a:ln>
                  <a:noFill/>
                </a:ln>
                <a:solidFill>
                  <a:schemeClr val="bg2"/>
                </a:solidFill>
                <a:effectLst/>
                <a:uLnTx/>
                <a:uFillTx/>
                <a:latin typeface="+mn-lt"/>
                <a:ea typeface="+mn-ea"/>
                <a:cs typeface="+mn-cs"/>
              </a:rPr>
              <a:t>Conference - Location - Date</a:t>
            </a:r>
          </a:p>
          <a:p>
            <a:pPr lvl="0"/>
            <a:endParaRPr lang="en-GB" noProof="0"/>
          </a:p>
        </p:txBody>
      </p:sp>
      <p:sp>
        <p:nvSpPr>
          <p:cNvPr id="14" name="Espace réservé du pied de page 4"/>
          <p:cNvSpPr>
            <a:spLocks noGrp="1"/>
          </p:cNvSpPr>
          <p:nvPr>
            <p:ph type="ftr" sz="quarter" idx="3"/>
          </p:nvPr>
        </p:nvSpPr>
        <p:spPr>
          <a:xfrm>
            <a:off x="4499992" y="6388100"/>
            <a:ext cx="3167912"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nchorCtr="1"/>
          <a:lstStyle/>
          <a:p>
            <a:r>
              <a:rPr lang="en-GB" noProof="0"/>
              <a:t>Slide title – line 1 – Arial 30 pt – HiLumi blue</a:t>
            </a:r>
            <a:br>
              <a:rPr lang="en-GB" noProof="0"/>
            </a:br>
            <a:r>
              <a:rPr lang="en-GB" noProof="0"/>
              <a:t>Slide title – line 2 – Arial 30 pt – HiLumi blue</a:t>
            </a:r>
          </a:p>
        </p:txBody>
      </p:sp>
      <p:sp>
        <p:nvSpPr>
          <p:cNvPr id="3" name="Espace réservé du contenu 2"/>
          <p:cNvSpPr>
            <a:spLocks noGrp="1"/>
          </p:cNvSpPr>
          <p:nvPr>
            <p:ph idx="1" hasCustomPrompt="1"/>
          </p:nvPr>
        </p:nvSpPr>
        <p:spPr>
          <a:xfrm>
            <a:off x="612000" y="1219200"/>
            <a:ext cx="7920000" cy="4906963"/>
          </a:xfrm>
        </p:spPr>
        <p:txBody>
          <a:bodyPr lIns="0" tIns="0" rIns="0" bIns="0"/>
          <a:lstStyle/>
          <a:p>
            <a:pPr lvl="0"/>
            <a:r>
              <a:rPr lang="en-GB" noProof="0" dirty="0"/>
              <a:t>Click to modify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Espace réservé du numéro de diapositive 5"/>
          <p:cNvSpPr>
            <a:spLocks noGrp="1"/>
          </p:cNvSpPr>
          <p:nvPr>
            <p:ph type="sldNum" sz="quarter" idx="12"/>
          </p:nvPr>
        </p:nvSpPr>
        <p:spPr/>
        <p:txBody>
          <a:bodyPr/>
          <a:lstStyle/>
          <a:p>
            <a:fld id="{BFDCA1C4-9514-7B4F-976F-D92F7E296653}" type="slidenum">
              <a:rPr lang="fr-FR" smtClean="0"/>
              <a:pPr/>
              <a:t>‹#›</a:t>
            </a:fld>
            <a:endParaRPr lang="fr-FR" dirty="0"/>
          </a:p>
        </p:txBody>
      </p:sp>
      <p:sp>
        <p:nvSpPr>
          <p:cNvPr id="11"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hasCustomPrompt="1"/>
          </p:nvPr>
        </p:nvSpPr>
        <p:spPr>
          <a:xfrm>
            <a:off x="457200" y="1215232"/>
            <a:ext cx="4040188"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 </a:t>
            </a:r>
          </a:p>
        </p:txBody>
      </p:sp>
      <p:sp>
        <p:nvSpPr>
          <p:cNvPr id="4" name="Espace réservé du contenu 3"/>
          <p:cNvSpPr>
            <a:spLocks noGrp="1"/>
          </p:cNvSpPr>
          <p:nvPr>
            <p:ph sz="half" idx="2" hasCustomPrompt="1"/>
          </p:nvPr>
        </p:nvSpPr>
        <p:spPr>
          <a:xfrm>
            <a:off x="457200" y="2057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texte 4"/>
          <p:cNvSpPr>
            <a:spLocks noGrp="1"/>
          </p:cNvSpPr>
          <p:nvPr>
            <p:ph type="body" sz="quarter" idx="3" hasCustomPrompt="1"/>
          </p:nvPr>
        </p:nvSpPr>
        <p:spPr>
          <a:xfrm>
            <a:off x="4645025" y="1215232"/>
            <a:ext cx="4041775"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a:t>
            </a:r>
          </a:p>
        </p:txBody>
      </p:sp>
      <p:sp>
        <p:nvSpPr>
          <p:cNvPr id="6" name="Espace réservé du contenu 5"/>
          <p:cNvSpPr>
            <a:spLocks noGrp="1"/>
          </p:cNvSpPr>
          <p:nvPr>
            <p:ph sz="quarter" idx="4" hasCustomPrompt="1"/>
          </p:nvPr>
        </p:nvSpPr>
        <p:spPr>
          <a:xfrm>
            <a:off x="4645025" y="2057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Espace réservé du numéro de diapositive 8"/>
          <p:cNvSpPr>
            <a:spLocks noGrp="1"/>
          </p:cNvSpPr>
          <p:nvPr>
            <p:ph type="sldNum" sz="quarter" idx="12"/>
          </p:nvPr>
        </p:nvSpPr>
        <p:spPr/>
        <p:txBody>
          <a:bodyPr/>
          <a:lstStyle/>
          <a:p>
            <a:fld id="{BFDCA1C4-9514-7B4F-976F-D92F7E296653}" type="slidenum">
              <a:rPr lang="fr-FR" smtClean="0"/>
              <a:pPr/>
              <a:t>‹#›</a:t>
            </a:fld>
            <a:endParaRPr lang="fr-FR" dirty="0"/>
          </a:p>
        </p:txBody>
      </p:sp>
      <p:sp>
        <p:nvSpPr>
          <p:cNvPr id="14" name="Espace réservé du pied de page 4"/>
          <p:cNvSpPr>
            <a:spLocks noGrp="1"/>
          </p:cNvSpPr>
          <p:nvPr>
            <p:ph type="ftr" sz="quarter" idx="1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Slide title – line 1 – Arial 30 pt – HiLumi blue</a:t>
            </a:r>
            <a:br>
              <a:rPr lang="en-GB" noProof="0"/>
            </a:br>
            <a:r>
              <a:rPr lang="en-GB" noProof="0"/>
              <a:t>Slide title – line 2 – Arial 30 pt – HiLumi blue</a:t>
            </a:r>
          </a:p>
        </p:txBody>
      </p:sp>
      <p:sp>
        <p:nvSpPr>
          <p:cNvPr id="5" name="Espace réservé du numéro de diapositive 4"/>
          <p:cNvSpPr>
            <a:spLocks noGrp="1"/>
          </p:cNvSpPr>
          <p:nvPr>
            <p:ph type="sldNum" sz="quarter" idx="12"/>
          </p:nvPr>
        </p:nvSpPr>
        <p:spPr/>
        <p:txBody>
          <a:bodyPr/>
          <a:lstStyle/>
          <a:p>
            <a:fld id="{BFDCA1C4-9514-7B4F-976F-D92F7E296653}" type="slidenum">
              <a:rPr lang="fr-FR" smtClean="0"/>
              <a:pPr/>
              <a:t>‹#›</a:t>
            </a:fld>
            <a:endParaRPr lang="fr-FR" dirty="0"/>
          </a:p>
        </p:txBody>
      </p:sp>
      <p:sp>
        <p:nvSpPr>
          <p:cNvPr id="10"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FDCA1C4-9514-7B4F-976F-D92F7E296653}" type="slidenum">
              <a:rPr lang="fr-FR" smtClean="0"/>
              <a:pPr/>
              <a:t>‹#›</a:t>
            </a:fld>
            <a:endParaRPr lang="fr-FR" dirty="0"/>
          </a:p>
        </p:txBody>
      </p:sp>
      <p:sp>
        <p:nvSpPr>
          <p:cNvPr id="9"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612000" y="457200"/>
            <a:ext cx="79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dirty="0"/>
          </a:p>
        </p:txBody>
      </p:sp>
      <p:sp>
        <p:nvSpPr>
          <p:cNvPr id="4" name="Espace réservé du texte 3"/>
          <p:cNvSpPr>
            <a:spLocks noGrp="1"/>
          </p:cNvSpPr>
          <p:nvPr>
            <p:ph type="body" sz="half" idx="2" hasCustomPrompt="1"/>
          </p:nvPr>
        </p:nvSpPr>
        <p:spPr>
          <a:xfrm>
            <a:off x="612000" y="5105400"/>
            <a:ext cx="79200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Text – image caption – comments ....</a:t>
            </a:r>
          </a:p>
        </p:txBody>
      </p:sp>
      <p:sp>
        <p:nvSpPr>
          <p:cNvPr id="7" name="Espace réservé du numéro de diapositive 6"/>
          <p:cNvSpPr>
            <a:spLocks noGrp="1"/>
          </p:cNvSpPr>
          <p:nvPr>
            <p:ph type="sldNum" sz="quarter" idx="12"/>
          </p:nvPr>
        </p:nvSpPr>
        <p:spPr/>
        <p:txBody>
          <a:bodyPr/>
          <a:lstStyle/>
          <a:p>
            <a:fld id="{BFDCA1C4-9514-7B4F-976F-D92F7E296653}" type="slidenum">
              <a:rPr lang="fr-FR" smtClean="0"/>
              <a:pPr/>
              <a:t>‹#›</a:t>
            </a:fld>
            <a:endParaRPr lang="fr-FR" dirty="0"/>
          </a:p>
        </p:txBody>
      </p:sp>
      <p:sp>
        <p:nvSpPr>
          <p:cNvPr id="9" name="Espace réservé du contenu 8"/>
          <p:cNvSpPr>
            <a:spLocks noGrp="1"/>
          </p:cNvSpPr>
          <p:nvPr>
            <p:ph sz="quarter" idx="14" hasCustomPrompt="1"/>
          </p:nvPr>
        </p:nvSpPr>
        <p:spPr>
          <a:xfrm>
            <a:off x="613550" y="4648200"/>
            <a:ext cx="7918450" cy="381000"/>
          </a:xfrm>
        </p:spPr>
        <p:txBody>
          <a:bodyPr/>
          <a:lstStyle>
            <a:lvl1pPr>
              <a:buFontTx/>
              <a:buNone/>
              <a:defRPr sz="1800">
                <a:solidFill>
                  <a:schemeClr val="bg2"/>
                </a:solidFill>
              </a:defRPr>
            </a:lvl1pPr>
          </a:lstStyle>
          <a:p>
            <a:pPr lvl="0"/>
            <a:r>
              <a:rPr lang="en-GB" dirty="0"/>
              <a:t>Image title</a:t>
            </a:r>
          </a:p>
        </p:txBody>
      </p:sp>
      <p:sp>
        <p:nvSpPr>
          <p:cNvPr id="13"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2000" y="180000"/>
            <a:ext cx="7920000" cy="720000"/>
          </a:xfrm>
          <a:prstGeom prst="rect">
            <a:avLst/>
          </a:prstGeom>
        </p:spPr>
        <p:txBody>
          <a:bodyPr vert="horz" lIns="0" tIns="0" rIns="0" bIns="0" rtlCol="0" anchor="ctr" anchorCtr="1">
            <a:noAutofit/>
          </a:body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p:nvPr>
        </p:nvSpPr>
        <p:spPr>
          <a:xfrm>
            <a:off x="612000" y="1371600"/>
            <a:ext cx="7920000" cy="4754563"/>
          </a:xfrm>
          <a:prstGeom prst="rect">
            <a:avLst/>
          </a:prstGeom>
        </p:spPr>
        <p:txBody>
          <a:bodyPr vert="horz" lIns="0" tIns="0" rIns="0" bIns="0" rtlCol="0">
            <a:normAutofit/>
          </a:bodyPr>
          <a:lstStyle/>
          <a:p>
            <a:pPr lvl="0"/>
            <a:r>
              <a:rPr lang="en-GB" noProof="0"/>
              <a:t>Click to edit Master texts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18 October 2023 MQXFA17 Response to Recommendations</a:t>
            </a:r>
            <a:endParaRPr lang="en-GB" dirty="0"/>
          </a:p>
        </p:txBody>
      </p:sp>
      <p:sp>
        <p:nvSpPr>
          <p:cNvPr id="6" name="Espace réservé du numéro de diapositive 5"/>
          <p:cNvSpPr>
            <a:spLocks noGrp="1"/>
          </p:cNvSpPr>
          <p:nvPr>
            <p:ph type="sldNum" sz="quarter" idx="4"/>
          </p:nvPr>
        </p:nvSpPr>
        <p:spPr>
          <a:xfrm>
            <a:off x="8686800" y="6356350"/>
            <a:ext cx="360000" cy="360000"/>
          </a:xfrm>
          <a:prstGeom prst="rect">
            <a:avLst/>
          </a:prstGeom>
        </p:spPr>
        <p:txBody>
          <a:bodyPr vert="horz" lIns="0" tIns="0" rIns="0" bIns="0" rtlCol="0" anchor="b"/>
          <a:lstStyle>
            <a:lvl1pPr algn="r">
              <a:defRPr sz="1200">
                <a:solidFill>
                  <a:schemeClr val="accent1"/>
                </a:solidFill>
              </a:defRPr>
            </a:lvl1pPr>
          </a:lstStyle>
          <a:p>
            <a:fld id="{BFDCA1C4-9514-7B4F-976F-D92F7E296653}" type="slidenum">
              <a:rPr lang="fr-FR" smtClean="0"/>
              <a:pPr/>
              <a:t>‹#›</a:t>
            </a:fld>
            <a:endParaRPr lang="fr-FR" dirty="0"/>
          </a:p>
        </p:txBody>
      </p:sp>
      <p:pic>
        <p:nvPicPr>
          <p:cNvPr id="7" name="Picture 6"/>
          <p:cNvPicPr>
            <a:picLocks noChangeAspect="1"/>
          </p:cNvPicPr>
          <p:nvPr userDrawn="1"/>
        </p:nvPicPr>
        <p:blipFill rotWithShape="1">
          <a:blip r:embed="rId9">
            <a:extLst>
              <a:ext uri="{28A0092B-C50C-407E-A947-70E740481C1C}">
                <a14:useLocalDpi xmlns:a14="http://schemas.microsoft.com/office/drawing/2010/main"/>
              </a:ext>
            </a:extLst>
          </a:blip>
          <a:srcRect/>
          <a:stretch/>
        </p:blipFill>
        <p:spPr>
          <a:xfrm>
            <a:off x="0" y="6212900"/>
            <a:ext cx="1907704" cy="645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hf hdr="0" dt="0"/>
  <p:txStyles>
    <p:titleStyle>
      <a:lvl1pPr algn="ctr" defTabSz="457200" rtl="0" eaLnBrk="1" latinLnBrk="0" hangingPunct="1">
        <a:spcBef>
          <a:spcPct val="0"/>
        </a:spcBef>
        <a:buNone/>
        <a:defRPr sz="2800" b="1" kern="1200">
          <a:solidFill>
            <a:schemeClr val="bg2"/>
          </a:solidFill>
          <a:latin typeface="+mj-lt"/>
          <a:ea typeface="+mj-ea"/>
          <a:cs typeface="+mj-cs"/>
        </a:defRPr>
      </a:lvl1pPr>
    </p:titleStyle>
    <p:body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2168" y="2788089"/>
            <a:ext cx="7200000" cy="1432999"/>
          </a:xfrm>
        </p:spPr>
        <p:txBody>
          <a:bodyPr>
            <a:normAutofit/>
          </a:bodyPr>
          <a:lstStyle/>
          <a:p>
            <a:r>
              <a:rPr lang="en-US" altLang="en-US" sz="3600" dirty="0">
                <a:solidFill>
                  <a:srgbClr val="FF0000"/>
                </a:solidFill>
                <a:latin typeface="Century Gothic" panose="020B0502020202020204" pitchFamily="34" charset="0"/>
              </a:rPr>
              <a:t>MQXFA17 Response to Recommendations</a:t>
            </a:r>
            <a:endParaRPr lang="en-GB" sz="3600" dirty="0"/>
          </a:p>
        </p:txBody>
      </p:sp>
      <p:sp>
        <p:nvSpPr>
          <p:cNvPr id="3" name="Sous-titre 2"/>
          <p:cNvSpPr>
            <a:spLocks noGrp="1"/>
          </p:cNvSpPr>
          <p:nvPr>
            <p:ph type="subTitle" idx="1"/>
          </p:nvPr>
        </p:nvSpPr>
        <p:spPr>
          <a:xfrm>
            <a:off x="1288956" y="4796912"/>
            <a:ext cx="6480000" cy="990600"/>
          </a:xfrm>
        </p:spPr>
        <p:txBody>
          <a:bodyPr>
            <a:normAutofit fontScale="85000" lnSpcReduction="20000"/>
          </a:bodyPr>
          <a:lstStyle/>
          <a:p>
            <a:r>
              <a:rPr lang="en-GB" dirty="0"/>
              <a:t>Soren </a:t>
            </a:r>
            <a:r>
              <a:rPr lang="en-GB" dirty="0" err="1"/>
              <a:t>Prestemon</a:t>
            </a:r>
            <a:r>
              <a:rPr lang="en-GB" dirty="0"/>
              <a:t>, Katherine Ray, Jennifer Doyle, Dan Cheng, Laura Garcia Fajardo, Paolo </a:t>
            </a:r>
            <a:r>
              <a:rPr lang="en-GB" dirty="0" err="1"/>
              <a:t>Ferracin</a:t>
            </a:r>
            <a:r>
              <a:rPr lang="en-GB" dirty="0"/>
              <a:t> for the AUP Structures Team</a:t>
            </a:r>
          </a:p>
          <a:p>
            <a:r>
              <a:rPr lang="en-US" i="1" dirty="0"/>
              <a:t>Oct.. 18, 2023</a:t>
            </a:r>
          </a:p>
          <a:p>
            <a:r>
              <a:rPr lang="en-US" i="1" dirty="0"/>
              <a:t>LBNL</a:t>
            </a:r>
            <a:endParaRPr lang="en-GB" i="1" dirty="0"/>
          </a:p>
        </p:txBody>
      </p:sp>
      <p:sp>
        <p:nvSpPr>
          <p:cNvPr id="8" name="Freeform 7"/>
          <p:cNvSpPr/>
          <p:nvPr/>
        </p:nvSpPr>
        <p:spPr>
          <a:xfrm>
            <a:off x="871672" y="908720"/>
            <a:ext cx="604431" cy="1286727"/>
          </a:xfrm>
          <a:custGeom>
            <a:avLst/>
            <a:gdLst>
              <a:gd name="connsiteX0" fmla="*/ 460739 w 604431"/>
              <a:gd name="connsiteY0" fmla="*/ 0 h 1286727"/>
              <a:gd name="connsiteX1" fmla="*/ 460739 w 604431"/>
              <a:gd name="connsiteY1" fmla="*/ 0 h 1286727"/>
              <a:gd name="connsiteX2" fmla="*/ 447677 w 604431"/>
              <a:gd name="connsiteY2" fmla="*/ 117566 h 1286727"/>
              <a:gd name="connsiteX3" fmla="*/ 421551 w 604431"/>
              <a:gd name="connsiteY3" fmla="*/ 156754 h 1286727"/>
              <a:gd name="connsiteX4" fmla="*/ 356237 w 604431"/>
              <a:gd name="connsiteY4" fmla="*/ 274320 h 1286727"/>
              <a:gd name="connsiteX5" fmla="*/ 330111 w 604431"/>
              <a:gd name="connsiteY5" fmla="*/ 313509 h 1286727"/>
              <a:gd name="connsiteX6" fmla="*/ 251734 w 604431"/>
              <a:gd name="connsiteY6" fmla="*/ 378823 h 1286727"/>
              <a:gd name="connsiteX7" fmla="*/ 225608 w 604431"/>
              <a:gd name="connsiteY7" fmla="*/ 418011 h 1286727"/>
              <a:gd name="connsiteX8" fmla="*/ 186419 w 604431"/>
              <a:gd name="connsiteY8" fmla="*/ 444137 h 1286727"/>
              <a:gd name="connsiteX9" fmla="*/ 134168 w 604431"/>
              <a:gd name="connsiteY9" fmla="*/ 522514 h 1286727"/>
              <a:gd name="connsiteX10" fmla="*/ 108042 w 604431"/>
              <a:gd name="connsiteY10" fmla="*/ 561703 h 1286727"/>
              <a:gd name="connsiteX11" fmla="*/ 68854 w 604431"/>
              <a:gd name="connsiteY11" fmla="*/ 679269 h 1286727"/>
              <a:gd name="connsiteX12" fmla="*/ 55791 w 604431"/>
              <a:gd name="connsiteY12" fmla="*/ 718457 h 1286727"/>
              <a:gd name="connsiteX13" fmla="*/ 42728 w 604431"/>
              <a:gd name="connsiteY13" fmla="*/ 757646 h 1286727"/>
              <a:gd name="connsiteX14" fmla="*/ 16602 w 604431"/>
              <a:gd name="connsiteY14" fmla="*/ 809897 h 1286727"/>
              <a:gd name="connsiteX15" fmla="*/ 16602 w 604431"/>
              <a:gd name="connsiteY15" fmla="*/ 1045029 h 1286727"/>
              <a:gd name="connsiteX16" fmla="*/ 55791 w 604431"/>
              <a:gd name="connsiteY16" fmla="*/ 1084217 h 1286727"/>
              <a:gd name="connsiteX17" fmla="*/ 121105 w 604431"/>
              <a:gd name="connsiteY17" fmla="*/ 1162594 h 1286727"/>
              <a:gd name="connsiteX18" fmla="*/ 173357 w 604431"/>
              <a:gd name="connsiteY18" fmla="*/ 1175657 h 1286727"/>
              <a:gd name="connsiteX19" fmla="*/ 199482 w 604431"/>
              <a:gd name="connsiteY19" fmla="*/ 1214846 h 1286727"/>
              <a:gd name="connsiteX20" fmla="*/ 238671 w 604431"/>
              <a:gd name="connsiteY20" fmla="*/ 1227909 h 1286727"/>
              <a:gd name="connsiteX21" fmla="*/ 277859 w 604431"/>
              <a:gd name="connsiteY21" fmla="*/ 1254034 h 1286727"/>
              <a:gd name="connsiteX22" fmla="*/ 369299 w 604431"/>
              <a:gd name="connsiteY22" fmla="*/ 1280160 h 1286727"/>
              <a:gd name="connsiteX23" fmla="*/ 591368 w 604431"/>
              <a:gd name="connsiteY23" fmla="*/ 1227909 h 1286727"/>
              <a:gd name="connsiteX24" fmla="*/ 604431 w 604431"/>
              <a:gd name="connsiteY24" fmla="*/ 1136469 h 1286727"/>
              <a:gd name="connsiteX25" fmla="*/ 578305 w 604431"/>
              <a:gd name="connsiteY25" fmla="*/ 757646 h 1286727"/>
              <a:gd name="connsiteX26" fmla="*/ 565242 w 604431"/>
              <a:gd name="connsiteY26" fmla="*/ 718457 h 1286727"/>
              <a:gd name="connsiteX27" fmla="*/ 578305 w 604431"/>
              <a:gd name="connsiteY27" fmla="*/ 235131 h 1286727"/>
              <a:gd name="connsiteX28" fmla="*/ 486865 w 604431"/>
              <a:gd name="connsiteY28" fmla="*/ 0 h 1286727"/>
              <a:gd name="connsiteX29" fmla="*/ 460739 w 604431"/>
              <a:gd name="connsiteY29" fmla="*/ 0 h 128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4431" h="1286727">
                <a:moveTo>
                  <a:pt x="460739" y="0"/>
                </a:moveTo>
                <a:lnTo>
                  <a:pt x="460739" y="0"/>
                </a:lnTo>
                <a:cubicBezTo>
                  <a:pt x="456385" y="39189"/>
                  <a:pt x="457240" y="79313"/>
                  <a:pt x="447677" y="117566"/>
                </a:cubicBezTo>
                <a:cubicBezTo>
                  <a:pt x="443869" y="132797"/>
                  <a:pt x="429340" y="143123"/>
                  <a:pt x="421551" y="156754"/>
                </a:cubicBezTo>
                <a:cubicBezTo>
                  <a:pt x="338365" y="302328"/>
                  <a:pt x="465035" y="100242"/>
                  <a:pt x="356237" y="274320"/>
                </a:cubicBezTo>
                <a:cubicBezTo>
                  <a:pt x="347916" y="287633"/>
                  <a:pt x="340162" y="301448"/>
                  <a:pt x="330111" y="313509"/>
                </a:cubicBezTo>
                <a:cubicBezTo>
                  <a:pt x="298682" y="351224"/>
                  <a:pt x="290264" y="353136"/>
                  <a:pt x="251734" y="378823"/>
                </a:cubicBezTo>
                <a:cubicBezTo>
                  <a:pt x="243025" y="391886"/>
                  <a:pt x="236709" y="406910"/>
                  <a:pt x="225608" y="418011"/>
                </a:cubicBezTo>
                <a:cubicBezTo>
                  <a:pt x="214506" y="429112"/>
                  <a:pt x="196757" y="432322"/>
                  <a:pt x="186419" y="444137"/>
                </a:cubicBezTo>
                <a:cubicBezTo>
                  <a:pt x="165743" y="467767"/>
                  <a:pt x="151585" y="496388"/>
                  <a:pt x="134168" y="522514"/>
                </a:cubicBezTo>
                <a:cubicBezTo>
                  <a:pt x="125459" y="535577"/>
                  <a:pt x="113007" y="546809"/>
                  <a:pt x="108042" y="561703"/>
                </a:cubicBezTo>
                <a:lnTo>
                  <a:pt x="68854" y="679269"/>
                </a:lnTo>
                <a:lnTo>
                  <a:pt x="55791" y="718457"/>
                </a:lnTo>
                <a:cubicBezTo>
                  <a:pt x="51437" y="731520"/>
                  <a:pt x="48886" y="745330"/>
                  <a:pt x="42728" y="757646"/>
                </a:cubicBezTo>
                <a:lnTo>
                  <a:pt x="16602" y="809897"/>
                </a:lnTo>
                <a:cubicBezTo>
                  <a:pt x="1443" y="900852"/>
                  <a:pt x="-11575" y="939366"/>
                  <a:pt x="16602" y="1045029"/>
                </a:cubicBezTo>
                <a:cubicBezTo>
                  <a:pt x="21362" y="1062879"/>
                  <a:pt x="43964" y="1070025"/>
                  <a:pt x="55791" y="1084217"/>
                </a:cubicBezTo>
                <a:cubicBezTo>
                  <a:pt x="80384" y="1113729"/>
                  <a:pt x="84677" y="1141778"/>
                  <a:pt x="121105" y="1162594"/>
                </a:cubicBezTo>
                <a:cubicBezTo>
                  <a:pt x="136693" y="1171501"/>
                  <a:pt x="155940" y="1171303"/>
                  <a:pt x="173357" y="1175657"/>
                </a:cubicBezTo>
                <a:cubicBezTo>
                  <a:pt x="182065" y="1188720"/>
                  <a:pt x="187223" y="1205038"/>
                  <a:pt x="199482" y="1214846"/>
                </a:cubicBezTo>
                <a:cubicBezTo>
                  <a:pt x="210234" y="1223448"/>
                  <a:pt x="226355" y="1221751"/>
                  <a:pt x="238671" y="1227909"/>
                </a:cubicBezTo>
                <a:cubicBezTo>
                  <a:pt x="252713" y="1234930"/>
                  <a:pt x="263817" y="1247013"/>
                  <a:pt x="277859" y="1254034"/>
                </a:cubicBezTo>
                <a:cubicBezTo>
                  <a:pt x="296599" y="1263404"/>
                  <a:pt x="352558" y="1275975"/>
                  <a:pt x="369299" y="1280160"/>
                </a:cubicBezTo>
                <a:cubicBezTo>
                  <a:pt x="434801" y="1275793"/>
                  <a:pt x="563973" y="1319226"/>
                  <a:pt x="591368" y="1227909"/>
                </a:cubicBezTo>
                <a:cubicBezTo>
                  <a:pt x="600215" y="1198418"/>
                  <a:pt x="600077" y="1166949"/>
                  <a:pt x="604431" y="1136469"/>
                </a:cubicBezTo>
                <a:cubicBezTo>
                  <a:pt x="598352" y="990576"/>
                  <a:pt x="610202" y="885233"/>
                  <a:pt x="578305" y="757646"/>
                </a:cubicBezTo>
                <a:cubicBezTo>
                  <a:pt x="574965" y="744288"/>
                  <a:pt x="569596" y="731520"/>
                  <a:pt x="565242" y="718457"/>
                </a:cubicBezTo>
                <a:cubicBezTo>
                  <a:pt x="569596" y="557348"/>
                  <a:pt x="578305" y="396298"/>
                  <a:pt x="578305" y="235131"/>
                </a:cubicBezTo>
                <a:cubicBezTo>
                  <a:pt x="578305" y="188617"/>
                  <a:pt x="608232" y="0"/>
                  <a:pt x="486865" y="0"/>
                </a:cubicBezTo>
                <a:lnTo>
                  <a:pt x="460739" y="0"/>
                </a:lnTo>
                <a:close/>
              </a:path>
            </a:pathLst>
          </a:cu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Image 11" descr="HLU-logoN-title.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352050" y="585575"/>
            <a:ext cx="3540430" cy="1534388"/>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287690" y="585575"/>
            <a:ext cx="4057610" cy="169129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A39CD-101E-5709-5E61-75999AD1A591}"/>
              </a:ext>
            </a:extLst>
          </p:cNvPr>
          <p:cNvSpPr>
            <a:spLocks noGrp="1"/>
          </p:cNvSpPr>
          <p:nvPr>
            <p:ph type="title"/>
          </p:nvPr>
        </p:nvSpPr>
        <p:spPr/>
        <p:txBody>
          <a:bodyPr/>
          <a:lstStyle/>
          <a:p>
            <a:r>
              <a:rPr lang="en-US" dirty="0"/>
              <a:t>MQXFA16 Review comments &amp; recommendations</a:t>
            </a:r>
          </a:p>
        </p:txBody>
      </p:sp>
      <p:sp>
        <p:nvSpPr>
          <p:cNvPr id="3" name="Content Placeholder 2">
            <a:extLst>
              <a:ext uri="{FF2B5EF4-FFF2-40B4-BE49-F238E27FC236}">
                <a16:creationId xmlns:a16="http://schemas.microsoft.com/office/drawing/2014/main" id="{8B7743FC-C557-5F96-E285-D11DA29DEA74}"/>
              </a:ext>
            </a:extLst>
          </p:cNvPr>
          <p:cNvSpPr>
            <a:spLocks noGrp="1"/>
          </p:cNvSpPr>
          <p:nvPr>
            <p:ph idx="1"/>
          </p:nvPr>
        </p:nvSpPr>
        <p:spPr/>
        <p:txBody>
          <a:bodyPr>
            <a:normAutofit fontScale="77500" lnSpcReduction="20000"/>
          </a:bodyPr>
          <a:lstStyle/>
          <a:p>
            <a:pPr marL="0" indent="0">
              <a:buNone/>
            </a:pPr>
            <a:r>
              <a:rPr lang="en-US" sz="2400" i="1" dirty="0"/>
              <a:t>1</a:t>
            </a:r>
            <a:r>
              <a:rPr lang="en-US" sz="2400" dirty="0"/>
              <a:t>. (Comment)	The target prestress of 80MPa +/- 8MPa is for the entire length of the magnet (see first figure below).  The purpose of taking azimuthal size measurements at the strain gauge location is to be able to calculate minimum and maximum azimuthal prestress at the remaining coil measurement locations.  This is incorrectly stated as being specific to the strain gauge location (see second figure below).  Based on the data provided (see third figure below) the minimum prestress at room temperature is 54MPa at lead end and 56MPa at non-lead end, not 77MPa as previously reported, significantly lower than the target, and unloading of the coils at the poles is to be expected at lower current in these areas.  Increasing preload in all coil regions to the target value could possibly be accomplished without impacting the maximum load by employing CERN-style yoke bladders during assembly.</a:t>
            </a:r>
          </a:p>
          <a:p>
            <a:pPr marL="457200" indent="-457200">
              <a:buFont typeface="+mj-lt"/>
              <a:buAutoNum type="arabicPeriod"/>
            </a:pPr>
            <a:endParaRPr lang="en-US" sz="2400" dirty="0"/>
          </a:p>
          <a:p>
            <a:pPr marL="457200" indent="-457200">
              <a:buFont typeface="+mj-lt"/>
              <a:buAutoNum type="arabicPeriod"/>
            </a:pPr>
            <a:endParaRPr lang="en-US" sz="2400" dirty="0"/>
          </a:p>
          <a:p>
            <a:pPr marL="0" indent="0">
              <a:buNone/>
            </a:pPr>
            <a:r>
              <a:rPr lang="en-US" sz="2400" dirty="0"/>
              <a:t>2.	(Recommendation) Consider checking correlations of training quench locations of this magnet (and perhaps earlier magnets) with measured minimum azimuthal coil sizes to determine if adjusting shim thicknesses locally would be beneficial. </a:t>
            </a:r>
            <a:r>
              <a:rPr lang="en-US" sz="2400" i="1" dirty="0"/>
              <a:t>[see slides from G. Ambrosio]</a:t>
            </a:r>
          </a:p>
        </p:txBody>
      </p:sp>
      <p:sp>
        <p:nvSpPr>
          <p:cNvPr id="4" name="Slide Number Placeholder 3">
            <a:extLst>
              <a:ext uri="{FF2B5EF4-FFF2-40B4-BE49-F238E27FC236}">
                <a16:creationId xmlns:a16="http://schemas.microsoft.com/office/drawing/2014/main" id="{4C2FC31B-5CBB-DEC6-6F62-2960DD8FD7B4}"/>
              </a:ext>
            </a:extLst>
          </p:cNvPr>
          <p:cNvSpPr>
            <a:spLocks noGrp="1"/>
          </p:cNvSpPr>
          <p:nvPr>
            <p:ph type="sldNum" sz="quarter" idx="12"/>
          </p:nvPr>
        </p:nvSpPr>
        <p:spPr/>
        <p:txBody>
          <a:bodyPr/>
          <a:lstStyle/>
          <a:p>
            <a:fld id="{BFDCA1C4-9514-7B4F-976F-D92F7E296653}" type="slidenum">
              <a:rPr lang="fr-FR" smtClean="0"/>
              <a:pPr/>
              <a:t>2</a:t>
            </a:fld>
            <a:endParaRPr lang="fr-FR" dirty="0"/>
          </a:p>
        </p:txBody>
      </p:sp>
      <p:sp>
        <p:nvSpPr>
          <p:cNvPr id="5" name="Footer Placeholder 4">
            <a:extLst>
              <a:ext uri="{FF2B5EF4-FFF2-40B4-BE49-F238E27FC236}">
                <a16:creationId xmlns:a16="http://schemas.microsoft.com/office/drawing/2014/main" id="{8C356406-2816-F1AD-FC6F-F6145E75CD65}"/>
              </a:ext>
            </a:extLst>
          </p:cNvPr>
          <p:cNvSpPr>
            <a:spLocks noGrp="1"/>
          </p:cNvSpPr>
          <p:nvPr>
            <p:ph type="ftr" sz="quarter" idx="3"/>
          </p:nvPr>
        </p:nvSpPr>
        <p:spPr/>
        <p:txBody>
          <a:bodyPr/>
          <a:lstStyle/>
          <a:p>
            <a:r>
              <a:rPr lang="en-US"/>
              <a:t>18 October 2023 MQXFA17 Response to Recommendations</a:t>
            </a:r>
            <a:endParaRPr lang="en-GB" dirty="0"/>
          </a:p>
        </p:txBody>
      </p:sp>
    </p:spTree>
    <p:extLst>
      <p:ext uri="{BB962C8B-B14F-4D97-AF65-F5344CB8AC3E}">
        <p14:creationId xmlns:p14="http://schemas.microsoft.com/office/powerpoint/2010/main" val="73057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a:extLst>
              <a:ext uri="{FF2B5EF4-FFF2-40B4-BE49-F238E27FC236}">
                <a16:creationId xmlns:a16="http://schemas.microsoft.com/office/drawing/2014/main" id="{DFA18FF1-26C5-3103-032D-7E0B2DC6F02A}"/>
              </a:ext>
            </a:extLst>
          </p:cNvPr>
          <p:cNvSpPr/>
          <p:nvPr/>
        </p:nvSpPr>
        <p:spPr>
          <a:xfrm>
            <a:off x="164382" y="2957209"/>
            <a:ext cx="4822397" cy="3143583"/>
          </a:xfrm>
          <a:prstGeom prst="roundRect">
            <a:avLst>
              <a:gd name="adj" fmla="val 4872"/>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06DEFB-A66F-16FD-FB61-3643631B7B7B}"/>
              </a:ext>
            </a:extLst>
          </p:cNvPr>
          <p:cNvSpPr>
            <a:spLocks noGrp="1"/>
          </p:cNvSpPr>
          <p:nvPr>
            <p:ph type="title"/>
          </p:nvPr>
        </p:nvSpPr>
        <p:spPr/>
        <p:txBody>
          <a:bodyPr/>
          <a:lstStyle/>
          <a:p>
            <a:r>
              <a:rPr lang="en-US" dirty="0"/>
              <a:t>Target pre-stress of 80+/-8 MPa</a:t>
            </a:r>
          </a:p>
        </p:txBody>
      </p:sp>
      <p:sp>
        <p:nvSpPr>
          <p:cNvPr id="3" name="Content Placeholder 2">
            <a:extLst>
              <a:ext uri="{FF2B5EF4-FFF2-40B4-BE49-F238E27FC236}">
                <a16:creationId xmlns:a16="http://schemas.microsoft.com/office/drawing/2014/main" id="{8B8D96D4-DE41-997E-D00F-E8164774757D}"/>
              </a:ext>
            </a:extLst>
          </p:cNvPr>
          <p:cNvSpPr>
            <a:spLocks noGrp="1"/>
          </p:cNvSpPr>
          <p:nvPr>
            <p:ph idx="1"/>
          </p:nvPr>
        </p:nvSpPr>
        <p:spPr>
          <a:xfrm>
            <a:off x="97200" y="977900"/>
            <a:ext cx="8983147" cy="2733773"/>
          </a:xfrm>
        </p:spPr>
        <p:txBody>
          <a:bodyPr>
            <a:normAutofit/>
          </a:bodyPr>
          <a:lstStyle/>
          <a:p>
            <a:r>
              <a:rPr lang="en-US" sz="1800" i="1" dirty="0"/>
              <a:t>Response to comment: </a:t>
            </a:r>
          </a:p>
          <a:p>
            <a:pPr lvl="1"/>
            <a:r>
              <a:rPr lang="en-US" sz="1600" dirty="0"/>
              <a:t>The table notes that -77MPa is </a:t>
            </a:r>
            <a:r>
              <a:rPr lang="en-US" sz="1600" b="1" i="1" dirty="0"/>
              <a:t>average</a:t>
            </a:r>
            <a:r>
              <a:rPr lang="en-US" sz="1600" dirty="0"/>
              <a:t> over the length. </a:t>
            </a:r>
          </a:p>
          <a:p>
            <a:pPr lvl="1"/>
            <a:r>
              <a:rPr lang="en-US" sz="1600" dirty="0"/>
              <a:t>What we “know” is the stress at the strain gauge, and that the stress values elsewhere along the coil are derived from that data point and from coil measurements </a:t>
            </a:r>
          </a:p>
          <a:p>
            <a:pPr lvl="2"/>
            <a:r>
              <a:rPr lang="en-US" sz="1200" dirty="0"/>
              <a:t>The latter are, we think, </a:t>
            </a:r>
            <a:r>
              <a:rPr lang="en-US" sz="1200" b="1" i="1" dirty="0"/>
              <a:t>indicative</a:t>
            </a:r>
            <a:r>
              <a:rPr lang="en-US" sz="1200" dirty="0"/>
              <a:t> of variations in stress that may be occurring along the length, but they may not be fully </a:t>
            </a:r>
            <a:r>
              <a:rPr lang="en-US" sz="1200" dirty="0" err="1"/>
              <a:t>corellated</a:t>
            </a:r>
            <a:r>
              <a:rPr lang="en-US" sz="1200" dirty="0"/>
              <a:t>, since other factors can be contributing. </a:t>
            </a:r>
          </a:p>
          <a:p>
            <a:pPr lvl="2"/>
            <a:r>
              <a:rPr lang="en-US" sz="1200" dirty="0"/>
              <a:t>The use of coil measurements is a way to get insight into possible variations in prestress, it is currently </a:t>
            </a:r>
            <a:r>
              <a:rPr lang="en-US" sz="1200" b="1" i="1" dirty="0"/>
              <a:t>a separate</a:t>
            </a:r>
            <a:r>
              <a:rPr lang="en-US" sz="1200" dirty="0"/>
              <a:t> specification in terms of allowed variation.</a:t>
            </a:r>
          </a:p>
        </p:txBody>
      </p:sp>
      <p:sp>
        <p:nvSpPr>
          <p:cNvPr id="4" name="Slide Number Placeholder 3">
            <a:extLst>
              <a:ext uri="{FF2B5EF4-FFF2-40B4-BE49-F238E27FC236}">
                <a16:creationId xmlns:a16="http://schemas.microsoft.com/office/drawing/2014/main" id="{8E27ED65-AF7E-A8F0-48D0-61EA16717708}"/>
              </a:ext>
            </a:extLst>
          </p:cNvPr>
          <p:cNvSpPr>
            <a:spLocks noGrp="1"/>
          </p:cNvSpPr>
          <p:nvPr>
            <p:ph type="sldNum" sz="quarter" idx="12"/>
          </p:nvPr>
        </p:nvSpPr>
        <p:spPr/>
        <p:txBody>
          <a:bodyPr/>
          <a:lstStyle/>
          <a:p>
            <a:fld id="{BFDCA1C4-9514-7B4F-976F-D92F7E296653}" type="slidenum">
              <a:rPr lang="fr-FR" smtClean="0"/>
              <a:pPr/>
              <a:t>3</a:t>
            </a:fld>
            <a:endParaRPr lang="fr-FR" dirty="0"/>
          </a:p>
        </p:txBody>
      </p:sp>
      <p:sp>
        <p:nvSpPr>
          <p:cNvPr id="5" name="Footer Placeholder 4">
            <a:extLst>
              <a:ext uri="{FF2B5EF4-FFF2-40B4-BE49-F238E27FC236}">
                <a16:creationId xmlns:a16="http://schemas.microsoft.com/office/drawing/2014/main" id="{C70E5E51-2AF8-9CFE-E033-2697F1ECE55C}"/>
              </a:ext>
            </a:extLst>
          </p:cNvPr>
          <p:cNvSpPr>
            <a:spLocks noGrp="1"/>
          </p:cNvSpPr>
          <p:nvPr>
            <p:ph type="ftr" sz="quarter" idx="3"/>
          </p:nvPr>
        </p:nvSpPr>
        <p:spPr/>
        <p:txBody>
          <a:bodyPr/>
          <a:lstStyle/>
          <a:p>
            <a:r>
              <a:rPr lang="en-US" dirty="0"/>
              <a:t>18 October 2023 MQXFA17 Response to Recommendations</a:t>
            </a:r>
            <a:endParaRPr lang="en-GB" dirty="0"/>
          </a:p>
        </p:txBody>
      </p:sp>
      <p:pic>
        <p:nvPicPr>
          <p:cNvPr id="6" name="Picture 5">
            <a:extLst>
              <a:ext uri="{FF2B5EF4-FFF2-40B4-BE49-F238E27FC236}">
                <a16:creationId xmlns:a16="http://schemas.microsoft.com/office/drawing/2014/main" id="{7A1213AA-8ED3-06A9-56FD-27D97A43B1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21089" y="2980171"/>
            <a:ext cx="3959258" cy="2231593"/>
          </a:xfrm>
          <a:prstGeom prst="rect">
            <a:avLst/>
          </a:prstGeom>
          <a:noFill/>
        </p:spPr>
      </p:pic>
      <p:sp>
        <p:nvSpPr>
          <p:cNvPr id="9" name="TextBox 8">
            <a:extLst>
              <a:ext uri="{FF2B5EF4-FFF2-40B4-BE49-F238E27FC236}">
                <a16:creationId xmlns:a16="http://schemas.microsoft.com/office/drawing/2014/main" id="{E776E671-3578-C0B9-469E-BD4ED7F837A8}"/>
              </a:ext>
            </a:extLst>
          </p:cNvPr>
          <p:cNvSpPr txBox="1"/>
          <p:nvPr/>
        </p:nvSpPr>
        <p:spPr>
          <a:xfrm>
            <a:off x="200895" y="4931241"/>
            <a:ext cx="4255209" cy="1169551"/>
          </a:xfrm>
          <a:prstGeom prst="rect">
            <a:avLst/>
          </a:prstGeom>
          <a:noFill/>
        </p:spPr>
        <p:txBody>
          <a:bodyPr wrap="square" rtlCol="0">
            <a:spAutoFit/>
          </a:bodyPr>
          <a:lstStyle/>
          <a:p>
            <a:pPr marL="0" marR="0" algn="just">
              <a:spcBef>
                <a:spcPts val="200"/>
              </a:spcBef>
              <a:spcAft>
                <a:spcPts val="0"/>
              </a:spcAft>
            </a:pPr>
            <a:r>
              <a:rPr lang="en-US" sz="1400" u="sng" dirty="0">
                <a:effectLst/>
                <a:latin typeface="Times New Roman" panose="02020603050405020304" pitchFamily="18" charset="0"/>
                <a:ea typeface="Times New Roman" panose="02020603050405020304" pitchFamily="18" charset="0"/>
              </a:rPr>
              <a:t>For the maximum coil size (arc length) variation along the coil length, the following specifications are set:</a:t>
            </a:r>
            <a:endParaRPr lang="en-US" sz="1400" dirty="0">
              <a:effectLst/>
              <a:latin typeface="Times New Roman" panose="02020603050405020304" pitchFamily="18" charset="0"/>
              <a:ea typeface="Times New Roman" panose="02020603050405020304" pitchFamily="18" charset="0"/>
            </a:endParaRPr>
          </a:p>
          <a:p>
            <a:r>
              <a:rPr lang="en-US" sz="1400" b="1" i="1" dirty="0">
                <a:effectLst/>
                <a:latin typeface="Times New Roman" panose="02020603050405020304" pitchFamily="18" charset="0"/>
                <a:ea typeface="Times New Roman" panose="02020603050405020304" pitchFamily="18" charset="0"/>
              </a:rPr>
              <a:t>Average coil size (arc length) after shimming shall range within ±100 µm with respect to average coil size measured in strain gauge location</a:t>
            </a:r>
            <a:endParaRPr lang="en-US" sz="1400" dirty="0"/>
          </a:p>
        </p:txBody>
      </p:sp>
      <p:sp>
        <p:nvSpPr>
          <p:cNvPr id="11" name="TextBox 10">
            <a:extLst>
              <a:ext uri="{FF2B5EF4-FFF2-40B4-BE49-F238E27FC236}">
                <a16:creationId xmlns:a16="http://schemas.microsoft.com/office/drawing/2014/main" id="{423CE165-CAB9-238B-518A-18104720960C}"/>
              </a:ext>
            </a:extLst>
          </p:cNvPr>
          <p:cNvSpPr txBox="1"/>
          <p:nvPr/>
        </p:nvSpPr>
        <p:spPr>
          <a:xfrm>
            <a:off x="164382" y="3063872"/>
            <a:ext cx="4737556" cy="1779974"/>
          </a:xfrm>
          <a:prstGeom prst="rect">
            <a:avLst/>
          </a:prstGeom>
          <a:noFill/>
        </p:spPr>
        <p:txBody>
          <a:bodyPr wrap="square">
            <a:spAutoFit/>
          </a:bodyPr>
          <a:lstStyle/>
          <a:p>
            <a:pPr marL="0" marR="0" algn="just">
              <a:spcBef>
                <a:spcPts val="200"/>
              </a:spcBef>
              <a:spcAft>
                <a:spcPts val="0"/>
              </a:spcAft>
            </a:pPr>
            <a:r>
              <a:rPr lang="en-US" sz="1400" u="sng" dirty="0">
                <a:effectLst/>
                <a:latin typeface="Times New Roman" panose="02020603050405020304" pitchFamily="18" charset="0"/>
                <a:ea typeface="Times New Roman" panose="02020603050405020304" pitchFamily="18" charset="0"/>
              </a:rPr>
              <a:t>For the pre-load targets at the end of the pre-load operations, the following specifications are set:</a:t>
            </a:r>
            <a:endParaRPr lang="en-US" sz="1400" dirty="0">
              <a:effectLst/>
              <a:latin typeface="Times New Roman" panose="02020603050405020304" pitchFamily="18" charset="0"/>
              <a:ea typeface="Times New Roman" panose="02020603050405020304" pitchFamily="18" charset="0"/>
            </a:endParaRPr>
          </a:p>
          <a:p>
            <a:pPr marR="0" lvl="0">
              <a:spcBef>
                <a:spcPts val="200"/>
              </a:spcBef>
              <a:spcAft>
                <a:spcPts val="0"/>
              </a:spcAft>
            </a:pPr>
            <a:r>
              <a:rPr lang="en-US" sz="1400" b="1" i="1" dirty="0">
                <a:effectLst/>
                <a:latin typeface="Times New Roman" panose="02020603050405020304" pitchFamily="18" charset="0"/>
                <a:ea typeface="Times New Roman" panose="02020603050405020304" pitchFamily="18" charset="0"/>
              </a:rPr>
              <a:t>The target average measured stress on coils, shells and rods at the end of the loading (after at least 24 h) shall be </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itchFamily="2" charset="2"/>
              <a:buChar char=""/>
            </a:pPr>
            <a:r>
              <a:rPr lang="en-US" sz="1400" b="1" i="1" dirty="0">
                <a:effectLst/>
                <a:latin typeface="Times New Roman" panose="02020603050405020304" pitchFamily="18" charset="0"/>
                <a:ea typeface="Times New Roman" panose="02020603050405020304" pitchFamily="18" charset="0"/>
              </a:rPr>
              <a:t>Shell average azimuthal stress:   +58 ± 6 MPa </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itchFamily="2" charset="2"/>
              <a:buChar char=""/>
            </a:pPr>
            <a:r>
              <a:rPr lang="en-US" sz="1400" b="1" i="1" dirty="0">
                <a:effectLst/>
                <a:latin typeface="Times New Roman" panose="02020603050405020304" pitchFamily="18" charset="0"/>
                <a:ea typeface="Times New Roman" panose="02020603050405020304" pitchFamily="18" charset="0"/>
              </a:rPr>
              <a:t>Coil (winding pole) </a:t>
            </a:r>
            <a:r>
              <a:rPr lang="en-US" sz="1400" b="1" i="1" dirty="0" err="1">
                <a:effectLst/>
                <a:latin typeface="Times New Roman" panose="02020603050405020304" pitchFamily="18" charset="0"/>
                <a:ea typeface="Times New Roman" panose="02020603050405020304" pitchFamily="18" charset="0"/>
              </a:rPr>
              <a:t>ave.</a:t>
            </a:r>
            <a:r>
              <a:rPr lang="en-US" sz="1400" b="1" i="1" dirty="0">
                <a:effectLst/>
                <a:latin typeface="Times New Roman" panose="02020603050405020304" pitchFamily="18" charset="0"/>
                <a:ea typeface="Times New Roman" panose="02020603050405020304" pitchFamily="18" charset="0"/>
              </a:rPr>
              <a:t> azimuthal stress:  -80 ± 8 MPa</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itchFamily="2" charset="2"/>
              <a:buChar char=""/>
            </a:pPr>
            <a:r>
              <a:rPr lang="en-US" sz="1400" b="1" i="1" dirty="0">
                <a:effectLst/>
                <a:latin typeface="Times New Roman" panose="02020603050405020304" pitchFamily="18" charset="0"/>
                <a:ea typeface="Times New Roman" panose="02020603050405020304" pitchFamily="18" charset="0"/>
              </a:rPr>
              <a:t>Rod average strain:  +950 µ</a:t>
            </a:r>
            <a:r>
              <a:rPr lang="en-US" sz="1400" b="1" i="1" dirty="0" err="1">
                <a:effectLst/>
                <a:latin typeface="Times New Roman" panose="02020603050405020304" pitchFamily="18" charset="0"/>
                <a:ea typeface="Times New Roman" panose="02020603050405020304" pitchFamily="18" charset="0"/>
              </a:rPr>
              <a:t>ε</a:t>
            </a:r>
            <a:r>
              <a:rPr lang="en-US" sz="1400" b="1" i="1" dirty="0">
                <a:effectLst/>
                <a:latin typeface="Times New Roman" panose="02020603050405020304" pitchFamily="18" charset="0"/>
                <a:ea typeface="Times New Roman" panose="02020603050405020304" pitchFamily="18" charset="0"/>
              </a:rPr>
              <a:t> ± 95 µ</a:t>
            </a:r>
            <a:r>
              <a:rPr lang="en-US" sz="1400" b="1" i="1" dirty="0" err="1">
                <a:effectLst/>
                <a:latin typeface="Times New Roman" panose="02020603050405020304" pitchFamily="18" charset="0"/>
                <a:ea typeface="Times New Roman" panose="02020603050405020304" pitchFamily="18" charset="0"/>
              </a:rPr>
              <a:t>ε</a:t>
            </a:r>
            <a:endParaRPr lang="en-US" sz="14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ACE24E57-CEC0-95AA-D89A-542ED98495F0}"/>
              </a:ext>
            </a:extLst>
          </p:cNvPr>
          <p:cNvSpPr txBox="1"/>
          <p:nvPr/>
        </p:nvSpPr>
        <p:spPr>
          <a:xfrm>
            <a:off x="5023292" y="5211764"/>
            <a:ext cx="4023508" cy="1169551"/>
          </a:xfrm>
          <a:prstGeom prst="rect">
            <a:avLst/>
          </a:prstGeom>
          <a:solidFill>
            <a:schemeClr val="accent5">
              <a:lumMod val="20000"/>
              <a:lumOff val="80000"/>
            </a:schemeClr>
          </a:solidFill>
        </p:spPr>
        <p:txBody>
          <a:bodyPr wrap="square" rtlCol="0">
            <a:spAutoFit/>
          </a:bodyPr>
          <a:lstStyle/>
          <a:p>
            <a:r>
              <a:rPr lang="en-US" sz="1400" i="1" dirty="0"/>
              <a:t>- The latest assemblies achieved the upper range of the target stress without exceeding the 120MPa allowable</a:t>
            </a:r>
          </a:p>
          <a:p>
            <a:r>
              <a:rPr lang="en-US" sz="1400" i="1" dirty="0"/>
              <a:t>- However we are developing the ability to utilize the CERN-style loading process</a:t>
            </a:r>
          </a:p>
        </p:txBody>
      </p:sp>
    </p:spTree>
    <p:extLst>
      <p:ext uri="{BB962C8B-B14F-4D97-AF65-F5344CB8AC3E}">
        <p14:creationId xmlns:p14="http://schemas.microsoft.com/office/powerpoint/2010/main" val="273047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6EF99-2EDF-4DB5-5538-620D2EB9A14C}"/>
              </a:ext>
            </a:extLst>
          </p:cNvPr>
          <p:cNvSpPr>
            <a:spLocks noGrp="1"/>
          </p:cNvSpPr>
          <p:nvPr>
            <p:ph type="title"/>
          </p:nvPr>
        </p:nvSpPr>
        <p:spPr/>
        <p:txBody>
          <a:bodyPr/>
          <a:lstStyle/>
          <a:p>
            <a:r>
              <a:rPr lang="en-US" sz="2000" dirty="0"/>
              <a:t>Checking correlations of training quench locations … with measured minimum azimuthal coil sizes to determine if adjusting shim thicknesses locally would be beneficial</a:t>
            </a:r>
          </a:p>
        </p:txBody>
      </p:sp>
      <p:sp>
        <p:nvSpPr>
          <p:cNvPr id="3" name="Content Placeholder 2">
            <a:extLst>
              <a:ext uri="{FF2B5EF4-FFF2-40B4-BE49-F238E27FC236}">
                <a16:creationId xmlns:a16="http://schemas.microsoft.com/office/drawing/2014/main" id="{88256A0A-D847-35DA-7340-69AC131D34A6}"/>
              </a:ext>
            </a:extLst>
          </p:cNvPr>
          <p:cNvSpPr>
            <a:spLocks noGrp="1"/>
          </p:cNvSpPr>
          <p:nvPr>
            <p:ph idx="1"/>
          </p:nvPr>
        </p:nvSpPr>
        <p:spPr/>
        <p:txBody>
          <a:bodyPr>
            <a:normAutofit fontScale="85000" lnSpcReduction="20000"/>
          </a:bodyPr>
          <a:lstStyle/>
          <a:p>
            <a:r>
              <a:rPr lang="en-US" dirty="0"/>
              <a:t>What we think we know:</a:t>
            </a:r>
          </a:p>
          <a:p>
            <a:pPr lvl="1"/>
            <a:r>
              <a:rPr lang="en-US" dirty="0"/>
              <a:t>Insufficient coil prestress at coil ends can </a:t>
            </a:r>
          </a:p>
          <a:p>
            <a:pPr lvl="2"/>
            <a:r>
              <a:rPr lang="en-US" dirty="0"/>
              <a:t>Result in increased training</a:t>
            </a:r>
          </a:p>
          <a:p>
            <a:pPr lvl="2"/>
            <a:r>
              <a:rPr lang="en-US" dirty="0"/>
              <a:t>Result in coil degradation under certain circumstances</a:t>
            </a:r>
          </a:p>
          <a:p>
            <a:pPr lvl="1"/>
            <a:r>
              <a:rPr lang="en-US" dirty="0"/>
              <a:t>We can improve on the prestress at the ends by improving on the distribution of our prestress azimuthally</a:t>
            </a:r>
          </a:p>
          <a:p>
            <a:pPr lvl="2"/>
            <a:r>
              <a:rPr lang="en-US" dirty="0"/>
              <a:t>There can remain a differential due to integrated Delta R</a:t>
            </a:r>
          </a:p>
          <a:p>
            <a:pPr lvl="2"/>
            <a:r>
              <a:rPr lang="en-US" dirty="0"/>
              <a:t>The remaining differential could be reduced by z-varying shimming</a:t>
            </a:r>
          </a:p>
          <a:p>
            <a:r>
              <a:rPr lang="en-US" dirty="0"/>
              <a:t>CERN has shown that it may be possible to address the residual integrated Delta R by varying shim thickness along z</a:t>
            </a:r>
          </a:p>
          <a:p>
            <a:pPr lvl="1"/>
            <a:r>
              <a:rPr lang="en-US" dirty="0"/>
              <a:t>We have so far not chosen to implement this approach</a:t>
            </a:r>
          </a:p>
          <a:p>
            <a:pPr lvl="2"/>
            <a:r>
              <a:rPr lang="en-US" dirty="0"/>
              <a:t>We are exploring the possibility, but there are risks</a:t>
            </a:r>
          </a:p>
          <a:p>
            <a:pPr lvl="2"/>
            <a:r>
              <a:rPr lang="en-US" dirty="0"/>
              <a:t>We are implementing our improved assembly procedure to see if the motivation/need for such shimming remains	</a:t>
            </a:r>
          </a:p>
          <a:p>
            <a:pPr lvl="2"/>
            <a:r>
              <a:rPr lang="en-US" dirty="0"/>
              <a:t>We are strategically targeting prestressing “higher in the window” as further mitigation</a:t>
            </a:r>
          </a:p>
        </p:txBody>
      </p:sp>
      <p:sp>
        <p:nvSpPr>
          <p:cNvPr id="4" name="Slide Number Placeholder 3">
            <a:extLst>
              <a:ext uri="{FF2B5EF4-FFF2-40B4-BE49-F238E27FC236}">
                <a16:creationId xmlns:a16="http://schemas.microsoft.com/office/drawing/2014/main" id="{AC6814E1-AECB-506A-DD95-4CA22E286024}"/>
              </a:ext>
            </a:extLst>
          </p:cNvPr>
          <p:cNvSpPr>
            <a:spLocks noGrp="1"/>
          </p:cNvSpPr>
          <p:nvPr>
            <p:ph type="sldNum" sz="quarter" idx="12"/>
          </p:nvPr>
        </p:nvSpPr>
        <p:spPr/>
        <p:txBody>
          <a:bodyPr/>
          <a:lstStyle/>
          <a:p>
            <a:fld id="{BFDCA1C4-9514-7B4F-976F-D92F7E296653}" type="slidenum">
              <a:rPr lang="fr-FR" smtClean="0"/>
              <a:pPr/>
              <a:t>4</a:t>
            </a:fld>
            <a:endParaRPr lang="fr-FR" dirty="0"/>
          </a:p>
        </p:txBody>
      </p:sp>
      <p:sp>
        <p:nvSpPr>
          <p:cNvPr id="5" name="Footer Placeholder 4">
            <a:extLst>
              <a:ext uri="{FF2B5EF4-FFF2-40B4-BE49-F238E27FC236}">
                <a16:creationId xmlns:a16="http://schemas.microsoft.com/office/drawing/2014/main" id="{2204C12F-8EEF-983C-91C0-86119B306A54}"/>
              </a:ext>
            </a:extLst>
          </p:cNvPr>
          <p:cNvSpPr>
            <a:spLocks noGrp="1"/>
          </p:cNvSpPr>
          <p:nvPr>
            <p:ph type="ftr" sz="quarter" idx="3"/>
          </p:nvPr>
        </p:nvSpPr>
        <p:spPr/>
        <p:txBody>
          <a:bodyPr/>
          <a:lstStyle/>
          <a:p>
            <a:r>
              <a:rPr lang="en-US"/>
              <a:t>18 October 2023 MQXFA17 Response to Recommendations</a:t>
            </a:r>
            <a:endParaRPr lang="en-GB" dirty="0"/>
          </a:p>
        </p:txBody>
      </p:sp>
    </p:spTree>
    <p:extLst>
      <p:ext uri="{BB962C8B-B14F-4D97-AF65-F5344CB8AC3E}">
        <p14:creationId xmlns:p14="http://schemas.microsoft.com/office/powerpoint/2010/main" val="739873700"/>
      </p:ext>
    </p:extLst>
  </p:cSld>
  <p:clrMapOvr>
    <a:masterClrMapping/>
  </p:clrMapOvr>
</p:sld>
</file>

<file path=ppt/theme/theme1.xml><?xml version="1.0" encoding="utf-8"?>
<a:theme xmlns:a="http://schemas.openxmlformats.org/drawingml/2006/main" name="Thème Office">
  <a:themeElements>
    <a:clrScheme name="HiLumi">
      <a:dk1>
        <a:sysClr val="windowText" lastClr="000000"/>
      </a:dk1>
      <a:lt1>
        <a:sysClr val="window" lastClr="FFFFFF"/>
      </a:lt1>
      <a:dk2>
        <a:srgbClr val="005F8C"/>
      </a:dk2>
      <a:lt2>
        <a:srgbClr val="0093BE"/>
      </a:lt2>
      <a:accent1>
        <a:srgbClr val="64BCD9"/>
      </a:accent1>
      <a:accent2>
        <a:srgbClr val="700A00"/>
      </a:accent2>
      <a:accent3>
        <a:srgbClr val="CA1100"/>
      </a:accent3>
      <a:accent4>
        <a:srgbClr val="E65346"/>
      </a:accent4>
      <a:accent5>
        <a:srgbClr val="5A5A5A"/>
      </a:accent5>
      <a:accent6>
        <a:srgbClr val="FB963C"/>
      </a:accent6>
      <a:hlink>
        <a:srgbClr val="0093BE"/>
      </a:hlink>
      <a:folHlink>
        <a:srgbClr val="6E6E6E"/>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escription0 xmlns="8946e33d-fd2f-4ae4-8ee9-d90c129cdf9e">HL-LHC PowerPoint Presentation, incl. LARP logo, 4:3 format</Description0>
    <Note xmlns="8946e33d-fd2f-4ae4-8ee9-d90c129cdf9e">For presentations to be given at Joint HL-LHC/LARP annual meetings (US or European locations).
https://edms.cern.ch/document/1607180/</No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ABA85A245EC45AA49FA36F10E0232" ma:contentTypeVersion="2" ma:contentTypeDescription="Create a new document." ma:contentTypeScope="" ma:versionID="adcd0aad5aed504a8f0da929d2112ad6">
  <xsd:schema xmlns:xsd="http://www.w3.org/2001/XMLSchema" xmlns:xs="http://www.w3.org/2001/XMLSchema" xmlns:p="http://schemas.microsoft.com/office/2006/metadata/properties" xmlns:ns2="8946e33d-fd2f-4ae4-8ee9-d90c129cdf9e" targetNamespace="http://schemas.microsoft.com/office/2006/metadata/properties" ma:root="true" ma:fieldsID="8f86ca1f070cacaf1fa8f62c9f76043c" ns2:_="">
    <xsd:import namespace="8946e33d-fd2f-4ae4-8ee9-d90c129cdf9e"/>
    <xsd:element name="properties">
      <xsd:complexType>
        <xsd:sequence>
          <xsd:element name="documentManagement">
            <xsd:complexType>
              <xsd:all>
                <xsd:element ref="ns2:Description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46e33d-fd2f-4ae4-8ee9-d90c129cdf9e"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Note" ma:index="9" nillable="true" ma:displayName="Note" ma:internalName="Not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C4280F-E911-4FF7-B1B5-10F770B636CB}">
  <ds:schemaRefs>
    <ds:schemaRef ds:uri="http://schemas.microsoft.com/sharepoint/v3/contenttype/forms"/>
  </ds:schemaRefs>
</ds:datastoreItem>
</file>

<file path=customXml/itemProps2.xml><?xml version="1.0" encoding="utf-8"?>
<ds:datastoreItem xmlns:ds="http://schemas.openxmlformats.org/officeDocument/2006/customXml" ds:itemID="{BF8EF391-2BAD-45F4-B22E-736040720C99}">
  <ds:schemaRefs>
    <ds:schemaRef ds:uri="http://schemas.microsoft.com/office/2006/metadata/properties"/>
    <ds:schemaRef ds:uri="http://purl.org/dc/dcmitype/"/>
    <ds:schemaRef ds:uri="8946e33d-fd2f-4ae4-8ee9-d90c129cdf9e"/>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1A7292EC-A4CC-4379-ABA5-C61E3A4C43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46e33d-fd2f-4ae4-8ee9-d90c129cd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63357</TotalTime>
  <Words>704</Words>
  <Application>Microsoft Macintosh PowerPoint</Application>
  <PresentationFormat>On-screen Show (4:3)</PresentationFormat>
  <Paragraphs>44</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Century Gothic</vt:lpstr>
      <vt:lpstr>Symbol</vt:lpstr>
      <vt:lpstr>Times New Roman</vt:lpstr>
      <vt:lpstr>Wingdings</vt:lpstr>
      <vt:lpstr>Thème Office</vt:lpstr>
      <vt:lpstr>MQXFA17 Response to Recommendations</vt:lpstr>
      <vt:lpstr>MQXFA16 Review comments &amp; recommendations</vt:lpstr>
      <vt:lpstr>Target pre-stress of 80+/-8 MPa</vt:lpstr>
      <vt:lpstr>Checking correlations of training quench locations … with measured minimum azimuthal coil sizes to determine if adjusting shim thicknesses locally would be beneficial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MQXFAP1b Preload Progress</dc:title>
  <dc:creator>Heng Pan</dc:creator>
  <cp:lastModifiedBy>soprestemon</cp:lastModifiedBy>
  <cp:revision>382</cp:revision>
  <cp:lastPrinted>2021-01-20T02:58:01Z</cp:lastPrinted>
  <dcterms:created xsi:type="dcterms:W3CDTF">2020-03-09T16:37:58Z</dcterms:created>
  <dcterms:modified xsi:type="dcterms:W3CDTF">2023-10-18T14:02:54Z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0x010100689ABA85A245EC45AA49FA36F10E0232</vt:lpwstr>
  </property>
</Properties>
</file>