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75" r:id="rId6"/>
    <p:sldId id="260" r:id="rId7"/>
    <p:sldId id="261" r:id="rId8"/>
    <p:sldId id="262" r:id="rId9"/>
    <p:sldId id="263" r:id="rId10"/>
    <p:sldId id="271" r:id="rId11"/>
    <p:sldId id="276" r:id="rId12"/>
    <p:sldId id="274" r:id="rId13"/>
    <p:sldId id="266" r:id="rId14"/>
    <p:sldId id="267" r:id="rId15"/>
    <p:sldId id="268" r:id="rId16"/>
    <p:sldId id="273" r:id="rId17"/>
    <p:sldId id="269" r:id="rId18"/>
    <p:sldId id="270" r:id="rId1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gVgGwHF+M13NeWk/apR9+PPD6T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2FEE77F-9000-4F07-8CE0-26BB65F88256}">
  <a:tblStyle styleId="{72FEE77F-9000-4F07-8CE0-26BB65F88256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AF3F8"/>
          </a:solidFill>
        </a:fill>
      </a:tcStyle>
    </a:wholeTbl>
    <a:band1H>
      <a:tcTxStyle/>
      <a:tcStyle>
        <a:tcBdr/>
        <a:fill>
          <a:solidFill>
            <a:srgbClr val="D2E7F1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2E7F1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81"/>
    <p:restoredTop sz="94558"/>
  </p:normalViewPr>
  <p:slideViewPr>
    <p:cSldViewPr snapToGrid="0">
      <p:cViewPr varScale="1">
        <p:scale>
          <a:sx n="154" d="100"/>
          <a:sy n="154" d="100"/>
        </p:scale>
        <p:origin x="688" y="192"/>
      </p:cViewPr>
      <p:guideLst>
        <p:guide orient="horz" pos="4080"/>
        <p:guide pos="2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630385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4941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7519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58b0d13458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g258b0d1345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2622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98006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9992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>
  <p:cSld name="Diapositive de titr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7"/>
          <p:cNvSpPr txBox="1">
            <a:spLocks noGrp="1"/>
          </p:cNvSpPr>
          <p:nvPr>
            <p:ph type="ctrTitle"/>
          </p:nvPr>
        </p:nvSpPr>
        <p:spPr>
          <a:xfrm>
            <a:off x="1371600" y="2819400"/>
            <a:ext cx="7200000" cy="18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1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subTitle" idx="1"/>
          </p:nvPr>
        </p:nvSpPr>
        <p:spPr>
          <a:xfrm>
            <a:off x="1371600" y="4800600"/>
            <a:ext cx="6480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0">
                <a:solidFill>
                  <a:schemeClr val="accent5"/>
                </a:solidFill>
              </a:defRPr>
            </a:lvl1pPr>
            <a:lvl2pPr lvl="1" algn="ctr"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 w="9525" cap="flat" cmpd="sng">
            <a:solidFill>
              <a:srgbClr val="2BABA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body" idx="2"/>
          </p:nvPr>
        </p:nvSpPr>
        <p:spPr>
          <a:xfrm>
            <a:off x="1371600" y="5899150"/>
            <a:ext cx="6480000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  <a:defRPr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/>
            </a:lvl3pPr>
            <a:lvl4pPr marL="1828800" lvl="3" indent="-228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ftr" idx="11"/>
          </p:nvPr>
        </p:nvSpPr>
        <p:spPr>
          <a:xfrm>
            <a:off x="4499992" y="6388100"/>
            <a:ext cx="3167912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6-Oct-23 MQXFA17 Coil Pack and Shimming Proposal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8"/>
          <p:cNvSpPr txBox="1"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body" idx="1"/>
          </p:nvPr>
        </p:nvSpPr>
        <p:spPr>
          <a:xfrm>
            <a:off x="612000" y="1219200"/>
            <a:ext cx="7920000" cy="490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6-Oct-23 MQXFA17 Coil Pack and Shimming Proposal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6-Oct-23 MQXFA17 Coil Pack and Shimming Proposal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body" idx="1"/>
          </p:nvPr>
        </p:nvSpPr>
        <p:spPr>
          <a:xfrm>
            <a:off x="457200" y="1215232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body" idx="2"/>
          </p:nvPr>
        </p:nvSpPr>
        <p:spPr>
          <a:xfrm>
            <a:off x="457200" y="2057400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body" idx="3"/>
          </p:nvPr>
        </p:nvSpPr>
        <p:spPr>
          <a:xfrm>
            <a:off x="4645025" y="1215232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body" idx="4"/>
          </p:nvPr>
        </p:nvSpPr>
        <p:spPr>
          <a:xfrm>
            <a:off x="4645025" y="2057400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6-Oct-23 MQXFA17 Coil Pack and Shimming Proposal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1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6-Oct-23 MQXFA17 Coil Pack and Shimming Proposal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>
  <p:cSld name="Image avec légend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2"/>
          <p:cNvSpPr>
            <a:spLocks noGrp="1"/>
          </p:cNvSpPr>
          <p:nvPr>
            <p:ph type="pic" idx="2"/>
          </p:nvPr>
        </p:nvSpPr>
        <p:spPr>
          <a:xfrm>
            <a:off x="612000" y="457200"/>
            <a:ext cx="79200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22"/>
          <p:cNvSpPr txBox="1">
            <a:spLocks noGrp="1"/>
          </p:cNvSpPr>
          <p:nvPr>
            <p:ph type="body" idx="1"/>
          </p:nvPr>
        </p:nvSpPr>
        <p:spPr>
          <a:xfrm>
            <a:off x="612000" y="5105400"/>
            <a:ext cx="7920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body" idx="3"/>
          </p:nvPr>
        </p:nvSpPr>
        <p:spPr>
          <a:xfrm>
            <a:off x="613550" y="4648200"/>
            <a:ext cx="791845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sz="1800">
                <a:solidFill>
                  <a:schemeClr val="lt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6-Oct-23 MQXFA17 Coil Pack and Shimming Proposal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6-Oct-23 MQXFA17 Coil Pack and Shimming Proposal</a:t>
            </a:r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" name="Google Shape;14;p1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549152" y="6187107"/>
            <a:ext cx="790600" cy="67464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fnal.gov/event/61535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"/>
          <p:cNvSpPr txBox="1">
            <a:spLocks noGrp="1"/>
          </p:cNvSpPr>
          <p:nvPr>
            <p:ph type="ctrTitle"/>
          </p:nvPr>
        </p:nvSpPr>
        <p:spPr>
          <a:xfrm>
            <a:off x="1212168" y="2788089"/>
            <a:ext cx="7200000" cy="1432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entury Gothic"/>
              <a:buNone/>
            </a:pPr>
            <a:r>
              <a:rPr lang="en-US" sz="3600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MQXFA17</a:t>
            </a:r>
            <a:br>
              <a:rPr lang="en-US" sz="3600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3600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Coil Pack and Shimming Proposal</a:t>
            </a:r>
            <a:br>
              <a:rPr lang="en-US" sz="3600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3600" dirty="0"/>
          </a:p>
        </p:txBody>
      </p:sp>
      <p:sp>
        <p:nvSpPr>
          <p:cNvPr id="54" name="Google Shape;54;p1"/>
          <p:cNvSpPr txBox="1">
            <a:spLocks noGrp="1"/>
          </p:cNvSpPr>
          <p:nvPr>
            <p:ph type="subTitle" idx="1"/>
          </p:nvPr>
        </p:nvSpPr>
        <p:spPr>
          <a:xfrm>
            <a:off x="1288956" y="4796912"/>
            <a:ext cx="6480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85000" lnSpcReduction="20000"/>
          </a:bodyPr>
          <a:lstStyle/>
          <a:p>
            <a:pPr marL="0" lvl="0" indent="0">
              <a:spcBef>
                <a:spcPts val="0"/>
              </a:spcBef>
              <a:buSzPct val="100000"/>
            </a:pPr>
            <a:r>
              <a:rPr lang="en-US" dirty="0"/>
              <a:t>Dan Cheng, Paolo Ferracin, Mike Solis Jennifer Doyle, Katherine Ray </a:t>
            </a:r>
            <a:endParaRPr dirty="0"/>
          </a:p>
          <a:p>
            <a:pPr marL="0" lvl="0" indent="0" algn="l" rtl="0">
              <a:spcBef>
                <a:spcPts val="340"/>
              </a:spcBef>
              <a:spcAft>
                <a:spcPts val="0"/>
              </a:spcAft>
              <a:buSzPct val="100000"/>
              <a:buNone/>
            </a:pPr>
            <a:r>
              <a:rPr lang="en-US" i="1" dirty="0"/>
              <a:t>6-Oct-2023</a:t>
            </a:r>
            <a:endParaRPr dirty="0"/>
          </a:p>
          <a:p>
            <a:pPr marL="0" lvl="0" indent="0" algn="l" rtl="0">
              <a:spcBef>
                <a:spcPts val="340"/>
              </a:spcBef>
              <a:spcAft>
                <a:spcPts val="0"/>
              </a:spcAft>
              <a:buSzPct val="100000"/>
              <a:buNone/>
            </a:pPr>
            <a:r>
              <a:rPr lang="en-US" i="1" dirty="0"/>
              <a:t>LBNL</a:t>
            </a:r>
            <a:endParaRPr i="1" dirty="0"/>
          </a:p>
        </p:txBody>
      </p:sp>
      <p:sp>
        <p:nvSpPr>
          <p:cNvPr id="55" name="Google Shape;55;p1"/>
          <p:cNvSpPr/>
          <p:nvPr/>
        </p:nvSpPr>
        <p:spPr>
          <a:xfrm>
            <a:off x="871672" y="908720"/>
            <a:ext cx="604431" cy="1286727"/>
          </a:xfrm>
          <a:custGeom>
            <a:avLst/>
            <a:gdLst/>
            <a:ahLst/>
            <a:cxnLst/>
            <a:rect l="l" t="t" r="r" b="b"/>
            <a:pathLst>
              <a:path w="604431" h="1286727" extrusionOk="0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Google Shape;56;p1" descr="HLU-logoN-titl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52050" y="585575"/>
            <a:ext cx="3540430" cy="1534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7132C9-08D0-43DD-A87C-BBDE4E1B8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035059"/>
            <a:ext cx="4572000" cy="3321291"/>
          </a:xfrm>
          <a:prstGeom prst="rect">
            <a:avLst/>
          </a:prstGeom>
        </p:spPr>
      </p:pic>
      <p:pic>
        <p:nvPicPr>
          <p:cNvPr id="13" name="Content Placeholder 5">
            <a:extLst>
              <a:ext uri="{FF2B5EF4-FFF2-40B4-BE49-F238E27FC236}">
                <a16:creationId xmlns:a16="http://schemas.microsoft.com/office/drawing/2014/main" id="{7C1F05D0-4221-EE4D-932F-65D5C4DCE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374" y="3035060"/>
            <a:ext cx="4407408" cy="3201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/>
              <a:t>Coil Size estimates with midplane shims 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612000" y="1080655"/>
            <a:ext cx="7920000" cy="639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550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ct val="100000"/>
              <a:buChar char="▪"/>
            </a:pPr>
            <a:r>
              <a:rPr lang="en-US" dirty="0"/>
              <a:t>Coil measurement plots created to show the effect of adding shims to both midplanes of Coils </a:t>
            </a:r>
            <a:r>
              <a:rPr lang="en-US" dirty="0">
                <a:solidFill>
                  <a:srgbClr val="FF0000"/>
                </a:solidFill>
              </a:rPr>
              <a:t>151, 152, 237, 239</a:t>
            </a:r>
            <a:endParaRPr dirty="0">
              <a:solidFill>
                <a:srgbClr val="FF0000"/>
              </a:solidFill>
            </a:endParaRPr>
          </a:p>
          <a:p>
            <a:pPr marL="342900" lvl="0" indent="-342900" algn="l" rtl="0">
              <a:spcBef>
                <a:spcPts val="297"/>
              </a:spcBef>
              <a:spcAft>
                <a:spcPts val="0"/>
              </a:spcAft>
              <a:buSzPct val="100000"/>
              <a:buChar char="▪"/>
            </a:pPr>
            <a:r>
              <a:rPr lang="en-US" sz="2700" i="1" dirty="0"/>
              <a:t>Limited by thicknesses of </a:t>
            </a:r>
            <a:r>
              <a:rPr lang="en-US" sz="2700" i="1" dirty="0" err="1"/>
              <a:t>Kapton</a:t>
            </a:r>
            <a:r>
              <a:rPr lang="en-US" sz="2700" i="1" dirty="0"/>
              <a:t> </a:t>
            </a:r>
            <a:r>
              <a:rPr lang="en-US" sz="2700" i="1" dirty="0" err="1"/>
              <a:t>midplane</a:t>
            </a:r>
            <a:r>
              <a:rPr lang="en-US" sz="2700" i="1" dirty="0"/>
              <a:t> shim </a:t>
            </a:r>
            <a:r>
              <a:rPr lang="en-US" sz="2700" i="1" dirty="0" err="1"/>
              <a:t>availalble</a:t>
            </a:r>
            <a:endParaRPr sz="2700" i="1" dirty="0"/>
          </a:p>
          <a:p>
            <a:pPr marL="342900" lvl="0" indent="-245109" algn="l" rtl="0">
              <a:spcBef>
                <a:spcPts val="308"/>
              </a:spcBef>
              <a:spcAft>
                <a:spcPts val="0"/>
              </a:spcAft>
              <a:buSzPct val="100000"/>
              <a:buNone/>
            </a:pPr>
            <a:endParaRPr dirty="0"/>
          </a:p>
        </p:txBody>
      </p:sp>
      <p:sp>
        <p:nvSpPr>
          <p:cNvPr id="151" name="Google Shape;151;p9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52" name="Google Shape;152;p9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6-Oct-23 MQXFA17 Coil Pack and Shimming Proposal</a:t>
            </a:r>
            <a:endParaRPr/>
          </a:p>
        </p:txBody>
      </p:sp>
      <p:sp>
        <p:nvSpPr>
          <p:cNvPr id="153" name="Google Shape;153;p9"/>
          <p:cNvSpPr/>
          <p:nvPr/>
        </p:nvSpPr>
        <p:spPr>
          <a:xfrm>
            <a:off x="4094354" y="3490724"/>
            <a:ext cx="473272" cy="891392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52C4EA"/>
              </a:gs>
              <a:gs pos="100000">
                <a:srgbClr val="93F5FF"/>
              </a:gs>
            </a:gsLst>
            <a:lin ang="16200000" scaled="0"/>
          </a:gradFill>
          <a:ln w="9525" cap="flat" cmpd="sng">
            <a:solidFill>
              <a:srgbClr val="5EB8D5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9"/>
          <p:cNvSpPr txBox="1"/>
          <p:nvPr/>
        </p:nvSpPr>
        <p:spPr>
          <a:xfrm>
            <a:off x="1418260" y="3197005"/>
            <a:ext cx="14161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Unshimmed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9"/>
          <p:cNvSpPr txBox="1"/>
          <p:nvPr/>
        </p:nvSpPr>
        <p:spPr>
          <a:xfrm>
            <a:off x="5287614" y="1719677"/>
            <a:ext cx="2674989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Shimming: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0.005” 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Coil 151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0.005” 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152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0.002” 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237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0.002” + 0.002” 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239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8864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1AD54F-89EB-48C1-95ED-29B6E38EC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030181"/>
            <a:ext cx="4572000" cy="3321291"/>
          </a:xfrm>
          <a:prstGeom prst="rect">
            <a:avLst/>
          </a:prstGeom>
        </p:spPr>
      </p:pic>
      <p:pic>
        <p:nvPicPr>
          <p:cNvPr id="11" name="Content Placeholder 9">
            <a:extLst>
              <a:ext uri="{FF2B5EF4-FFF2-40B4-BE49-F238E27FC236}">
                <a16:creationId xmlns:a16="http://schemas.microsoft.com/office/drawing/2014/main" id="{AC21772A-CE1E-4E78-984E-83FC48FC90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30181"/>
            <a:ext cx="4407408" cy="3201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/>
              <a:t>Coil Size estimates with midplane shims 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612000" y="1080655"/>
            <a:ext cx="7920000" cy="639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550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ct val="100000"/>
              <a:buChar char="▪"/>
            </a:pPr>
            <a:r>
              <a:rPr lang="en-US" dirty="0"/>
              <a:t>Coil measurement plots created to show the effect of adding shims to both midplanes of Coils </a:t>
            </a:r>
            <a:r>
              <a:rPr lang="en-US" dirty="0">
                <a:solidFill>
                  <a:srgbClr val="FF0000"/>
                </a:solidFill>
              </a:rPr>
              <a:t>151, 152, 237, 239</a:t>
            </a:r>
            <a:endParaRPr dirty="0">
              <a:solidFill>
                <a:srgbClr val="FF0000"/>
              </a:solidFill>
            </a:endParaRPr>
          </a:p>
          <a:p>
            <a:pPr marL="342900" lvl="0" indent="-342900" algn="l" rtl="0">
              <a:spcBef>
                <a:spcPts val="297"/>
              </a:spcBef>
              <a:spcAft>
                <a:spcPts val="0"/>
              </a:spcAft>
              <a:buSzPct val="100000"/>
              <a:buChar char="▪"/>
            </a:pPr>
            <a:r>
              <a:rPr lang="en-US" sz="2700" i="1" dirty="0"/>
              <a:t>Limited by thicknesses of </a:t>
            </a:r>
            <a:r>
              <a:rPr lang="en-US" sz="2700" i="1" dirty="0" err="1"/>
              <a:t>Kapton</a:t>
            </a:r>
            <a:r>
              <a:rPr lang="en-US" sz="2700" i="1" dirty="0"/>
              <a:t> </a:t>
            </a:r>
            <a:r>
              <a:rPr lang="en-US" sz="2700" i="1" dirty="0" err="1"/>
              <a:t>midplane</a:t>
            </a:r>
            <a:r>
              <a:rPr lang="en-US" sz="2700" i="1" dirty="0"/>
              <a:t> shim </a:t>
            </a:r>
            <a:r>
              <a:rPr lang="en-US" sz="2700" i="1" dirty="0" err="1"/>
              <a:t>availalble</a:t>
            </a:r>
            <a:endParaRPr sz="2700" i="1" dirty="0"/>
          </a:p>
          <a:p>
            <a:pPr marL="342900" lvl="0" indent="-245109" algn="l" rtl="0">
              <a:spcBef>
                <a:spcPts val="308"/>
              </a:spcBef>
              <a:spcAft>
                <a:spcPts val="0"/>
              </a:spcAft>
              <a:buSzPct val="100000"/>
              <a:buNone/>
            </a:pPr>
            <a:endParaRPr dirty="0"/>
          </a:p>
        </p:txBody>
      </p:sp>
      <p:sp>
        <p:nvSpPr>
          <p:cNvPr id="151" name="Google Shape;151;p9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152" name="Google Shape;152;p9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6-Oct-23 MQXFA17 Coil Pack and Shimming Proposal</a:t>
            </a:r>
            <a:endParaRPr/>
          </a:p>
        </p:txBody>
      </p:sp>
      <p:sp>
        <p:nvSpPr>
          <p:cNvPr id="153" name="Google Shape;153;p9"/>
          <p:cNvSpPr/>
          <p:nvPr/>
        </p:nvSpPr>
        <p:spPr>
          <a:xfrm>
            <a:off x="4094354" y="3490724"/>
            <a:ext cx="473272" cy="891392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52C4EA"/>
              </a:gs>
              <a:gs pos="100000">
                <a:srgbClr val="93F5FF"/>
              </a:gs>
            </a:gsLst>
            <a:lin ang="16200000" scaled="0"/>
          </a:gradFill>
          <a:ln w="9525" cap="flat" cmpd="sng">
            <a:solidFill>
              <a:srgbClr val="5EB8D5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9"/>
          <p:cNvSpPr txBox="1"/>
          <p:nvPr/>
        </p:nvSpPr>
        <p:spPr>
          <a:xfrm>
            <a:off x="1418260" y="3197005"/>
            <a:ext cx="14161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Unshimmed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9"/>
          <p:cNvSpPr txBox="1"/>
          <p:nvPr/>
        </p:nvSpPr>
        <p:spPr>
          <a:xfrm>
            <a:off x="5287614" y="1719677"/>
            <a:ext cx="2674989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Shimming: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0.005” 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Coil 151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0.005” 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152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0.002” 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237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0.002” + 0.002” 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239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9493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58b0d13458_0_0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12</a:t>
            </a:fld>
            <a:endParaRPr/>
          </a:p>
        </p:txBody>
      </p:sp>
      <p:sp>
        <p:nvSpPr>
          <p:cNvPr id="52" name="Google Shape;52;g258b0d13458_0_0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6-Oct-23 MQXFA17 Coil Pack and Shimming Proposal</a:t>
            </a:r>
            <a:endParaRPr/>
          </a:p>
        </p:txBody>
      </p:sp>
      <p:sp>
        <p:nvSpPr>
          <p:cNvPr id="55" name="Google Shape;55;g258b0d13458_0_0"/>
          <p:cNvSpPr txBox="1"/>
          <p:nvPr/>
        </p:nvSpPr>
        <p:spPr>
          <a:xfrm>
            <a:off x="6770548" y="144825"/>
            <a:ext cx="2280264" cy="64629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Coils are </a:t>
            </a:r>
            <a:r>
              <a:rPr lang="it-IT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reported</a:t>
            </a:r>
            <a:r>
              <a:rPr lang="it-IT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it-IT" sz="1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mechanical</a:t>
            </a:r>
            <a:r>
              <a:rPr lang="it-IT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order</a:t>
            </a:r>
            <a:endParaRPr dirty="0"/>
          </a:p>
        </p:txBody>
      </p:sp>
      <p:sp>
        <p:nvSpPr>
          <p:cNvPr id="56" name="Google Shape;56;g258b0d13458_0_0"/>
          <p:cNvSpPr txBox="1"/>
          <p:nvPr/>
        </p:nvSpPr>
        <p:spPr>
          <a:xfrm>
            <a:off x="91503" y="879112"/>
            <a:ext cx="90525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Noto Sans Symbols"/>
              <a:buChar char="▪"/>
            </a:pPr>
            <a:r>
              <a:rPr lang="it-IT" sz="20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There are 74 (with coil 152) acceptable coil </a:t>
            </a:r>
            <a:r>
              <a:rPr lang="it-IT" sz="2000" b="0" i="0" u="none" strike="noStrike" cap="none" dirty="0" err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orderings</a:t>
            </a:r>
            <a:r>
              <a:rPr lang="it-IT" sz="20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with voltage &lt; 353 V that are common for both rolled and minor edge RRR values (values reported for rolled RRR)</a:t>
            </a:r>
          </a:p>
          <a:p>
            <a:pPr marL="800100" lvl="1" indent="-342900">
              <a:buClr>
                <a:schemeClr val="accent6"/>
              </a:buClr>
              <a:buSzPts val="2400"/>
              <a:buFont typeface="Noto Sans Symbols"/>
              <a:buChar char="▪"/>
            </a:pPr>
            <a:r>
              <a:rPr lang="it-IT" sz="2000" dirty="0">
                <a:solidFill>
                  <a:schemeClr val="accent5"/>
                </a:solidFill>
                <a:latin typeface="Arial"/>
                <a:cs typeface="Arial"/>
                <a:sym typeface="Arial"/>
              </a:rPr>
              <a:t>11 </a:t>
            </a:r>
            <a:r>
              <a:rPr lang="it-IT" sz="2000" dirty="0" err="1">
                <a:solidFill>
                  <a:schemeClr val="accent5"/>
                </a:solidFill>
                <a:latin typeface="Arial"/>
                <a:cs typeface="Arial"/>
                <a:sym typeface="Arial"/>
              </a:rPr>
              <a:t>combinations</a:t>
            </a:r>
            <a:r>
              <a:rPr lang="it-IT" sz="2000" dirty="0">
                <a:solidFill>
                  <a:schemeClr val="accent5"/>
                </a:solidFill>
                <a:latin typeface="Arial"/>
                <a:cs typeface="Arial"/>
                <a:sym typeface="Arial"/>
              </a:rPr>
              <a:t> </a:t>
            </a:r>
            <a:r>
              <a:rPr lang="it-IT" sz="2000" dirty="0" err="1">
                <a:solidFill>
                  <a:schemeClr val="accent5"/>
                </a:solidFill>
                <a:latin typeface="Arial"/>
                <a:cs typeface="Arial"/>
                <a:sym typeface="Arial"/>
              </a:rPr>
              <a:t>without</a:t>
            </a:r>
            <a:r>
              <a:rPr lang="it-IT" sz="2000" dirty="0">
                <a:solidFill>
                  <a:schemeClr val="accent5"/>
                </a:solidFill>
                <a:latin typeface="Arial"/>
                <a:cs typeface="Arial"/>
                <a:sym typeface="Arial"/>
              </a:rPr>
              <a:t> 150</a:t>
            </a:r>
            <a:endParaRPr sz="2000" dirty="0"/>
          </a:p>
        </p:txBody>
      </p:sp>
      <p:sp>
        <p:nvSpPr>
          <p:cNvPr id="57" name="Google Shape;57;g258b0d13458_0_0"/>
          <p:cNvSpPr txBox="1">
            <a:spLocks noGrp="1"/>
          </p:cNvSpPr>
          <p:nvPr>
            <p:ph type="title"/>
          </p:nvPr>
        </p:nvSpPr>
        <p:spPr>
          <a:xfrm>
            <a:off x="-352917" y="-12734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it-IT" dirty="0"/>
              <a:t>Acceptable coil ordering (150 spare)</a:t>
            </a:r>
            <a:endParaRPr dirty="0"/>
          </a:p>
        </p:txBody>
      </p:sp>
      <p:graphicFrame>
        <p:nvGraphicFramePr>
          <p:cNvPr id="5" name="Tabella 8">
            <a:extLst>
              <a:ext uri="{FF2B5EF4-FFF2-40B4-BE49-F238E27FC236}">
                <a16:creationId xmlns:a16="http://schemas.microsoft.com/office/drawing/2014/main" id="{7D919F2F-5C13-0AD7-ECDB-C015A26117B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150192" y="2146522"/>
          <a:ext cx="2900620" cy="4504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124">
                  <a:extLst>
                    <a:ext uri="{9D8B030D-6E8A-4147-A177-3AD203B41FA5}">
                      <a16:colId xmlns:a16="http://schemas.microsoft.com/office/drawing/2014/main" val="534196917"/>
                    </a:ext>
                  </a:extLst>
                </a:gridCol>
                <a:gridCol w="580124">
                  <a:extLst>
                    <a:ext uri="{9D8B030D-6E8A-4147-A177-3AD203B41FA5}">
                      <a16:colId xmlns:a16="http://schemas.microsoft.com/office/drawing/2014/main" val="3430114189"/>
                    </a:ext>
                  </a:extLst>
                </a:gridCol>
                <a:gridCol w="580124">
                  <a:extLst>
                    <a:ext uri="{9D8B030D-6E8A-4147-A177-3AD203B41FA5}">
                      <a16:colId xmlns:a16="http://schemas.microsoft.com/office/drawing/2014/main" val="3023615416"/>
                    </a:ext>
                  </a:extLst>
                </a:gridCol>
                <a:gridCol w="580124">
                  <a:extLst>
                    <a:ext uri="{9D8B030D-6E8A-4147-A177-3AD203B41FA5}">
                      <a16:colId xmlns:a16="http://schemas.microsoft.com/office/drawing/2014/main" val="435058151"/>
                    </a:ext>
                  </a:extLst>
                </a:gridCol>
                <a:gridCol w="580124">
                  <a:extLst>
                    <a:ext uri="{9D8B030D-6E8A-4147-A177-3AD203B41FA5}">
                      <a16:colId xmlns:a16="http://schemas.microsoft.com/office/drawing/2014/main" val="1016224226"/>
                    </a:ext>
                  </a:extLst>
                </a:gridCol>
              </a:tblGrid>
              <a:tr h="252898">
                <a:tc>
                  <a:txBody>
                    <a:bodyPr/>
                    <a:lstStyle/>
                    <a:p>
                      <a:pPr algn="ctr"/>
                      <a:r>
                        <a:rPr lang="it-IT" sz="900" dirty="0"/>
                        <a:t>P1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/>
                        <a:t>P2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/>
                        <a:t>P3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/>
                        <a:t>P4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/>
                        <a:t>Volt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5852491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02038485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75119961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567003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21303566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07970202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08845518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4274220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2613839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05372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94237369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50848302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41783579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43280799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648502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36153737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10343999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45541117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12860210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74973510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90346502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4959092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66724065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64749639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39141353"/>
                  </a:ext>
                </a:extLst>
              </a:tr>
            </a:tbl>
          </a:graphicData>
        </a:graphic>
      </p:graphicFrame>
      <p:graphicFrame>
        <p:nvGraphicFramePr>
          <p:cNvPr id="2" name="Tabella 8">
            <a:extLst>
              <a:ext uri="{FF2B5EF4-FFF2-40B4-BE49-F238E27FC236}">
                <a16:creationId xmlns:a16="http://schemas.microsoft.com/office/drawing/2014/main" id="{1CF2A8CC-5F6B-E51E-0C94-BC1026DE6C4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8359" y="2148854"/>
          <a:ext cx="2900620" cy="46820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124">
                  <a:extLst>
                    <a:ext uri="{9D8B030D-6E8A-4147-A177-3AD203B41FA5}">
                      <a16:colId xmlns:a16="http://schemas.microsoft.com/office/drawing/2014/main" val="534196917"/>
                    </a:ext>
                  </a:extLst>
                </a:gridCol>
                <a:gridCol w="580124">
                  <a:extLst>
                    <a:ext uri="{9D8B030D-6E8A-4147-A177-3AD203B41FA5}">
                      <a16:colId xmlns:a16="http://schemas.microsoft.com/office/drawing/2014/main" val="3430114189"/>
                    </a:ext>
                  </a:extLst>
                </a:gridCol>
                <a:gridCol w="580124">
                  <a:extLst>
                    <a:ext uri="{9D8B030D-6E8A-4147-A177-3AD203B41FA5}">
                      <a16:colId xmlns:a16="http://schemas.microsoft.com/office/drawing/2014/main" val="3023615416"/>
                    </a:ext>
                  </a:extLst>
                </a:gridCol>
                <a:gridCol w="580124">
                  <a:extLst>
                    <a:ext uri="{9D8B030D-6E8A-4147-A177-3AD203B41FA5}">
                      <a16:colId xmlns:a16="http://schemas.microsoft.com/office/drawing/2014/main" val="435058151"/>
                    </a:ext>
                  </a:extLst>
                </a:gridCol>
                <a:gridCol w="580124">
                  <a:extLst>
                    <a:ext uri="{9D8B030D-6E8A-4147-A177-3AD203B41FA5}">
                      <a16:colId xmlns:a16="http://schemas.microsoft.com/office/drawing/2014/main" val="1016224226"/>
                    </a:ext>
                  </a:extLst>
                </a:gridCol>
              </a:tblGrid>
              <a:tr h="252898">
                <a:tc>
                  <a:txBody>
                    <a:bodyPr/>
                    <a:lstStyle/>
                    <a:p>
                      <a:pPr algn="ctr"/>
                      <a:r>
                        <a:rPr lang="it-IT" sz="900" dirty="0"/>
                        <a:t>P1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/>
                        <a:t>P2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/>
                        <a:t>P3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/>
                        <a:t>P4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/>
                        <a:t>Volt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5852491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038485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75119961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78567003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21303566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07970202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08845518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4274220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2613839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7705372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94237369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848302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41783579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280799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83648502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36153737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10343999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45541117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12860210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74973510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346502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4959092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66724065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749639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39141353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8983383"/>
                  </a:ext>
                </a:extLst>
              </a:tr>
            </a:tbl>
          </a:graphicData>
        </a:graphic>
      </p:graphicFrame>
      <p:graphicFrame>
        <p:nvGraphicFramePr>
          <p:cNvPr id="4" name="Tabella 8">
            <a:extLst>
              <a:ext uri="{FF2B5EF4-FFF2-40B4-BE49-F238E27FC236}">
                <a16:creationId xmlns:a16="http://schemas.microsoft.com/office/drawing/2014/main" id="{92339AF1-D384-253F-1A0D-50C41230334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167443" y="2148853"/>
          <a:ext cx="2900620" cy="46820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124">
                  <a:extLst>
                    <a:ext uri="{9D8B030D-6E8A-4147-A177-3AD203B41FA5}">
                      <a16:colId xmlns:a16="http://schemas.microsoft.com/office/drawing/2014/main" val="534196917"/>
                    </a:ext>
                  </a:extLst>
                </a:gridCol>
                <a:gridCol w="580124">
                  <a:extLst>
                    <a:ext uri="{9D8B030D-6E8A-4147-A177-3AD203B41FA5}">
                      <a16:colId xmlns:a16="http://schemas.microsoft.com/office/drawing/2014/main" val="3430114189"/>
                    </a:ext>
                  </a:extLst>
                </a:gridCol>
                <a:gridCol w="580124">
                  <a:extLst>
                    <a:ext uri="{9D8B030D-6E8A-4147-A177-3AD203B41FA5}">
                      <a16:colId xmlns:a16="http://schemas.microsoft.com/office/drawing/2014/main" val="3023615416"/>
                    </a:ext>
                  </a:extLst>
                </a:gridCol>
                <a:gridCol w="580124">
                  <a:extLst>
                    <a:ext uri="{9D8B030D-6E8A-4147-A177-3AD203B41FA5}">
                      <a16:colId xmlns:a16="http://schemas.microsoft.com/office/drawing/2014/main" val="435058151"/>
                    </a:ext>
                  </a:extLst>
                </a:gridCol>
                <a:gridCol w="580124">
                  <a:extLst>
                    <a:ext uri="{9D8B030D-6E8A-4147-A177-3AD203B41FA5}">
                      <a16:colId xmlns:a16="http://schemas.microsoft.com/office/drawing/2014/main" val="1016224226"/>
                    </a:ext>
                  </a:extLst>
                </a:gridCol>
              </a:tblGrid>
              <a:tr h="252898">
                <a:tc>
                  <a:txBody>
                    <a:bodyPr/>
                    <a:lstStyle/>
                    <a:p>
                      <a:pPr algn="ctr"/>
                      <a:r>
                        <a:rPr lang="it-IT" sz="900" dirty="0"/>
                        <a:t>P1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/>
                        <a:t>P2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/>
                        <a:t>P3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/>
                        <a:t>P4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/>
                        <a:t>Volt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5852491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02038485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75119961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78567003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21303566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07970202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08845518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4274220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2613839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7705372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94237369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50848302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41783579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43280799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648502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36153737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10343999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541117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12860210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74973510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90346502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4959092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66724065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749639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39141353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8983383"/>
                  </a:ext>
                </a:extLst>
              </a:tr>
            </a:tbl>
          </a:graphicData>
        </a:graphic>
      </p:graphicFrame>
      <p:sp>
        <p:nvSpPr>
          <p:cNvPr id="10" name="Google Shape;170;p10">
            <a:extLst>
              <a:ext uri="{FF2B5EF4-FFF2-40B4-BE49-F238E27FC236}">
                <a16:creationId xmlns:a16="http://schemas.microsoft.com/office/drawing/2014/main" id="{49E41883-6C51-6042-A45F-D8CED3FC6210}"/>
              </a:ext>
            </a:extLst>
          </p:cNvPr>
          <p:cNvSpPr txBox="1"/>
          <p:nvPr/>
        </p:nvSpPr>
        <p:spPr>
          <a:xfrm>
            <a:off x="3901036" y="5287189"/>
            <a:ext cx="5145764" cy="1396676"/>
          </a:xfrm>
          <a:prstGeom prst="rect">
            <a:avLst/>
          </a:prstGeom>
          <a:solidFill>
            <a:schemeClr val="lt1">
              <a:alpha val="82745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Coils reported in mechanical ordering from CSR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Peak voltages evaluated in usual failure scenarios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Removed Coil 150 from original selection 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Preserving opposing quadrants for FNAL/BNL coils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Several cases available; choosing lowest available voltage</a:t>
            </a:r>
            <a:endParaRPr sz="1800" b="1" u="sng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C32422B-A0D4-E945-A945-5DAADAA72A09}"/>
              </a:ext>
            </a:extLst>
          </p:cNvPr>
          <p:cNvSpPr/>
          <p:nvPr/>
        </p:nvSpPr>
        <p:spPr>
          <a:xfrm>
            <a:off x="91503" y="4441815"/>
            <a:ext cx="3251772" cy="3159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5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"/>
          <p:cNvSpPr txBox="1"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 dirty="0"/>
              <a:t>MQXFA17 Proposed Coil Arrangement</a:t>
            </a:r>
            <a:endParaRPr dirty="0"/>
          </a:p>
        </p:txBody>
      </p:sp>
      <p:sp>
        <p:nvSpPr>
          <p:cNvPr id="177" name="Google Shape;177;p11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178" name="Google Shape;178;p11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6-Oct-23 MQXFA17 Coil Pack and Shimming Proposal</a:t>
            </a:r>
            <a:endParaRPr/>
          </a:p>
        </p:txBody>
      </p:sp>
      <p:pic>
        <p:nvPicPr>
          <p:cNvPr id="179" name="Google Shape;179;p11"/>
          <p:cNvPicPr preferRelativeResize="0"/>
          <p:nvPr/>
        </p:nvPicPr>
        <p:blipFill rotWithShape="1">
          <a:blip r:embed="rId3">
            <a:alphaModFix/>
          </a:blip>
          <a:srcRect l="47771" r="17411" b="53326"/>
          <a:stretch/>
        </p:blipFill>
        <p:spPr>
          <a:xfrm>
            <a:off x="4500796" y="1549159"/>
            <a:ext cx="1573078" cy="1576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1"/>
          <p:cNvPicPr preferRelativeResize="0"/>
          <p:nvPr/>
        </p:nvPicPr>
        <p:blipFill rotWithShape="1">
          <a:blip r:embed="rId3">
            <a:alphaModFix/>
          </a:blip>
          <a:srcRect l="47771" r="17411" b="53326"/>
          <a:stretch/>
        </p:blipFill>
        <p:spPr>
          <a:xfrm rot="-5400000">
            <a:off x="2745030" y="1570678"/>
            <a:ext cx="1573078" cy="1576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1"/>
          <p:cNvPicPr preferRelativeResize="0"/>
          <p:nvPr/>
        </p:nvPicPr>
        <p:blipFill rotWithShape="1">
          <a:blip r:embed="rId3">
            <a:alphaModFix/>
          </a:blip>
          <a:srcRect l="47771" r="17411" b="53326"/>
          <a:stretch/>
        </p:blipFill>
        <p:spPr>
          <a:xfrm rot="5400000">
            <a:off x="4521092" y="3296157"/>
            <a:ext cx="1573078" cy="1576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1"/>
          <p:cNvPicPr preferRelativeResize="0"/>
          <p:nvPr/>
        </p:nvPicPr>
        <p:blipFill rotWithShape="1">
          <a:blip r:embed="rId3">
            <a:alphaModFix/>
          </a:blip>
          <a:srcRect l="47771" r="17411" b="53326"/>
          <a:stretch/>
        </p:blipFill>
        <p:spPr>
          <a:xfrm rot="10800000">
            <a:off x="2760477" y="3311604"/>
            <a:ext cx="1573078" cy="1576737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1"/>
          <p:cNvSpPr txBox="1"/>
          <p:nvPr/>
        </p:nvSpPr>
        <p:spPr>
          <a:xfrm>
            <a:off x="5082153" y="3831386"/>
            <a:ext cx="70904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239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1"/>
          <p:cNvSpPr txBox="1"/>
          <p:nvPr/>
        </p:nvSpPr>
        <p:spPr>
          <a:xfrm>
            <a:off x="3306921" y="2136000"/>
            <a:ext cx="10532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237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1"/>
          <p:cNvSpPr txBox="1"/>
          <p:nvPr/>
        </p:nvSpPr>
        <p:spPr>
          <a:xfrm>
            <a:off x="5096835" y="2158758"/>
            <a:ext cx="81045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151</a:t>
            </a:r>
            <a:endParaRPr sz="18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1"/>
          <p:cNvSpPr txBox="1"/>
          <p:nvPr/>
        </p:nvSpPr>
        <p:spPr>
          <a:xfrm>
            <a:off x="3221336" y="3891843"/>
            <a:ext cx="6477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152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1"/>
          <p:cNvSpPr txBox="1"/>
          <p:nvPr/>
        </p:nvSpPr>
        <p:spPr>
          <a:xfrm>
            <a:off x="1348831" y="4298765"/>
            <a:ext cx="2510578" cy="745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~0.002” Undersized R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Neglected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~0.005” Undersized per </a:t>
            </a:r>
            <a:r>
              <a:rPr lang="en-US" sz="1300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Midpl</a:t>
            </a:r>
            <a:r>
              <a:rPr lang="en-US" sz="130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 0.005” shim per side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1"/>
          <p:cNvSpPr txBox="1"/>
          <p:nvPr/>
        </p:nvSpPr>
        <p:spPr>
          <a:xfrm>
            <a:off x="5662018" y="1391636"/>
            <a:ext cx="2666973" cy="83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~0.0015” Undersized R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Neglected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~0.0045” Undersized per </a:t>
            </a:r>
            <a:r>
              <a:rPr lang="en-US" sz="1300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Midpl</a:t>
            </a:r>
            <a:r>
              <a:rPr lang="en-US" sz="130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 0.005” shim per side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1"/>
          <p:cNvSpPr txBox="1"/>
          <p:nvPr/>
        </p:nvSpPr>
        <p:spPr>
          <a:xfrm>
            <a:off x="5571105" y="4285413"/>
            <a:ext cx="2757886" cy="969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~.001” Undersized R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Neglected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~0.004” Undersized per </a:t>
            </a:r>
            <a:r>
              <a:rPr lang="en-US" sz="1300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midpl</a:t>
            </a:r>
            <a:r>
              <a:rPr lang="en-US" sz="130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 0.002” + 0.002” shim per side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00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1"/>
          <p:cNvSpPr txBox="1"/>
          <p:nvPr/>
        </p:nvSpPr>
        <p:spPr>
          <a:xfrm>
            <a:off x="612000" y="1408827"/>
            <a:ext cx="2753773" cy="84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~0.001” Undersized R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neglected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~.0025” Undersized per </a:t>
            </a:r>
            <a:r>
              <a:rPr lang="en-US" sz="1300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Midpl</a:t>
            </a:r>
            <a:r>
              <a:rPr lang="en-US" sz="130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 0.002”  shim per side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1"/>
          <p:cNvSpPr/>
          <p:nvPr/>
        </p:nvSpPr>
        <p:spPr>
          <a:xfrm>
            <a:off x="417231" y="854179"/>
            <a:ext cx="2629331" cy="419002"/>
          </a:xfrm>
          <a:prstGeom prst="rect">
            <a:avLst/>
          </a:prstGeom>
          <a:noFill/>
          <a:ln w="9525" cap="flat" cmpd="sng">
            <a:solidFill>
              <a:srgbClr val="0047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8 x </a:t>
            </a:r>
            <a:r>
              <a:rPr lang="en-US" sz="1800">
                <a:solidFill>
                  <a:srgbClr val="004769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δ</a:t>
            </a:r>
            <a:r>
              <a:rPr lang="en-US" sz="1800" baseline="-2500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midplane</a:t>
            </a:r>
            <a:r>
              <a:rPr lang="en-US" sz="180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 = 2 </a:t>
            </a:r>
            <a:r>
              <a:rPr lang="en-US" sz="1800">
                <a:solidFill>
                  <a:srgbClr val="004769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π</a:t>
            </a:r>
            <a:r>
              <a:rPr lang="en-US" sz="180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 x </a:t>
            </a:r>
            <a:r>
              <a:rPr lang="en-US" sz="1800">
                <a:solidFill>
                  <a:srgbClr val="004769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δ</a:t>
            </a:r>
            <a:r>
              <a:rPr lang="en-US" sz="180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US" sz="1800" baseline="-2500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endParaRPr sz="1800" baseline="-25000">
              <a:solidFill>
                <a:srgbClr val="0047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2" name="Google Shape;192;p11"/>
          <p:cNvCxnSpPr/>
          <p:nvPr/>
        </p:nvCxnSpPr>
        <p:spPr>
          <a:xfrm>
            <a:off x="4415725" y="1171653"/>
            <a:ext cx="0" cy="403133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93" name="Google Shape;193;p11"/>
          <p:cNvCxnSpPr/>
          <p:nvPr/>
        </p:nvCxnSpPr>
        <p:spPr>
          <a:xfrm rot="10800000">
            <a:off x="2713656" y="3221786"/>
            <a:ext cx="3585275" cy="720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94" name="Google Shape;194;p11"/>
          <p:cNvSpPr txBox="1"/>
          <p:nvPr/>
        </p:nvSpPr>
        <p:spPr>
          <a:xfrm>
            <a:off x="3360594" y="5216322"/>
            <a:ext cx="533992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Coil Electrical Order: </a:t>
            </a: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:151 – 239 – 237 – 152: B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u="sng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Conforms to a favorable order based on RRR data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5" name="Google Shape;195;p11"/>
          <p:cNvCxnSpPr/>
          <p:nvPr/>
        </p:nvCxnSpPr>
        <p:spPr>
          <a:xfrm rot="-5400000">
            <a:off x="4182143" y="4442078"/>
            <a:ext cx="685800" cy="1588"/>
          </a:xfrm>
          <a:prstGeom prst="straightConnector1">
            <a:avLst/>
          </a:prstGeom>
          <a:noFill/>
          <a:ln w="76200" cap="flat" cmpd="sng">
            <a:solidFill>
              <a:srgbClr val="0099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96" name="Google Shape;196;p11"/>
          <p:cNvCxnSpPr/>
          <p:nvPr/>
        </p:nvCxnSpPr>
        <p:spPr>
          <a:xfrm rot="10800000">
            <a:off x="5326845" y="3298668"/>
            <a:ext cx="685800" cy="1588"/>
          </a:xfrm>
          <a:prstGeom prst="straightConnector1">
            <a:avLst/>
          </a:prstGeom>
          <a:noFill/>
          <a:ln w="76200" cap="flat" cmpd="sng">
            <a:solidFill>
              <a:srgbClr val="0099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97" name="Google Shape;197;p11"/>
          <p:cNvSpPr txBox="1"/>
          <p:nvPr/>
        </p:nvSpPr>
        <p:spPr>
          <a:xfrm>
            <a:off x="4635908" y="2680837"/>
            <a:ext cx="47075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Q1</a:t>
            </a:r>
            <a:endParaRPr/>
          </a:p>
        </p:txBody>
      </p:sp>
      <p:sp>
        <p:nvSpPr>
          <p:cNvPr id="198" name="Google Shape;198;p11"/>
          <p:cNvSpPr txBox="1"/>
          <p:nvPr/>
        </p:nvSpPr>
        <p:spPr>
          <a:xfrm>
            <a:off x="3761362" y="2680548"/>
            <a:ext cx="47075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Q2</a:t>
            </a:r>
            <a:endParaRPr/>
          </a:p>
        </p:txBody>
      </p:sp>
      <p:sp>
        <p:nvSpPr>
          <p:cNvPr id="199" name="Google Shape;199;p11"/>
          <p:cNvSpPr txBox="1"/>
          <p:nvPr/>
        </p:nvSpPr>
        <p:spPr>
          <a:xfrm>
            <a:off x="3753930" y="3462139"/>
            <a:ext cx="47075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Q3</a:t>
            </a:r>
            <a:endParaRPr/>
          </a:p>
        </p:txBody>
      </p:sp>
      <p:sp>
        <p:nvSpPr>
          <p:cNvPr id="200" name="Google Shape;200;p11"/>
          <p:cNvSpPr txBox="1"/>
          <p:nvPr/>
        </p:nvSpPr>
        <p:spPr>
          <a:xfrm>
            <a:off x="4626080" y="3449612"/>
            <a:ext cx="47075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Q4</a:t>
            </a:r>
            <a:endParaRPr/>
          </a:p>
        </p:txBody>
      </p:sp>
      <p:cxnSp>
        <p:nvCxnSpPr>
          <p:cNvPr id="201" name="Google Shape;201;p11"/>
          <p:cNvCxnSpPr/>
          <p:nvPr/>
        </p:nvCxnSpPr>
        <p:spPr>
          <a:xfrm rot="-5400000">
            <a:off x="3968495" y="4442078"/>
            <a:ext cx="685800" cy="1588"/>
          </a:xfrm>
          <a:prstGeom prst="straightConnector1">
            <a:avLst/>
          </a:prstGeom>
          <a:noFill/>
          <a:ln w="76200" cap="flat" cmpd="sng">
            <a:solidFill>
              <a:srgbClr val="0099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02" name="Google Shape;202;p11"/>
          <p:cNvCxnSpPr/>
          <p:nvPr/>
        </p:nvCxnSpPr>
        <p:spPr>
          <a:xfrm rot="10800000">
            <a:off x="2826533" y="3298668"/>
            <a:ext cx="685800" cy="1588"/>
          </a:xfrm>
          <a:prstGeom prst="straightConnector1">
            <a:avLst/>
          </a:prstGeom>
          <a:noFill/>
          <a:ln w="76200" cap="flat" cmpd="sng">
            <a:solidFill>
              <a:srgbClr val="0099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03" name="Google Shape;203;p11"/>
          <p:cNvCxnSpPr/>
          <p:nvPr/>
        </p:nvCxnSpPr>
        <p:spPr>
          <a:xfrm rot="10800000">
            <a:off x="2826533" y="3130178"/>
            <a:ext cx="685800" cy="1588"/>
          </a:xfrm>
          <a:prstGeom prst="straightConnector1">
            <a:avLst/>
          </a:prstGeom>
          <a:noFill/>
          <a:ln w="76200" cap="flat" cmpd="sng">
            <a:solidFill>
              <a:srgbClr val="0099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04" name="Google Shape;204;p11"/>
          <p:cNvCxnSpPr/>
          <p:nvPr/>
        </p:nvCxnSpPr>
        <p:spPr>
          <a:xfrm rot="-5400000">
            <a:off x="3968495" y="1965178"/>
            <a:ext cx="685800" cy="1588"/>
          </a:xfrm>
          <a:prstGeom prst="straightConnector1">
            <a:avLst/>
          </a:prstGeom>
          <a:noFill/>
          <a:ln w="76200" cap="flat" cmpd="sng">
            <a:solidFill>
              <a:srgbClr val="0099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05" name="Google Shape;205;p11"/>
          <p:cNvCxnSpPr/>
          <p:nvPr/>
        </p:nvCxnSpPr>
        <p:spPr>
          <a:xfrm rot="10800000">
            <a:off x="5336207" y="3130178"/>
            <a:ext cx="685800" cy="1588"/>
          </a:xfrm>
          <a:prstGeom prst="straightConnector1">
            <a:avLst/>
          </a:prstGeom>
          <a:noFill/>
          <a:ln w="76200" cap="flat" cmpd="sng">
            <a:solidFill>
              <a:srgbClr val="0099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06" name="Google Shape;206;p11"/>
          <p:cNvCxnSpPr/>
          <p:nvPr/>
        </p:nvCxnSpPr>
        <p:spPr>
          <a:xfrm rot="-5400000">
            <a:off x="4182143" y="1970984"/>
            <a:ext cx="685800" cy="1588"/>
          </a:xfrm>
          <a:prstGeom prst="straightConnector1">
            <a:avLst/>
          </a:prstGeom>
          <a:noFill/>
          <a:ln w="76200" cap="flat" cmpd="sng">
            <a:solidFill>
              <a:srgbClr val="0099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12" descr="QXF Ground Insulation v3.pdf"/>
          <p:cNvPicPr preferRelativeResize="0"/>
          <p:nvPr/>
        </p:nvPicPr>
        <p:blipFill rotWithShape="1">
          <a:blip r:embed="rId3">
            <a:alphaModFix/>
          </a:blip>
          <a:srcRect l="38385" t="22222" r="5801" b="17778"/>
          <a:stretch/>
        </p:blipFill>
        <p:spPr>
          <a:xfrm rot="2700000">
            <a:off x="4682067" y="935482"/>
            <a:ext cx="3852333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2"/>
          <p:cNvSpPr txBox="1"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 dirty="0"/>
              <a:t>MQXFA17 Coil Pack Build 1 (Fuji)</a:t>
            </a:r>
            <a:endParaRPr dirty="0"/>
          </a:p>
        </p:txBody>
      </p:sp>
      <p:sp>
        <p:nvSpPr>
          <p:cNvPr id="213" name="Google Shape;213;p12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214" name="Google Shape;214;p12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6-Oct-23 MQXFA17 Coil Pack and Shimming Proposal</a:t>
            </a:r>
            <a:endParaRPr/>
          </a:p>
        </p:txBody>
      </p:sp>
      <p:graphicFrame>
        <p:nvGraphicFramePr>
          <p:cNvPr id="215" name="Google Shape;215;p12"/>
          <p:cNvGraphicFramePr/>
          <p:nvPr>
            <p:extLst>
              <p:ext uri="{D42A27DB-BD31-4B8C-83A1-F6EECF244321}">
                <p14:modId xmlns:p14="http://schemas.microsoft.com/office/powerpoint/2010/main" val="351787771"/>
              </p:ext>
            </p:extLst>
          </p:nvPr>
        </p:nvGraphicFramePr>
        <p:xfrm>
          <a:off x="971599" y="4201160"/>
          <a:ext cx="7200825" cy="2133660"/>
        </p:xfrm>
        <a:graphic>
          <a:graphicData uri="http://schemas.openxmlformats.org/drawingml/2006/table">
            <a:tbl>
              <a:tblPr firstRow="1" bandRow="1">
                <a:noFill/>
                <a:tableStyleId>{72FEE77F-9000-4F07-8CE0-26BB65F88256}</a:tableStyleId>
              </a:tblPr>
              <a:tblGrid>
                <a:gridCol w="3190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6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9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7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5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b="0">
                        <a:solidFill>
                          <a:srgbClr val="004769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dirty="0">
                          <a:solidFill>
                            <a:srgbClr val="004769"/>
                          </a:solidFill>
                        </a:rPr>
                        <a:t>151</a:t>
                      </a:r>
                      <a:endParaRPr sz="1300" b="1" dirty="0">
                        <a:solidFill>
                          <a:srgbClr val="004769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dirty="0">
                          <a:solidFill>
                            <a:srgbClr val="004769"/>
                          </a:solidFill>
                        </a:rPr>
                        <a:t>237</a:t>
                      </a:r>
                      <a:endParaRPr sz="1300" b="1" dirty="0">
                        <a:solidFill>
                          <a:srgbClr val="004769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dirty="0">
                          <a:solidFill>
                            <a:srgbClr val="00476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152</a:t>
                      </a:r>
                      <a:endParaRPr sz="1300" b="1" dirty="0">
                        <a:solidFill>
                          <a:srgbClr val="00476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dirty="0">
                          <a:solidFill>
                            <a:srgbClr val="004769"/>
                          </a:solidFill>
                        </a:rPr>
                        <a:t>239</a:t>
                      </a:r>
                      <a:endParaRPr sz="1300" b="1" dirty="0">
                        <a:solidFill>
                          <a:srgbClr val="004769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>
                          <a:solidFill>
                            <a:srgbClr val="004769"/>
                          </a:solidFill>
                        </a:rPr>
                        <a:t>Kapton Ground plane insulation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 dirty="0">
                          <a:solidFill>
                            <a:srgbClr val="004769"/>
                          </a:solidFill>
                        </a:rPr>
                        <a:t>0.0045” </a:t>
                      </a:r>
                      <a:r>
                        <a:rPr lang="en-US" sz="1300" b="0" dirty="0">
                          <a:solidFill>
                            <a:srgbClr val="A5A5A5"/>
                          </a:solidFill>
                        </a:rPr>
                        <a:t>(0.114 mm)</a:t>
                      </a:r>
                      <a:endParaRPr sz="1300" b="0" dirty="0">
                        <a:solidFill>
                          <a:srgbClr val="A5A5A5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>
                          <a:solidFill>
                            <a:srgbClr val="004769"/>
                          </a:solidFill>
                        </a:rPr>
                        <a:t>Coil Specific Radial Shim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>
                          <a:solidFill>
                            <a:srgbClr val="004769"/>
                          </a:solidFill>
                        </a:rPr>
                        <a:t>0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 dirty="0">
                          <a:solidFill>
                            <a:srgbClr val="004769"/>
                          </a:solidFill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 dirty="0">
                          <a:solidFill>
                            <a:srgbClr val="004769"/>
                          </a:solidFill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 dirty="0">
                          <a:solidFill>
                            <a:srgbClr val="004769"/>
                          </a:solidFill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>
                          <a:solidFill>
                            <a:srgbClr val="004769"/>
                          </a:solidFill>
                        </a:rPr>
                        <a:t>Coil-specific midplane shim</a:t>
                      </a:r>
                      <a:endParaRPr sz="1300" b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0" i="0" u="none" strike="noStrike" cap="none" dirty="0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0.005”</a:t>
                      </a:r>
                      <a:endParaRPr sz="1300" b="0" i="0" u="none" strike="noStrike" cap="none" dirty="0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0" i="0" u="none" strike="noStrike" cap="none" dirty="0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0.125 mm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1300"/>
                        <a:buFont typeface="Arial"/>
                        <a:buNone/>
                      </a:pPr>
                      <a:r>
                        <a:rPr lang="is-IS" sz="1300" b="0" i="0" u="none" strike="noStrike" cap="none" dirty="0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0.002”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300"/>
                        <a:buFont typeface="Arial"/>
                        <a:buNone/>
                      </a:pPr>
                      <a:r>
                        <a:rPr lang="is-IS" sz="1300" b="0" i="0" u="none" strike="noStrike" cap="none" dirty="0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0.05 mm</a:t>
                      </a:r>
                      <a:endParaRPr lang="is-IS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1300"/>
                        <a:buFont typeface="Arial"/>
                        <a:buNone/>
                      </a:pPr>
                      <a:r>
                        <a:rPr lang="is-IS" sz="1300" b="0" i="0" u="none" strike="noStrike" cap="none" dirty="0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0.005”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300"/>
                        <a:buFont typeface="Arial"/>
                        <a:buNone/>
                      </a:pPr>
                      <a:r>
                        <a:rPr lang="is-IS" sz="1300" b="0" i="0" u="none" strike="noStrike" cap="none" dirty="0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0.125 mm</a:t>
                      </a:r>
                      <a:endParaRPr lang="is-IS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1300"/>
                        <a:buFont typeface="Arial"/>
                        <a:buNone/>
                      </a:pPr>
                      <a:r>
                        <a:rPr lang="is-IS" sz="1300" b="0" i="0" u="none" strike="noStrike" cap="none" dirty="0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0.002“ + 0.002“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300"/>
                        <a:buFont typeface="Arial"/>
                        <a:buNone/>
                      </a:pPr>
                      <a:r>
                        <a:rPr lang="is-IS" sz="1300" b="0" i="0" u="none" strike="noStrike" cap="none" dirty="0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0.100 mm</a:t>
                      </a:r>
                      <a:endParaRPr lang="is-IS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>
                          <a:solidFill>
                            <a:srgbClr val="004769"/>
                          </a:solidFill>
                        </a:rPr>
                        <a:t>Fuji paper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>
                          <a:solidFill>
                            <a:srgbClr val="004769"/>
                          </a:solidFill>
                        </a:rPr>
                        <a:t>0.007” </a:t>
                      </a:r>
                      <a:r>
                        <a:rPr lang="en-US" sz="1300" b="0">
                          <a:solidFill>
                            <a:srgbClr val="A5A5A5"/>
                          </a:solidFill>
                        </a:rPr>
                        <a:t>(0.175 mm)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>
                          <a:solidFill>
                            <a:srgbClr val="004769"/>
                          </a:solidFill>
                        </a:rPr>
                        <a:t>Radial Shim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50" b="0" dirty="0">
                          <a:solidFill>
                            <a:srgbClr val="004769"/>
                          </a:solidFill>
                        </a:rPr>
                        <a:t>0.005” Polyimide</a:t>
                      </a:r>
                      <a:r>
                        <a:rPr lang="en-US" sz="1150" b="0" dirty="0">
                          <a:solidFill>
                            <a:srgbClr val="FF6600"/>
                          </a:solidFill>
                        </a:rPr>
                        <a:t> </a:t>
                      </a:r>
                      <a:r>
                        <a:rPr lang="en-US" sz="1150" b="0" dirty="0">
                          <a:solidFill>
                            <a:srgbClr val="004769"/>
                          </a:solidFill>
                        </a:rPr>
                        <a:t>+ 0.005” G11 </a:t>
                      </a:r>
                      <a:r>
                        <a:rPr lang="en-US" sz="1150" b="0" dirty="0">
                          <a:solidFill>
                            <a:srgbClr val="A5A5A5"/>
                          </a:solidFill>
                        </a:rPr>
                        <a:t>(~0.25 mm)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6" name="Google Shape;216;p12"/>
          <p:cNvSpPr txBox="1"/>
          <p:nvPr/>
        </p:nvSpPr>
        <p:spPr>
          <a:xfrm>
            <a:off x="304800" y="1066800"/>
            <a:ext cx="4647482" cy="3033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77500" lnSpcReduction="20000"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Nominal Collar R: 114 mm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34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Nominal Coil R: 113.376 mm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34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Nominal Radial shim = 0.025” (0.624 mm)</a:t>
            </a:r>
            <a:endParaRPr sz="28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spcBef>
                <a:spcPts val="434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▪"/>
            </a:pPr>
            <a:r>
              <a:rPr lang="en-US" sz="2800" b="0" i="1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But we still target ~0.020”</a:t>
            </a:r>
            <a:endParaRPr sz="2800" b="0" i="1" u="none" strike="noStrike" cap="none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34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▪"/>
            </a:pPr>
            <a:r>
              <a:rPr lang="en-US" sz="28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Fuji </a:t>
            </a:r>
            <a:r>
              <a:rPr lang="en-US"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radial stack up</a:t>
            </a:r>
            <a:r>
              <a:rPr lang="en-US" sz="28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is</a:t>
            </a:r>
            <a:r>
              <a:rPr lang="en-US"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~0.021” </a:t>
            </a:r>
            <a:r>
              <a:rPr lang="en-US" sz="28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~0.54 mm)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372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0.0045” Coil GPI + 0.007” Fuji + 0.005” Kapton &amp; 0.005” G11 </a:t>
            </a:r>
            <a:endParaRPr/>
          </a:p>
          <a:p>
            <a:pPr marL="285750" marR="0" lvl="0" indent="-285750" algn="l" rtl="0">
              <a:spcBef>
                <a:spcPts val="372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▪"/>
            </a:pPr>
            <a:r>
              <a:rPr lang="en-US" sz="240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Add Kapton to various midplanes</a:t>
            </a:r>
            <a:endParaRPr sz="2400" b="0" i="0" u="none" strike="noStrike" cap="none">
              <a:solidFill>
                <a:srgbClr val="00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13" descr="QXF Ground Insulation v3.pdf"/>
          <p:cNvPicPr preferRelativeResize="0"/>
          <p:nvPr/>
        </p:nvPicPr>
        <p:blipFill rotWithShape="1">
          <a:blip r:embed="rId3">
            <a:alphaModFix/>
          </a:blip>
          <a:srcRect l="38385" t="22222" r="5801" b="17778"/>
          <a:stretch/>
        </p:blipFill>
        <p:spPr>
          <a:xfrm rot="2700000">
            <a:off x="4682067" y="935482"/>
            <a:ext cx="3852333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3"/>
          <p:cNvSpPr txBox="1"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 dirty="0"/>
              <a:t>MQXFA17 Coil Pack Build (Final)</a:t>
            </a:r>
            <a:endParaRPr dirty="0"/>
          </a:p>
        </p:txBody>
      </p:sp>
      <p:sp>
        <p:nvSpPr>
          <p:cNvPr id="224" name="Google Shape;224;p13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225" name="Google Shape;225;p13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6-Oct-23 MQXFA17 Coil Pack and Shimming Proposal</a:t>
            </a:r>
            <a:endParaRPr/>
          </a:p>
        </p:txBody>
      </p:sp>
      <p:graphicFrame>
        <p:nvGraphicFramePr>
          <p:cNvPr id="226" name="Google Shape;226;p13"/>
          <p:cNvGraphicFramePr/>
          <p:nvPr>
            <p:extLst>
              <p:ext uri="{D42A27DB-BD31-4B8C-83A1-F6EECF244321}">
                <p14:modId xmlns:p14="http://schemas.microsoft.com/office/powerpoint/2010/main" val="1051585861"/>
              </p:ext>
            </p:extLst>
          </p:nvPr>
        </p:nvGraphicFramePr>
        <p:xfrm>
          <a:off x="971599" y="4201160"/>
          <a:ext cx="7200825" cy="2286060"/>
        </p:xfrm>
        <a:graphic>
          <a:graphicData uri="http://schemas.openxmlformats.org/drawingml/2006/table">
            <a:tbl>
              <a:tblPr firstRow="1" bandRow="1">
                <a:noFill/>
                <a:tableStyleId>{72FEE77F-9000-4F07-8CE0-26BB65F88256}</a:tableStyleId>
              </a:tblPr>
              <a:tblGrid>
                <a:gridCol w="3190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6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9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7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5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b="0">
                        <a:solidFill>
                          <a:srgbClr val="004769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dirty="0">
                          <a:solidFill>
                            <a:srgbClr val="004769"/>
                          </a:solidFill>
                        </a:rPr>
                        <a:t>151</a:t>
                      </a:r>
                      <a:endParaRPr sz="1300" b="1" dirty="0">
                        <a:solidFill>
                          <a:srgbClr val="004769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dirty="0">
                          <a:solidFill>
                            <a:srgbClr val="004769"/>
                          </a:solidFill>
                        </a:rPr>
                        <a:t>237</a:t>
                      </a:r>
                      <a:endParaRPr sz="1300" b="1" dirty="0">
                        <a:solidFill>
                          <a:srgbClr val="004769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dirty="0">
                          <a:solidFill>
                            <a:srgbClr val="00476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152</a:t>
                      </a:r>
                      <a:endParaRPr sz="1300" b="1" dirty="0">
                        <a:solidFill>
                          <a:srgbClr val="00476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dirty="0">
                          <a:solidFill>
                            <a:srgbClr val="004769"/>
                          </a:solidFill>
                        </a:rPr>
                        <a:t>239</a:t>
                      </a:r>
                      <a:endParaRPr sz="1300" b="1" dirty="0">
                        <a:solidFill>
                          <a:srgbClr val="004769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>
                          <a:solidFill>
                            <a:srgbClr val="004769"/>
                          </a:solidFill>
                        </a:rPr>
                        <a:t>Kapton Ground plane insulation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 dirty="0">
                          <a:solidFill>
                            <a:srgbClr val="004769"/>
                          </a:solidFill>
                        </a:rPr>
                        <a:t>0.0045” </a:t>
                      </a:r>
                      <a:r>
                        <a:rPr lang="en-US" sz="1300" b="0" dirty="0">
                          <a:solidFill>
                            <a:srgbClr val="A5A5A5"/>
                          </a:solidFill>
                        </a:rPr>
                        <a:t>(0.114 mm)</a:t>
                      </a:r>
                      <a:endParaRPr sz="1300" b="0" dirty="0">
                        <a:solidFill>
                          <a:srgbClr val="A5A5A5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>
                          <a:solidFill>
                            <a:srgbClr val="004769"/>
                          </a:solidFill>
                        </a:rPr>
                        <a:t>Coil Specific Radial Shim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>
                          <a:solidFill>
                            <a:srgbClr val="004769"/>
                          </a:solidFill>
                        </a:rPr>
                        <a:t>0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 dirty="0">
                          <a:solidFill>
                            <a:srgbClr val="004769"/>
                          </a:solidFill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 dirty="0">
                          <a:solidFill>
                            <a:srgbClr val="004769"/>
                          </a:solidFill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>
                          <a:solidFill>
                            <a:srgbClr val="004769"/>
                          </a:solidFill>
                        </a:rPr>
                        <a:t>0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>
                          <a:solidFill>
                            <a:srgbClr val="004769"/>
                          </a:solidFill>
                        </a:rPr>
                        <a:t>Coil-specific midplane shim</a:t>
                      </a:r>
                      <a:endParaRPr sz="1300" b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0" i="0" u="none" strike="noStrike" cap="none" dirty="0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0.005”</a:t>
                      </a:r>
                      <a:endParaRPr sz="1300" b="0" i="0" u="none" strike="noStrike" cap="none" dirty="0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0" i="0" u="none" strike="noStrike" cap="none" dirty="0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0.125 mm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1300"/>
                        <a:buFont typeface="Arial"/>
                        <a:buNone/>
                      </a:pPr>
                      <a:r>
                        <a:rPr lang="is-IS" sz="1300" b="0" i="0" u="none" strike="noStrike" cap="none" dirty="0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0.002”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300"/>
                        <a:buFont typeface="Arial"/>
                        <a:buNone/>
                      </a:pPr>
                      <a:r>
                        <a:rPr lang="is-IS" sz="1300" b="0" i="0" u="none" strike="noStrike" cap="none" dirty="0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0.05 mm</a:t>
                      </a:r>
                      <a:endParaRPr lang="is-IS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1300"/>
                        <a:buFont typeface="Arial"/>
                        <a:buNone/>
                      </a:pPr>
                      <a:r>
                        <a:rPr lang="is-IS" sz="1300" b="0" i="0" u="none" strike="noStrike" cap="none" dirty="0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0.005”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300"/>
                        <a:buFont typeface="Arial"/>
                        <a:buNone/>
                      </a:pPr>
                      <a:r>
                        <a:rPr lang="is-IS" sz="1300" b="0" i="0" u="none" strike="noStrike" cap="none" dirty="0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0.125 mm</a:t>
                      </a:r>
                      <a:endParaRPr lang="is-IS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1300"/>
                        <a:buFont typeface="Arial"/>
                        <a:buNone/>
                      </a:pPr>
                      <a:r>
                        <a:rPr lang="is-IS" sz="1300" b="0" i="0" u="none" strike="noStrike" cap="none" dirty="0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0.002“ + 0.002“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300"/>
                        <a:buFont typeface="Arial"/>
                        <a:buNone/>
                      </a:pPr>
                      <a:r>
                        <a:rPr lang="is-IS" sz="1300" b="0" i="0" u="none" strike="noStrike" cap="none" dirty="0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0.100 mm</a:t>
                      </a:r>
                      <a:endParaRPr lang="is-IS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>
                          <a:solidFill>
                            <a:srgbClr val="004769"/>
                          </a:solidFill>
                        </a:rPr>
                        <a:t>Fuji paper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>
                          <a:solidFill>
                            <a:srgbClr val="004769"/>
                          </a:solidFill>
                        </a:rPr>
                        <a:t>0.000” </a:t>
                      </a:r>
                      <a:r>
                        <a:rPr lang="en-US" sz="1300" b="0">
                          <a:solidFill>
                            <a:srgbClr val="A5A5A5"/>
                          </a:solidFill>
                        </a:rPr>
                        <a:t>(0.0 mm)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>
                          <a:solidFill>
                            <a:srgbClr val="004769"/>
                          </a:solidFill>
                        </a:rPr>
                        <a:t>Radial Shim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50" b="0" dirty="0">
                          <a:solidFill>
                            <a:srgbClr val="004769"/>
                          </a:solidFill>
                        </a:rPr>
                        <a:t>0.005” Polyimide + 0.005” Polyimide</a:t>
                      </a:r>
                      <a:r>
                        <a:rPr lang="en-US" sz="1150" b="0" dirty="0">
                          <a:solidFill>
                            <a:srgbClr val="FF6600"/>
                          </a:solidFill>
                        </a:rPr>
                        <a:t> </a:t>
                      </a:r>
                      <a:r>
                        <a:rPr lang="en-US" sz="1150" b="0" dirty="0">
                          <a:solidFill>
                            <a:srgbClr val="004769"/>
                          </a:solidFill>
                        </a:rPr>
                        <a:t>+ 0.005” G11 </a:t>
                      </a:r>
                      <a:r>
                        <a:rPr lang="en-US" sz="1150" b="0" dirty="0">
                          <a:solidFill>
                            <a:srgbClr val="A5A5A5"/>
                          </a:solidFill>
                        </a:rPr>
                        <a:t>(~0.38 mm)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7" name="Google Shape;227;p13"/>
          <p:cNvSpPr txBox="1"/>
          <p:nvPr/>
        </p:nvSpPr>
        <p:spPr>
          <a:xfrm>
            <a:off x="304800" y="1066800"/>
            <a:ext cx="4647482" cy="3033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77500" lnSpcReduction="20000"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Nominal Collar R: 114 mm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34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Nominal Coil R: 113.376 mm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34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Nominal Radial shim = 0.025” (0.624 mm)</a:t>
            </a:r>
            <a:endParaRPr sz="28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spcBef>
                <a:spcPts val="434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▪"/>
            </a:pPr>
            <a:r>
              <a:rPr lang="en-US" sz="2800" b="0" i="1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But we still target ~0.020”</a:t>
            </a:r>
            <a:endParaRPr sz="2800" b="0" i="1" u="none" strike="noStrike" cap="none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34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▪"/>
            </a:pPr>
            <a:r>
              <a:rPr lang="en-US" sz="28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Actual r</a:t>
            </a:r>
            <a:r>
              <a:rPr lang="en-US"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adial stack up</a:t>
            </a:r>
            <a:r>
              <a:rPr lang="en-US" sz="28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is</a:t>
            </a:r>
            <a:r>
              <a:rPr lang="en-US"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~0.020” </a:t>
            </a:r>
            <a:r>
              <a:rPr lang="en-US" sz="28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~0.51 mm)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372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0.0045” Coil GPI + 0.005” Kapton + 0.005” Kapton &amp; 0.005” G11 </a:t>
            </a:r>
            <a:endParaRPr/>
          </a:p>
          <a:p>
            <a:pPr marL="285750" marR="0" lvl="0" indent="-285750" algn="l" rtl="0">
              <a:spcBef>
                <a:spcPts val="372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▪"/>
            </a:pPr>
            <a:r>
              <a:rPr lang="en-US" sz="240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Add Kapton to various midplanes</a:t>
            </a:r>
            <a:endParaRPr sz="2400">
              <a:solidFill>
                <a:srgbClr val="00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Content Placeholder 6">
            <a:extLst>
              <a:ext uri="{FF2B5EF4-FFF2-40B4-BE49-F238E27FC236}">
                <a16:creationId xmlns:a16="http://schemas.microsoft.com/office/drawing/2014/main" id="{C8B03535-DA5D-E345-A3C6-E3E9F3B3B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7096" y="2608195"/>
            <a:ext cx="4946904" cy="3589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6332F6-D949-AA45-AF16-73B5BD430D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8202" y="5187233"/>
            <a:ext cx="1531886" cy="1554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MQXFA17 Pion Machining Positions</a:t>
            </a:r>
          </a:p>
        </p:txBody>
      </p:sp>
      <p:pic>
        <p:nvPicPr>
          <p:cNvPr id="6" name="Content Placeholder 5" descr="SU-1010-2057F-sht2.jpg"/>
          <p:cNvPicPr>
            <a:picLocks noGrp="1" noChangeAspect="1"/>
          </p:cNvPicPr>
          <p:nvPr>
            <p:ph idx="1"/>
          </p:nvPr>
        </p:nvPicPr>
        <p:blipFill>
          <a:blip r:embed="rId5"/>
          <a:srcRect l="3013" t="41928" r="3040" b="34778"/>
          <a:stretch>
            <a:fillRect/>
          </a:stretch>
        </p:blipFill>
        <p:spPr>
          <a:xfrm>
            <a:off x="0" y="1143000"/>
            <a:ext cx="9144000" cy="146671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/>
              <a:t>6-Oct-23 MQXFA17 Coil Pack and Shimming Proposal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5108183" y="4152900"/>
            <a:ext cx="132525" cy="90678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591661" y="3778827"/>
            <a:ext cx="132525" cy="625534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231890" y="3799363"/>
            <a:ext cx="132525" cy="101647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881278" y="3886938"/>
            <a:ext cx="132525" cy="72570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523179" y="3799362"/>
            <a:ext cx="132525" cy="81327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205028" y="3522290"/>
            <a:ext cx="132525" cy="1379459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266044" y="3522290"/>
            <a:ext cx="132525" cy="805870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  <a:alpha val="30000"/>
                </a:schemeClr>
              </a:gs>
              <a:gs pos="35000">
                <a:schemeClr val="accent2">
                  <a:tint val="37000"/>
                  <a:satMod val="300000"/>
                  <a:alpha val="30000"/>
                </a:schemeClr>
              </a:gs>
              <a:gs pos="100000">
                <a:schemeClr val="accent2">
                  <a:tint val="15000"/>
                  <a:satMod val="350000"/>
                  <a:alpha val="3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914789" y="4070515"/>
            <a:ext cx="132525" cy="450685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  <a:alpha val="30000"/>
                </a:schemeClr>
              </a:gs>
              <a:gs pos="35000">
                <a:schemeClr val="accent2">
                  <a:tint val="37000"/>
                  <a:satMod val="300000"/>
                  <a:alpha val="30000"/>
                </a:schemeClr>
              </a:gs>
              <a:gs pos="100000">
                <a:schemeClr val="accent2">
                  <a:tint val="15000"/>
                  <a:satMod val="350000"/>
                  <a:alpha val="3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559586" y="4014807"/>
            <a:ext cx="132525" cy="723881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  <a:alpha val="30000"/>
                </a:schemeClr>
              </a:gs>
              <a:gs pos="35000">
                <a:schemeClr val="accent2">
                  <a:tint val="37000"/>
                  <a:satMod val="300000"/>
                  <a:alpha val="30000"/>
                </a:schemeClr>
              </a:gs>
              <a:gs pos="100000">
                <a:schemeClr val="accent2">
                  <a:tint val="15000"/>
                  <a:satMod val="350000"/>
                  <a:alpha val="3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197189" y="3949386"/>
            <a:ext cx="136295" cy="571814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  <a:alpha val="30000"/>
                </a:schemeClr>
              </a:gs>
              <a:gs pos="35000">
                <a:schemeClr val="accent2">
                  <a:tint val="37000"/>
                  <a:satMod val="300000"/>
                  <a:alpha val="30000"/>
                </a:schemeClr>
              </a:gs>
              <a:gs pos="100000">
                <a:schemeClr val="accent2">
                  <a:tint val="15000"/>
                  <a:satMod val="350000"/>
                  <a:alpha val="3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846173" y="3949386"/>
            <a:ext cx="132525" cy="613089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  <a:alpha val="30000"/>
                </a:schemeClr>
              </a:gs>
              <a:gs pos="35000">
                <a:schemeClr val="accent2">
                  <a:tint val="37000"/>
                  <a:satMod val="300000"/>
                  <a:alpha val="30000"/>
                </a:schemeClr>
              </a:gs>
              <a:gs pos="100000">
                <a:schemeClr val="accent2">
                  <a:tint val="15000"/>
                  <a:satMod val="350000"/>
                  <a:alpha val="3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5914789" y="5204460"/>
            <a:ext cx="1591736" cy="519500"/>
            <a:chOff x="1456264" y="3214300"/>
            <a:chExt cx="1591736" cy="519500"/>
          </a:xfrm>
        </p:grpSpPr>
        <p:sp>
          <p:nvSpPr>
            <p:cNvPr id="24" name="Rectangle 23"/>
            <p:cNvSpPr/>
            <p:nvPr/>
          </p:nvSpPr>
          <p:spPr>
            <a:xfrm>
              <a:off x="1456264" y="3214300"/>
              <a:ext cx="1591736" cy="519500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475840" y="3491299"/>
              <a:ext cx="469900" cy="14605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37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37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475840" y="3294449"/>
              <a:ext cx="451675" cy="14605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tint val="50000"/>
                    <a:satMod val="300000"/>
                    <a:alpha val="30000"/>
                  </a:schemeClr>
                </a:gs>
                <a:gs pos="35000">
                  <a:schemeClr val="accent2">
                    <a:tint val="37000"/>
                    <a:satMod val="300000"/>
                    <a:alpha val="30000"/>
                  </a:schemeClr>
                </a:gs>
                <a:gs pos="100000">
                  <a:schemeClr val="accent2">
                    <a:tint val="15000"/>
                    <a:satMod val="350000"/>
                    <a:alpha val="3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524000" y="3214300"/>
              <a:ext cx="9925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Upper Coils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456264" y="3415098"/>
              <a:ext cx="9925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Lower Coils</a:t>
              </a:r>
            </a:p>
          </p:txBody>
        </p:sp>
      </p:grp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146198"/>
              </p:ext>
            </p:extLst>
          </p:nvPr>
        </p:nvGraphicFramePr>
        <p:xfrm>
          <a:off x="152399" y="2835205"/>
          <a:ext cx="3847187" cy="857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1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1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11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16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07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5778">
                <a:tc>
                  <a:txBody>
                    <a:bodyPr/>
                    <a:lstStyle/>
                    <a:p>
                      <a:r>
                        <a:rPr lang="en-US" sz="1050" dirty="0"/>
                        <a:t>Loc.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665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1465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2265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3065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3865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78">
                <a:tc>
                  <a:txBody>
                    <a:bodyPr/>
                    <a:lstStyle/>
                    <a:p>
                      <a:r>
                        <a:rPr lang="en-US" sz="1050" b="1" dirty="0"/>
                        <a:t>151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FF0000"/>
                          </a:solidFill>
                        </a:rPr>
                        <a:t>1.10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FF0000"/>
                          </a:solidFill>
                        </a:rPr>
                        <a:t>1.18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1.20</a:t>
                      </a:r>
                      <a:endParaRPr lang="en-US" sz="105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FF0000"/>
                          </a:solidFill>
                        </a:rPr>
                        <a:t>1.12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FF0000"/>
                          </a:solidFill>
                        </a:rPr>
                        <a:t>1.12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78">
                <a:tc>
                  <a:txBody>
                    <a:bodyPr/>
                    <a:lstStyle/>
                    <a:p>
                      <a:r>
                        <a:rPr lang="en-US" sz="1050" b="1" dirty="0"/>
                        <a:t>237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FF0000"/>
                          </a:solidFill>
                        </a:rPr>
                        <a:t>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FF0000"/>
                          </a:solidFill>
                        </a:rPr>
                        <a:t>1.16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FF0000"/>
                          </a:solidFill>
                        </a:rPr>
                        <a:t>1.16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FF0000"/>
                          </a:solidFill>
                        </a:rPr>
                        <a:t>1.15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FF0000"/>
                          </a:solidFill>
                        </a:rPr>
                        <a:t>1.16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739660"/>
              </p:ext>
            </p:extLst>
          </p:nvPr>
        </p:nvGraphicFramePr>
        <p:xfrm>
          <a:off x="152400" y="4239399"/>
          <a:ext cx="3921225" cy="857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0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33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0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0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01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01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5778">
                <a:tc>
                  <a:txBody>
                    <a:bodyPr/>
                    <a:lstStyle/>
                    <a:p>
                      <a:r>
                        <a:rPr lang="en-US" sz="1050" dirty="0"/>
                        <a:t>Loc.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465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1065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1865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2665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3465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4310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78">
                <a:tc>
                  <a:txBody>
                    <a:bodyPr/>
                    <a:lstStyle/>
                    <a:p>
                      <a:r>
                        <a:rPr lang="en-US" sz="1050" b="1" dirty="0"/>
                        <a:t>152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1.20</a:t>
                      </a:r>
                      <a:endParaRPr lang="en-US" sz="105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FF0000"/>
                          </a:solidFill>
                        </a:rPr>
                        <a:t>1.12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1.20</a:t>
                      </a:r>
                      <a:endParaRPr lang="en-US" sz="105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1.20</a:t>
                      </a:r>
                      <a:endParaRPr lang="en-US" sz="105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FF0000"/>
                          </a:solidFill>
                        </a:rPr>
                        <a:t>1.09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FF0000"/>
                          </a:solidFill>
                        </a:rPr>
                        <a:t>1.00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78">
                <a:tc>
                  <a:txBody>
                    <a:bodyPr/>
                    <a:lstStyle/>
                    <a:p>
                      <a:r>
                        <a:rPr lang="en-US" sz="1050" b="1" dirty="0"/>
                        <a:t>239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1.20</a:t>
                      </a:r>
                      <a:endParaRPr lang="en-US" sz="105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FF0000"/>
                          </a:solidFill>
                        </a:rPr>
                        <a:t>1.08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FF0000"/>
                          </a:solidFill>
                        </a:rPr>
                        <a:t>1.10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FF0000"/>
                          </a:solidFill>
                        </a:rPr>
                        <a:t>1.10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FF0000"/>
                          </a:solidFill>
                        </a:rPr>
                        <a:t>1.18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FF0000"/>
                          </a:solidFill>
                        </a:rPr>
                        <a:t>1.12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87468" y="2514600"/>
            <a:ext cx="2640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Upper Coils, Pion thickness (mm)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4318" y="3962400"/>
            <a:ext cx="2650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Lower Coils, Pion thickness (mm)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4C940D0-71FF-9A4D-9AB0-558D9664B383}"/>
              </a:ext>
            </a:extLst>
          </p:cNvPr>
          <p:cNvGrpSpPr/>
          <p:nvPr/>
        </p:nvGrpSpPr>
        <p:grpSpPr>
          <a:xfrm>
            <a:off x="2616400" y="3504443"/>
            <a:ext cx="2421498" cy="2939176"/>
            <a:chOff x="2616400" y="3504443"/>
            <a:chExt cx="2421498" cy="293917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0400E1D-3BD1-4A44-B9E4-603332E3731F}"/>
                </a:ext>
              </a:extLst>
            </p:cNvPr>
            <p:cNvSpPr txBox="1"/>
            <p:nvPr/>
          </p:nvSpPr>
          <p:spPr>
            <a:xfrm>
              <a:off x="2616400" y="6197398"/>
              <a:ext cx="137175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152	239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B0063DB-F6A7-0C4E-BD1A-3387862F4A08}"/>
                </a:ext>
              </a:extLst>
            </p:cNvPr>
            <p:cNvSpPr txBox="1"/>
            <p:nvPr/>
          </p:nvSpPr>
          <p:spPr>
            <a:xfrm>
              <a:off x="2621841" y="5504506"/>
              <a:ext cx="146925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237	151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B0063DB-F6A7-0C4E-BD1A-3387862F4A08}"/>
                </a:ext>
              </a:extLst>
            </p:cNvPr>
            <p:cNvSpPr txBox="1"/>
            <p:nvPr/>
          </p:nvSpPr>
          <p:spPr>
            <a:xfrm>
              <a:off x="4563657" y="3949386"/>
              <a:ext cx="42447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rgbClr val="FF0000"/>
                  </a:solidFill>
                </a:rPr>
                <a:t>1.15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B0063DB-F6A7-0C4E-BD1A-3387862F4A08}"/>
                </a:ext>
              </a:extLst>
            </p:cNvPr>
            <p:cNvSpPr txBox="1"/>
            <p:nvPr/>
          </p:nvSpPr>
          <p:spPr>
            <a:xfrm>
              <a:off x="4613424" y="3799363"/>
              <a:ext cx="42447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rgbClr val="FF0000"/>
                  </a:solidFill>
                </a:rPr>
                <a:t>1.10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B0063DB-F6A7-0C4E-BD1A-3387862F4A08}"/>
                </a:ext>
              </a:extLst>
            </p:cNvPr>
            <p:cNvSpPr txBox="1"/>
            <p:nvPr/>
          </p:nvSpPr>
          <p:spPr>
            <a:xfrm>
              <a:off x="4563657" y="3670188"/>
              <a:ext cx="42447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rgbClr val="FF0000"/>
                  </a:solidFill>
                </a:rPr>
                <a:t>1.05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B0063DB-F6A7-0C4E-BD1A-3387862F4A08}"/>
                </a:ext>
              </a:extLst>
            </p:cNvPr>
            <p:cNvSpPr txBox="1"/>
            <p:nvPr/>
          </p:nvSpPr>
          <p:spPr>
            <a:xfrm>
              <a:off x="4613424" y="3504443"/>
              <a:ext cx="42447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rgbClr val="FF0000"/>
                  </a:solidFill>
                </a:rPr>
                <a:t>1.00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1A83607-8796-AE4D-BC44-5EFA7877DCC4}"/>
              </a:ext>
            </a:extLst>
          </p:cNvPr>
          <p:cNvSpPr txBox="1"/>
          <p:nvPr/>
        </p:nvSpPr>
        <p:spPr>
          <a:xfrm>
            <a:off x="1489002" y="5514821"/>
            <a:ext cx="104868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/>
              <a:t>Upper Coils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E4C67E1-6C78-AB4C-9E46-27D4915A8D75}"/>
              </a:ext>
            </a:extLst>
          </p:cNvPr>
          <p:cNvSpPr txBox="1"/>
          <p:nvPr/>
        </p:nvSpPr>
        <p:spPr>
          <a:xfrm>
            <a:off x="1489002" y="6172071"/>
            <a:ext cx="105830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/>
              <a:t>Lower Coils</a:t>
            </a:r>
          </a:p>
        </p:txBody>
      </p:sp>
    </p:spTree>
    <p:extLst>
      <p:ext uri="{BB962C8B-B14F-4D97-AF65-F5344CB8AC3E}">
        <p14:creationId xmlns:p14="http://schemas.microsoft.com/office/powerpoint/2010/main" val="3888983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4"/>
          <p:cNvSpPr txBox="1"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/>
              <a:t>Summary</a:t>
            </a:r>
            <a:endParaRPr/>
          </a:p>
        </p:txBody>
      </p:sp>
      <p:sp>
        <p:nvSpPr>
          <p:cNvPr id="233" name="Google Shape;233;p14"/>
          <p:cNvSpPr txBox="1">
            <a:spLocks noGrp="1"/>
          </p:cNvSpPr>
          <p:nvPr>
            <p:ph type="body" idx="1"/>
          </p:nvPr>
        </p:nvSpPr>
        <p:spPr>
          <a:xfrm>
            <a:off x="612000" y="1219200"/>
            <a:ext cx="7920000" cy="490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-US" dirty="0"/>
              <a:t>Coils 151, 152, 237, 239 chosen for the MQXFA17 magnet</a:t>
            </a:r>
            <a:endParaRPr dirty="0"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dirty="0"/>
              <a:t>Coils 150 and 242 are smaller, remain the spares</a:t>
            </a:r>
            <a:endParaRPr dirty="0"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dirty="0" err="1"/>
              <a:t>Midplane</a:t>
            </a:r>
            <a:r>
              <a:rPr lang="en-US" dirty="0"/>
              <a:t> shimming determined to be added:</a:t>
            </a:r>
            <a:endParaRPr dirty="0"/>
          </a:p>
          <a:p>
            <a:pPr marL="1143000" lvl="2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lang="en-US" dirty="0"/>
              <a:t>Coil 151 will have 0.005” per side added</a:t>
            </a:r>
            <a:endParaRPr dirty="0"/>
          </a:p>
          <a:p>
            <a:pPr marL="1143000" lvl="2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lang="en-US" dirty="0"/>
              <a:t>Coil 152 will have 0.005” per side added</a:t>
            </a:r>
            <a:endParaRPr dirty="0"/>
          </a:p>
          <a:p>
            <a:pPr marL="1143000" lvl="2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lang="en-US" dirty="0"/>
              <a:t>Coil 237 will have 0.002” per side added</a:t>
            </a:r>
            <a:endParaRPr dirty="0"/>
          </a:p>
          <a:p>
            <a:pPr marL="1143000" lvl="2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lang="en-US" dirty="0"/>
              <a:t>Coil 239 will have 0.002” + 0.002” per side added</a:t>
            </a:r>
            <a:endParaRPr dirty="0"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dirty="0"/>
              <a:t>Coil 151, 237 will be upper coils</a:t>
            </a:r>
            <a:endParaRPr dirty="0"/>
          </a:p>
          <a:p>
            <a:pPr marL="1143000" lvl="2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lang="en-US" dirty="0"/>
              <a:t>Most coils will require a number of </a:t>
            </a:r>
            <a:r>
              <a:rPr lang="en-US" dirty="0" err="1"/>
              <a:t>Pions</a:t>
            </a:r>
            <a:r>
              <a:rPr lang="en-US" dirty="0"/>
              <a:t> to be machined, even for the lower coils</a:t>
            </a:r>
          </a:p>
          <a:p>
            <a:pPr marL="1143000" lvl="2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lang="en-US" dirty="0"/>
              <a:t>All coils will have FBG gauges installed since this magnet will go straight to FNAL for cold mass</a:t>
            </a:r>
            <a:endParaRPr dirty="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 dirty="0"/>
              <a:t>Coil circuit order is </a:t>
            </a:r>
            <a:r>
              <a:rPr lang="en-US" b="1" dirty="0"/>
              <a:t>151-239-237-152</a:t>
            </a:r>
            <a:endParaRPr b="1" dirty="0"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dirty="0"/>
              <a:t>Conforms to a favorable order based on RRR data</a:t>
            </a:r>
            <a:endParaRPr dirty="0"/>
          </a:p>
        </p:txBody>
      </p:sp>
      <p:sp>
        <p:nvSpPr>
          <p:cNvPr id="234" name="Google Shape;234;p14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235" name="Google Shape;235;p14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6-Oct-23 MQXFA17 Coil Pack and Shimming Proposal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5"/>
          <p:cNvSpPr txBox="1"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/>
              <a:t>Additional Slides</a:t>
            </a:r>
            <a:endParaRPr/>
          </a:p>
        </p:txBody>
      </p:sp>
      <p:sp>
        <p:nvSpPr>
          <p:cNvPr id="241" name="Google Shape;241;p15"/>
          <p:cNvSpPr txBox="1">
            <a:spLocks noGrp="1"/>
          </p:cNvSpPr>
          <p:nvPr>
            <p:ph type="body" idx="1"/>
          </p:nvPr>
        </p:nvSpPr>
        <p:spPr>
          <a:xfrm>
            <a:off x="612000" y="1219200"/>
            <a:ext cx="7920000" cy="490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342900" lvl="0" indent="-16510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242" name="Google Shape;242;p15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243" name="Google Shape;243;p15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6-Oct-23 MQXFA17 Coil Pack and Shimming Proposal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"/>
          <p:cNvSpPr txBox="1"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/>
              <a:t>Outline</a:t>
            </a:r>
            <a:endParaRPr/>
          </a:p>
        </p:txBody>
      </p:sp>
      <p:sp>
        <p:nvSpPr>
          <p:cNvPr id="64" name="Google Shape;64;p2"/>
          <p:cNvSpPr txBox="1">
            <a:spLocks noGrp="1"/>
          </p:cNvSpPr>
          <p:nvPr>
            <p:ph type="body" idx="1"/>
          </p:nvPr>
        </p:nvSpPr>
        <p:spPr>
          <a:xfrm>
            <a:off x="612000" y="1219200"/>
            <a:ext cx="7920000" cy="490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Coil Selection Review Recap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Coil CMM Summary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Coil Matrix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Proposed Coil Pack and shimming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Summary</a:t>
            </a:r>
            <a:endParaRPr/>
          </a:p>
        </p:txBody>
      </p:sp>
      <p:sp>
        <p:nvSpPr>
          <p:cNvPr id="65" name="Google Shape;65;p2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66" name="Google Shape;66;p2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6-Oct-23 MQXFA17 Coil Pack and Shimming Proposal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"/>
          <p:cNvSpPr txBox="1">
            <a:spLocks noGrp="1"/>
          </p:cNvSpPr>
          <p:nvPr>
            <p:ph type="title"/>
          </p:nvPr>
        </p:nvSpPr>
        <p:spPr>
          <a:xfrm>
            <a:off x="612000" y="180000"/>
            <a:ext cx="8191532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/>
              <a:t>Coil Selection Review Report Summary</a:t>
            </a:r>
            <a:endParaRPr/>
          </a:p>
        </p:txBody>
      </p:sp>
      <p:sp>
        <p:nvSpPr>
          <p:cNvPr id="73" name="Google Shape;73;p3"/>
          <p:cNvSpPr txBox="1">
            <a:spLocks noGrp="1"/>
          </p:cNvSpPr>
          <p:nvPr>
            <p:ph type="body" idx="1"/>
          </p:nvPr>
        </p:nvSpPr>
        <p:spPr>
          <a:xfrm>
            <a:off x="195311" y="1219201"/>
            <a:ext cx="5580456" cy="4651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 lnSpcReduction="10000"/>
          </a:bodyPr>
          <a:lstStyle/>
          <a:p>
            <a:pPr marL="342900" lvl="0" indent="-329565" algn="l" rtl="0">
              <a:spcBef>
                <a:spcPts val="0"/>
              </a:spcBef>
              <a:spcAft>
                <a:spcPts val="0"/>
              </a:spcAft>
              <a:buSzPct val="100000"/>
              <a:buChar char="▪"/>
            </a:pPr>
            <a:r>
              <a:rPr lang="en-US" dirty="0"/>
              <a:t>MQXFA17 Coil Selection Review was held 6-Oct-2023</a:t>
            </a:r>
            <a:endParaRPr dirty="0"/>
          </a:p>
          <a:p>
            <a:pPr marL="742950" lvl="1" indent="-274320" algn="l" rtl="0">
              <a:spcBef>
                <a:spcPts val="444"/>
              </a:spcBef>
              <a:spcAft>
                <a:spcPts val="0"/>
              </a:spcAft>
              <a:buSzPct val="100000"/>
              <a:buChar char="▪"/>
            </a:pPr>
            <a:r>
              <a:rPr lang="en-US" dirty="0"/>
              <a:t>Coils 150, 151, 152, 237, 239, 242 reviewed</a:t>
            </a:r>
            <a:endParaRPr dirty="0"/>
          </a:p>
          <a:p>
            <a:pPr marL="742950" lvl="1" indent="-274320">
              <a:spcBef>
                <a:spcPts val="444"/>
              </a:spcBef>
              <a:buSzPct val="100000"/>
            </a:pPr>
            <a:r>
              <a:rPr lang="en-US" dirty="0"/>
              <a:t>See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https://indico.fnal.gov/event/61535/</a:t>
            </a:r>
            <a:endParaRPr dirty="0"/>
          </a:p>
          <a:p>
            <a:pPr marL="342900" lvl="0" indent="-329565" algn="l" rtl="0">
              <a:spcBef>
                <a:spcPts val="518"/>
              </a:spcBef>
              <a:spcAft>
                <a:spcPts val="0"/>
              </a:spcAft>
              <a:buSzPct val="100000"/>
              <a:buChar char="▪"/>
            </a:pPr>
            <a:r>
              <a:rPr lang="en-US" dirty="0"/>
              <a:t>All coils are approved for use, but</a:t>
            </a:r>
            <a:endParaRPr dirty="0"/>
          </a:p>
          <a:p>
            <a:pPr marL="742950" lvl="1" indent="-274320" algn="l" rtl="0">
              <a:spcBef>
                <a:spcPts val="444"/>
              </a:spcBef>
              <a:spcAft>
                <a:spcPts val="0"/>
              </a:spcAft>
              <a:buSzPct val="100000"/>
              <a:buChar char="▪"/>
            </a:pPr>
            <a:r>
              <a:rPr lang="en-US" dirty="0" err="1"/>
              <a:t>Coilx</a:t>
            </a:r>
            <a:r>
              <a:rPr lang="en-US" dirty="0"/>
              <a:t> 150, 242 appear to be the smaller coils</a:t>
            </a:r>
          </a:p>
          <a:p>
            <a:pPr marL="1200150" lvl="2" indent="-274320">
              <a:spcBef>
                <a:spcPts val="444"/>
              </a:spcBef>
              <a:buSzPct val="100000"/>
            </a:pPr>
            <a:r>
              <a:rPr lang="en-US" dirty="0"/>
              <a:t>Concerns about coil size based on potential effects observed in MQXFA13 test</a:t>
            </a:r>
          </a:p>
          <a:p>
            <a:pPr marL="1200150" lvl="2" indent="-274320">
              <a:spcBef>
                <a:spcPts val="444"/>
              </a:spcBef>
              <a:buSzPct val="100000"/>
            </a:pPr>
            <a:r>
              <a:rPr lang="en-US" dirty="0">
                <a:solidFill>
                  <a:srgbClr val="FF0000"/>
                </a:solidFill>
              </a:rPr>
              <a:t>Will choose 151, 152, 237, 239</a:t>
            </a:r>
            <a:endParaRPr dirty="0">
              <a:solidFill>
                <a:srgbClr val="FF0000"/>
              </a:solidFill>
            </a:endParaRPr>
          </a:p>
          <a:p>
            <a:pPr marL="742950" lvl="1" indent="-274320" algn="l" rtl="0">
              <a:spcBef>
                <a:spcPts val="444"/>
              </a:spcBef>
              <a:spcAft>
                <a:spcPts val="0"/>
              </a:spcAft>
              <a:buSzPct val="100000"/>
              <a:buChar char="▪"/>
            </a:pPr>
            <a:r>
              <a:rPr lang="en-US" dirty="0"/>
              <a:t>Fabrication reports and CMM reported</a:t>
            </a:r>
            <a:endParaRPr dirty="0"/>
          </a:p>
          <a:p>
            <a:pPr marL="342900" lvl="0" indent="-178435" algn="l" rtl="0">
              <a:spcBef>
                <a:spcPts val="518"/>
              </a:spcBef>
              <a:spcAft>
                <a:spcPts val="0"/>
              </a:spcAft>
              <a:buSzPct val="100000"/>
              <a:buNone/>
            </a:pPr>
            <a:endParaRPr dirty="0"/>
          </a:p>
        </p:txBody>
      </p:sp>
      <p:sp>
        <p:nvSpPr>
          <p:cNvPr id="74" name="Google Shape;74;p3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75" name="Google Shape;75;p3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6-Oct-23 MQXFA17 Coil Pack and Shimming Proposal</a:t>
            </a: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976" y="1743308"/>
            <a:ext cx="3163824" cy="23593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8">
            <a:extLst>
              <a:ext uri="{FF2B5EF4-FFF2-40B4-BE49-F238E27FC236}">
                <a16:creationId xmlns:a16="http://schemas.microsoft.com/office/drawing/2014/main" id="{9DCA0CAC-93EB-724E-90F0-A82474AB9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2" y="1705497"/>
            <a:ext cx="4407408" cy="319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Content Placeholder 5">
            <a:extLst>
              <a:ext uri="{FF2B5EF4-FFF2-40B4-BE49-F238E27FC236}">
                <a16:creationId xmlns:a16="http://schemas.microsoft.com/office/drawing/2014/main" id="{7800EDE2-4766-094F-B3BF-D4906DE37B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3451" y="1701547"/>
            <a:ext cx="4407408" cy="320172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4"/>
          <p:cNvSpPr txBox="1"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 dirty="0"/>
              <a:t>Total Arc Length Excess (Straight Section)</a:t>
            </a:r>
            <a:endParaRPr dirty="0"/>
          </a:p>
        </p:txBody>
      </p:sp>
      <p:sp>
        <p:nvSpPr>
          <p:cNvPr id="85" name="Google Shape;85;p4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86" name="Google Shape;86;p4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6-Oct-23 MQXFA17 Coil Pack and Shimming Proposal</a:t>
            </a:r>
            <a:endParaRPr/>
          </a:p>
        </p:txBody>
      </p:sp>
      <p:sp>
        <p:nvSpPr>
          <p:cNvPr id="87" name="Google Shape;87;p4"/>
          <p:cNvSpPr txBox="1">
            <a:spLocks noGrp="1"/>
          </p:cNvSpPr>
          <p:nvPr>
            <p:ph type="body" idx="1"/>
          </p:nvPr>
        </p:nvSpPr>
        <p:spPr>
          <a:xfrm>
            <a:off x="284984" y="989014"/>
            <a:ext cx="3644991" cy="25887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rmAutofit fontScale="700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ct val="100000"/>
              <a:buChar char="▪"/>
            </a:pPr>
            <a:r>
              <a:rPr lang="en-US" dirty="0"/>
              <a:t>All coils smaller than spec</a:t>
            </a:r>
            <a:endParaRPr dirty="0"/>
          </a:p>
          <a:p>
            <a:pPr marL="342900" lvl="0" indent="-218440" algn="l" rtl="0">
              <a:spcBef>
                <a:spcPts val="392"/>
              </a:spcBef>
              <a:spcAft>
                <a:spcPts val="0"/>
              </a:spcAft>
              <a:buSzPct val="100000"/>
              <a:buNone/>
            </a:pPr>
            <a:endParaRPr dirty="0"/>
          </a:p>
        </p:txBody>
      </p:sp>
      <p:sp>
        <p:nvSpPr>
          <p:cNvPr id="88" name="Google Shape;88;p4"/>
          <p:cNvSpPr/>
          <p:nvPr/>
        </p:nvSpPr>
        <p:spPr>
          <a:xfrm>
            <a:off x="7953983" y="3405303"/>
            <a:ext cx="102936" cy="605491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9" name="Google Shape;89;p4"/>
          <p:cNvCxnSpPr/>
          <p:nvPr/>
        </p:nvCxnSpPr>
        <p:spPr>
          <a:xfrm flipV="1">
            <a:off x="6626523" y="3682611"/>
            <a:ext cx="1320968" cy="1338244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90" name="Google Shape;90;p4"/>
          <p:cNvSpPr txBox="1"/>
          <p:nvPr/>
        </p:nvSpPr>
        <p:spPr>
          <a:xfrm>
            <a:off x="4379827" y="4994476"/>
            <a:ext cx="3725474" cy="1600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3965 mm is location of SG: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150 -254 µm (-315 µm </a:t>
            </a:r>
            <a:r>
              <a:rPr lang="en-US" sz="14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avg</a:t>
            </a:r>
            <a:r>
              <a:rPr lang="en-US" sz="1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151 -225 µm (-226 µm </a:t>
            </a:r>
            <a:r>
              <a:rPr lang="en-US" sz="14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avg</a:t>
            </a:r>
            <a:r>
              <a:rPr lang="en-US" sz="1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152 -230 µm (-264 µm </a:t>
            </a:r>
            <a:r>
              <a:rPr lang="en-US" sz="14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avg</a:t>
            </a:r>
            <a:r>
              <a:rPr lang="en-US" sz="1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237 -130 µm (-117 µm </a:t>
            </a:r>
            <a:r>
              <a:rPr lang="en-US" sz="14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avg</a:t>
            </a:r>
            <a:r>
              <a:rPr lang="en-US" sz="1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239 -136 µm (-196 µm </a:t>
            </a:r>
            <a:r>
              <a:rPr lang="en-US" sz="14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avg</a:t>
            </a:r>
            <a:r>
              <a:rPr lang="en-US" sz="1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  <a:p>
            <a:r>
              <a:rPr lang="en-US" b="1" dirty="0">
                <a:solidFill>
                  <a:srgbClr val="FF0000"/>
                </a:solidFill>
              </a:rPr>
              <a:t>242 -298</a:t>
            </a:r>
            <a:r>
              <a:rPr lang="mr-IN" b="1" dirty="0">
                <a:solidFill>
                  <a:srgbClr val="FF0000"/>
                </a:solidFill>
              </a:rPr>
              <a:t> µ</a:t>
            </a:r>
            <a:r>
              <a:rPr lang="mr-IN" b="1" dirty="0" err="1">
                <a:solidFill>
                  <a:srgbClr val="FF0000"/>
                </a:solidFill>
              </a:rPr>
              <a:t>m</a:t>
            </a:r>
            <a:r>
              <a:rPr lang="mr-IN" b="1" dirty="0">
                <a:solidFill>
                  <a:srgbClr val="FF0000"/>
                </a:solidFill>
              </a:rPr>
              <a:t> (</a:t>
            </a:r>
            <a:r>
              <a:rPr lang="en-US" b="1" dirty="0">
                <a:solidFill>
                  <a:srgbClr val="FF0000"/>
                </a:solidFill>
              </a:rPr>
              <a:t>-307</a:t>
            </a:r>
            <a:r>
              <a:rPr lang="mr-IN" b="1" dirty="0">
                <a:solidFill>
                  <a:srgbClr val="FF0000"/>
                </a:solidFill>
              </a:rPr>
              <a:t> µ</a:t>
            </a:r>
            <a:r>
              <a:rPr lang="mr-IN" b="1" dirty="0" err="1">
                <a:solidFill>
                  <a:srgbClr val="FF0000"/>
                </a:solidFill>
              </a:rPr>
              <a:t>m</a:t>
            </a:r>
            <a:r>
              <a:rPr lang="mr-IN" b="1" dirty="0">
                <a:solidFill>
                  <a:srgbClr val="FF0000"/>
                </a:solidFill>
              </a:rPr>
              <a:t> </a:t>
            </a:r>
            <a:r>
              <a:rPr lang="mr-IN" b="1" dirty="0" err="1">
                <a:solidFill>
                  <a:srgbClr val="FF0000"/>
                </a:solidFill>
              </a:rPr>
              <a:t>avg</a:t>
            </a:r>
            <a:r>
              <a:rPr lang="mr-IN" b="1" dirty="0">
                <a:solidFill>
                  <a:srgbClr val="FF0000"/>
                </a:solidFill>
              </a:rPr>
              <a:t>)</a:t>
            </a:r>
            <a:endParaRPr lang="mr-I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3">
            <a:extLst>
              <a:ext uri="{FF2B5EF4-FFF2-40B4-BE49-F238E27FC236}">
                <a16:creationId xmlns:a16="http://schemas.microsoft.com/office/drawing/2014/main" id="{811AA95D-0A59-3A40-A521-6C3DFDE24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87" y="1703521"/>
            <a:ext cx="4407408" cy="319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Content Placeholder 9">
            <a:extLst>
              <a:ext uri="{FF2B5EF4-FFF2-40B4-BE49-F238E27FC236}">
                <a16:creationId xmlns:a16="http://schemas.microsoft.com/office/drawing/2014/main" id="{2AFE99E2-6D5F-5D4E-8E09-7E4C3A0FB2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3451" y="1695108"/>
            <a:ext cx="4407408" cy="320172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4"/>
          <p:cNvSpPr txBox="1"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 dirty="0"/>
              <a:t>Total Arc Length Excess (Full length)</a:t>
            </a:r>
            <a:endParaRPr dirty="0"/>
          </a:p>
        </p:txBody>
      </p:sp>
      <p:sp>
        <p:nvSpPr>
          <p:cNvPr id="85" name="Google Shape;85;p4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86" name="Google Shape;86;p4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6-Oct-23 MQXFA17 Coil Pack and Shimming Proposal</a:t>
            </a:r>
            <a:endParaRPr/>
          </a:p>
        </p:txBody>
      </p:sp>
      <p:sp>
        <p:nvSpPr>
          <p:cNvPr id="87" name="Google Shape;87;p4"/>
          <p:cNvSpPr txBox="1">
            <a:spLocks noGrp="1"/>
          </p:cNvSpPr>
          <p:nvPr>
            <p:ph type="body" idx="1"/>
          </p:nvPr>
        </p:nvSpPr>
        <p:spPr>
          <a:xfrm>
            <a:off x="284984" y="989014"/>
            <a:ext cx="3644991" cy="25887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rmAutofit fontScale="700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ct val="100000"/>
              <a:buChar char="▪"/>
            </a:pPr>
            <a:r>
              <a:rPr lang="en-US" dirty="0"/>
              <a:t>All coils smaller than spec</a:t>
            </a:r>
            <a:endParaRPr dirty="0"/>
          </a:p>
          <a:p>
            <a:pPr marL="342900" lvl="0" indent="-218440" algn="l" rtl="0">
              <a:spcBef>
                <a:spcPts val="392"/>
              </a:spcBef>
              <a:spcAft>
                <a:spcPts val="0"/>
              </a:spcAft>
              <a:buSzPct val="100000"/>
              <a:buNone/>
            </a:pPr>
            <a:endParaRPr dirty="0"/>
          </a:p>
        </p:txBody>
      </p:sp>
      <p:sp>
        <p:nvSpPr>
          <p:cNvPr id="88" name="Google Shape;88;p4"/>
          <p:cNvSpPr/>
          <p:nvPr/>
        </p:nvSpPr>
        <p:spPr>
          <a:xfrm>
            <a:off x="7947491" y="3142118"/>
            <a:ext cx="102936" cy="605491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9" name="Google Shape;89;p4"/>
          <p:cNvCxnSpPr/>
          <p:nvPr/>
        </p:nvCxnSpPr>
        <p:spPr>
          <a:xfrm flipV="1">
            <a:off x="6626523" y="3682611"/>
            <a:ext cx="1320968" cy="1338244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90" name="Google Shape;90;p4"/>
          <p:cNvSpPr txBox="1"/>
          <p:nvPr/>
        </p:nvSpPr>
        <p:spPr>
          <a:xfrm>
            <a:off x="4379827" y="4994476"/>
            <a:ext cx="3725474" cy="1600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b="1" dirty="0">
                <a:solidFill>
                  <a:srgbClr val="FF0000"/>
                </a:solidFill>
              </a:rPr>
              <a:t>3965 mm is location of SG:</a:t>
            </a:r>
            <a:endParaRPr lang="en-US" dirty="0"/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150 -254 µm (-392 µm </a:t>
            </a:r>
            <a:r>
              <a:rPr lang="en-US" b="1" dirty="0" err="1">
                <a:solidFill>
                  <a:srgbClr val="FF0000"/>
                </a:solidFill>
              </a:rPr>
              <a:t>avg</a:t>
            </a:r>
            <a:r>
              <a:rPr lang="en-US" b="1" dirty="0">
                <a:solidFill>
                  <a:srgbClr val="FF0000"/>
                </a:solidFill>
              </a:rPr>
              <a:t>)</a:t>
            </a:r>
            <a:endParaRPr lang="en-US" dirty="0"/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151 -225 µm (-289 µm </a:t>
            </a:r>
            <a:r>
              <a:rPr lang="en-US" b="1" dirty="0" err="1">
                <a:solidFill>
                  <a:srgbClr val="FF0000"/>
                </a:solidFill>
              </a:rPr>
              <a:t>avg</a:t>
            </a:r>
            <a:r>
              <a:rPr lang="en-US" b="1" dirty="0">
                <a:solidFill>
                  <a:srgbClr val="FF0000"/>
                </a:solidFill>
              </a:rPr>
              <a:t>)</a:t>
            </a:r>
            <a:endParaRPr lang="en-US" dirty="0"/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152 -230 µm (-323 µm </a:t>
            </a:r>
            <a:r>
              <a:rPr lang="en-US" b="1" dirty="0" err="1">
                <a:solidFill>
                  <a:srgbClr val="FF0000"/>
                </a:solidFill>
              </a:rPr>
              <a:t>avg</a:t>
            </a:r>
            <a:r>
              <a:rPr lang="en-US" b="1" dirty="0">
                <a:solidFill>
                  <a:srgbClr val="FF0000"/>
                </a:solidFill>
              </a:rPr>
              <a:t>)</a:t>
            </a:r>
            <a:endParaRPr lang="en-US" dirty="0"/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237 -130 µm (-180 µm </a:t>
            </a:r>
            <a:r>
              <a:rPr lang="en-US" b="1" dirty="0" err="1">
                <a:solidFill>
                  <a:srgbClr val="FF0000"/>
                </a:solidFill>
              </a:rPr>
              <a:t>avg</a:t>
            </a:r>
            <a:r>
              <a:rPr lang="en-US" b="1" dirty="0">
                <a:solidFill>
                  <a:srgbClr val="FF0000"/>
                </a:solidFill>
              </a:rPr>
              <a:t>)</a:t>
            </a:r>
            <a:endParaRPr lang="en-US" dirty="0"/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239 -136 µm (-255 µm </a:t>
            </a:r>
            <a:r>
              <a:rPr lang="en-US" b="1" dirty="0" err="1">
                <a:solidFill>
                  <a:srgbClr val="FF0000"/>
                </a:solidFill>
              </a:rPr>
              <a:t>avg</a:t>
            </a:r>
            <a:r>
              <a:rPr lang="en-US" b="1" dirty="0">
                <a:solidFill>
                  <a:srgbClr val="FF0000"/>
                </a:solidFill>
              </a:rPr>
              <a:t>)</a:t>
            </a:r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242 -298 µm (-359 µm </a:t>
            </a:r>
            <a:r>
              <a:rPr lang="en-US" b="1" dirty="0" err="1">
                <a:solidFill>
                  <a:srgbClr val="FF0000"/>
                </a:solidFill>
              </a:rPr>
              <a:t>avg</a:t>
            </a:r>
            <a:r>
              <a:rPr lang="en-US" b="1" dirty="0">
                <a:solidFill>
                  <a:srgbClr val="FF0000"/>
                </a:solidFill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191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5">
            <a:extLst>
              <a:ext uri="{FF2B5EF4-FFF2-40B4-BE49-F238E27FC236}">
                <a16:creationId xmlns:a16="http://schemas.microsoft.com/office/drawing/2014/main" id="{094D52E4-7BB4-2748-97B9-5B2B0DAC5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431" y="1345084"/>
            <a:ext cx="6763137" cy="4906963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5"/>
          <p:cNvSpPr txBox="1"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/>
              <a:t>Outer Radius Profile Deviations (Leica)</a:t>
            </a:r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6-Oct-23 MQXFA17 Coil Pack and Shimming Proposal</a:t>
            </a:r>
            <a:endParaRPr/>
          </a:p>
        </p:txBody>
      </p:sp>
      <p:cxnSp>
        <p:nvCxnSpPr>
          <p:cNvPr id="99" name="Google Shape;99;p5"/>
          <p:cNvCxnSpPr>
            <a:cxnSpLocks/>
          </p:cNvCxnSpPr>
          <p:nvPr/>
        </p:nvCxnSpPr>
        <p:spPr>
          <a:xfrm flipH="1">
            <a:off x="7003916" y="2433711"/>
            <a:ext cx="416792" cy="564789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00" name="Google Shape;100;p5"/>
          <p:cNvSpPr txBox="1"/>
          <p:nvPr/>
        </p:nvSpPr>
        <p:spPr>
          <a:xfrm>
            <a:off x="7114609" y="1117935"/>
            <a:ext cx="1848255" cy="1600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Outer Radius deviation ranges are all similar among the coils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One location undersized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1" name="Google Shape;101;p5"/>
          <p:cNvSpPr/>
          <p:nvPr/>
        </p:nvSpPr>
        <p:spPr>
          <a:xfrm>
            <a:off x="6800850" y="2957655"/>
            <a:ext cx="310069" cy="1431466"/>
          </a:xfrm>
          <a:prstGeom prst="rightBrace">
            <a:avLst>
              <a:gd name="adj1" fmla="val 0"/>
              <a:gd name="adj2" fmla="val 50000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5"/>
          <p:cNvSpPr txBox="1"/>
          <p:nvPr/>
        </p:nvSpPr>
        <p:spPr>
          <a:xfrm>
            <a:off x="284984" y="989013"/>
            <a:ext cx="4276130" cy="7180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Noto Sans Symbols"/>
              <a:buChar char="▪"/>
            </a:pPr>
            <a:r>
              <a:rPr lang="en-US" sz="28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All Coils avg. within </a:t>
            </a:r>
            <a:r>
              <a:rPr lang="en-US" sz="28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spec</a:t>
            </a:r>
            <a:endParaRPr sz="280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0">
            <a:extLst>
              <a:ext uri="{FF2B5EF4-FFF2-40B4-BE49-F238E27FC236}">
                <a16:creationId xmlns:a16="http://schemas.microsoft.com/office/drawing/2014/main" id="{8827D6F3-768F-1B4C-83C4-E0F3C7B77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030" y="2690848"/>
            <a:ext cx="4496080" cy="3264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Content Placeholder 6">
            <a:extLst>
              <a:ext uri="{FF2B5EF4-FFF2-40B4-BE49-F238E27FC236}">
                <a16:creationId xmlns:a16="http://schemas.microsoft.com/office/drawing/2014/main" id="{C1C286DE-D09E-7B4F-864A-7B8201C995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658" y="2690848"/>
            <a:ext cx="4499247" cy="3264408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6"/>
          <p:cNvSpPr txBox="1"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/>
              <a:t>Pole Inner Radius Deviations (Pion Locations)</a:t>
            </a:r>
            <a:endParaRPr/>
          </a:p>
        </p:txBody>
      </p:sp>
      <p:sp>
        <p:nvSpPr>
          <p:cNvPr id="111" name="Google Shape;111;p6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12" name="Google Shape;112;p6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6-Oct-23 MQXFA17 Coil Pack and Shimming Proposal</a:t>
            </a:r>
            <a:endParaRPr/>
          </a:p>
        </p:txBody>
      </p:sp>
      <p:cxnSp>
        <p:nvCxnSpPr>
          <p:cNvPr id="113" name="Google Shape;113;p6"/>
          <p:cNvCxnSpPr/>
          <p:nvPr/>
        </p:nvCxnSpPr>
        <p:spPr>
          <a:xfrm flipH="1">
            <a:off x="4058646" y="2650163"/>
            <a:ext cx="675400" cy="770406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14" name="Google Shape;114;p6"/>
          <p:cNvSpPr txBox="1"/>
          <p:nvPr/>
        </p:nvSpPr>
        <p:spPr>
          <a:xfrm>
            <a:off x="4058645" y="1842352"/>
            <a:ext cx="283379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Inner Radius of the pole key is small (deviation into the bore)</a:t>
            </a:r>
            <a:endParaRPr/>
          </a:p>
        </p:txBody>
      </p:sp>
      <p:sp>
        <p:nvSpPr>
          <p:cNvPr id="115" name="Google Shape;115;p6"/>
          <p:cNvSpPr/>
          <p:nvPr/>
        </p:nvSpPr>
        <p:spPr>
          <a:xfrm>
            <a:off x="3785415" y="3346079"/>
            <a:ext cx="326123" cy="769656"/>
          </a:xfrm>
          <a:prstGeom prst="rightBrace">
            <a:avLst>
              <a:gd name="adj1" fmla="val 8333"/>
              <a:gd name="adj2" fmla="val 50000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6" name="Google Shape;116;p6"/>
          <p:cNvGrpSpPr/>
          <p:nvPr/>
        </p:nvGrpSpPr>
        <p:grpSpPr>
          <a:xfrm>
            <a:off x="612000" y="1661180"/>
            <a:ext cx="2614980" cy="1029668"/>
            <a:chOff x="394492" y="1937268"/>
            <a:chExt cx="4513837" cy="1777357"/>
          </a:xfrm>
        </p:grpSpPr>
        <p:pic>
          <p:nvPicPr>
            <p:cNvPr id="117" name="Google Shape;117;p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94492" y="1937268"/>
              <a:ext cx="4513837" cy="177735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8" name="Google Shape;118;p6"/>
            <p:cNvCxnSpPr/>
            <p:nvPr/>
          </p:nvCxnSpPr>
          <p:spPr>
            <a:xfrm rot="10800000" flipH="1">
              <a:off x="2733959" y="3137493"/>
              <a:ext cx="1" cy="309605"/>
            </a:xfrm>
            <a:prstGeom prst="straightConnector1">
              <a:avLst/>
            </a:prstGeom>
            <a:no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triangle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119" name="Google Shape;119;p6"/>
          <p:cNvSpPr/>
          <p:nvPr/>
        </p:nvSpPr>
        <p:spPr>
          <a:xfrm>
            <a:off x="8517932" y="3534554"/>
            <a:ext cx="598110" cy="1297699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6"/>
          <p:cNvSpPr txBox="1">
            <a:spLocks noGrp="1"/>
          </p:cNvSpPr>
          <p:nvPr>
            <p:ph type="body" idx="1"/>
          </p:nvPr>
        </p:nvSpPr>
        <p:spPr>
          <a:xfrm>
            <a:off x="612000" y="1219200"/>
            <a:ext cx="7920000" cy="490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342900" lvl="0" indent="-16510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932F7972-6C21-8B43-AFB5-7633537BE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331" y="1219200"/>
            <a:ext cx="6761338" cy="4906963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7"/>
          <p:cNvSpPr txBox="1"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/>
              <a:t>Key Slot Deviations</a:t>
            </a:r>
            <a:endParaRPr/>
          </a:p>
        </p:txBody>
      </p:sp>
      <p:sp>
        <p:nvSpPr>
          <p:cNvPr id="127" name="Google Shape;127;p7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28" name="Google Shape;128;p7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6-Oct-23 MQXFA17 Coil Pack and Shimming Proposal</a:t>
            </a:r>
            <a:endParaRPr/>
          </a:p>
        </p:txBody>
      </p:sp>
      <p:cxnSp>
        <p:nvCxnSpPr>
          <p:cNvPr id="129" name="Google Shape;129;p7"/>
          <p:cNvCxnSpPr/>
          <p:nvPr/>
        </p:nvCxnSpPr>
        <p:spPr>
          <a:xfrm flipH="1">
            <a:off x="7277683" y="1511005"/>
            <a:ext cx="761054" cy="531433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30" name="Google Shape;130;p7"/>
          <p:cNvSpPr txBox="1"/>
          <p:nvPr/>
        </p:nvSpPr>
        <p:spPr>
          <a:xfrm>
            <a:off x="7114609" y="1117935"/>
            <a:ext cx="184825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 keyslots out of spec</a:t>
            </a:r>
            <a:endParaRPr/>
          </a:p>
        </p:txBody>
      </p:sp>
      <p:sp>
        <p:nvSpPr>
          <p:cNvPr id="131" name="Google Shape;131;p7"/>
          <p:cNvSpPr/>
          <p:nvPr/>
        </p:nvSpPr>
        <p:spPr>
          <a:xfrm>
            <a:off x="6844145" y="1688980"/>
            <a:ext cx="266774" cy="706917"/>
          </a:xfrm>
          <a:prstGeom prst="rightBrace">
            <a:avLst>
              <a:gd name="adj1" fmla="val 0"/>
              <a:gd name="adj2" fmla="val 50000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7"/>
          <p:cNvSpPr txBox="1"/>
          <p:nvPr/>
        </p:nvSpPr>
        <p:spPr>
          <a:xfrm>
            <a:off x="284984" y="989013"/>
            <a:ext cx="4035556" cy="3063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rmAutofit fontScale="85000" lnSpcReduction="20000"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▪"/>
            </a:pPr>
            <a:r>
              <a:rPr lang="en-US" sz="2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All Coils within </a:t>
            </a:r>
            <a:r>
              <a:rPr lang="en-US" sz="28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spec </a:t>
            </a:r>
            <a:endParaRPr sz="28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"/>
          <p:cNvSpPr txBox="1"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 dirty="0"/>
              <a:t>MQXFA17 Coils Matrix</a:t>
            </a:r>
            <a:endParaRPr dirty="0"/>
          </a:p>
        </p:txBody>
      </p:sp>
      <p:graphicFrame>
        <p:nvGraphicFramePr>
          <p:cNvPr id="140" name="Google Shape;140;p8"/>
          <p:cNvGraphicFramePr/>
          <p:nvPr>
            <p:extLst>
              <p:ext uri="{D42A27DB-BD31-4B8C-83A1-F6EECF244321}">
                <p14:modId xmlns:p14="http://schemas.microsoft.com/office/powerpoint/2010/main" val="2829598216"/>
              </p:ext>
            </p:extLst>
          </p:nvPr>
        </p:nvGraphicFramePr>
        <p:xfrm>
          <a:off x="612775" y="779663"/>
          <a:ext cx="7918475" cy="2865190"/>
        </p:xfrm>
        <a:graphic>
          <a:graphicData uri="http://schemas.openxmlformats.org/drawingml/2006/table">
            <a:tbl>
              <a:tblPr firstRow="1" bandRow="1">
                <a:noFill/>
                <a:tableStyleId>{72FEE77F-9000-4F07-8CE0-26BB65F88256}</a:tableStyleId>
              </a:tblPr>
              <a:tblGrid>
                <a:gridCol w="885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6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2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3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7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Coil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b6 Corr.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Keyway shift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Avg. Pole 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Inner R Dev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 err="1"/>
                        <a:t>Avg</a:t>
                      </a:r>
                      <a:r>
                        <a:rPr lang="en-US" sz="1600" dirty="0"/>
                        <a:t> R Dev.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Avg. Midpl Dev.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150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Yes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Ok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~105 µm over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~-50 µm</a:t>
                      </a:r>
                      <a:endParaRPr sz="180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~-157 µm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dk1"/>
                          </a:solidFill>
                        </a:rPr>
                        <a:t>151</a:t>
                      </a:r>
                      <a:endParaRPr sz="1800" b="1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Yes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Ok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~25 µm over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r-IN" sz="18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~-</a:t>
                      </a:r>
                      <a:r>
                        <a:rPr lang="en-US" sz="18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 </a:t>
                      </a:r>
                      <a:r>
                        <a:rPr lang="mr-IN" sz="18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µ</a:t>
                      </a:r>
                      <a:r>
                        <a:rPr lang="mr-IN" sz="180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</a:t>
                      </a:r>
                      <a:endParaRPr lang="mr-IN" sz="180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~-113 µm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dk1"/>
                          </a:solidFill>
                        </a:rPr>
                        <a:t>152</a:t>
                      </a:r>
                      <a:endParaRPr sz="1800" b="1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Yes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Ok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~65 µm over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~-50</a:t>
                      </a:r>
                      <a:r>
                        <a:rPr lang="en-US" sz="1800" baseline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µm</a:t>
                      </a:r>
                      <a:endParaRPr sz="180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~-132 µm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237</a:t>
                      </a:r>
                      <a:endParaRPr sz="1800" b="1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Yes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Ok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~10 µm under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~-20 µm</a:t>
                      </a:r>
                      <a:endParaRPr sz="180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~-59 µm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dk1"/>
                          </a:solidFill>
                        </a:rPr>
                        <a:t>239</a:t>
                      </a:r>
                      <a:endParaRPr sz="1800" b="1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Yes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Ok</a:t>
                      </a:r>
                      <a:endParaRPr sz="180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~5 µm</a:t>
                      </a:r>
                      <a:r>
                        <a:rPr lang="en-US" sz="18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under</a:t>
                      </a: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~-30 µm</a:t>
                      </a:r>
                      <a:endParaRPr sz="180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~-98 µm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242</a:t>
                      </a:r>
                      <a:endParaRPr sz="1800" b="1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Yes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Ok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~100 µm over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~-50 µm</a:t>
                      </a:r>
                      <a:endParaRPr sz="180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~-154 µm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1" name="Google Shape;141;p8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42" name="Google Shape;142;p8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6-Oct-23 MQXFA17 Coil Pack and Shimming Proposal</a:t>
            </a:r>
            <a:endParaRPr/>
          </a:p>
        </p:txBody>
      </p:sp>
      <p:sp>
        <p:nvSpPr>
          <p:cNvPr id="143" name="Google Shape;143;p8"/>
          <p:cNvSpPr txBox="1"/>
          <p:nvPr/>
        </p:nvSpPr>
        <p:spPr>
          <a:xfrm>
            <a:off x="611999" y="3898899"/>
            <a:ext cx="7906887" cy="2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85000" lnSpcReduction="10000"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OD: all coils undersized</a:t>
            </a:r>
            <a:endParaRPr sz="2800" b="0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34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▪"/>
            </a:pPr>
            <a:r>
              <a:rPr lang="en-US" sz="28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Midplane: all coils undersized; will require extra midplane shims</a:t>
            </a:r>
            <a:endParaRPr sz="2800" b="0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34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Most coils </a:t>
            </a:r>
            <a:r>
              <a:rPr lang="en-US" sz="28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pole inner radii show deviations into the bore; </a:t>
            </a:r>
            <a:r>
              <a:rPr lang="en-US" sz="2800" dirty="0" err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pions</a:t>
            </a:r>
            <a:r>
              <a:rPr lang="en-US" sz="28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will need to be machined in these locations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434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▪"/>
            </a:pPr>
            <a:r>
              <a:rPr lang="en-US" sz="28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LBNL measurements are using Leica system data</a:t>
            </a:r>
          </a:p>
          <a:p>
            <a:pPr marL="342900" marR="0" lvl="0" indent="-205105" algn="l" rtl="0">
              <a:lnSpc>
                <a:spcPct val="100000"/>
              </a:lnSpc>
              <a:spcBef>
                <a:spcPts val="434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None/>
            </a:pPr>
            <a:endParaRPr sz="280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05105" algn="l" rtl="0">
              <a:lnSpc>
                <a:spcPct val="100000"/>
              </a:lnSpc>
              <a:spcBef>
                <a:spcPts val="434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None/>
            </a:pPr>
            <a:endParaRPr sz="2800" b="0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4790" algn="l" rtl="0">
              <a:lnSpc>
                <a:spcPct val="100000"/>
              </a:lnSpc>
              <a:spcBef>
                <a:spcPts val="372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None/>
            </a:pPr>
            <a:endParaRPr sz="2400" b="0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4790" algn="l" rtl="0">
              <a:lnSpc>
                <a:spcPct val="100000"/>
              </a:lnSpc>
              <a:spcBef>
                <a:spcPts val="372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None/>
            </a:pPr>
            <a:endParaRPr sz="2400" b="0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05105" algn="l" rtl="0">
              <a:lnSpc>
                <a:spcPct val="100000"/>
              </a:lnSpc>
              <a:spcBef>
                <a:spcPts val="434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None/>
            </a:pPr>
            <a:endParaRPr sz="2800" b="0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7711" y="1403791"/>
            <a:ext cx="8189089" cy="37243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0719E6-BC09-7B45-83B1-4EF41D97CDB7}"/>
              </a:ext>
            </a:extLst>
          </p:cNvPr>
          <p:cNvSpPr/>
          <p:nvPr/>
        </p:nvSpPr>
        <p:spPr>
          <a:xfrm>
            <a:off x="413305" y="3272416"/>
            <a:ext cx="8189089" cy="37243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HiLumi">
      <a:dk1>
        <a:srgbClr val="000000"/>
      </a:dk1>
      <a:lt1>
        <a:srgbClr val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1817</Words>
  <Application>Microsoft Macintosh PowerPoint</Application>
  <PresentationFormat>On-screen Show (4:3)</PresentationFormat>
  <Paragraphs>717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Century Gothic</vt:lpstr>
      <vt:lpstr>Noto Sans Symbols</vt:lpstr>
      <vt:lpstr>Thème Office</vt:lpstr>
      <vt:lpstr>MQXFA17 Coil Pack and Shimming Proposal </vt:lpstr>
      <vt:lpstr>Outline</vt:lpstr>
      <vt:lpstr>Coil Selection Review Report Summary</vt:lpstr>
      <vt:lpstr>Total Arc Length Excess (Straight Section)</vt:lpstr>
      <vt:lpstr>Total Arc Length Excess (Full length)</vt:lpstr>
      <vt:lpstr>Outer Radius Profile Deviations (Leica)</vt:lpstr>
      <vt:lpstr>Pole Inner Radius Deviations (Pion Locations)</vt:lpstr>
      <vt:lpstr>Key Slot Deviations</vt:lpstr>
      <vt:lpstr>MQXFA17 Coils Matrix</vt:lpstr>
      <vt:lpstr>Coil Size estimates with midplane shims </vt:lpstr>
      <vt:lpstr>Coil Size estimates with midplane shims </vt:lpstr>
      <vt:lpstr>Acceptable coil ordering (150 spare)</vt:lpstr>
      <vt:lpstr>MQXFA17 Proposed Coil Arrangement</vt:lpstr>
      <vt:lpstr>MQXFA17 Coil Pack Build 1 (Fuji)</vt:lpstr>
      <vt:lpstr>MQXFA17 Coil Pack Build (Final)</vt:lpstr>
      <vt:lpstr>MQXFA17 Pion Machining Positions</vt:lpstr>
      <vt:lpstr>Summary</vt:lpstr>
      <vt:lpstr>Additional Slides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MQXFA15 Coil Pack and Shimming Proposal</dc:title>
  <dc:creator>Heng Pan</dc:creator>
  <cp:lastModifiedBy>Dan Cheng</cp:lastModifiedBy>
  <cp:revision>63</cp:revision>
  <cp:lastPrinted>2023-10-06T22:29:12Z</cp:lastPrinted>
  <dcterms:created xsi:type="dcterms:W3CDTF">2020-11-03T17:25:38Z</dcterms:created>
  <dcterms:modified xsi:type="dcterms:W3CDTF">2023-10-13T00:02:13Z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