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3" r:id="rId5"/>
    <p:sldId id="412" r:id="rId6"/>
    <p:sldId id="266" r:id="rId7"/>
    <p:sldId id="267" r:id="rId8"/>
    <p:sldId id="268" r:id="rId9"/>
    <p:sldId id="421" r:id="rId10"/>
    <p:sldId id="466" r:id="rId11"/>
    <p:sldId id="459" r:id="rId12"/>
    <p:sldId id="483" r:id="rId13"/>
    <p:sldId id="286" r:id="rId14"/>
    <p:sldId id="273" r:id="rId15"/>
    <p:sldId id="414" r:id="rId16"/>
    <p:sldId id="417" r:id="rId17"/>
    <p:sldId id="473" r:id="rId18"/>
    <p:sldId id="477" r:id="rId19"/>
    <p:sldId id="482" r:id="rId20"/>
    <p:sldId id="380" r:id="rId21"/>
    <p:sldId id="472" r:id="rId22"/>
    <p:sldId id="418" r:id="rId23"/>
    <p:sldId id="39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4" autoAdjust="0"/>
    <p:restoredTop sz="96407" autoAdjust="0"/>
  </p:normalViewPr>
  <p:slideViewPr>
    <p:cSldViewPr snapToGrid="0" showGuides="1">
      <p:cViewPr varScale="1">
        <p:scale>
          <a:sx n="135" d="100"/>
          <a:sy n="135" d="100"/>
        </p:scale>
        <p:origin x="248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77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79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58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59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8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47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21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18-Oct-2023 MQXFA17 Magnet Structure and Status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ndico.fnal.gov/event/5999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MQXFA17 Structure and Status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for the AUP team</a:t>
            </a:r>
          </a:p>
          <a:p>
            <a:r>
              <a:rPr lang="en-US" i="1" dirty="0"/>
              <a:t>18-Oct-2023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Pion</a:t>
            </a:r>
            <a:r>
              <a:rPr lang="en-US" dirty="0"/>
              <a:t> Machining,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301487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Used “average” values as starting point</a:t>
            </a:r>
          </a:p>
          <a:p>
            <a:pPr lvl="1"/>
            <a:r>
              <a:rPr lang="en-US" i="1" dirty="0"/>
              <a:t>Measurements based on best-fit of combined Outer Radius and Midplane deviations</a:t>
            </a:r>
          </a:p>
          <a:p>
            <a:r>
              <a:rPr lang="en-US" dirty="0"/>
              <a:t>Positive deviations = extra material in bore</a:t>
            </a:r>
          </a:p>
          <a:p>
            <a:pPr lvl="1"/>
            <a:r>
              <a:rPr lang="en-US" dirty="0"/>
              <a:t>This is what needs to be removed from a nominal 1.2 mm thick pion</a:t>
            </a:r>
          </a:p>
          <a:p>
            <a:r>
              <a:rPr lang="en-US" dirty="0"/>
              <a:t>Negative deviations will not require “addition” of material</a:t>
            </a:r>
          </a:p>
          <a:p>
            <a:pPr lvl="1"/>
            <a:r>
              <a:rPr lang="en-US" dirty="0"/>
              <a:t>Nothing will be done to these </a:t>
            </a:r>
            <a:r>
              <a:rPr lang="en-US" dirty="0" err="1"/>
              <a:t>pions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MQXFA16 many </a:t>
            </a:r>
            <a:r>
              <a:rPr lang="en-US" dirty="0" err="1"/>
              <a:t>pions</a:t>
            </a:r>
            <a:r>
              <a:rPr lang="en-US" dirty="0"/>
              <a:t> need to be modified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31206-0254-9C47-934F-8F0CBE05C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00" y="4318308"/>
            <a:ext cx="5269120" cy="2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6">
            <a:extLst>
              <a:ext uri="{FF2B5EF4-FFF2-40B4-BE49-F238E27FC236}">
                <a16:creationId xmlns:a16="http://schemas.microsoft.com/office/drawing/2014/main" id="{C8B03535-DA5D-E345-A3C6-E3E9F3B3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96" y="2608195"/>
            <a:ext cx="4946904" cy="358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332F6-D949-AA45-AF16-73B5BD430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202" y="5187233"/>
            <a:ext cx="1531886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MQXFA17 Pion Machining Positions</a:t>
            </a:r>
          </a:p>
        </p:txBody>
      </p:sp>
      <p:pic>
        <p:nvPicPr>
          <p:cNvPr id="6" name="Content Placeholder 5" descr="SU-1010-2057F-sht2.jpg"/>
          <p:cNvPicPr>
            <a:picLocks noGrp="1" noChangeAspect="1"/>
          </p:cNvPicPr>
          <p:nvPr>
            <p:ph idx="1"/>
          </p:nvPr>
        </p:nvPicPr>
        <p:blipFill>
          <a:blip r:embed="rId5"/>
          <a:srcRect l="3013" t="41928" r="3040" b="34778"/>
          <a:stretch>
            <a:fillRect/>
          </a:stretch>
        </p:blipFill>
        <p:spPr>
          <a:xfrm>
            <a:off x="0" y="1143000"/>
            <a:ext cx="9144000" cy="1466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108183" y="4152900"/>
            <a:ext cx="132525" cy="9067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91661" y="3778827"/>
            <a:ext cx="132525" cy="62553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31890" y="3799363"/>
            <a:ext cx="132525" cy="10164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81278" y="3886938"/>
            <a:ext cx="132525" cy="7257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23179" y="3799362"/>
            <a:ext cx="132525" cy="8132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5028" y="3522290"/>
            <a:ext cx="132525" cy="1379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66044" y="3522290"/>
            <a:ext cx="132525" cy="80587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14789" y="4070515"/>
            <a:ext cx="132525" cy="450685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59586" y="4014807"/>
            <a:ext cx="132525" cy="723881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97189" y="3949386"/>
            <a:ext cx="136295" cy="571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46173" y="3949386"/>
            <a:ext cx="132525" cy="613089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14789" y="5204460"/>
            <a:ext cx="1591736" cy="519500"/>
            <a:chOff x="1456264" y="3214300"/>
            <a:chExt cx="1591736" cy="519500"/>
          </a:xfrm>
        </p:grpSpPr>
        <p:sp>
          <p:nvSpPr>
            <p:cNvPr id="24" name="Rectangle 23"/>
            <p:cNvSpPr/>
            <p:nvPr/>
          </p:nvSpPr>
          <p:spPr>
            <a:xfrm>
              <a:off x="1456264" y="3214300"/>
              <a:ext cx="1591736" cy="5195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5840" y="3491299"/>
              <a:ext cx="469900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75840" y="3294449"/>
              <a:ext cx="451675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30000"/>
                  </a:schemeClr>
                </a:gs>
                <a:gs pos="35000">
                  <a:schemeClr val="accent2">
                    <a:tint val="37000"/>
                    <a:satMod val="300000"/>
                    <a:alpha val="30000"/>
                  </a:schemeClr>
                </a:gs>
                <a:gs pos="100000">
                  <a:schemeClr val="accent2">
                    <a:tint val="15000"/>
                    <a:satMod val="350000"/>
                    <a:alpha val="3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321430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Upper Coils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264" y="3415098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Lower Coils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152399" y="2835205"/>
          <a:ext cx="3847187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52400" y="4239399"/>
          <a:ext cx="3921225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1.20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468" y="2514600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Coils, Pion thickness (mm)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318" y="3962400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Coils, Pion thickness (mm)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C940D0-71FF-9A4D-9AB0-558D9664B383}"/>
              </a:ext>
            </a:extLst>
          </p:cNvPr>
          <p:cNvGrpSpPr/>
          <p:nvPr/>
        </p:nvGrpSpPr>
        <p:grpSpPr>
          <a:xfrm>
            <a:off x="2616400" y="3504443"/>
            <a:ext cx="2421498" cy="2939176"/>
            <a:chOff x="2616400" y="3504443"/>
            <a:chExt cx="2421498" cy="29391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00E1D-3BD1-4A44-B9E4-603332E3731F}"/>
                </a:ext>
              </a:extLst>
            </p:cNvPr>
            <p:cNvSpPr txBox="1"/>
            <p:nvPr/>
          </p:nvSpPr>
          <p:spPr>
            <a:xfrm>
              <a:off x="2616400" y="6197398"/>
              <a:ext cx="13717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152	            239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2621841" y="5504506"/>
              <a:ext cx="1469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237	             151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563657" y="3949386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613424" y="3799363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563657" y="3670188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1.05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613424" y="3504443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1.00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A83607-8796-AE4D-BC44-5EFA7877DCC4}"/>
              </a:ext>
            </a:extLst>
          </p:cNvPr>
          <p:cNvSpPr txBox="1"/>
          <p:nvPr/>
        </p:nvSpPr>
        <p:spPr>
          <a:xfrm>
            <a:off x="1489002" y="5514821"/>
            <a:ext cx="10486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4C67E1-6C78-AB4C-9E46-27D4915A8D75}"/>
              </a:ext>
            </a:extLst>
          </p:cNvPr>
          <p:cNvSpPr txBox="1"/>
          <p:nvPr/>
        </p:nvSpPr>
        <p:spPr>
          <a:xfrm>
            <a:off x="1489002" y="6172071"/>
            <a:ext cx="10583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</a:t>
            </a:r>
          </a:p>
        </p:txBody>
      </p:sp>
    </p:spTree>
    <p:extLst>
      <p:ext uri="{BB962C8B-B14F-4D97-AF65-F5344CB8AC3E}">
        <p14:creationId xmlns:p14="http://schemas.microsoft.com/office/powerpoint/2010/main" val="109727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Electrical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5761091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Updated procedures first used in magnet MQXFA05 will continue to be used</a:t>
            </a:r>
          </a:p>
          <a:p>
            <a:pPr lvl="1"/>
            <a:r>
              <a:rPr lang="en-US" dirty="0"/>
              <a:t>Avoiding water in the system due to bladder failures</a:t>
            </a:r>
          </a:p>
          <a:p>
            <a:pPr lvl="2"/>
            <a:r>
              <a:rPr lang="en-US" strike="sngStrike" dirty="0"/>
              <a:t>Absorbent socks in cooling holes to better dam and prevent pooling of water</a:t>
            </a:r>
          </a:p>
          <a:p>
            <a:pPr lvl="3"/>
            <a:r>
              <a:rPr lang="en-US" i="1" dirty="0"/>
              <a:t>Leaves dust, did not prove to protect from significant rust, as observed from MQXFA08 (50% bladder failures…)</a:t>
            </a:r>
          </a:p>
          <a:p>
            <a:pPr lvl="2"/>
            <a:r>
              <a:rPr lang="en-US" dirty="0"/>
              <a:t>Dehumidifiers on hand during bladder operations to bag and flow immediately after operations are complete</a:t>
            </a:r>
          </a:p>
          <a:p>
            <a:pPr lvl="2"/>
            <a:r>
              <a:rPr lang="en-US" dirty="0"/>
              <a:t>Increase load key step sizes to 0.005” (reduces the number of bladder cycles)</a:t>
            </a:r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pic>
        <p:nvPicPr>
          <p:cNvPr id="12" name="Picture 11" descr="Screenshot 2020-03-02 10.20.25.png">
            <a:extLst>
              <a:ext uri="{FF2B5EF4-FFF2-40B4-BE49-F238E27FC236}">
                <a16:creationId xmlns:a16="http://schemas.microsoft.com/office/drawing/2014/main" id="{D94B3676-4F20-C04E-A25C-5E917017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44" y="1059775"/>
            <a:ext cx="2443163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29E6F-DBB7-4549-8965-D54BB00D74DF}"/>
              </a:ext>
            </a:extLst>
          </p:cNvPr>
          <p:cNvSpPr txBox="1"/>
          <p:nvPr/>
        </p:nvSpPr>
        <p:spPr>
          <a:xfrm>
            <a:off x="6500912" y="3303349"/>
            <a:ext cx="245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3” dia. absorbent sock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2FB32-AD5B-B54B-8B5C-EF354840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73" y="4306200"/>
            <a:ext cx="2438400" cy="1828800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 rot="18900000">
            <a:off x="7141510" y="1461595"/>
            <a:ext cx="1280160" cy="1280160"/>
          </a:xfrm>
          <a:prstGeom prst="plus">
            <a:avLst>
              <a:gd name="adj" fmla="val 4052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0C3906-B898-7A4C-BA54-623997D96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83" y="1094097"/>
            <a:ext cx="4553712" cy="377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Bladder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Based on the bladder failure/load key incident experienced in MQXFA04 we successfully introduced procedural changes starting with MQXFA05</a:t>
            </a:r>
          </a:p>
          <a:p>
            <a:r>
              <a:rPr lang="en-US" dirty="0"/>
              <a:t>Magnet preload operations will continue to implement the following:</a:t>
            </a:r>
          </a:p>
          <a:p>
            <a:pPr lvl="1"/>
            <a:r>
              <a:rPr lang="en-US" dirty="0"/>
              <a:t>A pressure check at the beginning of operations</a:t>
            </a:r>
          </a:p>
          <a:p>
            <a:pPr lvl="1"/>
            <a:r>
              <a:rPr lang="en-US" dirty="0"/>
              <a:t>A “stable hold” at target pressures</a:t>
            </a:r>
          </a:p>
          <a:p>
            <a:pPr lvl="1"/>
            <a:r>
              <a:rPr lang="en-US" dirty="0"/>
              <a:t>Fewer pressure cycles by using 0.005” thick shim steps (about 8 steps expected)</a:t>
            </a:r>
          </a:p>
          <a:p>
            <a:pPr lvl="1"/>
            <a:r>
              <a:rPr lang="en-US" dirty="0"/>
              <a:t>Spare keys on hand to replace as needed, and/or second set of keys ready to replace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403159" y="2320839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146527" y="4099943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V="1">
            <a:off x="5650199" y="3913449"/>
            <a:ext cx="405827" cy="1090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4690178" y="4963931"/>
            <a:ext cx="31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MQXFA06 an additional 0.005” step was added using all bladders before transitioning to quadrant loading.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>
            <a:off x="5706060" y="3432832"/>
            <a:ext cx="645926" cy="8802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9A4F-D982-E94B-B329-D3B685B1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(MQXFA08b Load Key NCR)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DE5C-34F1-384E-8C7E-8E30CD8D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4510718" cy="4838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NCR #381 in MQXFA08b</a:t>
            </a:r>
          </a:p>
          <a:p>
            <a:pPr lvl="1"/>
            <a:r>
              <a:rPr lang="en-US" dirty="0"/>
              <a:t>One load key was sticking out of bottom by ~1.75”</a:t>
            </a:r>
          </a:p>
          <a:p>
            <a:pPr lvl="1"/>
            <a:r>
              <a:rPr lang="en-US" dirty="0"/>
              <a:t>The tooling used to push the key in (to proper length) hit something, and the key was not visually verified prior to releasing pressure</a:t>
            </a:r>
          </a:p>
          <a:p>
            <a:r>
              <a:rPr lang="en-US" dirty="0"/>
              <a:t>Lessons Learned to be applied:</a:t>
            </a:r>
          </a:p>
          <a:p>
            <a:pPr lvl="1"/>
            <a:r>
              <a:rPr lang="en-US" dirty="0"/>
              <a:t>Modified tooling</a:t>
            </a:r>
          </a:p>
          <a:p>
            <a:pPr lvl="1"/>
            <a:r>
              <a:rPr lang="en-US" dirty="0"/>
              <a:t>New visual checks, especially on bottom where it takes more effort to see</a:t>
            </a:r>
          </a:p>
          <a:p>
            <a:pPr lvl="1"/>
            <a:r>
              <a:rPr lang="en-US" dirty="0"/>
              <a:t>WI will be updated with these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E200B-2086-E446-8ADB-A856DF44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6598-6B0C-0F40-946A-0E0FAB5E6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9D5969-C3F1-404E-91B8-18320481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00" y="1035124"/>
            <a:ext cx="3657600" cy="2743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948106-7B99-8443-8F68-C9243CED5477}"/>
              </a:ext>
            </a:extLst>
          </p:cNvPr>
          <p:cNvCxnSpPr>
            <a:cxnSpLocks/>
          </p:cNvCxnSpPr>
          <p:nvPr/>
        </p:nvCxnSpPr>
        <p:spPr>
          <a:xfrm flipV="1">
            <a:off x="6012437" y="2979201"/>
            <a:ext cx="685298" cy="545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55F7155-53EF-124A-86F7-9D0D49134F1B}"/>
              </a:ext>
            </a:extLst>
          </p:cNvPr>
          <p:cNvSpPr/>
          <p:nvPr/>
        </p:nvSpPr>
        <p:spPr>
          <a:xfrm>
            <a:off x="6419055" y="2406724"/>
            <a:ext cx="2234045" cy="70995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F91E6E-902D-B04F-A818-A4998B90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25" y="3822848"/>
            <a:ext cx="3661475" cy="27432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9B2995-F567-094C-A0A0-ED4CBD0257B5}"/>
              </a:ext>
            </a:extLst>
          </p:cNvPr>
          <p:cNvCxnSpPr>
            <a:cxnSpLocks/>
          </p:cNvCxnSpPr>
          <p:nvPr/>
        </p:nvCxnSpPr>
        <p:spPr>
          <a:xfrm flipV="1">
            <a:off x="6076406" y="5392882"/>
            <a:ext cx="1139656" cy="529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8E26D0-0B2E-0C48-A1F5-663CA2B3C71F}"/>
              </a:ext>
            </a:extLst>
          </p:cNvPr>
          <p:cNvSpPr txBox="1"/>
          <p:nvPr/>
        </p:nvSpPr>
        <p:spPr>
          <a:xfrm>
            <a:off x="3409148" y="5767096"/>
            <a:ext cx="31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section was narrowed for better clearance between preload tooling and components </a:t>
            </a:r>
          </a:p>
        </p:txBody>
      </p:sp>
    </p:spTree>
    <p:extLst>
      <p:ext uri="{BB962C8B-B14F-4D97-AF65-F5344CB8AC3E}">
        <p14:creationId xmlns:p14="http://schemas.microsoft.com/office/powerpoint/2010/main" val="419384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Gauges and </a:t>
            </a:r>
            <a:r>
              <a:rPr lang="en-US" dirty="0" err="1"/>
              <a:t>Hipot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99" y="1219200"/>
            <a:ext cx="4225471" cy="4906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MQXFA12 revealed potential weakness of SG to coil pole, if pins are incorrectly placed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 Coil pole charges up, high voltage between SG wiring and ground can occur</a:t>
            </a:r>
          </a:p>
          <a:p>
            <a:r>
              <a:rPr lang="en-US" dirty="0"/>
              <a:t>MQXFA13 &amp; MQXFA14</a:t>
            </a:r>
          </a:p>
          <a:p>
            <a:pPr lvl="1"/>
            <a:r>
              <a:rPr lang="en-US" dirty="0"/>
              <a:t>SGs were disconnected after preload prior to EQC</a:t>
            </a:r>
          </a:p>
          <a:p>
            <a:pPr lvl="1"/>
            <a:r>
              <a:rPr lang="en-US" dirty="0"/>
              <a:t>All SG connector signals will be verified prior to post-preload EQC is performed</a:t>
            </a:r>
          </a:p>
          <a:p>
            <a:endParaRPr lang="en-US" dirty="0"/>
          </a:p>
          <a:p>
            <a:r>
              <a:rPr lang="en-US" dirty="0"/>
              <a:t>Recent MQXFA Strain gauges controls:</a:t>
            </a:r>
          </a:p>
          <a:p>
            <a:pPr lvl="1"/>
            <a:r>
              <a:rPr lang="en-US" dirty="0"/>
              <a:t>Test pieces were tested to verify bonding and protection; </a:t>
            </a:r>
            <a:r>
              <a:rPr lang="en-US" i="1" u="sng" dirty="0"/>
              <a:t>protections were inconsistent, often installation dependent</a:t>
            </a:r>
          </a:p>
          <a:p>
            <a:r>
              <a:rPr lang="en-US" dirty="0"/>
              <a:t>SGs have been disconnected after preload and not used for testing</a:t>
            </a:r>
          </a:p>
          <a:p>
            <a:r>
              <a:rPr lang="en-US" i="1" dirty="0"/>
              <a:t>Shells and Rods can still be present</a:t>
            </a:r>
          </a:p>
          <a:p>
            <a:pPr lvl="1"/>
            <a:r>
              <a:rPr lang="en-US" i="1" dirty="0"/>
              <a:t>Would need to study this data from prior magnets to understand ability to interpret mechanical behavior,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42473"/>
          <a:stretch/>
        </p:blipFill>
        <p:spPr>
          <a:xfrm>
            <a:off x="5370891" y="996310"/>
            <a:ext cx="3161109" cy="2725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r="34839"/>
          <a:stretch/>
        </p:blipFill>
        <p:spPr>
          <a:xfrm rot="5400000">
            <a:off x="5601968" y="3501811"/>
            <a:ext cx="2698953" cy="33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4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“theoretical” MQXFA15 asymmetric shimming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3771464" cy="48328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MQXFA15 Preload experienced uniform loading until the 0.033” shim step</a:t>
            </a:r>
          </a:p>
          <a:p>
            <a:pPr lvl="1"/>
            <a:r>
              <a:rPr lang="en-US" dirty="0"/>
              <a:t>Q4 coil experienced significant loss of compression; Q1 experienced significant increase of compression</a:t>
            </a:r>
          </a:p>
          <a:p>
            <a:pPr lvl="1"/>
            <a:r>
              <a:rPr lang="en-US" dirty="0"/>
              <a:t>Final state ended with Q4 highly compressed</a:t>
            </a:r>
          </a:p>
          <a:p>
            <a:pPr lvl="1"/>
            <a:r>
              <a:rPr lang="en-US" dirty="0"/>
              <a:t>Subsequent FEA modeled asymmetric shimming (slides at </a:t>
            </a:r>
            <a:r>
              <a:rPr lang="en-US" dirty="0">
                <a:hlinkClick r:id="rId2"/>
              </a:rPr>
              <a:t>https://indico.fnal.gov/event/59997/ </a:t>
            </a:r>
            <a:r>
              <a:rPr lang="en-US" dirty="0"/>
              <a:t>) exhibited similar behavior, but did not fully replicate observations</a:t>
            </a:r>
          </a:p>
          <a:p>
            <a:endParaRPr lang="en-US" dirty="0"/>
          </a:p>
          <a:p>
            <a:r>
              <a:rPr lang="en-US" u="sng" dirty="0"/>
              <a:t>Preload operations with key shim stacks will be verified prior to insertion and swap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6B937-0B1C-BA44-8600-5133B9CD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68" y="1103330"/>
            <a:ext cx="4547032" cy="297180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B8CFEC1-090C-4642-8277-A0C992E2D1F1}"/>
              </a:ext>
            </a:extLst>
          </p:cNvPr>
          <p:cNvSpPr/>
          <p:nvPr/>
        </p:nvSpPr>
        <p:spPr>
          <a:xfrm>
            <a:off x="7871381" y="1103330"/>
            <a:ext cx="188536" cy="6358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B98BA68-4ECF-1140-BC98-D3D55A664D1E}"/>
              </a:ext>
            </a:extLst>
          </p:cNvPr>
          <p:cNvSpPr/>
          <p:nvPr/>
        </p:nvSpPr>
        <p:spPr>
          <a:xfrm>
            <a:off x="8026181" y="3181220"/>
            <a:ext cx="660619" cy="2262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D2FB47-2979-3B42-903F-9FF8A531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768" y="4075130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1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38649F-2577-8446-986E-2F3CDD71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46200" y="1612531"/>
            <a:ext cx="5486400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2499"/>
            <a:ext cx="7920000" cy="720000"/>
          </a:xfrm>
        </p:spPr>
        <p:txBody>
          <a:bodyPr/>
          <a:lstStyle/>
          <a:p>
            <a:r>
              <a:rPr lang="en-US" dirty="0"/>
              <a:t>MQXFA17 Structure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20" y="1219200"/>
            <a:ext cx="4608544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MQXFA15 </a:t>
            </a:r>
          </a:p>
          <a:p>
            <a:pPr lvl="1"/>
            <a:r>
              <a:rPr lang="en-US" dirty="0"/>
              <a:t>In the process of having preload increased</a:t>
            </a:r>
          </a:p>
          <a:p>
            <a:pPr lvl="1"/>
            <a:r>
              <a:rPr lang="en-US" dirty="0"/>
              <a:t>Will ship in November</a:t>
            </a:r>
          </a:p>
          <a:p>
            <a:pPr lvl="1"/>
            <a:endParaRPr lang="en-US" dirty="0"/>
          </a:p>
          <a:p>
            <a:r>
              <a:rPr lang="en-US" dirty="0"/>
              <a:t>MQXFA17</a:t>
            </a:r>
          </a:p>
          <a:p>
            <a:pPr lvl="1"/>
            <a:r>
              <a:rPr lang="en-US" dirty="0"/>
              <a:t>Pad-collar assemblies are complete</a:t>
            </a:r>
          </a:p>
          <a:p>
            <a:pPr lvl="1"/>
            <a:r>
              <a:rPr lang="en-US" dirty="0"/>
              <a:t>Shell-yoke assemblies are complete </a:t>
            </a:r>
          </a:p>
          <a:p>
            <a:pPr lvl="1"/>
            <a:r>
              <a:rPr lang="en-US" dirty="0"/>
              <a:t>No significant issues found</a:t>
            </a:r>
          </a:p>
          <a:p>
            <a:pPr lvl="1"/>
            <a:r>
              <a:rPr lang="en-US" dirty="0"/>
              <a:t>Dressed coil operations completed</a:t>
            </a:r>
          </a:p>
          <a:p>
            <a:pPr lvl="1"/>
            <a:r>
              <a:rPr lang="en-US" dirty="0"/>
              <a:t>Fuji coil pack built and exposed</a:t>
            </a:r>
          </a:p>
          <a:p>
            <a:pPr lvl="1"/>
            <a:r>
              <a:rPr lang="en-US" dirty="0"/>
              <a:t>~Late November completion; ship in December before holidays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AE8C3-B379-F245-8145-72C45F5180D8}"/>
              </a:ext>
            </a:extLst>
          </p:cNvPr>
          <p:cNvSpPr txBox="1"/>
          <p:nvPr/>
        </p:nvSpPr>
        <p:spPr>
          <a:xfrm>
            <a:off x="5534169" y="3188823"/>
            <a:ext cx="1007417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9CB17-C6D3-B640-90BD-098CC0FF9669}"/>
              </a:ext>
            </a:extLst>
          </p:cNvPr>
          <p:cNvSpPr txBox="1"/>
          <p:nvPr/>
        </p:nvSpPr>
        <p:spPr>
          <a:xfrm>
            <a:off x="6907657" y="3188822"/>
            <a:ext cx="1117651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58D6A-C7DC-A64F-87DB-89833445236B}"/>
              </a:ext>
            </a:extLst>
          </p:cNvPr>
          <p:cNvSpPr txBox="1"/>
          <p:nvPr/>
        </p:nvSpPr>
        <p:spPr>
          <a:xfrm>
            <a:off x="5751433" y="4218588"/>
            <a:ext cx="1488405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Spare coils</a:t>
            </a:r>
          </a:p>
        </p:txBody>
      </p:sp>
    </p:spTree>
    <p:extLst>
      <p:ext uri="{BB962C8B-B14F-4D97-AF65-F5344CB8AC3E}">
        <p14:creationId xmlns:p14="http://schemas.microsoft.com/office/powerpoint/2010/main" val="178684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MQXFA17 Structure Status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7" y="1219201"/>
            <a:ext cx="7969170" cy="1167864"/>
          </a:xfrm>
        </p:spPr>
        <p:txBody>
          <a:bodyPr>
            <a:normAutofit/>
          </a:bodyPr>
          <a:lstStyle/>
          <a:p>
            <a:r>
              <a:rPr lang="en-US" dirty="0"/>
              <a:t>MQXFA17 uses the new CLIQ lead design</a:t>
            </a:r>
          </a:p>
          <a:p>
            <a:pPr lvl="1"/>
            <a:r>
              <a:rPr lang="en-US" dirty="0"/>
              <a:t>Implemented in MQXFA13 for first shipped magnet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06043-4ADB-0941-BB55-7B1FFF62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11" y="2387065"/>
            <a:ext cx="2746681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D4825-6126-CA46-9EDD-3548B435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69" y="2387065"/>
            <a:ext cx="2787142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490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013E-76E4-D64F-BAC5-5D4F602A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1EF1-630A-804D-A210-ABF16FF5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MQXFA17 structural parts are being prepared</a:t>
            </a:r>
          </a:p>
          <a:p>
            <a:pPr lvl="1"/>
            <a:r>
              <a:rPr lang="en-US" dirty="0"/>
              <a:t>Rods are being instrumented</a:t>
            </a:r>
          </a:p>
          <a:p>
            <a:r>
              <a:rPr lang="en-US" dirty="0"/>
              <a:t>Lessons learned from recent magnets are being applied to build this magnet	</a:t>
            </a:r>
          </a:p>
          <a:p>
            <a:pPr lvl="1"/>
            <a:r>
              <a:rPr lang="en-US" dirty="0"/>
              <a:t>What was learned from MQXFA07 and MQXFA10 re-squaring (and rebuild of A10, A11, and A08b and subsequent magnet builds) of the coil pack will also be applied</a:t>
            </a:r>
          </a:p>
          <a:p>
            <a:pPr lvl="1"/>
            <a:r>
              <a:rPr lang="en-US" dirty="0"/>
              <a:t>MQXFA08b key insertion has been addressed</a:t>
            </a:r>
          </a:p>
          <a:p>
            <a:pPr lvl="1"/>
            <a:r>
              <a:rPr lang="en-US" dirty="0"/>
              <a:t>MQXFA12 SG </a:t>
            </a:r>
            <a:r>
              <a:rPr lang="en-US" dirty="0" err="1"/>
              <a:t>hipot</a:t>
            </a:r>
            <a:r>
              <a:rPr lang="en-US" dirty="0"/>
              <a:t> issue has been addressed; removing connector blocks from skirts prior to final EQC</a:t>
            </a:r>
          </a:p>
          <a:p>
            <a:pPr lvl="1"/>
            <a:r>
              <a:rPr lang="en-US" dirty="0"/>
              <a:t>Possible MQXFA15 asymmetric shimming has been addressed </a:t>
            </a:r>
          </a:p>
          <a:p>
            <a:r>
              <a:rPr lang="en-US" dirty="0"/>
              <a:t>Pion locations were identified that require modification in all coils</a:t>
            </a:r>
          </a:p>
          <a:p>
            <a:r>
              <a:rPr lang="en-US" dirty="0"/>
              <a:t>MQXFA17 is expected to </a:t>
            </a:r>
            <a:r>
              <a:rPr lang="en-US"/>
              <a:t>ship in December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3E9D-FE66-3F45-972D-02EDDAA4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B629-3D28-C24C-A1E1-28C43B05E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6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MQXFA16 Structure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Pack Assembly Plans</a:t>
            </a:r>
          </a:p>
          <a:p>
            <a:r>
              <a:rPr lang="en-US" dirty="0"/>
              <a:t>Applying Lessons Learned</a:t>
            </a:r>
          </a:p>
          <a:p>
            <a:r>
              <a:rPr lang="en-US" dirty="0"/>
              <a:t>Status and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MQXFA17 Proposed Coil Arrangement</a:t>
            </a:r>
            <a:endParaRPr dirty="0"/>
          </a:p>
        </p:txBody>
      </p:sp>
      <p:sp>
        <p:nvSpPr>
          <p:cNvPr id="177" name="Google Shape;177;p1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18-Oct-2023 MQXFA17 Magnet Structure and Status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l="47771" r="17411" b="53326"/>
          <a:stretch/>
        </p:blipFill>
        <p:spPr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l="47771" r="17411" b="53326"/>
          <a:stretch/>
        </p:blipFill>
        <p:spPr>
          <a:xfrm rot="-54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 l="47771" r="17411" b="53326"/>
          <a:stretch/>
        </p:blipFill>
        <p:spPr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l="47771" r="17411" b="53326"/>
          <a:stretch/>
        </p:blipFill>
        <p:spPr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239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151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152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1348831" y="4298765"/>
            <a:ext cx="2510578" cy="74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~0.002” Undersized 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Neglected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Midpl</a:t>
            </a: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0.005” shim per side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5662018" y="1391636"/>
            <a:ext cx="2666973" cy="83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~0.0015” Undersized 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Neglected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~0.0045” Undersized per </a:t>
            </a:r>
            <a:r>
              <a:rPr lang="en-US" sz="13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Midpl</a:t>
            </a: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0.005” shim per side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~.001” Undersized 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Neglected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~0.004” Undersized per </a:t>
            </a:r>
            <a:r>
              <a:rPr lang="en-US" sz="13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midpl</a:t>
            </a: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0.002” + 0.002” shim per side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612000" y="1408827"/>
            <a:ext cx="2753773" cy="84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~0.001” Undersized 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neglected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~.0025” Undersized per </a:t>
            </a:r>
            <a:r>
              <a:rPr lang="en-US" sz="13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Midpl</a:t>
            </a: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0.002”  shim per side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noFill/>
          <a:ln w="9525" cap="flat" cmpd="sng">
            <a:solidFill>
              <a:srgbClr val="00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8 x </a:t>
            </a:r>
            <a:r>
              <a:rPr lang="en-US" sz="1800">
                <a:solidFill>
                  <a:srgbClr val="00476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aseline="-25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midplane</a:t>
            </a:r>
            <a:r>
              <a:rPr lang="en-US" sz="18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 = 2 </a:t>
            </a:r>
            <a:r>
              <a:rPr lang="en-US" sz="1800">
                <a:solidFill>
                  <a:srgbClr val="00476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18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lang="en-US" sz="1800">
                <a:solidFill>
                  <a:srgbClr val="00476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aseline="-25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800" baseline="-2500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11"/>
          <p:cNvCxnSpPr/>
          <p:nvPr/>
        </p:nvCxnSpPr>
        <p:spPr>
          <a:xfrm>
            <a:off x="4415725" y="1171653"/>
            <a:ext cx="0" cy="403133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3" name="Google Shape;193;p11"/>
          <p:cNvCxnSpPr/>
          <p:nvPr/>
        </p:nvCxnSpPr>
        <p:spPr>
          <a:xfrm rot="10800000">
            <a:off x="2713656" y="3221786"/>
            <a:ext cx="3585275" cy="72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4" name="Google Shape;194;p11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Coil Electrical Order: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:151 – 239 – 237 – 152: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Conforms to a favorable order based on RRR data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11"/>
          <p:cNvCxnSpPr/>
          <p:nvPr/>
        </p:nvCxnSpPr>
        <p:spPr>
          <a:xfrm rot="-5400000">
            <a:off x="4182143" y="44420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6" name="Google Shape;196;p11"/>
          <p:cNvCxnSpPr/>
          <p:nvPr/>
        </p:nvCxnSpPr>
        <p:spPr>
          <a:xfrm rot="10800000">
            <a:off x="5326845" y="329866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7" name="Google Shape;197;p11"/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Q4</a:t>
            </a:r>
            <a:endParaRPr/>
          </a:p>
        </p:txBody>
      </p:sp>
      <p:cxnSp>
        <p:nvCxnSpPr>
          <p:cNvPr id="201" name="Google Shape;201;p11"/>
          <p:cNvCxnSpPr/>
          <p:nvPr/>
        </p:nvCxnSpPr>
        <p:spPr>
          <a:xfrm rot="-5400000">
            <a:off x="3968495" y="44420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2" name="Google Shape;202;p11"/>
          <p:cNvCxnSpPr/>
          <p:nvPr/>
        </p:nvCxnSpPr>
        <p:spPr>
          <a:xfrm rot="10800000">
            <a:off x="2826533" y="329866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3" name="Google Shape;203;p11"/>
          <p:cNvCxnSpPr/>
          <p:nvPr/>
        </p:nvCxnSpPr>
        <p:spPr>
          <a:xfrm rot="10800000">
            <a:off x="2826533" y="31301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4" name="Google Shape;204;p11"/>
          <p:cNvCxnSpPr/>
          <p:nvPr/>
        </p:nvCxnSpPr>
        <p:spPr>
          <a:xfrm rot="-5400000">
            <a:off x="3968495" y="19651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5" name="Google Shape;205;p11"/>
          <p:cNvCxnSpPr/>
          <p:nvPr/>
        </p:nvCxnSpPr>
        <p:spPr>
          <a:xfrm rot="10800000">
            <a:off x="5336207" y="31301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6" name="Google Shape;206;p11"/>
          <p:cNvCxnSpPr/>
          <p:nvPr/>
        </p:nvCxnSpPr>
        <p:spPr>
          <a:xfrm rot="-5400000">
            <a:off x="4182143" y="1970984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3378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2" descr="QXF Ground Insulation v3.pdf"/>
          <p:cNvPicPr preferRelativeResize="0"/>
          <p:nvPr/>
        </p:nvPicPr>
        <p:blipFill rotWithShape="1">
          <a:blip r:embed="rId3">
            <a:alphaModFix/>
          </a:blip>
          <a:srcRect l="38385" t="22222" r="5801" b="17778"/>
          <a:stretch/>
        </p:blipFill>
        <p:spPr>
          <a:xfrm rot="2700000">
            <a:off x="4682067" y="935482"/>
            <a:ext cx="3852333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MQXFA17 Coil Pack Build 1 (Fuji)</a:t>
            </a:r>
            <a:endParaRPr dirty="0"/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4" name="Google Shape;214;p1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18-Oct-2023 MQXFA17 Magnet Structure and Status</a:t>
            </a:r>
            <a:endParaRPr/>
          </a:p>
        </p:txBody>
      </p:sp>
      <p:graphicFrame>
        <p:nvGraphicFramePr>
          <p:cNvPr id="215" name="Google Shape;215;p12"/>
          <p:cNvGraphicFramePr/>
          <p:nvPr>
            <p:extLst/>
          </p:nvPr>
        </p:nvGraphicFramePr>
        <p:xfrm>
          <a:off x="971599" y="4201160"/>
          <a:ext cx="7200825" cy="21336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9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151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237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152</a:t>
                      </a:r>
                      <a:endParaRPr sz="1300" b="1" dirty="0">
                        <a:solidFill>
                          <a:srgbClr val="0047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239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Kapton Ground plane insulation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rgbClr val="A5A5A5"/>
                          </a:solidFill>
                        </a:rPr>
                        <a:t>(0.114 mm)</a:t>
                      </a:r>
                      <a:endParaRPr sz="1300" b="0" dirty="0">
                        <a:solidFill>
                          <a:srgbClr val="A5A5A5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Coil Specific Radial Shim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Coil-specific midplane shim</a:t>
                      </a:r>
                      <a:endParaRPr sz="1300" b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0.005”</a:t>
                      </a:r>
                      <a:endParaRPr sz="1300" b="0" i="0" u="none" strike="noStrike" cap="none" dirty="0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0.125 mm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0.005”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0.125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0.002“ + 0.002“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0.100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Fuji paper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0.007” </a:t>
                      </a:r>
                      <a:r>
                        <a:rPr lang="en-US" sz="1300" b="0">
                          <a:solidFill>
                            <a:srgbClr val="A5A5A5"/>
                          </a:solidFill>
                        </a:rPr>
                        <a:t>(0.175 mm)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Radial Shim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 b="0" dirty="0">
                          <a:solidFill>
                            <a:srgbClr val="004769"/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rgbClr val="004769"/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rgbClr val="A5A5A5"/>
                          </a:solidFill>
                        </a:rPr>
                        <a:t>(~0.25 mm)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6" name="Google Shape;216;p12"/>
          <p:cNvSpPr txBox="1"/>
          <p:nvPr/>
        </p:nvSpPr>
        <p:spPr>
          <a:xfrm>
            <a:off x="304800" y="1066800"/>
            <a:ext cx="4647482" cy="303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Collar R: 114 mm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Coil R: 113.376 mm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Radial shim = 0.025” (0.624 mm)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But we still target ~0.020”</a:t>
            </a:r>
            <a:endParaRPr sz="2800" b="0" i="1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Fuji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radial stack up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is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~0.021” 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~0.54 mm)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0.0045” Coil GPI + 0.007” Fuji + 0.005” Kapton &amp; 0.005” G11 </a:t>
            </a:r>
            <a:endParaRPr/>
          </a:p>
          <a:p>
            <a:pPr marL="285750" marR="0" lvl="0" indent="-285750" algn="l" rtl="0"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Add Kapton to various midplanes</a:t>
            </a:r>
            <a:endParaRPr sz="240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47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3" descr="QXF Ground Insulation v3.pdf"/>
          <p:cNvPicPr preferRelativeResize="0"/>
          <p:nvPr/>
        </p:nvPicPr>
        <p:blipFill rotWithShape="1">
          <a:blip r:embed="rId3">
            <a:alphaModFix/>
          </a:blip>
          <a:srcRect l="38385" t="22222" r="5801" b="17778"/>
          <a:stretch/>
        </p:blipFill>
        <p:spPr>
          <a:xfrm rot="2700000">
            <a:off x="4682067" y="935482"/>
            <a:ext cx="3852333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MQXFA17 Coil Pack Build (Final)</a:t>
            </a:r>
            <a:endParaRPr dirty="0"/>
          </a:p>
        </p:txBody>
      </p:sp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18-Oct-2023 MQXFA17 Magnet Structure and Status</a:t>
            </a:r>
            <a:endParaRPr/>
          </a:p>
        </p:txBody>
      </p:sp>
      <p:graphicFrame>
        <p:nvGraphicFramePr>
          <p:cNvPr id="226" name="Google Shape;226;p13"/>
          <p:cNvGraphicFramePr/>
          <p:nvPr>
            <p:extLst/>
          </p:nvPr>
        </p:nvGraphicFramePr>
        <p:xfrm>
          <a:off x="971599" y="4201160"/>
          <a:ext cx="7200825" cy="22860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9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151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237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152</a:t>
                      </a:r>
                      <a:endParaRPr sz="1300" b="1" dirty="0">
                        <a:solidFill>
                          <a:srgbClr val="0047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239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Kapton Ground plane insulation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rgbClr val="A5A5A5"/>
                          </a:solidFill>
                        </a:rPr>
                        <a:t>(0.114 mm)</a:t>
                      </a:r>
                      <a:endParaRPr sz="1300" b="0" dirty="0">
                        <a:solidFill>
                          <a:srgbClr val="A5A5A5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Coil Specific Radial Shim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Coil-specific midplane shim</a:t>
                      </a:r>
                      <a:endParaRPr sz="1300" b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0.005”</a:t>
                      </a:r>
                      <a:endParaRPr sz="1300" b="0" i="0" u="none" strike="noStrike" cap="none" dirty="0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0.125 mm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0.005”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0.125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0.002“ + 0.002“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0.100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Fuji paper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0.000” </a:t>
                      </a:r>
                      <a:r>
                        <a:rPr lang="en-US" sz="1300" b="0">
                          <a:solidFill>
                            <a:srgbClr val="A5A5A5"/>
                          </a:solidFill>
                        </a:rPr>
                        <a:t>(0.0 mm)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Radial Shim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 b="0" dirty="0">
                          <a:solidFill>
                            <a:srgbClr val="004769"/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rgbClr val="004769"/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rgbClr val="A5A5A5"/>
                          </a:solidFill>
                        </a:rPr>
                        <a:t>(~0.38 mm)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7" name="Google Shape;227;p13"/>
          <p:cNvSpPr txBox="1"/>
          <p:nvPr/>
        </p:nvSpPr>
        <p:spPr>
          <a:xfrm>
            <a:off x="304800" y="1066800"/>
            <a:ext cx="4647482" cy="303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Collar R: 114 mm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Coil R: 113.376 mm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Radial shim = 0.025” (0.624 mm)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But we still target ~0.020”</a:t>
            </a:r>
            <a:endParaRPr sz="2800" b="0" i="1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Actual r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adial stack up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is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~0.020” 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~0.51 mm)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0.0045” Coil GPI + 0.005” Kapton + 0.005” Kapton &amp; 0.005” G11 </a:t>
            </a:r>
            <a:endParaRPr/>
          </a:p>
          <a:p>
            <a:pPr marL="285750" marR="0" lvl="0" indent="-285750" algn="l" rtl="0"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Add Kapton to various midplanes</a:t>
            </a:r>
            <a:endParaRPr sz="24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69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1"/>
            <a:ext cx="7480441" cy="25664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GPI Layers will have ID fold</a:t>
            </a:r>
          </a:p>
          <a:p>
            <a:pPr lvl="1"/>
            <a:r>
              <a:rPr lang="en-US" dirty="0"/>
              <a:t>Process was developed and incorporated into MQXFA07 and later coils</a:t>
            </a:r>
          </a:p>
          <a:p>
            <a:r>
              <a:rPr lang="en-US" dirty="0">
                <a:solidFill>
                  <a:srgbClr val="FF0000"/>
                </a:solidFill>
              </a:rPr>
              <a:t>Preventing a repeat of the MQXFA09 NCR: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Fuji build will have Kapton tape holding fold down on the ID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Final build will use Araldite spots of glue with tape removed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Inspection step after the upper coil pair is placed on top of bottom coil pair will verify no </a:t>
            </a:r>
            <a:r>
              <a:rPr lang="en-US" dirty="0" err="1">
                <a:solidFill>
                  <a:srgbClr val="FF0000"/>
                </a:solidFill>
              </a:rPr>
              <a:t>foldback</a:t>
            </a:r>
            <a:r>
              <a:rPr lang="en-US" dirty="0">
                <a:solidFill>
                  <a:srgbClr val="FF0000"/>
                </a:solidFill>
              </a:rPr>
              <a:t> condition is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4C41C-92F5-944C-8873-731AA15B0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0" t="14699" r="11637" b="32962"/>
          <a:stretch/>
        </p:blipFill>
        <p:spPr>
          <a:xfrm>
            <a:off x="5404204" y="3882384"/>
            <a:ext cx="3203706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0C127-A23D-8740-915D-ACC43CCC9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2" t="8514" r="8938" b="21650"/>
          <a:stretch/>
        </p:blipFill>
        <p:spPr>
          <a:xfrm>
            <a:off x="2281406" y="3882384"/>
            <a:ext cx="31227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23" y="1139049"/>
            <a:ext cx="3122389" cy="30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415"/>
            <a:ext cx="4466850" cy="311403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009900"/>
                </a:solidFill>
              </a:rPr>
              <a:t>Based on MQXFA12 size and gap size with respect to the 75 in-lbs. torque vs. 125 in-lbs. torque: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Mechanical measurements show ~0.006” on coil pack size difference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Equates to ~ 0.001” pole key gap difference, per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48059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FED07-91C7-844A-BC8F-A8FB8EFBA6B7}"/>
              </a:ext>
            </a:extLst>
          </p:cNvPr>
          <p:cNvSpPr txBox="1"/>
          <p:nvPr/>
        </p:nvSpPr>
        <p:spPr>
          <a:xfrm>
            <a:off x="5336161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93A52-5EE6-C34B-BC67-51B1BFAE2942}"/>
              </a:ext>
            </a:extLst>
          </p:cNvPr>
          <p:cNvSpPr txBox="1"/>
          <p:nvPr/>
        </p:nvSpPr>
        <p:spPr>
          <a:xfrm>
            <a:off x="8156073" y="3640777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E9BB5-D38C-9943-A3E8-50E2A68569DB}"/>
              </a:ext>
            </a:extLst>
          </p:cNvPr>
          <p:cNvSpPr txBox="1"/>
          <p:nvPr/>
        </p:nvSpPr>
        <p:spPr>
          <a:xfrm>
            <a:off x="5273927" y="366388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0E8CC-189A-8C41-B1C3-ABB09086A1DA}"/>
              </a:ext>
            </a:extLst>
          </p:cNvPr>
          <p:cNvSpPr txBox="1"/>
          <p:nvPr/>
        </p:nvSpPr>
        <p:spPr>
          <a:xfrm>
            <a:off x="7461116" y="4180501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Depiction not to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86492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85993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BAA22D8-5706-E640-8231-1945C0DCE089}"/>
              </a:ext>
            </a:extLst>
          </p:cNvPr>
          <p:cNvSpPr/>
          <p:nvPr/>
        </p:nvSpPr>
        <p:spPr>
          <a:xfrm>
            <a:off x="5273927" y="948266"/>
            <a:ext cx="3480585" cy="3236003"/>
          </a:xfrm>
          <a:custGeom>
            <a:avLst/>
            <a:gdLst>
              <a:gd name="connsiteX0" fmla="*/ 0 w 3341511"/>
              <a:gd name="connsiteY0" fmla="*/ 0 h 2235200"/>
              <a:gd name="connsiteX1" fmla="*/ 0 w 3341511"/>
              <a:gd name="connsiteY1" fmla="*/ 0 h 2235200"/>
              <a:gd name="connsiteX2" fmla="*/ 688622 w 3341511"/>
              <a:gd name="connsiteY2" fmla="*/ 2235200 h 2235200"/>
              <a:gd name="connsiteX3" fmla="*/ 3081867 w 3341511"/>
              <a:gd name="connsiteY3" fmla="*/ 2235200 h 2235200"/>
              <a:gd name="connsiteX4" fmla="*/ 3341511 w 3341511"/>
              <a:gd name="connsiteY4" fmla="*/ 158045 h 2235200"/>
              <a:gd name="connsiteX5" fmla="*/ 0 w 3341511"/>
              <a:gd name="connsiteY5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511" h="2235200">
                <a:moveTo>
                  <a:pt x="0" y="0"/>
                </a:moveTo>
                <a:lnTo>
                  <a:pt x="0" y="0"/>
                </a:lnTo>
                <a:lnTo>
                  <a:pt x="688622" y="2235200"/>
                </a:lnTo>
                <a:lnTo>
                  <a:pt x="3081867" y="2235200"/>
                </a:lnTo>
                <a:lnTo>
                  <a:pt x="3341511" y="15804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14" y="4036630"/>
            <a:ext cx="4029986" cy="25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23" y="963204"/>
            <a:ext cx="3122389" cy="301472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Coil Pack Assembly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6850"/>
            <a:ext cx="4466850" cy="53629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Lessons learned from MQXFA07 disassembly and MQXFA10 rebuild</a:t>
            </a:r>
          </a:p>
          <a:p>
            <a:pPr lvl="1"/>
            <a:r>
              <a:rPr lang="en-US" dirty="0"/>
              <a:t>A revised process for squaring and torqueing the Coil Pack was developed</a:t>
            </a:r>
          </a:p>
          <a:p>
            <a:pPr lvl="1"/>
            <a:r>
              <a:rPr lang="en-US" i="1" dirty="0"/>
              <a:t>Greater emphasis on </a:t>
            </a:r>
            <a:r>
              <a:rPr lang="en-US" i="1" dirty="0" err="1"/>
              <a:t>squareness</a:t>
            </a:r>
            <a:r>
              <a:rPr lang="en-US" i="1" dirty="0"/>
              <a:t> and gap uniformity </a:t>
            </a:r>
            <a:r>
              <a:rPr lang="en-US" dirty="0"/>
              <a:t>throughout the entire torqueing process</a:t>
            </a:r>
          </a:p>
          <a:p>
            <a:pPr lvl="1"/>
            <a:r>
              <a:rPr lang="en-US" dirty="0"/>
              <a:t>Torque target is 75 +/- 25  in-lbs., depending on gaps</a:t>
            </a:r>
          </a:p>
          <a:p>
            <a:pPr lvl="1"/>
            <a:r>
              <a:rPr lang="en-US" dirty="0"/>
              <a:t>Iterative measurements throughout build will ensure and verify that the gaps and coil pack squareness specifications are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25757" y="1177290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Uniform gaps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1915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68907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1915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68408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6932" y="902916"/>
            <a:ext cx="3105890" cy="310589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6281653" y="3774758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Improved </a:t>
            </a:r>
            <a:r>
              <a:rPr lang="en-US" sz="1200" i="1" dirty="0" err="1">
                <a:solidFill>
                  <a:srgbClr val="FF0000"/>
                </a:solidFill>
              </a:rPr>
              <a:t>squareness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7149877" y="4593375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See </a:t>
            </a:r>
            <a:r>
              <a:rPr lang="en-US" sz="1200" i="1">
                <a:solidFill>
                  <a:srgbClr val="FF0000"/>
                </a:solidFill>
              </a:rPr>
              <a:t>next slide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5ACEAC-DBAA-EB4D-83F6-E3CD1780A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33469"/>
            <a:ext cx="4572000" cy="33212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18-Oct-2023 MQXFA17 Magnet Structure and Status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FF7A0A-053D-824B-BAD5-3C3BF524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266" y="3540806"/>
            <a:ext cx="4572000" cy="3317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MQXFA15 and A16 Gap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1728896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For the pole key gap:</a:t>
            </a:r>
            <a:r>
              <a:rPr lang="en-US" dirty="0"/>
              <a:t> </a:t>
            </a:r>
          </a:p>
          <a:p>
            <a:pPr lvl="1"/>
            <a:r>
              <a:rPr lang="en-US" b="1" i="1" dirty="0"/>
              <a:t>The average pole key gap (per side) among the four coils on each longitudinal location shall be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bg2"/>
                </a:solidFill>
              </a:rPr>
              <a:t>+</a:t>
            </a:r>
            <a:r>
              <a:rPr lang="en-US" b="1" i="1" dirty="0">
                <a:solidFill>
                  <a:srgbClr val="FF0000"/>
                </a:solidFill>
              </a:rPr>
              <a:t>0.400</a:t>
            </a:r>
            <a:r>
              <a:rPr lang="en-US" b="1" i="1" dirty="0">
                <a:solidFill>
                  <a:schemeClr val="bg2"/>
                </a:solidFill>
              </a:rPr>
              <a:t> ±0.050 mm</a:t>
            </a:r>
            <a:r>
              <a:rPr lang="en-US" b="1" i="1" dirty="0"/>
              <a:t>. </a:t>
            </a:r>
          </a:p>
          <a:p>
            <a:pPr lvl="1"/>
            <a:r>
              <a:rPr lang="en-US" b="1" i="1" dirty="0"/>
              <a:t>The minimum pole key gap (per side) in any quadrant and in any longitudinal location shall be </a:t>
            </a:r>
            <a:r>
              <a:rPr lang="en-US" b="1" i="1" dirty="0">
                <a:solidFill>
                  <a:schemeClr val="bg2"/>
                </a:solidFill>
              </a:rPr>
              <a:t>&gt; +0.</a:t>
            </a:r>
            <a:r>
              <a:rPr lang="en-US" b="1" i="1" dirty="0">
                <a:solidFill>
                  <a:srgbClr val="FF0000"/>
                </a:solidFill>
              </a:rPr>
              <a:t>300</a:t>
            </a:r>
            <a:r>
              <a:rPr lang="en-US" b="1" i="1" dirty="0">
                <a:solidFill>
                  <a:schemeClr val="bg2"/>
                </a:solidFill>
              </a:rPr>
              <a:t> mm</a:t>
            </a:r>
            <a:r>
              <a:rPr lang="en-US" b="1" i="1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623265" y="3389822"/>
            <a:ext cx="318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MQXFA15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02706-6139-0F4B-9390-392AAA4275B0}"/>
              </a:ext>
            </a:extLst>
          </p:cNvPr>
          <p:cNvSpPr txBox="1"/>
          <p:nvPr/>
        </p:nvSpPr>
        <p:spPr>
          <a:xfrm>
            <a:off x="4571999" y="837178"/>
            <a:ext cx="2879835" cy="655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Updated Specification wording in Doc DB 4009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67DBA-7DF8-9548-8601-00E1CD3B0972}"/>
              </a:ext>
            </a:extLst>
          </p:cNvPr>
          <p:cNvSpPr txBox="1"/>
          <p:nvPr/>
        </p:nvSpPr>
        <p:spPr>
          <a:xfrm>
            <a:off x="5146187" y="3389822"/>
            <a:ext cx="318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MQXFA16</a:t>
            </a:r>
          </a:p>
        </p:txBody>
      </p:sp>
    </p:spTree>
    <p:extLst>
      <p:ext uri="{BB962C8B-B14F-4D97-AF65-F5344CB8AC3E}">
        <p14:creationId xmlns:p14="http://schemas.microsoft.com/office/powerpoint/2010/main" val="3999841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52579</TotalTime>
  <Words>1677</Words>
  <Application>Microsoft Macintosh PowerPoint</Application>
  <PresentationFormat>On-screen Show (4:3)</PresentationFormat>
  <Paragraphs>327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Noto Sans Symbols</vt:lpstr>
      <vt:lpstr>Wingdings</vt:lpstr>
      <vt:lpstr>Thème Office</vt:lpstr>
      <vt:lpstr>MQXFA17 Structure and Status</vt:lpstr>
      <vt:lpstr>MQXFA16 Structure Assembly</vt:lpstr>
      <vt:lpstr>MQXFA17 Proposed Coil Arrangement</vt:lpstr>
      <vt:lpstr>MQXFA17 Coil Pack Build 1 (Fuji)</vt:lpstr>
      <vt:lpstr>MQXFA17 Coil Pack Build (Final)</vt:lpstr>
      <vt:lpstr>Fuji Assembly Notes (1)</vt:lpstr>
      <vt:lpstr>Fuji Assembly Notes (2)</vt:lpstr>
      <vt:lpstr>Final Coil Pack Assembly Notes</vt:lpstr>
      <vt:lpstr>MQXFA15 and A16 Gap Measurements</vt:lpstr>
      <vt:lpstr>Pion Machining, Details</vt:lpstr>
      <vt:lpstr>MQXFA17 Pion Machining Positions</vt:lpstr>
      <vt:lpstr>Avoiding Electrical Issues</vt:lpstr>
      <vt:lpstr>Reducing Bladder Cycles</vt:lpstr>
      <vt:lpstr>Lessons Learned (MQXFA08b Load Key NCR)</vt:lpstr>
      <vt:lpstr>Strain Gauges and Hipot</vt:lpstr>
      <vt:lpstr>Lessons from “theoretical” MQXFA15 asymmetric shimming</vt:lpstr>
      <vt:lpstr>MQXFA17 Structure Status</vt:lpstr>
      <vt:lpstr>MQXFA17 Structure Status (2)</vt:lpstr>
      <vt:lpstr>Summary</vt:lpstr>
      <vt:lpstr>Additional Slides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558</cp:revision>
  <cp:lastPrinted>2022-11-18T04:00:11Z</cp:lastPrinted>
  <dcterms:created xsi:type="dcterms:W3CDTF">2020-03-09T16:37:58Z</dcterms:created>
  <dcterms:modified xsi:type="dcterms:W3CDTF">2023-10-18T04:58:33Z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