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63" r:id="rId5"/>
    <p:sldId id="272" r:id="rId6"/>
    <p:sldId id="265" r:id="rId7"/>
    <p:sldId id="321" r:id="rId8"/>
    <p:sldId id="266" r:id="rId9"/>
    <p:sldId id="285" r:id="rId10"/>
    <p:sldId id="292" r:id="rId11"/>
    <p:sldId id="294" r:id="rId12"/>
    <p:sldId id="295" r:id="rId13"/>
    <p:sldId id="298" r:id="rId14"/>
    <p:sldId id="299" r:id="rId15"/>
    <p:sldId id="300" r:id="rId16"/>
    <p:sldId id="302" r:id="rId17"/>
    <p:sldId id="303" r:id="rId18"/>
    <p:sldId id="304" r:id="rId19"/>
    <p:sldId id="305" r:id="rId20"/>
    <p:sldId id="306" r:id="rId21"/>
    <p:sldId id="308" r:id="rId22"/>
    <p:sldId id="309" r:id="rId23"/>
    <p:sldId id="286" r:id="rId24"/>
    <p:sldId id="311" r:id="rId25"/>
    <p:sldId id="313" r:id="rId26"/>
    <p:sldId id="314" r:id="rId27"/>
  </p:sldIdLst>
  <p:sldSz cx="9144000" cy="6858000" type="screen4x3"/>
  <p:notesSz cx="6954838" cy="92408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orgio Ambrosio" initials="GA" lastIdx="8" clrIdx="0">
    <p:extLst>
      <p:ext uri="{19B8F6BF-5375-455C-9EA6-DF929625EA0E}">
        <p15:presenceInfo xmlns:p15="http://schemas.microsoft.com/office/powerpoint/2012/main" userId="Giorgio Ambrosio" providerId="None"/>
      </p:ext>
    </p:extLst>
  </p:cmAuthor>
  <p:cmAuthor id="2" name="soren.prestemon@me.com" initials="s" lastIdx="3" clrIdx="1">
    <p:extLst>
      <p:ext uri="{19B8F6BF-5375-455C-9EA6-DF929625EA0E}">
        <p15:presenceInfo xmlns:p15="http://schemas.microsoft.com/office/powerpoint/2012/main" userId="52f6d2a7b4eaabf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5A5A5A"/>
    <a:srgbClr val="7D7D7D"/>
    <a:srgbClr val="FFE699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37" autoAdjust="0"/>
    <p:restoredTop sz="96407" autoAdjust="0"/>
  </p:normalViewPr>
  <p:slideViewPr>
    <p:cSldViewPr snapToObjects="1" showGuides="1">
      <p:cViewPr varScale="1">
        <p:scale>
          <a:sx n="96" d="100"/>
          <a:sy n="96" d="100"/>
        </p:scale>
        <p:origin x="907" y="36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2213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17/10/2023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39466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17/10/2023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95484" y="4389398"/>
            <a:ext cx="5563870" cy="4158377"/>
          </a:xfrm>
          <a:prstGeom prst="rect">
            <a:avLst/>
          </a:prstGeom>
        </p:spPr>
        <p:txBody>
          <a:bodyPr vert="horz" lIns="92546" tIns="46273" rIns="92546" bIns="46273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39466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39752" y="6356350"/>
            <a:ext cx="6192248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152" y="6187107"/>
            <a:ext cx="790600" cy="6746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2634656"/>
            <a:ext cx="7200000" cy="1658439"/>
          </a:xfrm>
        </p:spPr>
        <p:txBody>
          <a:bodyPr/>
          <a:lstStyle/>
          <a:p>
            <a:r>
              <a:rPr lang="en-GB" sz="3600" dirty="0"/>
              <a:t>Magnet Fabrication Travelers, Non-Conformities and Resolution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Jennifer </a:t>
            </a:r>
            <a:r>
              <a:rPr lang="en-GB" dirty="0" smtClean="0"/>
              <a:t>Doyle, </a:t>
            </a:r>
            <a:r>
              <a:rPr lang="en-GB" dirty="0" smtClean="0"/>
              <a:t>Katherine </a:t>
            </a:r>
            <a:r>
              <a:rPr lang="en-GB" dirty="0" smtClean="0"/>
              <a:t>Ray, Mike </a:t>
            </a:r>
            <a:r>
              <a:rPr lang="en-GB" dirty="0" smtClean="0"/>
              <a:t>Solis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70FC54-636B-094F-A9CE-FA619CF131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October</a:t>
            </a:r>
            <a:r>
              <a:rPr lang="en-US" dirty="0" smtClean="0"/>
              <a:t> 18, </a:t>
            </a:r>
            <a:r>
              <a:rPr lang="en-US" dirty="0" smtClean="0"/>
              <a:t>2023 </a:t>
            </a:r>
            <a:r>
              <a:rPr lang="en-US" dirty="0"/>
              <a:t>– </a:t>
            </a:r>
            <a:r>
              <a:rPr lang="en-US" dirty="0" smtClean="0"/>
              <a:t>MQXFA17 </a:t>
            </a:r>
            <a:r>
              <a:rPr lang="en-US" dirty="0"/>
              <a:t>Structure and Loading Review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83AD-3EDF-4065-8F4A-5FD7A48C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Yoke </a:t>
            </a:r>
            <a:r>
              <a:rPr lang="en-US" dirty="0" smtClean="0"/>
              <a:t>Laminations </a:t>
            </a:r>
            <a:r>
              <a:rPr lang="en-US" dirty="0"/>
              <a:t>and </a:t>
            </a:r>
            <a:r>
              <a:rPr lang="en-US" dirty="0" smtClean="0"/>
              <a:t>Stacks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947A5-8673-4ED5-82C6-BF992E98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E3E19-CA8D-4DE1-AFC6-6047B5CD9D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452283" y="862529"/>
            <a:ext cx="3928535" cy="1868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6059C7-30F6-44D4-BCAF-52CE5E7BC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191" y="3029054"/>
            <a:ext cx="4747643" cy="3064007"/>
          </a:xfrm>
          <a:prstGeom prst="rect">
            <a:avLst/>
          </a:prstGeom>
        </p:spPr>
      </p:pic>
      <p:pic>
        <p:nvPicPr>
          <p:cNvPr id="8" name="table">
            <a:extLst>
              <a:ext uri="{FF2B5EF4-FFF2-40B4-BE49-F238E27FC236}">
                <a16:creationId xmlns:a16="http://schemas.microsoft.com/office/drawing/2014/main" id="{C5DFAFA3-58A8-4305-A189-BAF9F1B46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81" y="764939"/>
            <a:ext cx="3060700" cy="220980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405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83AD-3EDF-4065-8F4A-5FD7A48C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Yoke </a:t>
            </a:r>
            <a:r>
              <a:rPr lang="en-US" dirty="0" smtClean="0"/>
              <a:t>Laminations </a:t>
            </a:r>
            <a:r>
              <a:rPr lang="en-US" dirty="0"/>
              <a:t>and </a:t>
            </a:r>
            <a:r>
              <a:rPr lang="en-US" dirty="0" smtClean="0"/>
              <a:t>Stacks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947A5-8673-4ED5-82C6-BF992E98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2B3729-06B9-4E69-A888-F24510326A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5537" y="1370578"/>
            <a:ext cx="3888432" cy="1578134"/>
          </a:xfrm>
          <a:prstGeom prst="rect">
            <a:avLst/>
          </a:prstGeom>
        </p:spPr>
      </p:pic>
      <p:pic>
        <p:nvPicPr>
          <p:cNvPr id="10" name="table">
            <a:extLst>
              <a:ext uri="{FF2B5EF4-FFF2-40B4-BE49-F238E27FC236}">
                <a16:creationId xmlns:a16="http://schemas.microsoft.com/office/drawing/2014/main" id="{60CEBBFC-F7DC-49FA-8B05-01FB35BA1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8" y="3064307"/>
            <a:ext cx="3888432" cy="609600"/>
          </a:xfrm>
          <a:prstGeom prst="rect">
            <a:avLst/>
          </a:prstGeom>
        </p:spPr>
      </p:pic>
      <p:pic>
        <p:nvPicPr>
          <p:cNvPr id="11" name="table">
            <a:extLst>
              <a:ext uri="{FF2B5EF4-FFF2-40B4-BE49-F238E27FC236}">
                <a16:creationId xmlns:a16="http://schemas.microsoft.com/office/drawing/2014/main" id="{769875A4-FC34-42DD-AE7F-6055C1D16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5229200"/>
            <a:ext cx="3831894" cy="853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DCD018-16F5-48C7-BCA3-D5738D012DA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860032" y="3064307"/>
            <a:ext cx="3888432" cy="2008573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8128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83AD-3EDF-4065-8F4A-5FD7A48C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Yoke </a:t>
            </a:r>
            <a:r>
              <a:rPr lang="en-US" dirty="0" smtClean="0"/>
              <a:t>Laminations </a:t>
            </a:r>
            <a:r>
              <a:rPr lang="en-US" dirty="0"/>
              <a:t>and </a:t>
            </a:r>
            <a:r>
              <a:rPr lang="en-US" dirty="0" smtClean="0"/>
              <a:t>Stacks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43806-DA3E-4010-84F7-482EC69D4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8208472" cy="4906963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/>
              <a:t>For the yoke outer radius, the following specifications are set:</a:t>
            </a:r>
            <a:r>
              <a:rPr lang="en-US" dirty="0"/>
              <a:t> </a:t>
            </a:r>
          </a:p>
          <a:p>
            <a:pPr lvl="0"/>
            <a:r>
              <a:rPr lang="en-US" b="1" i="1" dirty="0"/>
              <a:t>The yoke radial profile shall maintain a 0.03 [.001”] tolerance.</a:t>
            </a:r>
            <a:endParaRPr lang="en-US" dirty="0"/>
          </a:p>
          <a:p>
            <a:r>
              <a:rPr lang="en-US" u="sng" dirty="0"/>
              <a:t>For the yoke master key interface, the following specifications are set:</a:t>
            </a:r>
            <a:r>
              <a:rPr lang="en-US" dirty="0"/>
              <a:t> </a:t>
            </a:r>
          </a:p>
          <a:p>
            <a:pPr lvl="0"/>
            <a:r>
              <a:rPr lang="en-US" b="1" i="1" dirty="0"/>
              <a:t>The yoke master key interface profile shall maintain a 0.03 [.001”] tolerance.</a:t>
            </a:r>
            <a:endParaRPr lang="en-US" dirty="0"/>
          </a:p>
          <a:p>
            <a:r>
              <a:rPr lang="en-US" u="sng" dirty="0"/>
              <a:t>For the yoke pre-stacks, the following specifications are set:</a:t>
            </a:r>
            <a:r>
              <a:rPr lang="en-US" dirty="0"/>
              <a:t> </a:t>
            </a:r>
          </a:p>
          <a:p>
            <a:pPr lvl="0"/>
            <a:r>
              <a:rPr lang="en-US" b="1" i="1" dirty="0"/>
              <a:t>588 mm Pre-stacks width shall be 588 mm +/- 0.13 with a Parallelism of 0.03 [.001”]</a:t>
            </a:r>
            <a:endParaRPr lang="en-US" dirty="0"/>
          </a:p>
          <a:p>
            <a:pPr lvl="0"/>
            <a:r>
              <a:rPr lang="en-US" b="1" i="1" dirty="0"/>
              <a:t>245 mm Pre-stacks width shall be 245 mm +/- 0.13 with a Parallelism of 0.03 [.001”]</a:t>
            </a:r>
            <a:endParaRPr lang="en-US" dirty="0"/>
          </a:p>
          <a:p>
            <a:r>
              <a:rPr lang="en-US" u="sng" dirty="0"/>
              <a:t>For the yoke half-stacks, the following specifications are set:</a:t>
            </a:r>
            <a:r>
              <a:rPr lang="en-US" dirty="0"/>
              <a:t> </a:t>
            </a:r>
          </a:p>
          <a:p>
            <a:pPr lvl="0"/>
            <a:r>
              <a:rPr lang="en-US" b="1" i="1" dirty="0"/>
              <a:t>Yoke half-stacks width shall be 2281.5 mm +/- 0.25 with a Parallelism of 0.05</a:t>
            </a:r>
            <a:r>
              <a:rPr lang="en-US" b="1" dirty="0"/>
              <a:t> </a:t>
            </a:r>
            <a:endParaRPr lang="en-US" b="1" dirty="0" smtClean="0"/>
          </a:p>
          <a:p>
            <a:pPr lvl="0"/>
            <a:endParaRPr lang="en-US" b="1" dirty="0"/>
          </a:p>
          <a:p>
            <a:pPr lvl="0"/>
            <a:r>
              <a:rPr lang="en-US" b="1" dirty="0" smtClean="0">
                <a:solidFill>
                  <a:srgbClr val="FF0000"/>
                </a:solidFill>
              </a:rPr>
              <a:t>PO </a:t>
            </a:r>
            <a:r>
              <a:rPr lang="en-US" b="1" dirty="0" smtClean="0">
                <a:solidFill>
                  <a:srgbClr val="FF0000"/>
                </a:solidFill>
              </a:rPr>
              <a:t>7541806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pproved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NCR 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0241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lvl="0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947A5-8673-4ED5-82C6-BF992E98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7749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664DA-C00C-4C28-B021-61454EBA5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</a:t>
            </a:r>
            <a:r>
              <a:rPr lang="en-US" dirty="0" smtClean="0"/>
              <a:t>Keys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8B0AB-B4FC-4B82-8C17-767E5127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01D6A-AA62-4A9C-A7B9-F7F5DE6248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28800" y="700825"/>
            <a:ext cx="5486400" cy="1944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A078AD-A4C4-41B0-A62F-09946A508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764" y="3406480"/>
            <a:ext cx="4248472" cy="2750695"/>
          </a:xfrm>
          <a:prstGeom prst="rect">
            <a:avLst/>
          </a:prstGeom>
        </p:spPr>
      </p:pic>
      <p:pic>
        <p:nvPicPr>
          <p:cNvPr id="8" name="table">
            <a:extLst>
              <a:ext uri="{FF2B5EF4-FFF2-40B4-BE49-F238E27FC236}">
                <a16:creationId xmlns:a16="http://schemas.microsoft.com/office/drawing/2014/main" id="{E72A408A-11E9-4D14-BF9E-3F53F0D13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178" y="2725800"/>
            <a:ext cx="4127501" cy="600075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704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664DA-C00C-4C28-B021-61454EBA5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</a:t>
            </a:r>
            <a:r>
              <a:rPr lang="en-US" dirty="0" smtClean="0"/>
              <a:t>Keys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72664-2B45-49BE-8F6F-AD63CCD3E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For the master key outer profile, the following specifications are set:</a:t>
            </a:r>
            <a:r>
              <a:rPr lang="en-US" dirty="0"/>
              <a:t> </a:t>
            </a:r>
          </a:p>
          <a:p>
            <a:pPr lvl="0"/>
            <a:r>
              <a:rPr lang="en-US" b="1" i="1" dirty="0"/>
              <a:t>The master key outer profile scan shall maintain a .05 [.002”] tolerance. </a:t>
            </a:r>
            <a:endParaRPr lang="en-US" b="1" i="1" dirty="0" smtClean="0"/>
          </a:p>
          <a:p>
            <a:pPr lvl="0"/>
            <a:endParaRPr lang="en-US" b="1" i="1" dirty="0"/>
          </a:p>
          <a:p>
            <a:pPr lvl="0"/>
            <a:r>
              <a:rPr lang="en-US" b="1" dirty="0" smtClean="0">
                <a:solidFill>
                  <a:srgbClr val="FF0000"/>
                </a:solidFill>
              </a:rPr>
              <a:t>PO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7580728 </a:t>
            </a:r>
            <a:r>
              <a:rPr lang="en-US" b="1" dirty="0" smtClean="0">
                <a:solidFill>
                  <a:srgbClr val="FF0000"/>
                </a:solidFill>
              </a:rPr>
              <a:t>approved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 NCRs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8B0AB-B4FC-4B82-8C17-767E5127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986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17D3E-D256-431D-AE88-9E5272D9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</a:t>
            </a:r>
            <a:r>
              <a:rPr lang="en-US" dirty="0" smtClean="0"/>
              <a:t>Pad </a:t>
            </a:r>
            <a:r>
              <a:rPr lang="en-US" dirty="0"/>
              <a:t>L</a:t>
            </a:r>
            <a:r>
              <a:rPr lang="en-US" dirty="0" smtClean="0"/>
              <a:t>aminations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D0764B-07F4-4170-8A01-29AAD549D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899FBA-29C7-464B-ADEA-8F96282E2C0C}"/>
              </a:ext>
            </a:extLst>
          </p:cNvPr>
          <p:cNvPicPr>
            <a:picLocks noGr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28" y="1160598"/>
            <a:ext cx="4230216" cy="1749951"/>
          </a:xfrm>
          <a:prstGeom prst="rect">
            <a:avLst/>
          </a:prstGeom>
        </p:spPr>
      </p:pic>
      <p:pic>
        <p:nvPicPr>
          <p:cNvPr id="7" name="table">
            <a:extLst>
              <a:ext uri="{FF2B5EF4-FFF2-40B4-BE49-F238E27FC236}">
                <a16:creationId xmlns:a16="http://schemas.microsoft.com/office/drawing/2014/main" id="{767A271E-8E20-4F88-9A6E-F825FDA7D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56" y="1211126"/>
            <a:ext cx="4127501" cy="4486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24EE32-292E-4C91-8251-8E4054798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128" y="3073049"/>
            <a:ext cx="4000284" cy="2624352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117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3652-6A16-416E-B89A-32D7B42DD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</a:t>
            </a:r>
            <a:r>
              <a:rPr lang="en-US" dirty="0" smtClean="0"/>
              <a:t>Pad </a:t>
            </a:r>
            <a:r>
              <a:rPr lang="en-US" dirty="0" smtClean="0"/>
              <a:t>P</a:t>
            </a:r>
            <a:r>
              <a:rPr lang="en-US" dirty="0" smtClean="0"/>
              <a:t>re-Stacks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20365-4F35-4A21-A67D-30131DFAD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301067-DC65-4FE5-8BAD-E07306E2A1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99592" y="1700808"/>
            <a:ext cx="7272808" cy="2837897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465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650F9-B191-409C-8447-304B201A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</a:t>
            </a:r>
            <a:r>
              <a:rPr lang="en-US" dirty="0" smtClean="0"/>
              <a:t>Pad Laminations </a:t>
            </a:r>
            <a:r>
              <a:rPr lang="en-US" dirty="0"/>
              <a:t>and </a:t>
            </a:r>
            <a:r>
              <a:rPr lang="en-US" dirty="0" smtClean="0"/>
              <a:t>Stacks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0DCD8-EDDA-4347-B377-6CAD850E8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8352488" cy="4906963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600"/>
              </a:spcBef>
            </a:pPr>
            <a:r>
              <a:rPr lang="en-US" u="sng" dirty="0"/>
              <a:t>For the load pad master key interface profile, the following specifications are set:</a:t>
            </a:r>
            <a:r>
              <a:rPr lang="en-US" dirty="0"/>
              <a:t> </a:t>
            </a:r>
          </a:p>
          <a:p>
            <a:pPr lvl="0">
              <a:spcBef>
                <a:spcPts val="600"/>
              </a:spcBef>
            </a:pPr>
            <a:r>
              <a:rPr lang="en-US" b="1" i="1" dirty="0"/>
              <a:t>The Load Pad master key interface profile shall maintain a 0.03 [.001”] tolerance.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u="sng" dirty="0"/>
              <a:t>For the load pad collar key interface profile, the following specifications are set:</a:t>
            </a:r>
            <a:r>
              <a:rPr lang="en-US" dirty="0"/>
              <a:t> </a:t>
            </a:r>
          </a:p>
          <a:p>
            <a:pPr lvl="0">
              <a:spcBef>
                <a:spcPts val="600"/>
              </a:spcBef>
            </a:pPr>
            <a:r>
              <a:rPr lang="en-US" b="1" i="1" dirty="0"/>
              <a:t>The Load Pad collar interface profile shall maintain a 0.03 [.001”] tolerance.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u="sng" dirty="0"/>
              <a:t>For the stainless-steel section of the pad pre-stack, the following specifications are set:</a:t>
            </a:r>
            <a:endParaRPr lang="en-US" dirty="0"/>
          </a:p>
          <a:p>
            <a:pPr lvl="0">
              <a:spcBef>
                <a:spcPts val="600"/>
              </a:spcBef>
            </a:pPr>
            <a:r>
              <a:rPr lang="en-US" b="1" i="1" dirty="0"/>
              <a:t>On the LE pre-stack, the LE pads shall have a stainless-steel section of 300 ± 0.6 mm and an overall pre-stack length of 1050 ±0.13 mm</a:t>
            </a:r>
            <a:endParaRPr lang="en-US" dirty="0"/>
          </a:p>
          <a:p>
            <a:pPr lvl="0">
              <a:spcBef>
                <a:spcPts val="600"/>
              </a:spcBef>
            </a:pPr>
            <a:r>
              <a:rPr lang="en-US" b="1" i="1" dirty="0"/>
              <a:t>On the RE pre-stack, the RE pads shall have a stainless-steel section of 200 ± 0.4 mm and an overall pre-stack length of 1088 ±0.13 mm</a:t>
            </a:r>
            <a:endParaRPr lang="en-US" dirty="0"/>
          </a:p>
          <a:p>
            <a:pPr lvl="0">
              <a:spcBef>
                <a:spcPts val="600"/>
              </a:spcBef>
            </a:pPr>
            <a:r>
              <a:rPr lang="en-US" b="1" i="1" dirty="0"/>
              <a:t>The 1100 pre-stack shall have an overall length of 1100 ±0.13 </a:t>
            </a:r>
            <a:r>
              <a:rPr lang="en-US" b="1" i="1" dirty="0" smtClean="0"/>
              <a:t>mm</a:t>
            </a:r>
            <a:endParaRPr lang="en-US" dirty="0"/>
          </a:p>
          <a:p>
            <a:pPr>
              <a:spcBef>
                <a:spcPts val="600"/>
              </a:spcBef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PO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7545358 </a:t>
            </a:r>
            <a:r>
              <a:rPr lang="en-US" b="1" dirty="0" smtClean="0">
                <a:solidFill>
                  <a:srgbClr val="FF0000"/>
                </a:solidFill>
              </a:rPr>
              <a:t>approved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NCR -0192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CD171-2C39-49A6-A6B8-8FA1F512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786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1AC9-F68F-4769-BBB6-52E87197B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Collar </a:t>
            </a:r>
            <a:r>
              <a:rPr lang="en-US" dirty="0" smtClean="0"/>
              <a:t>Laminations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94BD8-B7E3-42E9-92F3-980B23F9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6" name="image18.png">
            <a:extLst>
              <a:ext uri="{FF2B5EF4-FFF2-40B4-BE49-F238E27FC236}">
                <a16:creationId xmlns:a16="http://schemas.microsoft.com/office/drawing/2014/main" id="{BED9314F-3F2F-46F4-A471-32FCD15201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91574" y="768635"/>
            <a:ext cx="3396629" cy="1728192"/>
          </a:xfrm>
          <a:prstGeom prst="rect">
            <a:avLst/>
          </a:prstGeom>
          <a:ln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66312-0012-4C25-87FA-09427C335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188" y="2632445"/>
            <a:ext cx="5302771" cy="3456921"/>
          </a:xfrm>
          <a:prstGeom prst="rect">
            <a:avLst/>
          </a:prstGeom>
        </p:spPr>
      </p:pic>
      <p:pic>
        <p:nvPicPr>
          <p:cNvPr id="8" name="table">
            <a:extLst>
              <a:ext uri="{FF2B5EF4-FFF2-40B4-BE49-F238E27FC236}">
                <a16:creationId xmlns:a16="http://schemas.microsoft.com/office/drawing/2014/main" id="{A901FBC0-13A5-4290-88D8-53A34B11F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96" y="768635"/>
            <a:ext cx="3888431" cy="1000125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550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1AC9-F68F-4769-BBB6-52E87197B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Collar </a:t>
            </a:r>
            <a:r>
              <a:rPr lang="en-US" dirty="0" smtClean="0"/>
              <a:t>Laminations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F8CC7-6297-4AD4-B6C4-0DD5F242B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/>
              <a:t>For the collar to load pad interface profile, the following specifications are set:</a:t>
            </a:r>
            <a:r>
              <a:rPr lang="en-US" dirty="0"/>
              <a:t> </a:t>
            </a:r>
          </a:p>
          <a:p>
            <a:pPr lvl="0"/>
            <a:r>
              <a:rPr lang="en-US" b="1" i="1" dirty="0"/>
              <a:t>The entire collar to load pad interface profile shall maintain a 0.03 [.001”] tolerance all around.</a:t>
            </a:r>
            <a:endParaRPr lang="en-US" dirty="0"/>
          </a:p>
          <a:p>
            <a:r>
              <a:rPr lang="en-US" u="sng" dirty="0"/>
              <a:t>For the collar to coil interface profile, the following specifications are set:</a:t>
            </a:r>
            <a:r>
              <a:rPr lang="en-US" dirty="0"/>
              <a:t> </a:t>
            </a:r>
          </a:p>
          <a:p>
            <a:pPr lvl="0"/>
            <a:r>
              <a:rPr lang="en-US" b="1" i="1" dirty="0"/>
              <a:t>The collar to coil interface profile shall maintain a 0.03 [.001”] tolerance all around</a:t>
            </a:r>
            <a:r>
              <a:rPr lang="en-US" b="1" i="1" dirty="0" smtClean="0"/>
              <a:t>.</a:t>
            </a:r>
          </a:p>
          <a:p>
            <a:pPr lvl="0"/>
            <a:endParaRPr lang="en-US" b="1" i="1" dirty="0"/>
          </a:p>
          <a:p>
            <a:pPr lvl="0"/>
            <a:r>
              <a:rPr lang="en-US" b="1" dirty="0" smtClean="0">
                <a:solidFill>
                  <a:srgbClr val="FF0000"/>
                </a:solidFill>
              </a:rPr>
              <a:t>PO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7532712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approved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No NCRs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94BD8-B7E3-42E9-92F3-980B23F9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264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of the Magnet Fabrication Travelers</a:t>
            </a:r>
          </a:p>
          <a:p>
            <a:r>
              <a:rPr lang="en-US" dirty="0" smtClean="0"/>
              <a:t>Structural Components</a:t>
            </a:r>
          </a:p>
          <a:p>
            <a:pPr lvl="1"/>
            <a:r>
              <a:rPr lang="en-US" dirty="0" smtClean="0"/>
              <a:t>Shell</a:t>
            </a:r>
          </a:p>
          <a:p>
            <a:pPr lvl="1"/>
            <a:r>
              <a:rPr lang="en-US" dirty="0" smtClean="0"/>
              <a:t>Yoke laminations and stacks</a:t>
            </a:r>
          </a:p>
          <a:p>
            <a:pPr lvl="1"/>
            <a:r>
              <a:rPr lang="en-US" dirty="0" smtClean="0"/>
              <a:t>Master keys</a:t>
            </a:r>
          </a:p>
          <a:p>
            <a:pPr lvl="1"/>
            <a:r>
              <a:rPr lang="en-US" dirty="0" smtClean="0"/>
              <a:t>Load pad laminations and stacks</a:t>
            </a:r>
          </a:p>
          <a:p>
            <a:pPr lvl="1"/>
            <a:r>
              <a:rPr lang="en-US" dirty="0" smtClean="0"/>
              <a:t>Collar laminations</a:t>
            </a:r>
          </a:p>
          <a:p>
            <a:r>
              <a:rPr lang="en-US" dirty="0" smtClean="0"/>
              <a:t>Assembly</a:t>
            </a:r>
          </a:p>
          <a:p>
            <a:r>
              <a:rPr lang="en-US" dirty="0"/>
              <a:t>Non-Conformances on </a:t>
            </a:r>
            <a:r>
              <a:rPr lang="en-US" dirty="0" smtClean="0"/>
              <a:t>MQXFA17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60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MQXFA17 </a:t>
            </a:r>
            <a:r>
              <a:rPr lang="en-US" dirty="0" smtClean="0"/>
              <a:t>Change Records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0000"/>
            <a:ext cx="8640960" cy="526530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NCRs on </a:t>
            </a:r>
            <a:r>
              <a:rPr lang="en-US" sz="2000" dirty="0" smtClean="0"/>
              <a:t>A17 </a:t>
            </a:r>
            <a:r>
              <a:rPr lang="en-US" sz="2000" dirty="0" smtClean="0">
                <a:solidFill>
                  <a:srgbClr val="5A5A5A"/>
                </a:solidFill>
              </a:rPr>
              <a:t>thus </a:t>
            </a:r>
            <a:r>
              <a:rPr lang="en-US" sz="2000" dirty="0" smtClean="0">
                <a:solidFill>
                  <a:srgbClr val="5A5A5A"/>
                </a:solidFill>
              </a:rPr>
              <a:t>far:</a:t>
            </a:r>
            <a:endParaRPr lang="en-US" sz="2000" dirty="0" smtClean="0"/>
          </a:p>
          <a:p>
            <a:pPr lvl="1">
              <a:lnSpc>
                <a:spcPct val="85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#151 – Minor shell non-conformances</a:t>
            </a:r>
          </a:p>
          <a:p>
            <a:pPr lvl="1">
              <a:lnSpc>
                <a:spcPct val="85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#241 – Minor yoke non-conformances</a:t>
            </a:r>
          </a:p>
          <a:p>
            <a:pPr lvl="1">
              <a:lnSpc>
                <a:spcPct val="85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#192 – </a:t>
            </a:r>
            <a:r>
              <a:rPr lang="en-US" sz="1800" dirty="0" smtClean="0">
                <a:solidFill>
                  <a:schemeClr val="tx1"/>
                </a:solidFill>
              </a:rPr>
              <a:t>Minor l</a:t>
            </a:r>
            <a:r>
              <a:rPr lang="en-US" sz="1800" dirty="0" smtClean="0">
                <a:solidFill>
                  <a:schemeClr val="tx1"/>
                </a:solidFill>
              </a:rPr>
              <a:t>oadpad non-conformances (some loadpads oversized)</a:t>
            </a:r>
          </a:p>
          <a:p>
            <a:pPr lvl="1">
              <a:lnSpc>
                <a:spcPct val="85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#552 (DEV) – Instrumented all four coils with fiber gauges</a:t>
            </a:r>
          </a:p>
          <a:p>
            <a:pPr lvl="1">
              <a:lnSpc>
                <a:spcPct val="85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#593 – Coil 239 accelerometer issues upon arrival</a:t>
            </a:r>
          </a:p>
          <a:p>
            <a:pPr lvl="1">
              <a:lnSpc>
                <a:spcPct val="85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#601 – Proud pin on Coil 239 at 1365 mm from LE (modified alignment key)</a:t>
            </a:r>
          </a:p>
          <a:p>
            <a:pPr lvl="1">
              <a:lnSpc>
                <a:spcPct val="85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#603 (DEV) – Did not connect SG system during shell-</a:t>
            </a:r>
            <a:r>
              <a:rPr lang="en-US" sz="1800" dirty="0" smtClean="0">
                <a:solidFill>
                  <a:schemeClr val="tx1"/>
                </a:solidFill>
              </a:rPr>
              <a:t>yoke </a:t>
            </a:r>
            <a:r>
              <a:rPr lang="en-US" sz="1800" dirty="0" smtClean="0">
                <a:solidFill>
                  <a:schemeClr val="tx1"/>
                </a:solidFill>
              </a:rPr>
              <a:t>preload ops </a:t>
            </a:r>
          </a:p>
          <a:p>
            <a:pPr lvl="1">
              <a:lnSpc>
                <a:spcPct val="85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#606 – Loadpad pre-stacks oversized (shaved laminations on bottom </a:t>
            </a:r>
            <a:r>
              <a:rPr lang="en-US" sz="1800" dirty="0" err="1" smtClean="0">
                <a:solidFill>
                  <a:schemeClr val="tx1"/>
                </a:solidFill>
              </a:rPr>
              <a:t>assy</a:t>
            </a:r>
            <a:r>
              <a:rPr lang="en-US" sz="1800" dirty="0" smtClean="0">
                <a:solidFill>
                  <a:schemeClr val="tx1"/>
                </a:solidFill>
              </a:rPr>
              <a:t>) </a:t>
            </a:r>
          </a:p>
          <a:p>
            <a:pPr lvl="1">
              <a:lnSpc>
                <a:spcPct val="85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#609 (DEV) – Use 186.5 (not 185) mm wide Kapton for radial layers</a:t>
            </a:r>
          </a:p>
          <a:p>
            <a:pPr lvl="1">
              <a:lnSpc>
                <a:spcPct val="85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#610 – Loadpad-collar radial layers wrinkled during curing process (replaced)</a:t>
            </a:r>
          </a:p>
          <a:p>
            <a:pPr lvl="1">
              <a:lnSpc>
                <a:spcPct val="85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#613 – SGs with different gauge factors installed on active vs. compensator for Coil 237 (replaced)</a:t>
            </a:r>
          </a:p>
          <a:p>
            <a:pPr lvl="1">
              <a:lnSpc>
                <a:spcPct val="85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#616 – Scratches on Coil 152 GPI </a:t>
            </a:r>
          </a:p>
          <a:p>
            <a:pPr lvl="1">
              <a:lnSpc>
                <a:spcPct val="85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#618 (DEV) – Use G11 alignment keys 13.48 mm wide instead of 13.55 mm</a:t>
            </a:r>
          </a:p>
          <a:p>
            <a:pPr lvl="1">
              <a:lnSpc>
                <a:spcPct val="85000"/>
              </a:lnSpc>
            </a:pPr>
            <a:endParaRPr lang="en-US" sz="1450" dirty="0" smtClean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27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NCR </a:t>
            </a:r>
            <a:r>
              <a:rPr lang="en-US" dirty="0" smtClean="0"/>
              <a:t>#</a:t>
            </a:r>
            <a:r>
              <a:rPr lang="en-US" dirty="0" smtClean="0"/>
              <a:t>601</a:t>
            </a:r>
            <a:r>
              <a:rPr lang="en-US" dirty="0" smtClean="0"/>
              <a:t> Detail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2015716" y="1124744"/>
            <a:ext cx="511256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Proud Pin</a:t>
            </a:r>
            <a:r>
              <a:rPr lang="en-US" sz="2800" dirty="0"/>
              <a:t> </a:t>
            </a:r>
            <a:r>
              <a:rPr lang="en-US" sz="2800" dirty="0" smtClean="0"/>
              <a:t>→ Modified pole key</a:t>
            </a:r>
            <a:endParaRPr lang="en-US" sz="2800" dirty="0" smtClean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  <p:pic>
        <p:nvPicPr>
          <p:cNvPr id="1026" name="Picture 2" descr="IMG_9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6"/>
          <a:stretch/>
        </p:blipFill>
        <p:spPr bwMode="auto">
          <a:xfrm>
            <a:off x="323528" y="2420888"/>
            <a:ext cx="4427903" cy="282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t="26429" r="11680" b="6294"/>
          <a:stretch/>
        </p:blipFill>
        <p:spPr>
          <a:xfrm>
            <a:off x="4860032" y="2409244"/>
            <a:ext cx="4032448" cy="282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99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NCR </a:t>
            </a:r>
            <a:r>
              <a:rPr lang="en-US" dirty="0" smtClean="0"/>
              <a:t>#</a:t>
            </a:r>
            <a:r>
              <a:rPr lang="en-US" dirty="0" smtClean="0"/>
              <a:t>610</a:t>
            </a:r>
            <a:r>
              <a:rPr lang="en-US" dirty="0" smtClean="0"/>
              <a:t> </a:t>
            </a:r>
            <a:r>
              <a:rPr lang="en-US" dirty="0" smtClean="0"/>
              <a:t>Detail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47564" y="1120114"/>
            <a:ext cx="7848872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Wrinkled radial layers → Replaced, investigated</a:t>
            </a:r>
            <a:endParaRPr 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6" t="23870" r="21768" b="11960"/>
          <a:stretch/>
        </p:blipFill>
        <p:spPr>
          <a:xfrm rot="16200000">
            <a:off x="247337" y="3992150"/>
            <a:ext cx="1944218" cy="1935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r="9815" b="31865"/>
          <a:stretch/>
        </p:blipFill>
        <p:spPr>
          <a:xfrm rot="16200000">
            <a:off x="252696" y="1987665"/>
            <a:ext cx="1941864" cy="1944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2" r="18172"/>
          <a:stretch/>
        </p:blipFill>
        <p:spPr>
          <a:xfrm rot="16200000">
            <a:off x="2846848" y="1415817"/>
            <a:ext cx="1944216" cy="3090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9" r="29603" b="6956"/>
          <a:stretch/>
        </p:blipFill>
        <p:spPr>
          <a:xfrm rot="16200000">
            <a:off x="2843808" y="3411904"/>
            <a:ext cx="1944216" cy="3096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28" y="2628286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81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NCR </a:t>
            </a:r>
            <a:r>
              <a:rPr lang="en-US" dirty="0" smtClean="0"/>
              <a:t>#</a:t>
            </a:r>
            <a:r>
              <a:rPr lang="en-US" dirty="0" smtClean="0"/>
              <a:t>616</a:t>
            </a:r>
            <a:r>
              <a:rPr lang="en-US" dirty="0" smtClean="0"/>
              <a:t> </a:t>
            </a:r>
            <a:r>
              <a:rPr lang="en-US" dirty="0" smtClean="0"/>
              <a:t>Detail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303748" y="1134286"/>
            <a:ext cx="4536504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GPI scratches → Left as-is</a:t>
            </a:r>
            <a:endParaRPr lang="en-US" sz="28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4431" r="12743" b="18717"/>
          <a:stretch/>
        </p:blipFill>
        <p:spPr>
          <a:xfrm>
            <a:off x="4283261" y="2204864"/>
            <a:ext cx="4548245" cy="3201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r="13115" b="13487"/>
          <a:stretch/>
        </p:blipFill>
        <p:spPr>
          <a:xfrm>
            <a:off x="323528" y="2171763"/>
            <a:ext cx="3839266" cy="32331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259632" y="3284984"/>
            <a:ext cx="1440160" cy="7920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68144" y="3681028"/>
            <a:ext cx="1440160" cy="7920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13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Fabrication Travelers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711467"/>
              </p:ext>
            </p:extLst>
          </p:nvPr>
        </p:nvGraphicFramePr>
        <p:xfrm>
          <a:off x="613551" y="867679"/>
          <a:ext cx="7918449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1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0054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Coil Acceptance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SU-1011-5294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Coil CMM </a:t>
                      </a:r>
                      <a:r>
                        <a:rPr lang="en-US" sz="1200" dirty="0" smtClean="0"/>
                        <a:t>WI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SU-1012-3958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711730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Yoke Pre-Stack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SU-1008-8072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Yoke</a:t>
                      </a:r>
                      <a:r>
                        <a:rPr lang="en-US" sz="1200" baseline="0" dirty="0"/>
                        <a:t> Half Stack WI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SU-1009-7829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Shell</a:t>
                      </a:r>
                      <a:r>
                        <a:rPr lang="en-US" sz="1200" baseline="0" dirty="0"/>
                        <a:t> Instrumentation WI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SU-1009-3745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Shell-Yoke </a:t>
                      </a:r>
                      <a:r>
                        <a:rPr lang="en-US" sz="1200" dirty="0" err="1"/>
                        <a:t>Assy</a:t>
                      </a:r>
                      <a:r>
                        <a:rPr lang="en-US" sz="1200" dirty="0"/>
                        <a:t>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SU-1008-2169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Loadpad</a:t>
                      </a:r>
                      <a:r>
                        <a:rPr lang="en-US" sz="1200" baseline="0" dirty="0"/>
                        <a:t> Pre-Stack WI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SU-1008-8075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Dressed Coil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SU-1008-8073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Pad-Collar </a:t>
                      </a:r>
                      <a:r>
                        <a:rPr lang="en-US" sz="1200" dirty="0" err="1"/>
                        <a:t>Assy</a:t>
                      </a:r>
                      <a:r>
                        <a:rPr lang="en-US" sz="1200" dirty="0"/>
                        <a:t>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SU-1010-1610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Coil Pack </a:t>
                      </a:r>
                      <a:r>
                        <a:rPr lang="en-US" sz="1200" dirty="0" err="1"/>
                        <a:t>Subassy</a:t>
                      </a:r>
                      <a:r>
                        <a:rPr lang="en-US" sz="1200" dirty="0"/>
                        <a:t>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SU-1008-8074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Magnet</a:t>
                      </a:r>
                      <a:r>
                        <a:rPr lang="en-US" sz="1200" baseline="0" dirty="0"/>
                        <a:t> Electrical QA at LBNL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SU-1010-1903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Magnetic Measurements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SU-1010-2018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Integration</a:t>
                      </a:r>
                      <a:r>
                        <a:rPr lang="en-US" sz="1200" baseline="0" dirty="0"/>
                        <a:t> and Loading WI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K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SU-1011-5637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Axial Rods Instrumented</a:t>
                      </a:r>
                      <a:r>
                        <a:rPr lang="en-US" sz="1200" baseline="0" dirty="0"/>
                        <a:t> WI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SU-1008-8069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Connectors and Finishing </a:t>
                      </a:r>
                      <a:r>
                        <a:rPr lang="en-US" sz="1200" dirty="0" smtClean="0"/>
                        <a:t>WI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SU-1012-5517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434818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Splice Box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SU-1008-8067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Magnet Shipping</a:t>
                      </a:r>
                      <a:r>
                        <a:rPr lang="en-US" sz="1200" baseline="0" dirty="0"/>
                        <a:t> WI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SU-1011-3284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Disassembly WI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SU-1013-8309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732305"/>
                  </a:ext>
                </a:extLst>
              </a:tr>
            </a:tbl>
          </a:graphicData>
        </a:graphic>
      </p:graphicFrame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9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Fabrication Travelers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711467"/>
              </p:ext>
            </p:extLst>
          </p:nvPr>
        </p:nvGraphicFramePr>
        <p:xfrm>
          <a:off x="613551" y="867679"/>
          <a:ext cx="7918449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1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0054">
                <a:tc>
                  <a:txBody>
                    <a:bodyPr/>
                    <a:lstStyle/>
                    <a:p>
                      <a:r>
                        <a:rPr lang="en-US" sz="14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Coil Acceptance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SU-1011-5294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Coil CMM </a:t>
                      </a:r>
                      <a:r>
                        <a:rPr lang="en-US" sz="1200" dirty="0" smtClean="0"/>
                        <a:t>WI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SU-1012-3958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711730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Yoke Pre-Stack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SU-1008-8072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Yoke</a:t>
                      </a:r>
                      <a:r>
                        <a:rPr lang="en-US" sz="1200" baseline="0" dirty="0"/>
                        <a:t> Half Stack WI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SU-1009-7829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Shell</a:t>
                      </a:r>
                      <a:r>
                        <a:rPr lang="en-US" sz="1200" baseline="0" dirty="0"/>
                        <a:t> Instrumentation WI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SU-1009-3745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Shell-Yoke </a:t>
                      </a:r>
                      <a:r>
                        <a:rPr lang="en-US" sz="1200" dirty="0" err="1"/>
                        <a:t>Assy</a:t>
                      </a:r>
                      <a:r>
                        <a:rPr lang="en-US" sz="1200" dirty="0"/>
                        <a:t>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SU-1008-2169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Loadpad</a:t>
                      </a:r>
                      <a:r>
                        <a:rPr lang="en-US" sz="1200" baseline="0" dirty="0"/>
                        <a:t> Pre-Stack WI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SU-1008-8075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Dressed Coil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SU-1008-8073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Pad-Collar </a:t>
                      </a:r>
                      <a:r>
                        <a:rPr lang="en-US" sz="1200" dirty="0" err="1"/>
                        <a:t>Assy</a:t>
                      </a:r>
                      <a:r>
                        <a:rPr lang="en-US" sz="1200" dirty="0"/>
                        <a:t>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SU-1010-1610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Coil Pack </a:t>
                      </a:r>
                      <a:r>
                        <a:rPr lang="en-US" sz="1200" dirty="0" err="1"/>
                        <a:t>Subassy</a:t>
                      </a:r>
                      <a:r>
                        <a:rPr lang="en-US" sz="1200" dirty="0"/>
                        <a:t>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SU-1008-8074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Magnet</a:t>
                      </a:r>
                      <a:r>
                        <a:rPr lang="en-US" sz="1200" baseline="0" dirty="0"/>
                        <a:t> Electrical QA at LBNL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SU-1010-1903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Magnetic Measurements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SU-1010-2018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Integration</a:t>
                      </a:r>
                      <a:r>
                        <a:rPr lang="en-US" sz="1200" baseline="0" dirty="0"/>
                        <a:t> and Loading WI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K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SU-1011-5637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Axial Rods Instrumented</a:t>
                      </a:r>
                      <a:r>
                        <a:rPr lang="en-US" sz="1200" baseline="0" dirty="0"/>
                        <a:t> WI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SU-1008-8069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Connectors and Finishing </a:t>
                      </a:r>
                      <a:r>
                        <a:rPr lang="en-US" sz="1200" dirty="0" smtClean="0"/>
                        <a:t>WI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SU-1012-5517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434818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Splice Box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SU-1008-8067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Magnet Shipping</a:t>
                      </a:r>
                      <a:r>
                        <a:rPr lang="en-US" sz="1200" baseline="0" dirty="0"/>
                        <a:t> WI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SU-1011-3284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64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Disassembly WI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SU-1013-8309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732305"/>
                  </a:ext>
                </a:extLst>
              </a:tr>
            </a:tbl>
          </a:graphicData>
        </a:graphic>
      </p:graphicFrame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MQXFA17 Structure and Loading Review  -  October 18, 2023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403648" y="2924944"/>
            <a:ext cx="6624736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We continue to update the travelers based on lessons learned. 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19501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Records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12000" y="1174693"/>
            <a:ext cx="7920000" cy="4906963"/>
          </a:xfrm>
        </p:spPr>
        <p:txBody>
          <a:bodyPr/>
          <a:lstStyle/>
          <a:p>
            <a:r>
              <a:rPr lang="en-US" dirty="0"/>
              <a:t>We are tracking Non-Conformances, Deviations and Engineering Changes in one spreadsheet</a:t>
            </a:r>
          </a:p>
          <a:p>
            <a:r>
              <a:rPr lang="en-US" dirty="0"/>
              <a:t>These are currently communicated to </a:t>
            </a:r>
            <a:r>
              <a:rPr lang="en-US" dirty="0" err="1"/>
              <a:t>Fermilab</a:t>
            </a:r>
            <a:r>
              <a:rPr lang="en-US" dirty="0"/>
              <a:t> L2 on a monthly basis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75" y="3043610"/>
            <a:ext cx="8062725" cy="349274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08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to be used on </a:t>
            </a:r>
            <a:r>
              <a:rPr lang="en-US" dirty="0" smtClean="0"/>
              <a:t>MQXFA17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following parts will be used: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Coils:</a:t>
            </a:r>
          </a:p>
          <a:p>
            <a:pPr lvl="1"/>
            <a:r>
              <a:rPr lang="en-US" dirty="0" smtClean="0"/>
              <a:t>151, 152, 237, 239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06221"/>
              </p:ext>
            </p:extLst>
          </p:nvPr>
        </p:nvGraphicFramePr>
        <p:xfrm>
          <a:off x="1691680" y="1772816"/>
          <a:ext cx="5400600" cy="2282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0300">
                  <a:extLst>
                    <a:ext uri="{9D8B030D-6E8A-4147-A177-3AD203B41FA5}">
                      <a16:colId xmlns:a16="http://schemas.microsoft.com/office/drawing/2014/main" val="1153364452"/>
                    </a:ext>
                  </a:extLst>
                </a:gridCol>
                <a:gridCol w="2700300">
                  <a:extLst>
                    <a:ext uri="{9D8B030D-6E8A-4147-A177-3AD203B41FA5}">
                      <a16:colId xmlns:a16="http://schemas.microsoft.com/office/drawing/2014/main" val="611072997"/>
                    </a:ext>
                  </a:extLst>
                </a:gridCol>
              </a:tblGrid>
              <a:tr h="2378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 #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0859657"/>
                  </a:ext>
                </a:extLst>
              </a:tr>
              <a:tr h="2378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Shells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7532732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82133010"/>
                  </a:ext>
                </a:extLst>
              </a:tr>
              <a:tr h="2378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Yokes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7541806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957135063"/>
                  </a:ext>
                </a:extLst>
              </a:tr>
              <a:tr h="2378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Master Keys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7580728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27006107"/>
                  </a:ext>
                </a:extLst>
              </a:tr>
              <a:tr h="2378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 Pads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7545358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2266067730"/>
                  </a:ext>
                </a:extLst>
              </a:tr>
              <a:tr h="2378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Collars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7532712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1009047027"/>
                  </a:ext>
                </a:extLst>
              </a:tr>
              <a:tr h="2378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Axial Rods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7603412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4265892581"/>
                  </a:ext>
                </a:extLst>
              </a:tr>
            </a:tbl>
          </a:graphicData>
        </a:graphic>
      </p:graphicFrame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88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F8A4-057A-4FAE-8B59-12E5A200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6DFDD-80A6-4548-81D7-506FA4D3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9311A-07FD-410C-A16F-BCDC1D9C1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6751"/>
            <a:ext cx="6590402" cy="4947299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87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DDBD9-11F5-444A-AA9A-F1AEDB60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D357C-CDEC-4D68-9FAF-1E069998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EF349-C84A-4B4F-BD0A-45F5A035A8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1600" y="1049061"/>
            <a:ext cx="2231808" cy="1673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87FFD-77CE-4643-8EEC-4A760A038F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64088" y="1035887"/>
            <a:ext cx="1944216" cy="16730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F24BF1-0770-46A4-B8B8-484109834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3429000"/>
            <a:ext cx="3255152" cy="2536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10A134-4C75-48CB-B483-E2E7C39AF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51" y="3437159"/>
            <a:ext cx="3267626" cy="2539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64175-95C7-41A6-8031-2F8992A3330B}"/>
              </a:ext>
            </a:extLst>
          </p:cNvPr>
          <p:cNvSpPr txBox="1"/>
          <p:nvPr/>
        </p:nvSpPr>
        <p:spPr>
          <a:xfrm>
            <a:off x="653300" y="2928259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Shell: SU-1010-1073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9AB5C9-8801-4721-A8B9-AFD5DD4A698B}"/>
              </a:ext>
            </a:extLst>
          </p:cNvPr>
          <p:cNvSpPr txBox="1"/>
          <p:nvPr/>
        </p:nvSpPr>
        <p:spPr>
          <a:xfrm>
            <a:off x="4903432" y="2928259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Short Shell: SU-1010-1072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3422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1D1D-1225-4873-815A-7FA7A9AB2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B6425-355B-40BC-B23A-A55EC8B7F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8208472" cy="4586064"/>
          </a:xfrm>
        </p:spPr>
        <p:txBody>
          <a:bodyPr>
            <a:normAutofit/>
          </a:bodyPr>
          <a:lstStyle/>
          <a:p>
            <a:r>
              <a:rPr lang="en-US" u="sng" dirty="0"/>
              <a:t>For the shell ID and OD, the following specifications are set: </a:t>
            </a:r>
            <a:endParaRPr lang="en-US" dirty="0"/>
          </a:p>
          <a:p>
            <a:pPr lvl="0"/>
            <a:r>
              <a:rPr lang="en-US" b="1" i="1" dirty="0"/>
              <a:t>The shell ID at 5 evenly spaced rings shall have an average diameter o</a:t>
            </a:r>
            <a:r>
              <a:rPr lang="en-US" i="1" dirty="0"/>
              <a:t>f </a:t>
            </a:r>
            <a:r>
              <a:rPr lang="en-US" b="1" i="1" dirty="0"/>
              <a:t>556 mm +0.1/-0.0</a:t>
            </a:r>
            <a:endParaRPr lang="en-US" dirty="0"/>
          </a:p>
          <a:p>
            <a:pPr lvl="0"/>
            <a:r>
              <a:rPr lang="en-US" b="1" i="1" dirty="0"/>
              <a:t>The shell OD at 5 evenly spaced rings shall have an average diameter of 614 mm +0.1/-</a:t>
            </a:r>
            <a:r>
              <a:rPr lang="en-US" b="1" i="1" dirty="0" smtClean="0"/>
              <a:t>0.0</a:t>
            </a:r>
          </a:p>
          <a:p>
            <a:pPr lvl="0"/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PO </a:t>
            </a:r>
            <a:r>
              <a:rPr lang="en-US" b="1" dirty="0" smtClean="0">
                <a:solidFill>
                  <a:srgbClr val="FF0000"/>
                </a:solidFill>
              </a:rPr>
              <a:t>7532732 </a:t>
            </a:r>
            <a:r>
              <a:rPr lang="en-US" b="1" dirty="0" smtClean="0">
                <a:solidFill>
                  <a:srgbClr val="FF0000"/>
                </a:solidFill>
              </a:rPr>
              <a:t>approved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NCR </a:t>
            </a:r>
            <a:r>
              <a:rPr lang="en-US" dirty="0" smtClean="0">
                <a:solidFill>
                  <a:srgbClr val="FF0000"/>
                </a:solidFill>
              </a:rPr>
              <a:t>-0151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C6EF0-0E5C-423A-ABF7-AD515CE6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MQXFA17 Structure and Loading Review  -  October 18,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26965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8EF391-2BAD-45F4-B22E-736040720C99}">
  <ds:schemaRefs>
    <ds:schemaRef ds:uri="http://schemas.microsoft.com/office/2006/metadata/properties"/>
    <ds:schemaRef ds:uri="8946e33d-fd2f-4ae4-8ee9-d90c129cdf9e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50498</TotalTime>
  <Words>1305</Words>
  <Application>Microsoft Office PowerPoint</Application>
  <PresentationFormat>On-screen Show (4:3)</PresentationFormat>
  <Paragraphs>316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Thème Office</vt:lpstr>
      <vt:lpstr>Magnet Fabrication Travelers, Non-Conformities and Resolution</vt:lpstr>
      <vt:lpstr>Overview</vt:lpstr>
      <vt:lpstr>Magnet Fabrication Travelers Overview</vt:lpstr>
      <vt:lpstr>Magnet Fabrication Travelers Overview</vt:lpstr>
      <vt:lpstr>Change Records</vt:lpstr>
      <vt:lpstr>Parts to be used on MQXFA17</vt:lpstr>
      <vt:lpstr>Introduction</vt:lpstr>
      <vt:lpstr>Shell</vt:lpstr>
      <vt:lpstr>Shell</vt:lpstr>
      <vt:lpstr>Yoke Laminations and Stacks</vt:lpstr>
      <vt:lpstr>Yoke Laminations and Stacks</vt:lpstr>
      <vt:lpstr>Yoke Laminations and Stacks</vt:lpstr>
      <vt:lpstr>Master Keys</vt:lpstr>
      <vt:lpstr>Master Keys</vt:lpstr>
      <vt:lpstr>Load Pad Laminations</vt:lpstr>
      <vt:lpstr>Load Pad Pre-Stacks</vt:lpstr>
      <vt:lpstr>Load Pad Laminations and Stacks</vt:lpstr>
      <vt:lpstr>Collar Laminations</vt:lpstr>
      <vt:lpstr>Collar Laminations</vt:lpstr>
      <vt:lpstr>MQXFA17 Change Records</vt:lpstr>
      <vt:lpstr>NCR #601 Detail</vt:lpstr>
      <vt:lpstr>NCR #610 Detail</vt:lpstr>
      <vt:lpstr>NCR #616 Detail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Jennifer Ariel Doyle</cp:lastModifiedBy>
  <cp:revision>944</cp:revision>
  <cp:lastPrinted>2019-12-11T23:20:48Z</cp:lastPrinted>
  <dcterms:created xsi:type="dcterms:W3CDTF">2016-03-23T12:58:39Z</dcterms:created>
  <dcterms:modified xsi:type="dcterms:W3CDTF">2023-10-18T13:49:28Z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