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1969" r:id="rId3"/>
    <p:sldId id="1970" r:id="rId4"/>
    <p:sldId id="1977" r:id="rId5"/>
    <p:sldId id="1978" r:id="rId6"/>
    <p:sldId id="2001" r:id="rId7"/>
    <p:sldId id="1971" r:id="rId8"/>
    <p:sldId id="2002" r:id="rId9"/>
    <p:sldId id="1979" r:id="rId10"/>
    <p:sldId id="2003" r:id="rId11"/>
    <p:sldId id="1982" r:id="rId12"/>
    <p:sldId id="2004" r:id="rId13"/>
    <p:sldId id="2005" r:id="rId14"/>
    <p:sldId id="1984" r:id="rId15"/>
    <p:sldId id="1985" r:id="rId16"/>
    <p:sldId id="1986" r:id="rId17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  <p:cmAuthor id="3" name="Paolo Ferracin" initials="PF" lastIdx="1" clrIdx="1">
    <p:extLst>
      <p:ext uri="{19B8F6BF-5375-455C-9EA6-DF929625EA0E}">
        <p15:presenceInfo xmlns:p15="http://schemas.microsoft.com/office/powerpoint/2012/main" userId="S-1-5-21-1715567821-1060284298-725345543-73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BE"/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7" autoAdjust="0"/>
    <p:restoredTop sz="94660"/>
  </p:normalViewPr>
  <p:slideViewPr>
    <p:cSldViewPr snapToObjects="1" showGuides="1">
      <p:cViewPr varScale="1">
        <p:scale>
          <a:sx n="159" d="100"/>
          <a:sy n="159" d="100"/>
        </p:scale>
        <p:origin x="2430" y="144"/>
      </p:cViewPr>
      <p:guideLst>
        <p:guide orient="horz" pos="4080"/>
        <p:guide pos="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1" d="100"/>
          <a:sy n="121" d="100"/>
        </p:scale>
        <p:origin x="75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16/10/2023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8412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pic>
        <p:nvPicPr>
          <p:cNvPr id="16" name="Image 11" descr="HLU-logoN-title.png">
            <a:extLst>
              <a:ext uri="{FF2B5EF4-FFF2-40B4-BE49-F238E27FC236}">
                <a16:creationId xmlns:a16="http://schemas.microsoft.com/office/drawing/2014/main" id="{80935D1F-87A2-4EAF-9C8B-00CD80A2D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908720"/>
            <a:ext cx="3374960" cy="1368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BAFFDB-1A7D-428D-B2A1-13CBEECC1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5812705" y="908720"/>
            <a:ext cx="3307631" cy="1402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508594-220E-40DA-A0EE-E1A2365405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89" y="961877"/>
            <a:ext cx="1337021" cy="1314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97363" y="6265363"/>
            <a:ext cx="7278636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9235" y="6261306"/>
            <a:ext cx="48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11" descr="HLU-logoN-title.png">
            <a:extLst>
              <a:ext uri="{FF2B5EF4-FFF2-40B4-BE49-F238E27FC236}">
                <a16:creationId xmlns:a16="http://schemas.microsoft.com/office/drawing/2014/main" id="{B2204D40-1429-4637-BCA4-8F0384EB8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198" y="6198834"/>
            <a:ext cx="1478306" cy="599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C8669-314A-4391-AFCE-A00502A85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1685389" y="6198834"/>
            <a:ext cx="1448814" cy="61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3DA77-961D-477C-A50B-7D1A28F5AC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3" y="6218133"/>
            <a:ext cx="585644" cy="575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7600" cy="360000"/>
          </a:xfrm>
        </p:spPr>
        <p:txBody>
          <a:bodyPr/>
          <a:lstStyle/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951600" y="6349252"/>
            <a:ext cx="50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4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2400" y="2709000"/>
            <a:ext cx="85872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02400" y="6356350"/>
            <a:ext cx="85872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00" y="4953000"/>
            <a:ext cx="85872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2429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Loading shim proposal for A17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8248" y="4005064"/>
            <a:ext cx="9144296" cy="149810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Paolo Ferracin, Dan Cheng, Laura Garcia Fajardo, Giorgio Vallone</a:t>
            </a:r>
          </a:p>
          <a:p>
            <a:endParaRPr lang="en-US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847528" y="5899150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MQXFA17 Structure &amp; Shims Review</a:t>
            </a:r>
          </a:p>
          <a:p>
            <a:r>
              <a:rPr lang="en-US" dirty="0"/>
              <a:t>LBNL, USA</a:t>
            </a:r>
          </a:p>
          <a:p>
            <a:r>
              <a:rPr lang="en-US" dirty="0"/>
              <a:t>October 18</a:t>
            </a:r>
            <a:r>
              <a:rPr lang="en-US" baseline="30000" dirty="0"/>
              <a:t>th</a:t>
            </a:r>
            <a:r>
              <a:rPr lang="en-US" dirty="0"/>
              <a:t>, 2023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290D-949A-4CAB-BE73-0AA78190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Coil radial (shimmed) deviation and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617CF-B283-439E-AC69-D22BF1E5A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8D5DB-A43C-4772-9C59-B0C4A352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AC0EB-55FC-44EC-8C9F-DCE6E686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3647FE9-C0F2-4E93-A869-6EB94671FC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230505"/>
              </p:ext>
            </p:extLst>
          </p:nvPr>
        </p:nvGraphicFramePr>
        <p:xfrm>
          <a:off x="816000" y="1124744"/>
          <a:ext cx="11375997" cy="5398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790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481543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889107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379309">
                  <a:extLst>
                    <a:ext uri="{9D8B030D-6E8A-4147-A177-3AD203B41FA5}">
                      <a16:colId xmlns:a16="http://schemas.microsoft.com/office/drawing/2014/main" val="3947179992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249853986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1578161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Ave 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Shim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Shim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 ss + 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 + 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 + shim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3379424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A07b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5793441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96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A8b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340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62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8861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9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367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340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EB40114-8BA4-4468-A000-1FBCB786B1B9}"/>
              </a:ext>
            </a:extLst>
          </p:cNvPr>
          <p:cNvSpPr/>
          <p:nvPr/>
        </p:nvSpPr>
        <p:spPr>
          <a:xfrm>
            <a:off x="8529009" y="1484784"/>
            <a:ext cx="3647725" cy="50398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887C703D-48C9-4A39-9BBA-C1712431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511" y="22643"/>
            <a:ext cx="1487485" cy="10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0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A263-A600-4081-A82E-1F2FC825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A07b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2F791-AC02-41B9-8C53-FBC4FDDCE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Let’s assume that </a:t>
            </a:r>
          </a:p>
          <a:p>
            <a:pPr lvl="1"/>
            <a:r>
              <a:rPr lang="en-US" dirty="0"/>
              <a:t>A17 “upper” is like A14b</a:t>
            </a:r>
          </a:p>
          <a:p>
            <a:pPr lvl="1"/>
            <a:r>
              <a:rPr lang="en-US" dirty="0"/>
              <a:t>A17 “lower” is like A05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0EE04-1008-4C67-AED2-3AE36AB9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608D2-228B-4DCD-B31F-89EEA52B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90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straight section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178072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A14b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16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LE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025203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0.963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0.887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92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RE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965592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0.985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64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DBB6-75AE-47AF-BF94-C761CA3F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EE5C-3D88-43BA-BE03-4BD31680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5157192"/>
            <a:ext cx="10560000" cy="10220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Proposed target</a:t>
            </a:r>
          </a:p>
          <a:p>
            <a:pPr lvl="1"/>
            <a:r>
              <a:rPr lang="en-US" dirty="0"/>
              <a:t>Aiming at a shim of 43 mils, with the possibility of going to 42-44 mils depending on SG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3D90F-8306-4C6E-88AB-E2C14593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DE70A-6EE6-4AC7-85D7-023ED10F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E5AA65-BE14-427C-BFBB-DC1D6EBD7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235067"/>
              </p:ext>
            </p:extLst>
          </p:nvPr>
        </p:nvGraphicFramePr>
        <p:xfrm>
          <a:off x="815975" y="764704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505515652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362263510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895799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07663654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7999343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453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21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240546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41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01407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AD3464-EB6E-4058-91BF-21F0061DD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178616"/>
              </p:ext>
            </p:extLst>
          </p:nvPr>
        </p:nvGraphicFramePr>
        <p:xfrm>
          <a:off x="816000" y="2193215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4263390206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78059774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01648393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2294959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37539344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3384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7645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801399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AF5097-9267-4552-904A-BCC7D396C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10597"/>
              </p:ext>
            </p:extLst>
          </p:nvPr>
        </p:nvGraphicFramePr>
        <p:xfrm>
          <a:off x="816000" y="3621726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490269595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64060791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6487299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19886077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5962800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9886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3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000279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898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173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70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24DD-C62C-4D19-BE3B-F21080C9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FD54-B431-4503-9BEA-FE8B272E8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AB560-F914-417C-929D-99655688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2BBCC-9332-4168-AF06-DB7141C9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33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03BD-276A-40BD-8704-2D696541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A14b quench performance, shimmed coil size, shell size, </a:t>
            </a:r>
            <a:br>
              <a:rPr lang="en-US" dirty="0"/>
            </a:br>
            <a:r>
              <a:rPr lang="en-US" dirty="0"/>
              <a:t>and loading key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18037-734C-4BC8-9D77-240297495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3A441-5437-49CB-9BBF-D7BAA2FF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489CE-F637-4028-B256-D2C0BE9F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6AF89-CEE1-47A4-9E4D-57C45B79A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516" y="2060848"/>
            <a:ext cx="3865846" cy="2808312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03FE48BF-ACF2-4A62-AECA-2985C668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2" y="2132856"/>
            <a:ext cx="3935760" cy="252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E572A4-CB2C-4696-B79A-B9B2C8C4A027}"/>
              </a:ext>
            </a:extLst>
          </p:cNvPr>
          <p:cNvSpPr txBox="1"/>
          <p:nvPr/>
        </p:nvSpPr>
        <p:spPr>
          <a:xfrm>
            <a:off x="4073651" y="5479833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5477FB-3188-4E22-910B-965550038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928" y="2025396"/>
            <a:ext cx="3868072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0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5D94-E2E5-4DD0-AF3C-E7ED8674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 quench performance, shimmed coil size, shell size, </a:t>
            </a:r>
            <a:br>
              <a:rPr lang="en-US" dirty="0"/>
            </a:br>
            <a:r>
              <a:rPr lang="en-US" dirty="0"/>
              <a:t>and loading key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074FB-36A3-4F72-984F-FAD65216D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1957D-8CD6-4982-95F4-069F49CF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ADFD5-8CAF-463E-8F85-C55C0F1A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ED821-2F17-44CE-8057-7370F4B4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2038655"/>
            <a:ext cx="3864326" cy="2807208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7578D3C0-8C9F-42AB-924F-F19B3C401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99"/>
          <a:stretch/>
        </p:blipFill>
        <p:spPr>
          <a:xfrm>
            <a:off x="425944" y="2025396"/>
            <a:ext cx="3705083" cy="2807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142F3-5870-4947-B8F1-CD690EFD6A50}"/>
              </a:ext>
            </a:extLst>
          </p:cNvPr>
          <p:cNvSpPr txBox="1"/>
          <p:nvPr/>
        </p:nvSpPr>
        <p:spPr>
          <a:xfrm>
            <a:off x="4277622" y="5477387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38 mils, 0.965 mm</a:t>
            </a:r>
          </a:p>
          <a:p>
            <a:r>
              <a:rPr lang="en-US" dirty="0"/>
              <a:t>Total key size: 13.72 mm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AA2A7-01DA-4185-9AA6-569D20E24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134" y="2108255"/>
            <a:ext cx="3868072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7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C80A-7D6C-4762-ABF9-9D374B15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A05 quench performance, shimmed coil size, shell size, </a:t>
            </a:r>
            <a:br>
              <a:rPr lang="en-US" dirty="0"/>
            </a:br>
            <a:r>
              <a:rPr lang="en-US" dirty="0"/>
              <a:t>and loading key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4B58-F16F-4030-872F-F31429E45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A05?</a:t>
            </a:r>
          </a:p>
          <a:p>
            <a:pPr lvl="1"/>
            <a:r>
              <a:rPr lang="en-US" dirty="0"/>
              <a:t>Very good magnet, short training</a:t>
            </a:r>
          </a:p>
          <a:p>
            <a:pPr lvl="1"/>
            <a:r>
              <a:rPr lang="en-US" dirty="0"/>
              <a:t>Instead</a:t>
            </a:r>
          </a:p>
          <a:p>
            <a:pPr lvl="2"/>
            <a:r>
              <a:rPr lang="en-US" dirty="0"/>
              <a:t>A06, good but trained first at 4.5 K then 1.9 K</a:t>
            </a:r>
          </a:p>
          <a:p>
            <a:pPr lvl="2"/>
            <a:r>
              <a:rPr lang="en-US" dirty="0"/>
              <a:t>A07/A08 not good</a:t>
            </a:r>
          </a:p>
          <a:p>
            <a:pPr lvl="2"/>
            <a:r>
              <a:rPr lang="en-US" dirty="0"/>
              <a:t>A10/A11 good but long training</a:t>
            </a:r>
          </a:p>
          <a:p>
            <a:pPr lvl="2"/>
            <a:r>
              <a:rPr lang="en-US" dirty="0"/>
              <a:t>A8b good but 3 re-tested coils</a:t>
            </a:r>
          </a:p>
          <a:p>
            <a:pPr lvl="2"/>
            <a:r>
              <a:rPr lang="en-US" dirty="0"/>
              <a:t>A03, A04, good but work in progress to collect data…..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F3370-A712-490E-8F3F-37FCC53B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1AA2C-C1AE-42F6-9A06-074FCAF9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53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C80A-7D6C-4762-ABF9-9D374B15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A05 quench performance, shimmed coil size, shell size, </a:t>
            </a:r>
            <a:br>
              <a:rPr lang="en-US" dirty="0"/>
            </a:br>
            <a:r>
              <a:rPr lang="en-US" dirty="0"/>
              <a:t>and loading key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4B58-F16F-4030-872F-F31429E45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F3370-A712-490E-8F3F-37FCC53B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1AA2C-C1AE-42F6-9A06-074FCAF9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FDF89B-FF8A-4F38-ABEC-5F5406F30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842" y="2016088"/>
            <a:ext cx="3780880" cy="2743200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FFE4311-5AEE-4202-A905-E0731957C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" y="2080964"/>
            <a:ext cx="4198719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E2589E-29FB-45E8-96FF-DB415612F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517" y="2016088"/>
            <a:ext cx="3776215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75FD6D-EF73-4497-8D4E-4ED5F94DB85B}"/>
              </a:ext>
            </a:extLst>
          </p:cNvPr>
          <p:cNvSpPr txBox="1"/>
          <p:nvPr/>
        </p:nvSpPr>
        <p:spPr>
          <a:xfrm>
            <a:off x="4073651" y="5479833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</p:spTree>
    <p:extLst>
      <p:ext uri="{BB962C8B-B14F-4D97-AF65-F5344CB8AC3E}">
        <p14:creationId xmlns:p14="http://schemas.microsoft.com/office/powerpoint/2010/main" val="132594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6527-5A4D-490F-9DBB-D7E54E58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A14b, A05, A13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3E91B-6BBB-4857-923A-00337156A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7CC8B-F06B-4EB1-8002-5B6FC5B41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572B3-DA9D-47C7-82AD-5B1A8760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633CFE-B764-45AA-A48B-640C48B73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33" y="772071"/>
            <a:ext cx="2517476" cy="1828800"/>
          </a:xfrm>
          <a:prstGeom prst="rect">
            <a:avLst/>
          </a:prstGeom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1CE6B1F8-6994-4819-B593-A981B19E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" y="764704"/>
            <a:ext cx="285471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CEF41F-7C13-4194-B297-5CC936E6EF76}"/>
              </a:ext>
            </a:extLst>
          </p:cNvPr>
          <p:cNvSpPr txBox="1"/>
          <p:nvPr/>
        </p:nvSpPr>
        <p:spPr>
          <a:xfrm>
            <a:off x="6875839" y="1113855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92FC1-524D-4EF4-B5FE-739AAF97A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326" y="4365104"/>
            <a:ext cx="2517476" cy="1828800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4048130E-4825-4918-9BFE-CF8E7EE2EA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799"/>
          <a:stretch/>
        </p:blipFill>
        <p:spPr>
          <a:xfrm>
            <a:off x="442557" y="4365104"/>
            <a:ext cx="2413735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189CB-1617-490C-9D64-E27E1E39C5DC}"/>
              </a:ext>
            </a:extLst>
          </p:cNvPr>
          <p:cNvSpPr txBox="1"/>
          <p:nvPr/>
        </p:nvSpPr>
        <p:spPr>
          <a:xfrm>
            <a:off x="6803831" y="4789676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38 mils, 0.965 mm</a:t>
            </a:r>
          </a:p>
          <a:p>
            <a:r>
              <a:rPr lang="en-US" dirty="0"/>
              <a:t>Total key size: 13.72 mm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1B964-4E34-43AC-A41B-F46C29B26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222" y="2539235"/>
            <a:ext cx="2520587" cy="1828800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7DF56AA4-5D65-4BD6-A235-1335B5C62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57" y="2571336"/>
            <a:ext cx="2799146" cy="182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2F79CC-2062-4330-8D1F-FFBA7D07EDE2}"/>
              </a:ext>
            </a:extLst>
          </p:cNvPr>
          <p:cNvSpPr txBox="1"/>
          <p:nvPr/>
        </p:nvSpPr>
        <p:spPr>
          <a:xfrm>
            <a:off x="6803831" y="2973678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</p:spTree>
    <p:extLst>
      <p:ext uri="{BB962C8B-B14F-4D97-AF65-F5344CB8AC3E}">
        <p14:creationId xmlns:p14="http://schemas.microsoft.com/office/powerpoint/2010/main" val="47745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5911-5B0C-4087-BF5F-9C6B5ECB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A07 shimmed coil size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8C1C3-D90A-4847-8392-6C2AA4A5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4DBB-20D0-4306-8138-895EAE94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75803-F8FE-4B44-8DFD-154E3A7D4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8318B-205A-4D88-BFB3-70F9EBDFA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08" y="1248191"/>
            <a:ext cx="6724784" cy="48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6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290D-949A-4CAB-BE73-0AA78190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Coil arc length (shimmed) deviation and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617CF-B283-439E-AC69-D22BF1E5A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8D5DB-A43C-4772-9C59-B0C4A352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AC0EB-55FC-44EC-8C9F-DCE6E686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3647FE9-C0F2-4E93-A869-6EB94671FC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547075"/>
              </p:ext>
            </p:extLst>
          </p:nvPr>
        </p:nvGraphicFramePr>
        <p:xfrm>
          <a:off x="4381075" y="1219201"/>
          <a:ext cx="7006965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06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301974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244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A07b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8380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96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A8b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340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62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8861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9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367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340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BCE3EEC-F6FB-4A9D-BFC4-7E753B1E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66" y="1825494"/>
            <a:ext cx="4414686" cy="32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A34E-0146-4B96-85C3-1BB6AEBE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arc length deviation to radial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4A6E-716E-40F3-A468-B6A2A6A2B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_arc-length * 4 = </a:t>
            </a:r>
            <a:r>
              <a:rPr lang="en-US" dirty="0"/>
              <a:t>2</a:t>
            </a:r>
            <a:r>
              <a:rPr lang="en-US" dirty="0">
                <a:sym typeface="Symbol" panose="05050102010706020507" pitchFamily="18" charset="2"/>
              </a:rPr>
              <a:t> r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r = _arc-length * 2/ 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65284-7A98-48ED-8769-E503B111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0C72A-BE3C-4565-9EFD-BD43F280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028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220055</TotalTime>
  <Words>1000</Words>
  <Application>Microsoft Office PowerPoint</Application>
  <PresentationFormat>Widescreen</PresentationFormat>
  <Paragraphs>500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Thème Office</vt:lpstr>
      <vt:lpstr>Loading shim proposal for A17 </vt:lpstr>
      <vt:lpstr>A14b quench performance, shimmed coil size, shell size,  and loading key size</vt:lpstr>
      <vt:lpstr>A13 quench performance, shimmed coil size, shell size,  and loading key size</vt:lpstr>
      <vt:lpstr>A05 quench performance, shimmed coil size, shell size,  and loading key size</vt:lpstr>
      <vt:lpstr>A05 quench performance, shimmed coil size, shell size,  and loading key size</vt:lpstr>
      <vt:lpstr>Summary A14b, A05, A13</vt:lpstr>
      <vt:lpstr>A07 shimmed coil size </vt:lpstr>
      <vt:lpstr>Summary Coil arc length (shimmed) deviation and key/shim size</vt:lpstr>
      <vt:lpstr>From arc length deviation to radial deviation</vt:lpstr>
      <vt:lpstr>Summary Coil radial (shimmed) deviation and key/shim size</vt:lpstr>
      <vt:lpstr>A07b</vt:lpstr>
      <vt:lpstr>Summary straight section Coil radial (shimmed) deviation + key/shim size</vt:lpstr>
      <vt:lpstr>Summary LE Coil radial (shimmed) deviation + key/shim size</vt:lpstr>
      <vt:lpstr>Summary RE Coil radial (shimmed) deviation + key/shim size</vt:lpstr>
      <vt:lpstr>Summary and proposal</vt:lpstr>
      <vt:lpstr>Appendix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Paolo Ferracin</cp:lastModifiedBy>
  <cp:revision>2897</cp:revision>
  <dcterms:created xsi:type="dcterms:W3CDTF">2016-03-23T12:58:39Z</dcterms:created>
  <dcterms:modified xsi:type="dcterms:W3CDTF">2023-10-16T22:05:50Z</dcterms:modified>
</cp:coreProperties>
</file>