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5"/>
    <p:sldMasterId id="2147484166" r:id="rId6"/>
    <p:sldMasterId id="2147484187" r:id="rId7"/>
  </p:sldMasterIdLst>
  <p:notesMasterIdLst>
    <p:notesMasterId r:id="rId14"/>
  </p:notesMasterIdLst>
  <p:handoutMasterIdLst>
    <p:handoutMasterId r:id="rId15"/>
  </p:handoutMasterIdLst>
  <p:sldIdLst>
    <p:sldId id="3195" r:id="rId8"/>
    <p:sldId id="2884" r:id="rId9"/>
    <p:sldId id="3208" r:id="rId10"/>
    <p:sldId id="3211" r:id="rId11"/>
    <p:sldId id="3209" r:id="rId12"/>
    <p:sldId id="3210" r:id="rId1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932F237C-8907-4100-8913-D7517A6ECBCE}">
          <p14:sldIdLst>
            <p14:sldId id="3195"/>
            <p14:sldId id="2884"/>
            <p14:sldId id="3208"/>
            <p14:sldId id="3211"/>
            <p14:sldId id="3209"/>
            <p14:sldId id="32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A7A8AA"/>
    <a:srgbClr val="99D6EA"/>
    <a:srgbClr val="404040"/>
    <a:srgbClr val="63666A"/>
    <a:srgbClr val="505050"/>
    <a:srgbClr val="50504E"/>
    <a:srgbClr val="004C97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830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4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0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2050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5720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89637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46113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63911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72340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495483"/>
            <a:ext cx="103451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078593-954D-4354-B1C8-C6447E54A75A}" type="datetime1">
              <a:rPr lang="en-US" smtClean="0"/>
              <a:t>10/13/23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Fermilab's CryoModule Test Facility (CMTF)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24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4" r:id="rId8"/>
    <p:sldLayoutId id="2147484197" r:id="rId9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121.04 LI&amp;C CAM and L3 Report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04-Feb-2021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137" y="4424806"/>
            <a:ext cx="11110904" cy="1003049"/>
          </a:xfrm>
        </p:spPr>
        <p:txBody>
          <a:bodyPr>
            <a:normAutofit/>
          </a:bodyPr>
          <a:lstStyle/>
          <a:p>
            <a:r>
              <a:rPr lang="en-US" dirty="0"/>
              <a:t>PIP-II Weekly Report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46D667C-6AA0-4104-8397-45E3E900A53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79137" y="5677240"/>
            <a:ext cx="8418325" cy="924605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13 October 2023</a:t>
            </a:r>
          </a:p>
          <a:p>
            <a:r>
              <a:rPr lang="en-US" sz="1500" dirty="0"/>
              <a:t>the PIP-II team</a:t>
            </a:r>
          </a:p>
        </p:txBody>
      </p:sp>
    </p:spTree>
    <p:extLst>
      <p:ext uri="{BB962C8B-B14F-4D97-AF65-F5344CB8AC3E}">
        <p14:creationId xmlns:p14="http://schemas.microsoft.com/office/powerpoint/2010/main" val="41852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0DB92-9A88-BC2E-1F34-0EFE347F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PIP-II Weekly Report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9EAD1-B6A7-B85C-053C-0DCD4072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8" y="747374"/>
            <a:ext cx="11110801" cy="55178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666AEB-20AF-044F-8351-2A5E01666939}"/>
              </a:ext>
            </a:extLst>
          </p:cNvPr>
          <p:cNvSpPr txBox="1"/>
          <p:nvPr/>
        </p:nvSpPr>
        <p:spPr>
          <a:xfrm>
            <a:off x="7349139" y="4878114"/>
            <a:ext cx="4421529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IKC to PIP-II Project has an estimated value of:  </a:t>
            </a:r>
            <a:r>
              <a:rPr lang="en-US" b="1" dirty="0"/>
              <a:t>$310M+ </a:t>
            </a:r>
            <a:r>
              <a:rPr lang="en-US" dirty="0"/>
              <a:t>(PIP-II is $987M)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2B96AE-3E5F-F3A2-1335-9A4ED83D8EF2}"/>
              </a:ext>
            </a:extLst>
          </p:cNvPr>
          <p:cNvSpPr txBox="1"/>
          <p:nvPr/>
        </p:nvSpPr>
        <p:spPr>
          <a:xfrm>
            <a:off x="120184" y="970498"/>
            <a:ext cx="4722678" cy="10156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Helvetica" charset="0"/>
                <a:ea typeface="Helvetica" charset="0"/>
                <a:cs typeface="Helvetica" charset="0"/>
              </a:rPr>
              <a:t>PIP-II is the the first U.S. accelerator project to be built with significant International Contributions.    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E3CCB20-056B-4D3E-7C24-2AF2F5B01D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999878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/>
              <a:t>PIP-II In-Kind Contributions</a:t>
            </a:r>
            <a:endParaRPr sz="2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FFF54-4C05-95E6-C735-DB6F7E49B89B}"/>
              </a:ext>
            </a:extLst>
          </p:cNvPr>
          <p:cNvSpPr txBox="1"/>
          <p:nvPr/>
        </p:nvSpPr>
        <p:spPr>
          <a:xfrm>
            <a:off x="3647599" y="5893799"/>
            <a:ext cx="239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Courtesy: Allan Rowe</a:t>
            </a:r>
          </a:p>
        </p:txBody>
      </p:sp>
    </p:spTree>
    <p:extLst>
      <p:ext uri="{BB962C8B-B14F-4D97-AF65-F5344CB8AC3E}">
        <p14:creationId xmlns:p14="http://schemas.microsoft.com/office/powerpoint/2010/main" val="50855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DF2EF-3D51-E520-3F9E-F49A3EF3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PIP-II Weekly Report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6DA29-C250-2EB0-80E5-C4C22FEA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37121F11-989E-D46B-DD7B-6AC3371F456F}"/>
              </a:ext>
            </a:extLst>
          </p:cNvPr>
          <p:cNvSpPr txBox="1">
            <a:spLocks/>
          </p:cNvSpPr>
          <p:nvPr/>
        </p:nvSpPr>
        <p:spPr>
          <a:xfrm>
            <a:off x="304805" y="27938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PIP-II In kind Contributions – Cryomodules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715474-CBED-F31A-DA3B-2AFA09C0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43" y="956074"/>
            <a:ext cx="10419283" cy="51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DF2EF-3D51-E520-3F9E-F49A3EF3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PIP-II Weekly Report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6DA29-C250-2EB0-80E5-C4C22FEA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37121F11-989E-D46B-DD7B-6AC3371F456F}"/>
              </a:ext>
            </a:extLst>
          </p:cNvPr>
          <p:cNvSpPr txBox="1">
            <a:spLocks/>
          </p:cNvSpPr>
          <p:nvPr/>
        </p:nvSpPr>
        <p:spPr>
          <a:xfrm>
            <a:off x="304805" y="27938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PIP-II In kind Contributions – </a:t>
            </a:r>
            <a:r>
              <a:rPr lang="en-US" dirty="0" err="1"/>
              <a:t>Cryoplant</a:t>
            </a:r>
            <a:r>
              <a:rPr lang="en-US" dirty="0"/>
              <a:t> &amp; Tunnel Transfer Line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610A453-6124-D7B2-F2BE-A65BE998A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5" y="924172"/>
            <a:ext cx="5426945" cy="31180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C58D10-A317-10C6-19C4-B43774E05ED0}"/>
              </a:ext>
            </a:extLst>
          </p:cNvPr>
          <p:cNvGrpSpPr/>
          <p:nvPr/>
        </p:nvGrpSpPr>
        <p:grpSpPr>
          <a:xfrm>
            <a:off x="6095999" y="2590215"/>
            <a:ext cx="5575061" cy="3118092"/>
            <a:chOff x="7261768" y="4431340"/>
            <a:chExt cx="4448300" cy="17697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BF07923-DCA8-7CC3-B3C8-E20396C67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475" y="4508626"/>
              <a:ext cx="3283160" cy="1358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E01E16-02F0-C65F-D128-E629270C5AA1}"/>
                </a:ext>
              </a:extLst>
            </p:cNvPr>
            <p:cNvSpPr txBox="1"/>
            <p:nvPr/>
          </p:nvSpPr>
          <p:spPr>
            <a:xfrm rot="320278">
              <a:off x="9181394" y="5252521"/>
              <a:ext cx="708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1200" dirty="0">
                  <a:solidFill>
                    <a:srgbClr val="FF0000"/>
                  </a:solidFill>
                </a:rPr>
                <a:t>8-12 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089BF5-C697-5B01-3B00-EF97854D66C8}"/>
                </a:ext>
              </a:extLst>
            </p:cNvPr>
            <p:cNvSpPr txBox="1"/>
            <p:nvPr/>
          </p:nvSpPr>
          <p:spPr>
            <a:xfrm>
              <a:off x="7811757" y="5862583"/>
              <a:ext cx="3898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The TTL comprises 25 such modules in series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F9DCD0-E700-A4F7-E3EB-AC2FC96250FA}"/>
                </a:ext>
              </a:extLst>
            </p:cNvPr>
            <p:cNvSpPr txBox="1"/>
            <p:nvPr/>
          </p:nvSpPr>
          <p:spPr>
            <a:xfrm>
              <a:off x="7261768" y="4431340"/>
              <a:ext cx="1185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TTL Module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44B6E97-E637-F760-0950-5894DDE643D6}"/>
                </a:ext>
              </a:extLst>
            </p:cNvPr>
            <p:cNvCxnSpPr>
              <a:cxnSpLocks/>
            </p:cNvCxnSpPr>
            <p:nvPr/>
          </p:nvCxnSpPr>
          <p:spPr>
            <a:xfrm>
              <a:off x="8169475" y="5018333"/>
              <a:ext cx="3093036" cy="508489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CDF5C-CCE7-6F52-7063-CC5FD07B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59" y="4405499"/>
            <a:ext cx="5453491" cy="175413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EABB702-1B9C-F524-8A9F-52356F3FFFAF}"/>
              </a:ext>
            </a:extLst>
          </p:cNvPr>
          <p:cNvSpPr/>
          <p:nvPr/>
        </p:nvSpPr>
        <p:spPr>
          <a:xfrm>
            <a:off x="3897086" y="4565294"/>
            <a:ext cx="2002971" cy="1628677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88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DF2EF-3D51-E520-3F9E-F49A3EF3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PIP-II Weekly Report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6DA29-C250-2EB0-80E5-C4C22FEA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37121F11-989E-D46B-DD7B-6AC3371F456F}"/>
              </a:ext>
            </a:extLst>
          </p:cNvPr>
          <p:cNvSpPr txBox="1">
            <a:spLocks/>
          </p:cNvSpPr>
          <p:nvPr/>
        </p:nvSpPr>
        <p:spPr>
          <a:xfrm>
            <a:off x="304805" y="27938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PIP-II In kind Contributions – Cryomodules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7513D-5FBA-154C-B562-D1A6D095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60" y="899491"/>
            <a:ext cx="10162411" cy="50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DF2EF-3D51-E520-3F9E-F49A3EF3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PIP-II Weekly Report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6DA29-C250-2EB0-80E5-C4C22FEA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37121F11-989E-D46B-DD7B-6AC3371F456F}"/>
              </a:ext>
            </a:extLst>
          </p:cNvPr>
          <p:cNvSpPr txBox="1">
            <a:spLocks/>
          </p:cNvSpPr>
          <p:nvPr/>
        </p:nvSpPr>
        <p:spPr>
          <a:xfrm>
            <a:off x="304805" y="27938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933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PIP-II In kind opportunities &amp; deliverables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EDE40-6B62-5B1F-3771-5471C08FA4D2}"/>
              </a:ext>
            </a:extLst>
          </p:cNvPr>
          <p:cNvSpPr txBox="1"/>
          <p:nvPr/>
        </p:nvSpPr>
        <p:spPr>
          <a:xfrm>
            <a:off x="304805" y="910236"/>
            <a:ext cx="3336979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New IKC Opportunities: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Phase Reference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RF Protection Interlock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RF cavity simulators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LLRF Systems</a:t>
            </a:r>
          </a:p>
        </p:txBody>
      </p:sp>
      <p:pic>
        <p:nvPicPr>
          <p:cNvPr id="7" name="Picture 6" descr="https://www.worldatlas.com/webimage/flags/countrys/zzzflags/pllarge.gif">
            <a:extLst>
              <a:ext uri="{FF2B5EF4-FFF2-40B4-BE49-F238E27FC236}">
                <a16:creationId xmlns:a16="http://schemas.microsoft.com/office/drawing/2014/main" id="{9C78542D-ED10-9EB2-BDFE-353FB785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4" y="2443143"/>
            <a:ext cx="1135671" cy="73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person, indoor, floor, standing&#10;&#10;Description automatically generated">
            <a:extLst>
              <a:ext uri="{FF2B5EF4-FFF2-40B4-BE49-F238E27FC236}">
                <a16:creationId xmlns:a16="http://schemas.microsoft.com/office/drawing/2014/main" id="{30AA0EA8-A32F-D388-DD17-AC2CDD1EF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168"/>
          <a:stretch/>
        </p:blipFill>
        <p:spPr>
          <a:xfrm>
            <a:off x="3698641" y="2175078"/>
            <a:ext cx="1545952" cy="1727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F5AE7-C1BD-E8A8-639E-C708F23F7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86" y="3347007"/>
            <a:ext cx="1043139" cy="409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54B83C-5490-5875-B3A2-B5D703C28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32" y="3799796"/>
            <a:ext cx="856648" cy="473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7DCE3E-5455-4C40-9AA9-054581C02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22" y="4422892"/>
            <a:ext cx="624745" cy="155883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A39E3D0-7F0D-A15A-C18C-54B2490F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77" y="932086"/>
            <a:ext cx="2137396" cy="19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D2D1FAC-1FFB-8F51-1187-5E7B821A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75" y="4957731"/>
            <a:ext cx="2012448" cy="129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EDF89C-A106-3DB3-86CC-5B5B9406E184}"/>
              </a:ext>
            </a:extLst>
          </p:cNvPr>
          <p:cNvSpPr txBox="1"/>
          <p:nvPr/>
        </p:nvSpPr>
        <p:spPr>
          <a:xfrm>
            <a:off x="9720977" y="190936"/>
            <a:ext cx="226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DAE/BARC</a:t>
            </a:r>
          </a:p>
          <a:p>
            <a:pPr algn="ctr"/>
            <a:r>
              <a:rPr lang="en-US" sz="2000" dirty="0"/>
              <a:t>LLRF deliverables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DCE158CD-9DD1-5B95-029D-BE73233E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71" y="2942293"/>
            <a:ext cx="2230125" cy="12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9846976-98C0-5FD8-A0DB-80320BF4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32" y="4358783"/>
            <a:ext cx="1383278" cy="18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16B4BD-6108-BC64-22B0-7D2CFBE28747}"/>
              </a:ext>
            </a:extLst>
          </p:cNvPr>
          <p:cNvSpPr txBox="1"/>
          <p:nvPr/>
        </p:nvSpPr>
        <p:spPr>
          <a:xfrm>
            <a:off x="10373245" y="4666763"/>
            <a:ext cx="1428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DAE/BARC</a:t>
            </a:r>
          </a:p>
          <a:p>
            <a:pPr algn="ctr"/>
            <a:r>
              <a:rPr lang="en-US" sz="2000" dirty="0"/>
              <a:t>prototype magnet deliverables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C1293-AFB3-9CCC-1C68-2307D0F959B8}"/>
              </a:ext>
            </a:extLst>
          </p:cNvPr>
          <p:cNvSpPr txBox="1"/>
          <p:nvPr/>
        </p:nvSpPr>
        <p:spPr>
          <a:xfrm>
            <a:off x="1374180" y="3903069"/>
            <a:ext cx="201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Poland/TUL</a:t>
            </a:r>
          </a:p>
          <a:p>
            <a:pPr algn="ctr"/>
            <a:r>
              <a:rPr lang="en-US" sz="2000" dirty="0"/>
              <a:t>Proof of Concept RFPI chassis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C57C7-B795-56DF-EA0C-24149AF13E87}"/>
              </a:ext>
            </a:extLst>
          </p:cNvPr>
          <p:cNvSpPr txBox="1"/>
          <p:nvPr/>
        </p:nvSpPr>
        <p:spPr>
          <a:xfrm>
            <a:off x="1420430" y="2345125"/>
            <a:ext cx="2420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Poland/WUT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F8555-7657-8014-F58B-3DF98262F295}"/>
              </a:ext>
            </a:extLst>
          </p:cNvPr>
          <p:cNvSpPr txBox="1"/>
          <p:nvPr/>
        </p:nvSpPr>
        <p:spPr>
          <a:xfrm>
            <a:off x="5460980" y="805591"/>
            <a:ext cx="308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DAE Solid State Amplifier deliverables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BFEC42-055F-069A-7D66-4179788DEC53}"/>
              </a:ext>
            </a:extLst>
          </p:cNvPr>
          <p:cNvGrpSpPr/>
          <p:nvPr/>
        </p:nvGrpSpPr>
        <p:grpSpPr>
          <a:xfrm>
            <a:off x="5964508" y="3428999"/>
            <a:ext cx="2130908" cy="2875801"/>
            <a:chOff x="5920034" y="156648"/>
            <a:chExt cx="5517782" cy="5921314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09B88201-1718-AC50-BB35-E0A485E2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0034" y="156648"/>
              <a:ext cx="5517782" cy="5921314"/>
            </a:xfrm>
            <a:prstGeom prst="rect">
              <a:avLst/>
            </a:prstGeom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B7D98A6D-989C-E145-EADA-EBDB98531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89319" y="256397"/>
              <a:ext cx="1970188" cy="1342889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indoor, steel, lined&#10;&#10;Description automatically generated">
            <a:extLst>
              <a:ext uri="{FF2B5EF4-FFF2-40B4-BE49-F238E27FC236}">
                <a16:creationId xmlns:a16="http://schemas.microsoft.com/office/drawing/2014/main" id="{F21A7253-8118-DF16-518B-965F5B23EC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2658" y="1494612"/>
            <a:ext cx="2469859" cy="18523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63709C-BE8A-E116-FBCA-562B5F66F766}"/>
              </a:ext>
            </a:extLst>
          </p:cNvPr>
          <p:cNvSpPr txBox="1"/>
          <p:nvPr/>
        </p:nvSpPr>
        <p:spPr>
          <a:xfrm>
            <a:off x="5834388" y="2622850"/>
            <a:ext cx="226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ighlight>
                  <a:srgbClr val="C0C0C0"/>
                </a:highlight>
              </a:rPr>
              <a:t>BARC</a:t>
            </a:r>
          </a:p>
          <a:p>
            <a:pPr algn="ctr"/>
            <a:r>
              <a:rPr lang="en-US" sz="2000" dirty="0">
                <a:highlight>
                  <a:srgbClr val="C0C0C0"/>
                </a:highlight>
              </a:rPr>
              <a:t>325 MHz 7 kW SSAs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E4F95E-1E54-13CA-158D-292DFEE151E9}"/>
              </a:ext>
            </a:extLst>
          </p:cNvPr>
          <p:cNvSpPr txBox="1"/>
          <p:nvPr/>
        </p:nvSpPr>
        <p:spPr>
          <a:xfrm>
            <a:off x="5901553" y="5547221"/>
            <a:ext cx="2261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ighlight>
                  <a:srgbClr val="C0C0C0"/>
                </a:highlight>
              </a:rPr>
              <a:t>RRCAT</a:t>
            </a:r>
          </a:p>
          <a:p>
            <a:pPr algn="ctr"/>
            <a:r>
              <a:rPr lang="en-US" sz="2000" dirty="0">
                <a:highlight>
                  <a:srgbClr val="C0C0C0"/>
                </a:highlight>
              </a:rPr>
              <a:t>650 MHz 40 kW SSA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97E854A2-306A-16F1-6B8E-C2D9FF5E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84" y="4303787"/>
            <a:ext cx="1696120" cy="20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66584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B0453304452F4BA8F5022CE7AF914B" ma:contentTypeVersion="0" ma:contentTypeDescription="Create a new document." ma:contentTypeScope="" ma:versionID="9b5a00a0332097afac09f2613eef36d7">
  <xsd:schema xmlns:xsd="http://www.w3.org/2001/XMLSchema" xmlns:xs="http://www.w3.org/2001/XMLSchema" xmlns:p="http://schemas.microsoft.com/office/2006/metadata/properties" xmlns:ns2="5c9f3ab6-242c-461d-a351-c910a751d111" targetNamespace="http://schemas.microsoft.com/office/2006/metadata/properties" ma:root="true" ma:fieldsID="c11868c48cb57bdae5bf54d9b0cece7d" ns2:_="">
    <xsd:import namespace="5c9f3ab6-242c-461d-a351-c910a751d11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AC55BD3-8853-4DE6-BEAF-FE23147876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7E70CF0A-2CAB-45D9-9C2B-7A0900F3314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10954</TotalTime>
  <Words>172</Words>
  <Application>Microsoft Macintosh PowerPoint</Application>
  <PresentationFormat>Widescreen</PresentationFormat>
  <Paragraphs>41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Helvetica</vt:lpstr>
      <vt:lpstr>Times New Roman</vt:lpstr>
      <vt:lpstr>1_Fermilab_PPT_090915</vt:lpstr>
      <vt:lpstr>2_Fermilab_PPT_090915</vt:lpstr>
      <vt:lpstr>3_Fermilab_PPT_090915</vt:lpstr>
      <vt:lpstr>PowerPoint Presentation</vt:lpstr>
      <vt:lpstr>PIP-II In-Kind Contributions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Elvin R Harms Jr</cp:lastModifiedBy>
  <cp:revision>56</cp:revision>
  <cp:lastPrinted>2023-09-15T13:35:32Z</cp:lastPrinted>
  <dcterms:created xsi:type="dcterms:W3CDTF">2019-12-16T19:54:36Z</dcterms:created>
  <dcterms:modified xsi:type="dcterms:W3CDTF">2023-10-13T13:48:59Z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0x010100D7B0453304452F4BA8F5022CE7AF914B</vt:lpwstr>
  </property>
</Properties>
</file>