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  <p:sldMasterId id="2147484123" r:id="rId2"/>
  </p:sldMasterIdLst>
  <p:notesMasterIdLst>
    <p:notesMasterId r:id="rId11"/>
  </p:notesMasterIdLst>
  <p:handoutMasterIdLst>
    <p:handoutMasterId r:id="rId12"/>
  </p:handoutMasterIdLst>
  <p:sldIdLst>
    <p:sldId id="572" r:id="rId3"/>
    <p:sldId id="579" r:id="rId4"/>
    <p:sldId id="626" r:id="rId5"/>
    <p:sldId id="581" r:id="rId6"/>
    <p:sldId id="5985" r:id="rId7"/>
    <p:sldId id="5987" r:id="rId8"/>
    <p:sldId id="5986" r:id="rId9"/>
    <p:sldId id="5988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gory Rakness" initials="GR" lastIdx="2" clrIdx="0">
    <p:extLst>
      <p:ext uri="{19B8F6BF-5375-455C-9EA6-DF929625EA0E}">
        <p15:presenceInfo xmlns:p15="http://schemas.microsoft.com/office/powerpoint/2012/main" userId="S::grakness@services.fnal.gov::e762933e-c412-4afc-9c3c-ec92fae470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D6EA"/>
    <a:srgbClr val="0432FF"/>
    <a:srgbClr val="505050"/>
    <a:srgbClr val="003087"/>
    <a:srgbClr val="50504E"/>
    <a:srgbClr val="4E4E4E"/>
    <a:srgbClr val="404040"/>
    <a:srgbClr val="004C97"/>
    <a:srgbClr val="63666A"/>
    <a:srgbClr val="A7A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474" autoAdjust="0"/>
    <p:restoredTop sz="94585"/>
  </p:normalViewPr>
  <p:slideViewPr>
    <p:cSldViewPr snapToGrid="0" snapToObjects="1" showGuides="1">
      <p:cViewPr varScale="1">
        <p:scale>
          <a:sx n="115" d="100"/>
          <a:sy n="115" d="100"/>
        </p:scale>
        <p:origin x="208" y="41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10/13/23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10/13/23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13-Oct-2023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/>
              <a:t>Mu2e report - 9am AD meeting  -- Greg Rakness (PPD)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20688-F7AE-7441-85BB-0E205217A2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582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13-Oct-2023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/>
              <a:t>Mu2e report - 9am AD meeting  -- Greg Rakness (PPD)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8B61D-3477-4845-9DF6-695E34DA1F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940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13-Oct-2023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/>
              <a:t>Mu2e report - 9am AD meeting  -- Greg Rakness (PPD)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790FE-81D3-D341-890A-EF9117775F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928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13-Oct-2023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Mu2e report - 9am AD meeting  -- Greg Rakness (PPD)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13-Oct-2023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Mu2e report - 9am AD meeting  -- Greg Rakness (PPD)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13-Oct-2023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Mu2e report - 9am AD meeting  -- Greg Rakness (PPD)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13-Oct-2023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Mu2e report - 9am AD meeting  -- Greg Rakness (PPD)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13-Oct-2023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Mu2e report - 9am AD meeting  -- Greg Rakness (PPD)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13-Oct-2023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Mu2e report - 9am AD meeting  -- Greg Rakness (PPD)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lue-Seal_c100m56y0k23-Mark_SC_Horizontal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1358900"/>
            <a:ext cx="36449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ermilabLogo_100c56m0y23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447800"/>
            <a:ext cx="29019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154D81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154D81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6819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200">
                <a:solidFill>
                  <a:srgbClr val="154D8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/>
              <a:t>13-Oct-2023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 b="1"/>
              <a:t>Mu2e report - 9am AD meeting  -- Greg Rakness (PPD)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fld id="{2A0CCE80-3B22-F34E-81B2-E096627812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61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13-Oct-2023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Mu2e report - 9am AD meeting  -- Greg Rakness (PPD)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r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13-Oct-2023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b="1"/>
              <a:t>Mu2e report - 9am AD meeting  -- Greg Rakness (PPD)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fld id="{762C15F7-22DB-1448-B34D-3F8D2909FD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8529" y="6114990"/>
            <a:ext cx="84026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i="0" dirty="0">
                <a:solidFill>
                  <a:schemeClr val="tx2"/>
                </a:solidFill>
                <a:latin typeface="Helvetica"/>
                <a:cs typeface="Helvetica"/>
              </a:rPr>
              <a:t>Mu2e</a:t>
            </a:r>
          </a:p>
        </p:txBody>
      </p:sp>
    </p:spTree>
    <p:extLst>
      <p:ext uri="{BB962C8B-B14F-4D97-AF65-F5344CB8AC3E}">
        <p14:creationId xmlns:p14="http://schemas.microsoft.com/office/powerpoint/2010/main" val="2814643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4C97"/>
                </a:solidFill>
              </a:rPr>
              <a:t>Mu2e Production Solenoid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Mu2e report - 9am AD meeting  -- Greg Rakness (PPD)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8" name="Picture 7" descr="mu2edisk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7" t="37332" r="8605" b="49337"/>
          <a:stretch/>
        </p:blipFill>
        <p:spPr>
          <a:xfrm>
            <a:off x="262126" y="4033577"/>
            <a:ext cx="8708476" cy="1893147"/>
          </a:xfrm>
          <a:prstGeom prst="rect">
            <a:avLst/>
          </a:prstGeom>
        </p:spPr>
      </p:pic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86212" y="4632528"/>
            <a:ext cx="1389822" cy="729043"/>
            <a:chOff x="2282825" y="3660775"/>
            <a:chExt cx="1616075" cy="847724"/>
          </a:xfrm>
        </p:grpSpPr>
        <p:cxnSp>
          <p:nvCxnSpPr>
            <p:cNvPr id="11" name="Straight Connector 10"/>
            <p:cNvCxnSpPr/>
            <p:nvPr/>
          </p:nvCxnSpPr>
          <p:spPr>
            <a:xfrm rot="10800000" flipV="1">
              <a:off x="2406650" y="3898899"/>
              <a:ext cx="1022350" cy="409575"/>
            </a:xfrm>
            <a:prstGeom prst="line">
              <a:avLst/>
            </a:prstGeom>
            <a:ln w="12700"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0800000" flipV="1">
              <a:off x="2406650" y="3887786"/>
              <a:ext cx="1022351" cy="357188"/>
            </a:xfrm>
            <a:prstGeom prst="line">
              <a:avLst/>
            </a:prstGeom>
            <a:ln w="12700"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0800000" flipV="1">
              <a:off x="2406652" y="3898899"/>
              <a:ext cx="1022349" cy="488950"/>
            </a:xfrm>
            <a:prstGeom prst="line">
              <a:avLst/>
            </a:prstGeom>
            <a:ln w="12700"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 flipV="1">
              <a:off x="2282825" y="3908422"/>
              <a:ext cx="1146176" cy="400051"/>
            </a:xfrm>
            <a:prstGeom prst="line">
              <a:avLst/>
            </a:prstGeom>
            <a:ln w="12700"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 flipV="1">
              <a:off x="2657475" y="3908424"/>
              <a:ext cx="771526" cy="457200"/>
            </a:xfrm>
            <a:prstGeom prst="line">
              <a:avLst/>
            </a:prstGeom>
            <a:ln w="12700"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 flipV="1">
              <a:off x="3429001" y="3743325"/>
              <a:ext cx="346075" cy="155574"/>
            </a:xfrm>
            <a:prstGeom prst="line">
              <a:avLst/>
            </a:prstGeom>
            <a:ln w="12700"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 flipV="1">
              <a:off x="2505075" y="3887786"/>
              <a:ext cx="923927" cy="47626"/>
            </a:xfrm>
            <a:prstGeom prst="line">
              <a:avLst/>
            </a:prstGeom>
            <a:ln w="12700"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 flipV="1">
              <a:off x="2406650" y="3908423"/>
              <a:ext cx="1022351" cy="142875"/>
            </a:xfrm>
            <a:prstGeom prst="line">
              <a:avLst/>
            </a:prstGeom>
            <a:ln w="12700"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0800000" flipV="1">
              <a:off x="3429000" y="3908422"/>
              <a:ext cx="469900" cy="2"/>
            </a:xfrm>
            <a:prstGeom prst="line">
              <a:avLst/>
            </a:prstGeom>
            <a:ln w="12700"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0800000" flipV="1">
              <a:off x="2406649" y="3887786"/>
              <a:ext cx="1004891" cy="265113"/>
            </a:xfrm>
            <a:prstGeom prst="line">
              <a:avLst/>
            </a:prstGeom>
            <a:ln w="12700"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0800000" flipV="1">
              <a:off x="2738438" y="3908425"/>
              <a:ext cx="690565" cy="600074"/>
            </a:xfrm>
            <a:prstGeom prst="line">
              <a:avLst/>
            </a:prstGeom>
            <a:ln w="12700"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0800000" flipV="1">
              <a:off x="2657476" y="3898899"/>
              <a:ext cx="754065" cy="609599"/>
            </a:xfrm>
            <a:prstGeom prst="line">
              <a:avLst/>
            </a:prstGeom>
            <a:ln w="12700"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 flipV="1">
              <a:off x="2545555" y="3887785"/>
              <a:ext cx="883448" cy="500063"/>
            </a:xfrm>
            <a:prstGeom prst="line">
              <a:avLst/>
            </a:prstGeom>
            <a:ln w="12700"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0800000" flipV="1">
              <a:off x="2846389" y="3887785"/>
              <a:ext cx="582614" cy="565152"/>
            </a:xfrm>
            <a:prstGeom prst="line">
              <a:avLst/>
            </a:prstGeom>
            <a:ln w="12700"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3121820" y="3990177"/>
              <a:ext cx="398461" cy="215905"/>
            </a:xfrm>
            <a:prstGeom prst="line">
              <a:avLst/>
            </a:prstGeom>
            <a:ln w="12700"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3229773" y="4098129"/>
              <a:ext cx="398461" cy="1"/>
            </a:xfrm>
            <a:prstGeom prst="line">
              <a:avLst/>
            </a:prstGeom>
            <a:ln w="12700"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3130551" y="4035420"/>
              <a:ext cx="425449" cy="171458"/>
            </a:xfrm>
            <a:prstGeom prst="line">
              <a:avLst/>
            </a:prstGeom>
            <a:ln w="12700"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3224211" y="3694109"/>
              <a:ext cx="238124" cy="171455"/>
            </a:xfrm>
            <a:prstGeom prst="line">
              <a:avLst/>
            </a:prstGeom>
            <a:ln w="12700"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/>
          <p:cNvCxnSpPr/>
          <p:nvPr/>
        </p:nvCxnSpPr>
        <p:spPr>
          <a:xfrm flipV="1">
            <a:off x="2200258" y="3797439"/>
            <a:ext cx="1975281" cy="681321"/>
          </a:xfrm>
          <a:prstGeom prst="line">
            <a:avLst/>
          </a:prstGeom>
          <a:ln w="19050">
            <a:solidFill>
              <a:srgbClr val="FF0000"/>
            </a:solidFill>
            <a:head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 rot="1108014">
            <a:off x="1180250" y="4701835"/>
            <a:ext cx="255522" cy="233811"/>
            <a:chOff x="965372" y="3866032"/>
            <a:chExt cx="255522" cy="233811"/>
          </a:xfrm>
        </p:grpSpPr>
        <p:sp>
          <p:nvSpPr>
            <p:cNvPr id="32" name="Arc 31"/>
            <p:cNvSpPr/>
            <p:nvPr/>
          </p:nvSpPr>
          <p:spPr>
            <a:xfrm rot="9954521">
              <a:off x="1031837" y="3938014"/>
              <a:ext cx="45719" cy="137485"/>
            </a:xfrm>
            <a:prstGeom prst="arc">
              <a:avLst>
                <a:gd name="adj1" fmla="val 11005528"/>
                <a:gd name="adj2" fmla="val 0"/>
              </a:avLst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Arc 32"/>
            <p:cNvSpPr/>
            <p:nvPr/>
          </p:nvSpPr>
          <p:spPr>
            <a:xfrm rot="20042317">
              <a:off x="1033665" y="3948226"/>
              <a:ext cx="119881" cy="126181"/>
            </a:xfrm>
            <a:prstGeom prst="arc">
              <a:avLst>
                <a:gd name="adj1" fmla="val 11005528"/>
                <a:gd name="adj2" fmla="val 0"/>
              </a:avLst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Arc 33"/>
            <p:cNvSpPr/>
            <p:nvPr/>
          </p:nvSpPr>
          <p:spPr>
            <a:xfrm rot="20042317">
              <a:off x="965372" y="3973662"/>
              <a:ext cx="119881" cy="126181"/>
            </a:xfrm>
            <a:prstGeom prst="arc">
              <a:avLst>
                <a:gd name="adj1" fmla="val 11005528"/>
                <a:gd name="adj2" fmla="val 0"/>
              </a:avLst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Arc 34"/>
            <p:cNvSpPr/>
            <p:nvPr/>
          </p:nvSpPr>
          <p:spPr>
            <a:xfrm rot="9954521">
              <a:off x="1101474" y="3912798"/>
              <a:ext cx="45719" cy="137485"/>
            </a:xfrm>
            <a:prstGeom prst="arc">
              <a:avLst>
                <a:gd name="adj1" fmla="val 11005528"/>
                <a:gd name="adj2" fmla="val 0"/>
              </a:avLst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Arc 35"/>
            <p:cNvSpPr/>
            <p:nvPr/>
          </p:nvSpPr>
          <p:spPr>
            <a:xfrm rot="20042317">
              <a:off x="1101013" y="3903119"/>
              <a:ext cx="119881" cy="126181"/>
            </a:xfrm>
            <a:prstGeom prst="arc">
              <a:avLst>
                <a:gd name="adj1" fmla="val 11005528"/>
                <a:gd name="adj2" fmla="val 0"/>
              </a:avLst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Arc 36"/>
            <p:cNvSpPr/>
            <p:nvPr/>
          </p:nvSpPr>
          <p:spPr>
            <a:xfrm rot="9954521">
              <a:off x="1166532" y="3866032"/>
              <a:ext cx="45719" cy="137485"/>
            </a:xfrm>
            <a:prstGeom prst="arc">
              <a:avLst>
                <a:gd name="adj1" fmla="val 11005528"/>
                <a:gd name="adj2" fmla="val 0"/>
              </a:avLst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 rot="1108014">
            <a:off x="1407219" y="4666497"/>
            <a:ext cx="255522" cy="233811"/>
            <a:chOff x="965372" y="3866032"/>
            <a:chExt cx="255522" cy="233811"/>
          </a:xfrm>
        </p:grpSpPr>
        <p:sp>
          <p:nvSpPr>
            <p:cNvPr id="39" name="Arc 38"/>
            <p:cNvSpPr/>
            <p:nvPr/>
          </p:nvSpPr>
          <p:spPr>
            <a:xfrm rot="9954521">
              <a:off x="1031837" y="3938014"/>
              <a:ext cx="45719" cy="137485"/>
            </a:xfrm>
            <a:prstGeom prst="arc">
              <a:avLst>
                <a:gd name="adj1" fmla="val 11005528"/>
                <a:gd name="adj2" fmla="val 0"/>
              </a:avLst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Arc 39"/>
            <p:cNvSpPr/>
            <p:nvPr/>
          </p:nvSpPr>
          <p:spPr>
            <a:xfrm rot="20042317">
              <a:off x="1033665" y="3948226"/>
              <a:ext cx="119881" cy="126181"/>
            </a:xfrm>
            <a:prstGeom prst="arc">
              <a:avLst>
                <a:gd name="adj1" fmla="val 11005528"/>
                <a:gd name="adj2" fmla="val 0"/>
              </a:avLst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Arc 40"/>
            <p:cNvSpPr/>
            <p:nvPr/>
          </p:nvSpPr>
          <p:spPr>
            <a:xfrm rot="20042317">
              <a:off x="965372" y="3973662"/>
              <a:ext cx="119881" cy="126181"/>
            </a:xfrm>
            <a:prstGeom prst="arc">
              <a:avLst>
                <a:gd name="adj1" fmla="val 11005528"/>
                <a:gd name="adj2" fmla="val 0"/>
              </a:avLst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Arc 41"/>
            <p:cNvSpPr/>
            <p:nvPr/>
          </p:nvSpPr>
          <p:spPr>
            <a:xfrm rot="9954521">
              <a:off x="1101474" y="3912798"/>
              <a:ext cx="45719" cy="137485"/>
            </a:xfrm>
            <a:prstGeom prst="arc">
              <a:avLst>
                <a:gd name="adj1" fmla="val 11005528"/>
                <a:gd name="adj2" fmla="val 0"/>
              </a:avLst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Arc 42"/>
            <p:cNvSpPr/>
            <p:nvPr/>
          </p:nvSpPr>
          <p:spPr>
            <a:xfrm rot="20042317">
              <a:off x="1101013" y="3903119"/>
              <a:ext cx="119881" cy="126181"/>
            </a:xfrm>
            <a:prstGeom prst="arc">
              <a:avLst>
                <a:gd name="adj1" fmla="val 11005528"/>
                <a:gd name="adj2" fmla="val 0"/>
              </a:avLst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Arc 43"/>
            <p:cNvSpPr/>
            <p:nvPr/>
          </p:nvSpPr>
          <p:spPr>
            <a:xfrm rot="9954521">
              <a:off x="1166532" y="3866032"/>
              <a:ext cx="45719" cy="137485"/>
            </a:xfrm>
            <a:prstGeom prst="arc">
              <a:avLst>
                <a:gd name="adj1" fmla="val 11005528"/>
                <a:gd name="adj2" fmla="val 0"/>
              </a:avLst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5" name="Arc 44"/>
          <p:cNvSpPr/>
          <p:nvPr/>
        </p:nvSpPr>
        <p:spPr>
          <a:xfrm rot="11062535">
            <a:off x="1691325" y="4689763"/>
            <a:ext cx="45719" cy="137485"/>
          </a:xfrm>
          <a:prstGeom prst="arc">
            <a:avLst>
              <a:gd name="adj1" fmla="val 11005528"/>
              <a:gd name="adj2" fmla="val 0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Arc 45"/>
          <p:cNvSpPr/>
          <p:nvPr/>
        </p:nvSpPr>
        <p:spPr>
          <a:xfrm rot="21150331">
            <a:off x="1689705" y="4712065"/>
            <a:ext cx="119881" cy="126181"/>
          </a:xfrm>
          <a:prstGeom prst="arc">
            <a:avLst>
              <a:gd name="adj1" fmla="val 11005528"/>
              <a:gd name="adj2" fmla="val 0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Arc 46"/>
          <p:cNvSpPr/>
          <p:nvPr/>
        </p:nvSpPr>
        <p:spPr>
          <a:xfrm rot="21150331">
            <a:off x="1616872" y="4714559"/>
            <a:ext cx="119881" cy="126181"/>
          </a:xfrm>
          <a:prstGeom prst="arc">
            <a:avLst>
              <a:gd name="adj1" fmla="val 11005528"/>
              <a:gd name="adj2" fmla="val 0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Arc 47"/>
          <p:cNvSpPr/>
          <p:nvPr/>
        </p:nvSpPr>
        <p:spPr>
          <a:xfrm rot="11062535">
            <a:off x="1765364" y="4687904"/>
            <a:ext cx="45719" cy="137485"/>
          </a:xfrm>
          <a:prstGeom prst="arc">
            <a:avLst>
              <a:gd name="adj1" fmla="val 11005528"/>
              <a:gd name="adj2" fmla="val 0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Arc 48"/>
          <p:cNvSpPr/>
          <p:nvPr/>
        </p:nvSpPr>
        <p:spPr>
          <a:xfrm rot="21150331">
            <a:off x="1767873" y="4690614"/>
            <a:ext cx="119881" cy="126181"/>
          </a:xfrm>
          <a:prstGeom prst="arc">
            <a:avLst>
              <a:gd name="adj1" fmla="val 11005528"/>
              <a:gd name="adj2" fmla="val 0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>
            <a:off x="205094" y="4173992"/>
            <a:ext cx="393192" cy="39319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2">
                <a:lumMod val="75000"/>
              </a:schemeClr>
            </a:solidFill>
          </a:ln>
          <a:effectLst>
            <a:outerShdw blurRad="40000" dist="73787" dir="33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/>
          </a:p>
        </p:txBody>
      </p:sp>
      <p:sp>
        <p:nvSpPr>
          <p:cNvPr id="51" name="TextBox 50"/>
          <p:cNvSpPr txBox="1"/>
          <p:nvPr/>
        </p:nvSpPr>
        <p:spPr>
          <a:xfrm>
            <a:off x="128891" y="4209459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4.6 T</a:t>
            </a: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91312" y="3893812"/>
            <a:ext cx="393192" cy="39319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2">
                <a:lumMod val="75000"/>
              </a:schemeClr>
            </a:solidFill>
          </a:ln>
          <a:effectLst>
            <a:outerShdw blurRad="40000" dist="73787" dir="33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/>
          </a:p>
        </p:txBody>
      </p:sp>
      <p:sp>
        <p:nvSpPr>
          <p:cNvPr id="53" name="TextBox 52"/>
          <p:cNvSpPr txBox="1"/>
          <p:nvPr/>
        </p:nvSpPr>
        <p:spPr>
          <a:xfrm>
            <a:off x="1823576" y="3937746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2.5 T</a:t>
            </a:r>
          </a:p>
        </p:txBody>
      </p:sp>
      <p:grpSp>
        <p:nvGrpSpPr>
          <p:cNvPr id="54" name="Group 53"/>
          <p:cNvGrpSpPr>
            <a:grpSpLocks noChangeAspect="1"/>
          </p:cNvGrpSpPr>
          <p:nvPr/>
        </p:nvGrpSpPr>
        <p:grpSpPr>
          <a:xfrm>
            <a:off x="8827181" y="4434706"/>
            <a:ext cx="164403" cy="539243"/>
            <a:chOff x="6753492" y="3554374"/>
            <a:chExt cx="752208" cy="2467414"/>
          </a:xfrm>
        </p:grpSpPr>
        <p:sp>
          <p:nvSpPr>
            <p:cNvPr id="55" name="Freeform 54"/>
            <p:cNvSpPr/>
            <p:nvPr/>
          </p:nvSpPr>
          <p:spPr>
            <a:xfrm>
              <a:off x="7100887" y="5263757"/>
              <a:ext cx="46567" cy="561975"/>
            </a:xfrm>
            <a:custGeom>
              <a:avLst/>
              <a:gdLst>
                <a:gd name="connsiteX0" fmla="*/ 46567 w 46567"/>
                <a:gd name="connsiteY0" fmla="*/ 561975 h 561975"/>
                <a:gd name="connsiteX1" fmla="*/ 37042 w 46567"/>
                <a:gd name="connsiteY1" fmla="*/ 482600 h 561975"/>
                <a:gd name="connsiteX2" fmla="*/ 24342 w 46567"/>
                <a:gd name="connsiteY2" fmla="*/ 371475 h 561975"/>
                <a:gd name="connsiteX3" fmla="*/ 14817 w 46567"/>
                <a:gd name="connsiteY3" fmla="*/ 257175 h 561975"/>
                <a:gd name="connsiteX4" fmla="*/ 5292 w 46567"/>
                <a:gd name="connsiteY4" fmla="*/ 165100 h 561975"/>
                <a:gd name="connsiteX5" fmla="*/ 46567 w 46567"/>
                <a:gd name="connsiteY5" fmla="*/ 0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567" h="561975">
                  <a:moveTo>
                    <a:pt x="46567" y="561975"/>
                  </a:moveTo>
                  <a:cubicBezTo>
                    <a:pt x="43656" y="538162"/>
                    <a:pt x="40746" y="514350"/>
                    <a:pt x="37042" y="482600"/>
                  </a:cubicBezTo>
                  <a:cubicBezTo>
                    <a:pt x="33338" y="450850"/>
                    <a:pt x="28046" y="409046"/>
                    <a:pt x="24342" y="371475"/>
                  </a:cubicBezTo>
                  <a:cubicBezTo>
                    <a:pt x="20638" y="333904"/>
                    <a:pt x="17992" y="291571"/>
                    <a:pt x="14817" y="257175"/>
                  </a:cubicBezTo>
                  <a:cubicBezTo>
                    <a:pt x="11642" y="222779"/>
                    <a:pt x="0" y="207962"/>
                    <a:pt x="5292" y="165100"/>
                  </a:cubicBezTo>
                  <a:cubicBezTo>
                    <a:pt x="10584" y="122238"/>
                    <a:pt x="46567" y="0"/>
                    <a:pt x="46567" y="0"/>
                  </a:cubicBezTo>
                </a:path>
              </a:pathLst>
            </a:custGeom>
            <a:ln w="19050">
              <a:solidFill>
                <a:schemeClr val="tx1"/>
              </a:solidFill>
            </a:ln>
            <a:effectLst>
              <a:outerShdw blurRad="40000" dist="20000" dir="72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083431" y="3884666"/>
              <a:ext cx="120912" cy="115353"/>
            </a:xfrm>
            <a:prstGeom prst="rect">
              <a:avLst/>
            </a:prstGeom>
            <a:solidFill>
              <a:schemeClr val="tx1">
                <a:alpha val="6000"/>
              </a:schemeClr>
            </a:solidFill>
            <a:ln w="19050">
              <a:noFill/>
            </a:ln>
            <a:effectLst>
              <a:outerShdw blurRad="53975" dist="2540000" dir="2700000" algn="tl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7082635" y="3554374"/>
              <a:ext cx="325261" cy="204610"/>
            </a:xfrm>
            <a:custGeom>
              <a:avLst/>
              <a:gdLst>
                <a:gd name="connsiteX0" fmla="*/ 0 w 325261"/>
                <a:gd name="connsiteY0" fmla="*/ 90310 h 204610"/>
                <a:gd name="connsiteX1" fmla="*/ 33866 w 325261"/>
                <a:gd name="connsiteY1" fmla="*/ 43744 h 204610"/>
                <a:gd name="connsiteX2" fmla="*/ 105833 w 325261"/>
                <a:gd name="connsiteY2" fmla="*/ 5644 h 204610"/>
                <a:gd name="connsiteX3" fmla="*/ 198966 w 325261"/>
                <a:gd name="connsiteY3" fmla="*/ 9877 h 204610"/>
                <a:gd name="connsiteX4" fmla="*/ 292100 w 325261"/>
                <a:gd name="connsiteY4" fmla="*/ 60677 h 204610"/>
                <a:gd name="connsiteX5" fmla="*/ 321733 w 325261"/>
                <a:gd name="connsiteY5" fmla="*/ 94544 h 204610"/>
                <a:gd name="connsiteX6" fmla="*/ 313266 w 325261"/>
                <a:gd name="connsiteY6" fmla="*/ 204610 h 20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261" h="204610">
                  <a:moveTo>
                    <a:pt x="0" y="90310"/>
                  </a:moveTo>
                  <a:cubicBezTo>
                    <a:pt x="8113" y="74082"/>
                    <a:pt x="16227" y="57855"/>
                    <a:pt x="33866" y="43744"/>
                  </a:cubicBezTo>
                  <a:cubicBezTo>
                    <a:pt x="51505" y="29633"/>
                    <a:pt x="78316" y="11288"/>
                    <a:pt x="105833" y="5644"/>
                  </a:cubicBezTo>
                  <a:cubicBezTo>
                    <a:pt x="133350" y="0"/>
                    <a:pt x="167921" y="705"/>
                    <a:pt x="198966" y="9877"/>
                  </a:cubicBezTo>
                  <a:cubicBezTo>
                    <a:pt x="230011" y="19049"/>
                    <a:pt x="271639" y="46566"/>
                    <a:pt x="292100" y="60677"/>
                  </a:cubicBezTo>
                  <a:cubicBezTo>
                    <a:pt x="312561" y="74788"/>
                    <a:pt x="318205" y="70555"/>
                    <a:pt x="321733" y="94544"/>
                  </a:cubicBezTo>
                  <a:cubicBezTo>
                    <a:pt x="325261" y="118533"/>
                    <a:pt x="313266" y="204610"/>
                    <a:pt x="313266" y="204610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58" name="Straight Connector 57"/>
            <p:cNvCxnSpPr>
              <a:stCxn id="57" idx="0"/>
              <a:endCxn id="57" idx="6"/>
            </p:cNvCxnSpPr>
            <p:nvPr/>
          </p:nvCxnSpPr>
          <p:spPr>
            <a:xfrm>
              <a:off x="7082635" y="3644684"/>
              <a:ext cx="313266" cy="1143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endCxn id="57" idx="0"/>
            </p:cNvCxnSpPr>
            <p:nvPr/>
          </p:nvCxnSpPr>
          <p:spPr>
            <a:xfrm>
              <a:off x="6937906" y="3606407"/>
              <a:ext cx="144729" cy="38277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95250" dist="254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7026279" y="3702628"/>
              <a:ext cx="112712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95250" dist="12700" algn="tl" rotWithShape="0">
                <a:srgbClr val="00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>
              <a:off x="6973365" y="3824603"/>
              <a:ext cx="118536" cy="1589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95250" dist="12700" algn="tl" rotWithShape="0">
                <a:srgbClr val="00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7030515" y="3879636"/>
              <a:ext cx="54239" cy="51590"/>
            </a:xfrm>
            <a:prstGeom prst="line">
              <a:avLst/>
            </a:prstGeom>
            <a:ln w="19050">
              <a:solidFill>
                <a:schemeClr val="tx1">
                  <a:alpha val="32000"/>
                </a:schemeClr>
              </a:solidFill>
            </a:ln>
            <a:effectLst>
              <a:outerShdw blurRad="95250" dist="12700" algn="tl" rotWithShape="0">
                <a:srgbClr val="00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6982358" y="4032034"/>
              <a:ext cx="198967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21180000" algn="tl" rotWithShape="0">
                <a:srgbClr val="000000">
                  <a:alpha val="45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0800000" flipV="1">
              <a:off x="7030254" y="3758984"/>
              <a:ext cx="53177" cy="794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95250" dist="25400" algn="tl" rotWithShape="0">
                <a:srgbClr val="000000"/>
              </a:outerShdw>
            </a:effectLst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/>
            <p:cNvSpPr/>
            <p:nvPr/>
          </p:nvSpPr>
          <p:spPr>
            <a:xfrm>
              <a:off x="6980021" y="3793923"/>
              <a:ext cx="56582" cy="42681"/>
            </a:xfrm>
            <a:prstGeom prst="rect">
              <a:avLst/>
            </a:prstGeom>
            <a:solidFill>
              <a:schemeClr val="tx1">
                <a:alpha val="10000"/>
              </a:schemeClr>
            </a:solidFill>
            <a:ln w="19050">
              <a:solidFill>
                <a:schemeClr val="tx1"/>
              </a:solidFill>
            </a:ln>
            <a:effectLst>
              <a:outerShdw blurRad="95250" dist="38100" dir="2700000" algn="tl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66" name="Straight Connector 65"/>
            <p:cNvCxnSpPr/>
            <p:nvPr/>
          </p:nvCxnSpPr>
          <p:spPr>
            <a:xfrm rot="10800000">
              <a:off x="6951401" y="4000019"/>
              <a:ext cx="78852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6200000" flipH="1">
              <a:off x="6966312" y="4065549"/>
              <a:ext cx="181061" cy="531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7083432" y="4001608"/>
              <a:ext cx="247911" cy="1810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5400000">
              <a:off x="7128841" y="3750171"/>
              <a:ext cx="87504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16200000" algn="tl" rotWithShape="0">
                <a:srgbClr val="000000">
                  <a:alpha val="45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7135030" y="3864030"/>
              <a:ext cx="138627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16200000" algn="tl" rotWithShape="0">
                <a:srgbClr val="000000">
                  <a:alpha val="45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7203549" y="3933344"/>
              <a:ext cx="127794" cy="2382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16200000" algn="tl" rotWithShape="0">
                <a:srgbClr val="000000">
                  <a:alpha val="45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5400000">
              <a:off x="7310177" y="3822220"/>
              <a:ext cx="112182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40000" dist="32639" dir="948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7357978" y="3888189"/>
              <a:ext cx="59003" cy="40833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40000" dist="32639" dir="948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>
              <a:off x="6782288" y="4156431"/>
              <a:ext cx="312825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V="1">
              <a:off x="6809716" y="4004122"/>
              <a:ext cx="132293" cy="1240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6692330" y="4061182"/>
              <a:ext cx="182650" cy="603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16200000" flipH="1">
              <a:off x="6740396" y="4195765"/>
              <a:ext cx="169866" cy="1436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5400000">
              <a:off x="6874672" y="4335334"/>
              <a:ext cx="84931" cy="415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6200000" flipH="1">
              <a:off x="6927723" y="4337314"/>
              <a:ext cx="126206" cy="78853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40000" dist="20000" dir="1032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884068" y="4493683"/>
              <a:ext cx="200025" cy="92347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40000" dist="20000" dir="1032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6579000" y="4957237"/>
              <a:ext cx="676275" cy="415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6896368" y="5316144"/>
              <a:ext cx="83653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6939495" y="5265344"/>
              <a:ext cx="232304" cy="31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7173387" y="5243119"/>
              <a:ext cx="281781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7293640" y="5081591"/>
              <a:ext cx="234950" cy="8810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 flipH="1" flipV="1">
              <a:off x="7143622" y="4785522"/>
              <a:ext cx="444499" cy="7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V="1">
              <a:off x="7257922" y="4456116"/>
              <a:ext cx="123825" cy="91281"/>
            </a:xfrm>
            <a:prstGeom prst="line">
              <a:avLst/>
            </a:prstGeom>
            <a:ln w="19050">
              <a:solidFill>
                <a:schemeClr val="tx1">
                  <a:alpha val="59000"/>
                </a:schemeClr>
              </a:solidFill>
            </a:ln>
            <a:effectLst>
              <a:outerShdw blurRad="40000" dist="19939" dir="18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 flipH="1" flipV="1">
              <a:off x="7224584" y="4298955"/>
              <a:ext cx="190501" cy="91280"/>
            </a:xfrm>
            <a:prstGeom prst="line">
              <a:avLst/>
            </a:prstGeom>
            <a:ln w="19050">
              <a:solidFill>
                <a:schemeClr val="tx1">
                  <a:alpha val="59000"/>
                </a:schemeClr>
              </a:solidFill>
            </a:ln>
            <a:effectLst>
              <a:outerShdw blurRad="40000" dist="19939" dir="18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 flipH="1" flipV="1">
              <a:off x="7240812" y="4124682"/>
              <a:ext cx="249325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40000" dist="25400" dir="213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V="1">
              <a:off x="7364680" y="4001608"/>
              <a:ext cx="90488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5400000">
              <a:off x="7334520" y="4471594"/>
              <a:ext cx="200024" cy="1365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16200000" flipH="1">
              <a:off x="7349335" y="4267072"/>
              <a:ext cx="64294" cy="28838"/>
            </a:xfrm>
            <a:prstGeom prst="line">
              <a:avLst/>
            </a:prstGeom>
            <a:ln w="19050">
              <a:solidFill>
                <a:schemeClr val="tx1">
                  <a:alpha val="59000"/>
                </a:schemeClr>
              </a:solidFill>
            </a:ln>
            <a:effectLst>
              <a:outerShdw blurRad="40000" dist="25400" dir="213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>
              <a:off x="7332005" y="4375948"/>
              <a:ext cx="126998" cy="793"/>
            </a:xfrm>
            <a:prstGeom prst="line">
              <a:avLst/>
            </a:prstGeom>
            <a:ln w="19050">
              <a:solidFill>
                <a:schemeClr val="tx1">
                  <a:alpha val="59000"/>
                </a:schemeClr>
              </a:solidFill>
            </a:ln>
            <a:effectLst>
              <a:outerShdw blurRad="40000" dist="25400" dir="213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5400000">
              <a:off x="7328571" y="4444210"/>
              <a:ext cx="70900" cy="65356"/>
            </a:xfrm>
            <a:prstGeom prst="line">
              <a:avLst/>
            </a:prstGeom>
            <a:ln w="19050">
              <a:solidFill>
                <a:schemeClr val="tx1">
                  <a:alpha val="59000"/>
                </a:schemeClr>
              </a:solidFill>
            </a:ln>
            <a:effectLst>
              <a:outerShdw blurRad="40000" dist="25400" dir="213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>
              <a:off x="7242842" y="3968666"/>
              <a:ext cx="62704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16200000" algn="tl" rotWithShape="0">
                <a:srgbClr val="000000">
                  <a:alpha val="45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0800000">
              <a:off x="7203550" y="4001609"/>
              <a:ext cx="69851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16200000" algn="tl" rotWithShape="0">
                <a:srgbClr val="000000">
                  <a:alpha val="45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5400000">
              <a:off x="7164613" y="4042134"/>
              <a:ext cx="77872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16200000" algn="tl" rotWithShape="0">
                <a:srgbClr val="000000">
                  <a:alpha val="45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>
              <a:off x="6575163" y="5644755"/>
              <a:ext cx="752475" cy="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5400000" flipH="1" flipV="1">
              <a:off x="6922849" y="5963823"/>
              <a:ext cx="85725" cy="286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6980021" y="5935270"/>
              <a:ext cx="50232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 flipH="1" flipV="1">
              <a:off x="7004853" y="5903520"/>
              <a:ext cx="63501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7040963" y="5845179"/>
              <a:ext cx="54769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16200000" flipV="1">
              <a:off x="6983422" y="5766201"/>
              <a:ext cx="99219" cy="55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5400000">
              <a:off x="6999557" y="5482038"/>
              <a:ext cx="474662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5400000">
              <a:off x="7224584" y="5768979"/>
              <a:ext cx="97632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1014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5400000">
              <a:off x="7177754" y="5876929"/>
              <a:ext cx="116681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1014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rot="5400000">
              <a:off x="7087661" y="5878120"/>
              <a:ext cx="117476" cy="1588"/>
            </a:xfrm>
            <a:prstGeom prst="line">
              <a:avLst/>
            </a:prstGeom>
            <a:ln w="19050">
              <a:solidFill>
                <a:schemeClr val="tx1">
                  <a:alpha val="69000"/>
                </a:schemeClr>
              </a:solidFill>
            </a:ln>
            <a:effectLst>
              <a:outerShdw blurRad="50800" dist="25400" dir="1014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>
              <a:off x="7161084" y="5979323"/>
              <a:ext cx="83343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1014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Freeform 108"/>
            <p:cNvSpPr/>
            <p:nvPr/>
          </p:nvSpPr>
          <p:spPr>
            <a:xfrm>
              <a:off x="7452254" y="4003282"/>
              <a:ext cx="53446" cy="438150"/>
            </a:xfrm>
            <a:custGeom>
              <a:avLst/>
              <a:gdLst>
                <a:gd name="connsiteX0" fmla="*/ 0 w 53446"/>
                <a:gd name="connsiteY0" fmla="*/ 0 h 438150"/>
                <a:gd name="connsiteX1" fmla="*/ 12700 w 53446"/>
                <a:gd name="connsiteY1" fmla="*/ 107950 h 438150"/>
                <a:gd name="connsiteX2" fmla="*/ 47625 w 53446"/>
                <a:gd name="connsiteY2" fmla="*/ 269875 h 438150"/>
                <a:gd name="connsiteX3" fmla="*/ 47625 w 53446"/>
                <a:gd name="connsiteY3" fmla="*/ 43815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6" h="438150">
                  <a:moveTo>
                    <a:pt x="0" y="0"/>
                  </a:moveTo>
                  <a:cubicBezTo>
                    <a:pt x="2381" y="31485"/>
                    <a:pt x="4762" y="62971"/>
                    <a:pt x="12700" y="107950"/>
                  </a:cubicBezTo>
                  <a:cubicBezTo>
                    <a:pt x="20638" y="152929"/>
                    <a:pt x="41804" y="214842"/>
                    <a:pt x="47625" y="269875"/>
                  </a:cubicBezTo>
                  <a:cubicBezTo>
                    <a:pt x="53446" y="324908"/>
                    <a:pt x="47625" y="438150"/>
                    <a:pt x="47625" y="438150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10" name="Straight Connector 109"/>
            <p:cNvCxnSpPr/>
            <p:nvPr/>
          </p:nvCxnSpPr>
          <p:spPr>
            <a:xfrm rot="16200000" flipH="1">
              <a:off x="7130127" y="5949160"/>
              <a:ext cx="85724" cy="57944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1014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7205138" y="5938445"/>
              <a:ext cx="30956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1014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V="1">
              <a:off x="7236094" y="5819382"/>
              <a:ext cx="36512" cy="794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1014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7237682" y="5709844"/>
              <a:ext cx="34924" cy="11113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1014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Freeform 113"/>
            <p:cNvSpPr/>
            <p:nvPr/>
          </p:nvSpPr>
          <p:spPr>
            <a:xfrm>
              <a:off x="7017546" y="5269313"/>
              <a:ext cx="100013" cy="454025"/>
            </a:xfrm>
            <a:custGeom>
              <a:avLst/>
              <a:gdLst>
                <a:gd name="connsiteX0" fmla="*/ 0 w 100013"/>
                <a:gd name="connsiteY0" fmla="*/ 454025 h 454025"/>
                <a:gd name="connsiteX1" fmla="*/ 47625 w 100013"/>
                <a:gd name="connsiteY1" fmla="*/ 327025 h 454025"/>
                <a:gd name="connsiteX2" fmla="*/ 95250 w 100013"/>
                <a:gd name="connsiteY2" fmla="*/ 209550 h 454025"/>
                <a:gd name="connsiteX3" fmla="*/ 76200 w 100013"/>
                <a:gd name="connsiteY3" fmla="*/ 85725 h 454025"/>
                <a:gd name="connsiteX4" fmla="*/ 73025 w 100013"/>
                <a:gd name="connsiteY4" fmla="*/ 0 h 45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13" h="454025">
                  <a:moveTo>
                    <a:pt x="0" y="454025"/>
                  </a:moveTo>
                  <a:cubicBezTo>
                    <a:pt x="15875" y="410898"/>
                    <a:pt x="31750" y="367771"/>
                    <a:pt x="47625" y="327025"/>
                  </a:cubicBezTo>
                  <a:cubicBezTo>
                    <a:pt x="63500" y="286279"/>
                    <a:pt x="90488" y="249767"/>
                    <a:pt x="95250" y="209550"/>
                  </a:cubicBezTo>
                  <a:cubicBezTo>
                    <a:pt x="100013" y="169333"/>
                    <a:pt x="79904" y="120650"/>
                    <a:pt x="76200" y="85725"/>
                  </a:cubicBezTo>
                  <a:cubicBezTo>
                    <a:pt x="72496" y="50800"/>
                    <a:pt x="73025" y="0"/>
                    <a:pt x="73025" y="0"/>
                  </a:cubicBezTo>
                </a:path>
              </a:pathLst>
            </a:custGeom>
            <a:ln w="19050">
              <a:solidFill>
                <a:schemeClr val="tx1"/>
              </a:solidFill>
            </a:ln>
            <a:effectLst>
              <a:outerShdw blurRad="40000" dist="32639" dir="1002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15" name="Straight Connector 114"/>
            <p:cNvCxnSpPr/>
            <p:nvPr/>
          </p:nvCxnSpPr>
          <p:spPr>
            <a:xfrm rot="5400000">
              <a:off x="6871358" y="4420406"/>
              <a:ext cx="88122" cy="1590"/>
            </a:xfrm>
            <a:prstGeom prst="line">
              <a:avLst/>
            </a:prstGeom>
            <a:ln w="19050">
              <a:solidFill>
                <a:schemeClr val="tx1">
                  <a:alpha val="69000"/>
                </a:schemeClr>
              </a:solidFill>
            </a:ln>
            <a:effectLst>
              <a:outerShdw blurRad="40000" dist="32639" dir="72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6914624" y="4455982"/>
              <a:ext cx="84447" cy="50537"/>
            </a:xfrm>
            <a:prstGeom prst="line">
              <a:avLst/>
            </a:prstGeom>
            <a:ln w="19050">
              <a:solidFill>
                <a:schemeClr val="tx1">
                  <a:alpha val="69000"/>
                </a:schemeClr>
              </a:solidFill>
            </a:ln>
            <a:effectLst>
              <a:outerShdw blurRad="40000" dist="32639" dir="72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16200000" flipH="1">
              <a:off x="7396341" y="3944106"/>
              <a:ext cx="67468" cy="4435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40000" dist="32639" dir="948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5400000">
              <a:off x="7300388" y="3969063"/>
              <a:ext cx="61911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V="1">
              <a:off x="7331343" y="4003282"/>
              <a:ext cx="35720" cy="7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 rot="20479062">
            <a:off x="2760134" y="3656306"/>
            <a:ext cx="16156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 GeV proton beam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822549" y="5959817"/>
            <a:ext cx="1789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Production Target</a:t>
            </a:r>
            <a:endParaRPr lang="en-US" sz="1600" baseline="30000" dirty="0">
              <a:latin typeface="Symbol" charset="2"/>
              <a:cs typeface="Symbol" charset="2"/>
            </a:endParaRPr>
          </a:p>
        </p:txBody>
      </p:sp>
      <p:cxnSp>
        <p:nvCxnSpPr>
          <p:cNvPr id="121" name="Straight Connector 120"/>
          <p:cNvCxnSpPr/>
          <p:nvPr/>
        </p:nvCxnSpPr>
        <p:spPr>
          <a:xfrm flipH="1" flipV="1">
            <a:off x="1183230" y="4942344"/>
            <a:ext cx="775656" cy="103021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C1544E9-6E93-C38D-FEF0-A0E2E1BF20D3}"/>
              </a:ext>
            </a:extLst>
          </p:cNvPr>
          <p:cNvSpPr txBox="1"/>
          <p:nvPr/>
        </p:nvSpPr>
        <p:spPr>
          <a:xfrm>
            <a:off x="151521" y="1019655"/>
            <a:ext cx="42659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Production Solenoid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Houses Production Target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Inner bore lined with a bronze and water heat and radiation shield to limit radiation damage to the PS coils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Captures pions and accelerates them towards the other solenoids</a:t>
            </a:r>
          </a:p>
          <a:p>
            <a:endParaRPr lang="en-US" sz="1800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A3A0F178-15B9-F6EF-316B-C218CEF72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13-Oct-2023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69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9264"/>
            <a:ext cx="8686800" cy="641739"/>
          </a:xfrm>
        </p:spPr>
        <p:txBody>
          <a:bodyPr/>
          <a:lstStyle/>
          <a:p>
            <a:r>
              <a:rPr lang="en-US" dirty="0">
                <a:solidFill>
                  <a:srgbClr val="004C97"/>
                </a:solidFill>
              </a:rPr>
              <a:t>Mu2e upstream and downstream     Transport Solenoids</a:t>
            </a:r>
          </a:p>
        </p:txBody>
      </p:sp>
      <p:sp>
        <p:nvSpPr>
          <p:cNvPr id="234" name="TextBox 233"/>
          <p:cNvSpPr txBox="1"/>
          <p:nvPr/>
        </p:nvSpPr>
        <p:spPr>
          <a:xfrm>
            <a:off x="5123139" y="980042"/>
            <a:ext cx="393619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1800" b="1" dirty="0"/>
              <a:t>Transport Solenoid</a:t>
            </a:r>
          </a:p>
          <a:p>
            <a:pPr marL="685800" lvl="1" indent="-228600">
              <a:buFont typeface="Arial"/>
              <a:buChar char="•"/>
            </a:pPr>
            <a:r>
              <a:rPr lang="en-US" sz="1800" dirty="0"/>
              <a:t>Collimation system selects muon charge and momentum range</a:t>
            </a:r>
          </a:p>
          <a:p>
            <a:pPr marL="685800" lvl="1" indent="-228600">
              <a:buFont typeface="Arial"/>
              <a:buChar char="•"/>
            </a:pPr>
            <a:r>
              <a:rPr lang="en-US" sz="1800" dirty="0"/>
              <a:t>Pbar windows upstream of first collimator and in the middle of central collimators</a:t>
            </a:r>
          </a:p>
        </p:txBody>
      </p:sp>
      <p:pic>
        <p:nvPicPr>
          <p:cNvPr id="122" name="Picture 121" descr="mu2edisk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7" t="37332" r="8605" b="49337"/>
          <a:stretch/>
        </p:blipFill>
        <p:spPr>
          <a:xfrm>
            <a:off x="262126" y="4033577"/>
            <a:ext cx="8708476" cy="1893147"/>
          </a:xfrm>
          <a:prstGeom prst="rect">
            <a:avLst/>
          </a:prstGeom>
        </p:spPr>
      </p:pic>
      <p:grpSp>
        <p:nvGrpSpPr>
          <p:cNvPr id="123" name="Group 122"/>
          <p:cNvGrpSpPr/>
          <p:nvPr/>
        </p:nvGrpSpPr>
        <p:grpSpPr>
          <a:xfrm rot="1108014">
            <a:off x="1180250" y="4701835"/>
            <a:ext cx="255522" cy="233811"/>
            <a:chOff x="965372" y="3866032"/>
            <a:chExt cx="255522" cy="233811"/>
          </a:xfrm>
        </p:grpSpPr>
        <p:sp>
          <p:nvSpPr>
            <p:cNvPr id="124" name="Arc 123"/>
            <p:cNvSpPr/>
            <p:nvPr/>
          </p:nvSpPr>
          <p:spPr>
            <a:xfrm rot="9954521">
              <a:off x="1031837" y="3938014"/>
              <a:ext cx="45719" cy="137485"/>
            </a:xfrm>
            <a:prstGeom prst="arc">
              <a:avLst>
                <a:gd name="adj1" fmla="val 11005528"/>
                <a:gd name="adj2" fmla="val 0"/>
              </a:avLst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Arc 124"/>
            <p:cNvSpPr/>
            <p:nvPr/>
          </p:nvSpPr>
          <p:spPr>
            <a:xfrm rot="20042317">
              <a:off x="1033665" y="3948226"/>
              <a:ext cx="119881" cy="126181"/>
            </a:xfrm>
            <a:prstGeom prst="arc">
              <a:avLst>
                <a:gd name="adj1" fmla="val 11005528"/>
                <a:gd name="adj2" fmla="val 0"/>
              </a:avLst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Arc 125"/>
            <p:cNvSpPr/>
            <p:nvPr/>
          </p:nvSpPr>
          <p:spPr>
            <a:xfrm rot="20042317">
              <a:off x="965372" y="3973662"/>
              <a:ext cx="119881" cy="126181"/>
            </a:xfrm>
            <a:prstGeom prst="arc">
              <a:avLst>
                <a:gd name="adj1" fmla="val 11005528"/>
                <a:gd name="adj2" fmla="val 0"/>
              </a:avLst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Arc 126"/>
            <p:cNvSpPr/>
            <p:nvPr/>
          </p:nvSpPr>
          <p:spPr>
            <a:xfrm rot="9954521">
              <a:off x="1101474" y="3912798"/>
              <a:ext cx="45719" cy="137485"/>
            </a:xfrm>
            <a:prstGeom prst="arc">
              <a:avLst>
                <a:gd name="adj1" fmla="val 11005528"/>
                <a:gd name="adj2" fmla="val 0"/>
              </a:avLst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Arc 127"/>
            <p:cNvSpPr/>
            <p:nvPr/>
          </p:nvSpPr>
          <p:spPr>
            <a:xfrm rot="20042317">
              <a:off x="1101013" y="3903119"/>
              <a:ext cx="119881" cy="126181"/>
            </a:xfrm>
            <a:prstGeom prst="arc">
              <a:avLst>
                <a:gd name="adj1" fmla="val 11005528"/>
                <a:gd name="adj2" fmla="val 0"/>
              </a:avLst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Arc 128"/>
            <p:cNvSpPr/>
            <p:nvPr/>
          </p:nvSpPr>
          <p:spPr>
            <a:xfrm rot="9954521">
              <a:off x="1166532" y="3866032"/>
              <a:ext cx="45719" cy="137485"/>
            </a:xfrm>
            <a:prstGeom prst="arc">
              <a:avLst>
                <a:gd name="adj1" fmla="val 11005528"/>
                <a:gd name="adj2" fmla="val 0"/>
              </a:avLst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0" name="Group 129"/>
          <p:cNvGrpSpPr/>
          <p:nvPr/>
        </p:nvGrpSpPr>
        <p:grpSpPr>
          <a:xfrm rot="1108014">
            <a:off x="1407219" y="4666497"/>
            <a:ext cx="255522" cy="233811"/>
            <a:chOff x="965372" y="3866032"/>
            <a:chExt cx="255522" cy="233811"/>
          </a:xfrm>
        </p:grpSpPr>
        <p:sp>
          <p:nvSpPr>
            <p:cNvPr id="131" name="Arc 130"/>
            <p:cNvSpPr/>
            <p:nvPr/>
          </p:nvSpPr>
          <p:spPr>
            <a:xfrm rot="9954521">
              <a:off x="1031837" y="3938014"/>
              <a:ext cx="45719" cy="137485"/>
            </a:xfrm>
            <a:prstGeom prst="arc">
              <a:avLst>
                <a:gd name="adj1" fmla="val 11005528"/>
                <a:gd name="adj2" fmla="val 0"/>
              </a:avLst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Arc 131"/>
            <p:cNvSpPr/>
            <p:nvPr/>
          </p:nvSpPr>
          <p:spPr>
            <a:xfrm rot="20042317">
              <a:off x="1033665" y="3948226"/>
              <a:ext cx="119881" cy="126181"/>
            </a:xfrm>
            <a:prstGeom prst="arc">
              <a:avLst>
                <a:gd name="adj1" fmla="val 11005528"/>
                <a:gd name="adj2" fmla="val 0"/>
              </a:avLst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Arc 132"/>
            <p:cNvSpPr/>
            <p:nvPr/>
          </p:nvSpPr>
          <p:spPr>
            <a:xfrm rot="20042317">
              <a:off x="965372" y="3973662"/>
              <a:ext cx="119881" cy="126181"/>
            </a:xfrm>
            <a:prstGeom prst="arc">
              <a:avLst>
                <a:gd name="adj1" fmla="val 11005528"/>
                <a:gd name="adj2" fmla="val 0"/>
              </a:avLst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Arc 133"/>
            <p:cNvSpPr/>
            <p:nvPr/>
          </p:nvSpPr>
          <p:spPr>
            <a:xfrm rot="9954521">
              <a:off x="1101474" y="3912798"/>
              <a:ext cx="45719" cy="137485"/>
            </a:xfrm>
            <a:prstGeom prst="arc">
              <a:avLst>
                <a:gd name="adj1" fmla="val 11005528"/>
                <a:gd name="adj2" fmla="val 0"/>
              </a:avLst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Arc 134"/>
            <p:cNvSpPr/>
            <p:nvPr/>
          </p:nvSpPr>
          <p:spPr>
            <a:xfrm rot="20042317">
              <a:off x="1101013" y="3903119"/>
              <a:ext cx="119881" cy="126181"/>
            </a:xfrm>
            <a:prstGeom prst="arc">
              <a:avLst>
                <a:gd name="adj1" fmla="val 11005528"/>
                <a:gd name="adj2" fmla="val 0"/>
              </a:avLst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Arc 135"/>
            <p:cNvSpPr/>
            <p:nvPr/>
          </p:nvSpPr>
          <p:spPr>
            <a:xfrm rot="9954521">
              <a:off x="1166532" y="3866032"/>
              <a:ext cx="45719" cy="137485"/>
            </a:xfrm>
            <a:prstGeom prst="arc">
              <a:avLst>
                <a:gd name="adj1" fmla="val 11005528"/>
                <a:gd name="adj2" fmla="val 0"/>
              </a:avLst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7" name="Arc 136"/>
          <p:cNvSpPr/>
          <p:nvPr/>
        </p:nvSpPr>
        <p:spPr>
          <a:xfrm rot="11062535">
            <a:off x="1691325" y="4689763"/>
            <a:ext cx="45719" cy="137485"/>
          </a:xfrm>
          <a:prstGeom prst="arc">
            <a:avLst>
              <a:gd name="adj1" fmla="val 11005528"/>
              <a:gd name="adj2" fmla="val 0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Arc 137"/>
          <p:cNvSpPr/>
          <p:nvPr/>
        </p:nvSpPr>
        <p:spPr>
          <a:xfrm rot="21150331">
            <a:off x="1689705" y="4712065"/>
            <a:ext cx="119881" cy="126181"/>
          </a:xfrm>
          <a:prstGeom prst="arc">
            <a:avLst>
              <a:gd name="adj1" fmla="val 11005528"/>
              <a:gd name="adj2" fmla="val 0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Arc 138"/>
          <p:cNvSpPr/>
          <p:nvPr/>
        </p:nvSpPr>
        <p:spPr>
          <a:xfrm rot="21150331">
            <a:off x="1616872" y="4714559"/>
            <a:ext cx="119881" cy="126181"/>
          </a:xfrm>
          <a:prstGeom prst="arc">
            <a:avLst>
              <a:gd name="adj1" fmla="val 11005528"/>
              <a:gd name="adj2" fmla="val 0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Arc 139"/>
          <p:cNvSpPr/>
          <p:nvPr/>
        </p:nvSpPr>
        <p:spPr>
          <a:xfrm rot="11062535">
            <a:off x="1765364" y="4687904"/>
            <a:ext cx="45719" cy="137485"/>
          </a:xfrm>
          <a:prstGeom prst="arc">
            <a:avLst>
              <a:gd name="adj1" fmla="val 11005528"/>
              <a:gd name="adj2" fmla="val 0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Arc 140"/>
          <p:cNvSpPr/>
          <p:nvPr/>
        </p:nvSpPr>
        <p:spPr>
          <a:xfrm rot="21150331">
            <a:off x="1767873" y="4690614"/>
            <a:ext cx="119881" cy="126181"/>
          </a:xfrm>
          <a:prstGeom prst="arc">
            <a:avLst>
              <a:gd name="adj1" fmla="val 11005528"/>
              <a:gd name="adj2" fmla="val 0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Arc 141"/>
          <p:cNvSpPr/>
          <p:nvPr/>
        </p:nvSpPr>
        <p:spPr>
          <a:xfrm rot="11062535">
            <a:off x="1691325" y="4692938"/>
            <a:ext cx="45719" cy="137485"/>
          </a:xfrm>
          <a:prstGeom prst="arc">
            <a:avLst>
              <a:gd name="adj1" fmla="val 11005528"/>
              <a:gd name="adj2" fmla="val 0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Arc 142"/>
          <p:cNvSpPr/>
          <p:nvPr/>
        </p:nvSpPr>
        <p:spPr>
          <a:xfrm rot="21150331">
            <a:off x="1689705" y="4715240"/>
            <a:ext cx="119881" cy="126181"/>
          </a:xfrm>
          <a:prstGeom prst="arc">
            <a:avLst>
              <a:gd name="adj1" fmla="val 11005528"/>
              <a:gd name="adj2" fmla="val 0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Arc 143"/>
          <p:cNvSpPr/>
          <p:nvPr/>
        </p:nvSpPr>
        <p:spPr>
          <a:xfrm rot="21150331">
            <a:off x="1616872" y="4717734"/>
            <a:ext cx="119881" cy="126181"/>
          </a:xfrm>
          <a:prstGeom prst="arc">
            <a:avLst>
              <a:gd name="adj1" fmla="val 11005528"/>
              <a:gd name="adj2" fmla="val 0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Arc 144"/>
          <p:cNvSpPr/>
          <p:nvPr/>
        </p:nvSpPr>
        <p:spPr>
          <a:xfrm rot="11062535">
            <a:off x="1765364" y="4691079"/>
            <a:ext cx="45719" cy="137485"/>
          </a:xfrm>
          <a:prstGeom prst="arc">
            <a:avLst>
              <a:gd name="adj1" fmla="val 11005528"/>
              <a:gd name="adj2" fmla="val 0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Arc 145"/>
          <p:cNvSpPr/>
          <p:nvPr/>
        </p:nvSpPr>
        <p:spPr>
          <a:xfrm rot="21150331">
            <a:off x="1767873" y="4693789"/>
            <a:ext cx="119881" cy="126181"/>
          </a:xfrm>
          <a:prstGeom prst="arc">
            <a:avLst>
              <a:gd name="adj1" fmla="val 11005528"/>
              <a:gd name="adj2" fmla="val 0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Arc 146"/>
          <p:cNvSpPr/>
          <p:nvPr/>
        </p:nvSpPr>
        <p:spPr>
          <a:xfrm rot="21150331">
            <a:off x="1925963" y="4679699"/>
            <a:ext cx="119881" cy="126181"/>
          </a:xfrm>
          <a:prstGeom prst="arc">
            <a:avLst>
              <a:gd name="adj1" fmla="val 11005528"/>
              <a:gd name="adj2" fmla="val 0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Arc 147"/>
          <p:cNvSpPr/>
          <p:nvPr/>
        </p:nvSpPr>
        <p:spPr>
          <a:xfrm rot="21150331">
            <a:off x="1853130" y="4682193"/>
            <a:ext cx="119881" cy="126181"/>
          </a:xfrm>
          <a:prstGeom prst="arc">
            <a:avLst>
              <a:gd name="adj1" fmla="val 11005528"/>
              <a:gd name="adj2" fmla="val 0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Arc 148"/>
          <p:cNvSpPr/>
          <p:nvPr/>
        </p:nvSpPr>
        <p:spPr>
          <a:xfrm rot="21150331">
            <a:off x="2004131" y="4658248"/>
            <a:ext cx="119881" cy="126181"/>
          </a:xfrm>
          <a:prstGeom prst="arc">
            <a:avLst>
              <a:gd name="adj1" fmla="val 11005528"/>
              <a:gd name="adj2" fmla="val 0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Arc 149"/>
          <p:cNvSpPr/>
          <p:nvPr/>
        </p:nvSpPr>
        <p:spPr>
          <a:xfrm rot="21150331">
            <a:off x="2371171" y="4604330"/>
            <a:ext cx="119881" cy="126181"/>
          </a:xfrm>
          <a:prstGeom prst="arc">
            <a:avLst>
              <a:gd name="adj1" fmla="val 11005528"/>
              <a:gd name="adj2" fmla="val 0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Arc 150"/>
          <p:cNvSpPr/>
          <p:nvPr/>
        </p:nvSpPr>
        <p:spPr>
          <a:xfrm rot="21150331">
            <a:off x="2298338" y="4606824"/>
            <a:ext cx="119881" cy="126181"/>
          </a:xfrm>
          <a:prstGeom prst="arc">
            <a:avLst>
              <a:gd name="adj1" fmla="val 11005528"/>
              <a:gd name="adj2" fmla="val 0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2" name="Arc 151"/>
          <p:cNvSpPr/>
          <p:nvPr/>
        </p:nvSpPr>
        <p:spPr>
          <a:xfrm>
            <a:off x="2449339" y="4598754"/>
            <a:ext cx="119881" cy="126181"/>
          </a:xfrm>
          <a:prstGeom prst="arc">
            <a:avLst>
              <a:gd name="adj1" fmla="val 11005528"/>
              <a:gd name="adj2" fmla="val 0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" name="Arc 152"/>
          <p:cNvSpPr/>
          <p:nvPr/>
        </p:nvSpPr>
        <p:spPr>
          <a:xfrm rot="21150331">
            <a:off x="2145493" y="4638419"/>
            <a:ext cx="119881" cy="126181"/>
          </a:xfrm>
          <a:prstGeom prst="arc">
            <a:avLst>
              <a:gd name="adj1" fmla="val 11005528"/>
              <a:gd name="adj2" fmla="val 0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Arc 153"/>
          <p:cNvSpPr/>
          <p:nvPr/>
        </p:nvSpPr>
        <p:spPr>
          <a:xfrm rot="21150331">
            <a:off x="2072660" y="4640913"/>
            <a:ext cx="119881" cy="126181"/>
          </a:xfrm>
          <a:prstGeom prst="arc">
            <a:avLst>
              <a:gd name="adj1" fmla="val 11005528"/>
              <a:gd name="adj2" fmla="val 0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Arc 154"/>
          <p:cNvSpPr/>
          <p:nvPr/>
        </p:nvSpPr>
        <p:spPr>
          <a:xfrm rot="21150331">
            <a:off x="2223661" y="4616968"/>
            <a:ext cx="119881" cy="126181"/>
          </a:xfrm>
          <a:prstGeom prst="arc">
            <a:avLst>
              <a:gd name="adj1" fmla="val 11005528"/>
              <a:gd name="adj2" fmla="val 0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Arc 155"/>
          <p:cNvSpPr/>
          <p:nvPr/>
        </p:nvSpPr>
        <p:spPr>
          <a:xfrm>
            <a:off x="2528329" y="4599544"/>
            <a:ext cx="119881" cy="126181"/>
          </a:xfrm>
          <a:prstGeom prst="arc">
            <a:avLst>
              <a:gd name="adj1" fmla="val 11005528"/>
              <a:gd name="adj2" fmla="val 0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7" name="Arc 156"/>
          <p:cNvSpPr/>
          <p:nvPr/>
        </p:nvSpPr>
        <p:spPr>
          <a:xfrm>
            <a:off x="2680729" y="4611822"/>
            <a:ext cx="119881" cy="126181"/>
          </a:xfrm>
          <a:prstGeom prst="arc">
            <a:avLst>
              <a:gd name="adj1" fmla="val 11005528"/>
              <a:gd name="adj2" fmla="val 0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8" name="Arc 157"/>
          <p:cNvSpPr/>
          <p:nvPr/>
        </p:nvSpPr>
        <p:spPr>
          <a:xfrm>
            <a:off x="2609851" y="4606513"/>
            <a:ext cx="119881" cy="126181"/>
          </a:xfrm>
          <a:prstGeom prst="arc">
            <a:avLst>
              <a:gd name="adj1" fmla="val 11005528"/>
              <a:gd name="adj2" fmla="val 0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Arc 158"/>
          <p:cNvSpPr/>
          <p:nvPr/>
        </p:nvSpPr>
        <p:spPr>
          <a:xfrm rot="496777">
            <a:off x="2764728" y="4624716"/>
            <a:ext cx="119881" cy="126181"/>
          </a:xfrm>
          <a:prstGeom prst="arc">
            <a:avLst>
              <a:gd name="adj1" fmla="val 11005528"/>
              <a:gd name="adj2" fmla="val 0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0" name="Arc 159"/>
          <p:cNvSpPr/>
          <p:nvPr/>
        </p:nvSpPr>
        <p:spPr>
          <a:xfrm rot="496777">
            <a:off x="2848726" y="4643777"/>
            <a:ext cx="119881" cy="126181"/>
          </a:xfrm>
          <a:prstGeom prst="arc">
            <a:avLst>
              <a:gd name="adj1" fmla="val 11005528"/>
              <a:gd name="adj2" fmla="val 0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1" name="Arc 160"/>
          <p:cNvSpPr/>
          <p:nvPr/>
        </p:nvSpPr>
        <p:spPr>
          <a:xfrm rot="951812">
            <a:off x="2932723" y="4654046"/>
            <a:ext cx="119881" cy="126181"/>
          </a:xfrm>
          <a:prstGeom prst="arc">
            <a:avLst>
              <a:gd name="adj1" fmla="val 11005528"/>
              <a:gd name="adj2" fmla="val 0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2" name="Arc 161"/>
          <p:cNvSpPr/>
          <p:nvPr/>
        </p:nvSpPr>
        <p:spPr>
          <a:xfrm rot="951812">
            <a:off x="3010219" y="4686198"/>
            <a:ext cx="119881" cy="126181"/>
          </a:xfrm>
          <a:prstGeom prst="arc">
            <a:avLst>
              <a:gd name="adj1" fmla="val 11005528"/>
              <a:gd name="adj2" fmla="val 0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" name="Arc 162"/>
          <p:cNvSpPr/>
          <p:nvPr/>
        </p:nvSpPr>
        <p:spPr>
          <a:xfrm rot="951812">
            <a:off x="3087714" y="4711906"/>
            <a:ext cx="119881" cy="126181"/>
          </a:xfrm>
          <a:prstGeom prst="arc">
            <a:avLst>
              <a:gd name="adj1" fmla="val 11005528"/>
              <a:gd name="adj2" fmla="val 0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4" name="Arc 163"/>
          <p:cNvSpPr/>
          <p:nvPr/>
        </p:nvSpPr>
        <p:spPr>
          <a:xfrm rot="1667382">
            <a:off x="3158860" y="4743865"/>
            <a:ext cx="119881" cy="126181"/>
          </a:xfrm>
          <a:prstGeom prst="arc">
            <a:avLst>
              <a:gd name="adj1" fmla="val 11005528"/>
              <a:gd name="adj2" fmla="val 0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5" name="Arc 164"/>
          <p:cNvSpPr/>
          <p:nvPr/>
        </p:nvSpPr>
        <p:spPr>
          <a:xfrm rot="1667382">
            <a:off x="3228816" y="4782435"/>
            <a:ext cx="119881" cy="126181"/>
          </a:xfrm>
          <a:prstGeom prst="arc">
            <a:avLst>
              <a:gd name="adj1" fmla="val 11005528"/>
              <a:gd name="adj2" fmla="val 19241856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6" name="Arc 165"/>
          <p:cNvSpPr/>
          <p:nvPr/>
        </p:nvSpPr>
        <p:spPr>
          <a:xfrm rot="1667382">
            <a:off x="3571610" y="5065471"/>
            <a:ext cx="119881" cy="126181"/>
          </a:xfrm>
          <a:prstGeom prst="arc">
            <a:avLst>
              <a:gd name="adj1" fmla="val 11005528"/>
              <a:gd name="adj2" fmla="val 1407024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7" name="Arc 166"/>
          <p:cNvSpPr/>
          <p:nvPr/>
        </p:nvSpPr>
        <p:spPr>
          <a:xfrm rot="855325">
            <a:off x="3638392" y="5115060"/>
            <a:ext cx="119881" cy="126181"/>
          </a:xfrm>
          <a:prstGeom prst="arc">
            <a:avLst>
              <a:gd name="adj1" fmla="val 11005528"/>
              <a:gd name="adj2" fmla="val 1407024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8" name="Arc 167"/>
          <p:cNvSpPr/>
          <p:nvPr/>
        </p:nvSpPr>
        <p:spPr>
          <a:xfrm rot="434165">
            <a:off x="3717160" y="5142881"/>
            <a:ext cx="119881" cy="126181"/>
          </a:xfrm>
          <a:prstGeom prst="arc">
            <a:avLst>
              <a:gd name="adj1" fmla="val 11005528"/>
              <a:gd name="adj2" fmla="val 1407024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9" name="Arc 168"/>
          <p:cNvSpPr/>
          <p:nvPr/>
        </p:nvSpPr>
        <p:spPr>
          <a:xfrm rot="434165">
            <a:off x="3784570" y="5172804"/>
            <a:ext cx="119881" cy="126181"/>
          </a:xfrm>
          <a:prstGeom prst="arc">
            <a:avLst>
              <a:gd name="adj1" fmla="val 11005528"/>
              <a:gd name="adj2" fmla="val 1407024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0" name="Arc 169"/>
          <p:cNvSpPr/>
          <p:nvPr/>
        </p:nvSpPr>
        <p:spPr>
          <a:xfrm>
            <a:off x="3869560" y="5197175"/>
            <a:ext cx="119881" cy="126181"/>
          </a:xfrm>
          <a:prstGeom prst="arc">
            <a:avLst>
              <a:gd name="adj1" fmla="val 11005528"/>
              <a:gd name="adj2" fmla="val 1407024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1" name="Arc 170"/>
          <p:cNvSpPr/>
          <p:nvPr/>
        </p:nvSpPr>
        <p:spPr>
          <a:xfrm>
            <a:off x="3939794" y="5213019"/>
            <a:ext cx="155956" cy="126181"/>
          </a:xfrm>
          <a:prstGeom prst="arc">
            <a:avLst>
              <a:gd name="adj1" fmla="val 11005528"/>
              <a:gd name="adj2" fmla="val 1407024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Arc 171"/>
          <p:cNvSpPr/>
          <p:nvPr/>
        </p:nvSpPr>
        <p:spPr>
          <a:xfrm>
            <a:off x="4053620" y="5250445"/>
            <a:ext cx="155956" cy="92104"/>
          </a:xfrm>
          <a:prstGeom prst="arc">
            <a:avLst>
              <a:gd name="adj1" fmla="val 11005528"/>
              <a:gd name="adj2" fmla="val 1407024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3" name="Arc 172"/>
          <p:cNvSpPr/>
          <p:nvPr/>
        </p:nvSpPr>
        <p:spPr>
          <a:xfrm rot="21368266">
            <a:off x="4161570" y="5262919"/>
            <a:ext cx="155956" cy="92104"/>
          </a:xfrm>
          <a:prstGeom prst="arc">
            <a:avLst>
              <a:gd name="adj1" fmla="val 11005528"/>
              <a:gd name="adj2" fmla="val 1407024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4" name="Arc 173"/>
          <p:cNvSpPr/>
          <p:nvPr/>
        </p:nvSpPr>
        <p:spPr>
          <a:xfrm rot="20968505">
            <a:off x="4275870" y="5281258"/>
            <a:ext cx="155956" cy="92104"/>
          </a:xfrm>
          <a:prstGeom prst="arc">
            <a:avLst>
              <a:gd name="adj1" fmla="val 11005528"/>
              <a:gd name="adj2" fmla="val 1407024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5" name="Arc 174"/>
          <p:cNvSpPr/>
          <p:nvPr/>
        </p:nvSpPr>
        <p:spPr>
          <a:xfrm rot="20968505">
            <a:off x="4396520" y="5277305"/>
            <a:ext cx="155956" cy="92104"/>
          </a:xfrm>
          <a:prstGeom prst="arc">
            <a:avLst>
              <a:gd name="adj1" fmla="val 11005528"/>
              <a:gd name="adj2" fmla="val 1407024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6" name="Arc 175"/>
          <p:cNvSpPr/>
          <p:nvPr/>
        </p:nvSpPr>
        <p:spPr>
          <a:xfrm rot="20519236">
            <a:off x="4510819" y="5281258"/>
            <a:ext cx="155956" cy="92104"/>
          </a:xfrm>
          <a:prstGeom prst="arc">
            <a:avLst>
              <a:gd name="adj1" fmla="val 11005528"/>
              <a:gd name="adj2" fmla="val 1407024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7" name="Arc 176"/>
          <p:cNvSpPr/>
          <p:nvPr/>
        </p:nvSpPr>
        <p:spPr>
          <a:xfrm rot="20519236">
            <a:off x="4631469" y="5274129"/>
            <a:ext cx="155956" cy="92104"/>
          </a:xfrm>
          <a:prstGeom prst="arc">
            <a:avLst>
              <a:gd name="adj1" fmla="val 11005528"/>
              <a:gd name="adj2" fmla="val 1407024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8" name="Arc 177"/>
          <p:cNvSpPr/>
          <p:nvPr/>
        </p:nvSpPr>
        <p:spPr>
          <a:xfrm rot="20519236">
            <a:off x="4752119" y="5258901"/>
            <a:ext cx="155956" cy="92104"/>
          </a:xfrm>
          <a:prstGeom prst="arc">
            <a:avLst>
              <a:gd name="adj1" fmla="val 11005528"/>
              <a:gd name="adj2" fmla="val 1407024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9" name="Arc 178"/>
          <p:cNvSpPr/>
          <p:nvPr/>
        </p:nvSpPr>
        <p:spPr>
          <a:xfrm rot="20519236">
            <a:off x="4875945" y="5234876"/>
            <a:ext cx="155956" cy="92104"/>
          </a:xfrm>
          <a:prstGeom prst="arc">
            <a:avLst>
              <a:gd name="adj1" fmla="val 11005528"/>
              <a:gd name="adj2" fmla="val 1407024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0" name="Arc 179"/>
          <p:cNvSpPr/>
          <p:nvPr/>
        </p:nvSpPr>
        <p:spPr>
          <a:xfrm rot="20519236">
            <a:off x="4987070" y="5217785"/>
            <a:ext cx="155956" cy="92104"/>
          </a:xfrm>
          <a:prstGeom prst="arc">
            <a:avLst>
              <a:gd name="adj1" fmla="val 11005528"/>
              <a:gd name="adj2" fmla="val 1407024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1" name="Arc 180"/>
          <p:cNvSpPr/>
          <p:nvPr/>
        </p:nvSpPr>
        <p:spPr>
          <a:xfrm rot="20519236">
            <a:off x="5087463" y="5213350"/>
            <a:ext cx="205172" cy="92104"/>
          </a:xfrm>
          <a:prstGeom prst="arc">
            <a:avLst>
              <a:gd name="adj1" fmla="val 11005528"/>
              <a:gd name="adj2" fmla="val 1407024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2" name="Group 181"/>
          <p:cNvGrpSpPr/>
          <p:nvPr/>
        </p:nvGrpSpPr>
        <p:grpSpPr>
          <a:xfrm>
            <a:off x="5215556" y="5094873"/>
            <a:ext cx="555250" cy="202111"/>
            <a:chOff x="4628181" y="4252431"/>
            <a:chExt cx="555250" cy="202111"/>
          </a:xfrm>
        </p:grpSpPr>
        <p:sp>
          <p:nvSpPr>
            <p:cNvPr id="183" name="Arc 182"/>
            <p:cNvSpPr/>
            <p:nvPr/>
          </p:nvSpPr>
          <p:spPr>
            <a:xfrm rot="20466250">
              <a:off x="4628181" y="4328361"/>
              <a:ext cx="250613" cy="126181"/>
            </a:xfrm>
            <a:prstGeom prst="arc">
              <a:avLst>
                <a:gd name="adj1" fmla="val 11005528"/>
                <a:gd name="adj2" fmla="val 0"/>
              </a:avLst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4" name="Arc 183"/>
            <p:cNvSpPr/>
            <p:nvPr/>
          </p:nvSpPr>
          <p:spPr>
            <a:xfrm rot="20466250">
              <a:off x="4779630" y="4280041"/>
              <a:ext cx="250613" cy="126181"/>
            </a:xfrm>
            <a:prstGeom prst="arc">
              <a:avLst>
                <a:gd name="adj1" fmla="val 11005528"/>
                <a:gd name="adj2" fmla="val 0"/>
              </a:avLst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5" name="Arc 184"/>
            <p:cNvSpPr/>
            <p:nvPr/>
          </p:nvSpPr>
          <p:spPr>
            <a:xfrm rot="9159468">
              <a:off x="4931299" y="4252602"/>
              <a:ext cx="95577" cy="137485"/>
            </a:xfrm>
            <a:prstGeom prst="arc">
              <a:avLst>
                <a:gd name="adj1" fmla="val 11005528"/>
                <a:gd name="adj2" fmla="val 0"/>
              </a:avLst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" name="Arc 185"/>
            <p:cNvSpPr/>
            <p:nvPr/>
          </p:nvSpPr>
          <p:spPr>
            <a:xfrm rot="10110389">
              <a:off x="4778601" y="4284618"/>
              <a:ext cx="93209" cy="142325"/>
            </a:xfrm>
            <a:prstGeom prst="arc">
              <a:avLst>
                <a:gd name="adj1" fmla="val 11005528"/>
                <a:gd name="adj2" fmla="val 0"/>
              </a:avLst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" name="Arc 186"/>
            <p:cNvSpPr/>
            <p:nvPr/>
          </p:nvSpPr>
          <p:spPr>
            <a:xfrm rot="21116563">
              <a:off x="4932818" y="4252431"/>
              <a:ext cx="250613" cy="126181"/>
            </a:xfrm>
            <a:prstGeom prst="arc">
              <a:avLst>
                <a:gd name="adj1" fmla="val 10433135"/>
                <a:gd name="adj2" fmla="val 20813527"/>
              </a:avLst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8" name="Oval 187"/>
          <p:cNvSpPr>
            <a:spLocks noChangeAspect="1"/>
          </p:cNvSpPr>
          <p:nvPr/>
        </p:nvSpPr>
        <p:spPr>
          <a:xfrm>
            <a:off x="1891312" y="3906512"/>
            <a:ext cx="393192" cy="39319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2">
                <a:lumMod val="75000"/>
              </a:schemeClr>
            </a:solidFill>
          </a:ln>
          <a:effectLst>
            <a:outerShdw blurRad="40000" dist="73787" dir="33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/>
          </a:p>
        </p:txBody>
      </p:sp>
      <p:sp>
        <p:nvSpPr>
          <p:cNvPr id="189" name="TextBox 188"/>
          <p:cNvSpPr txBox="1"/>
          <p:nvPr/>
        </p:nvSpPr>
        <p:spPr>
          <a:xfrm>
            <a:off x="1823576" y="3950446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2.5 T</a:t>
            </a:r>
          </a:p>
        </p:txBody>
      </p:sp>
      <p:sp>
        <p:nvSpPr>
          <p:cNvPr id="190" name="Oval 189"/>
          <p:cNvSpPr>
            <a:spLocks noChangeAspect="1"/>
          </p:cNvSpPr>
          <p:nvPr/>
        </p:nvSpPr>
        <p:spPr>
          <a:xfrm>
            <a:off x="4656042" y="4522265"/>
            <a:ext cx="393192" cy="39319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2">
                <a:lumMod val="75000"/>
              </a:schemeClr>
            </a:solidFill>
          </a:ln>
          <a:effectLst>
            <a:outerShdw blurRad="40000" dist="73787" dir="33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/>
          </a:p>
        </p:txBody>
      </p:sp>
      <p:sp>
        <p:nvSpPr>
          <p:cNvPr id="191" name="TextBox 190"/>
          <p:cNvSpPr txBox="1"/>
          <p:nvPr/>
        </p:nvSpPr>
        <p:spPr>
          <a:xfrm>
            <a:off x="4647575" y="4559849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2 T</a:t>
            </a:r>
          </a:p>
        </p:txBody>
      </p:sp>
      <p:grpSp>
        <p:nvGrpSpPr>
          <p:cNvPr id="192" name="Group 191"/>
          <p:cNvGrpSpPr>
            <a:grpSpLocks noChangeAspect="1"/>
          </p:cNvGrpSpPr>
          <p:nvPr/>
        </p:nvGrpSpPr>
        <p:grpSpPr>
          <a:xfrm>
            <a:off x="8827181" y="4434706"/>
            <a:ext cx="164403" cy="539243"/>
            <a:chOff x="6753492" y="3554374"/>
            <a:chExt cx="752208" cy="2467414"/>
          </a:xfrm>
        </p:grpSpPr>
        <p:sp>
          <p:nvSpPr>
            <p:cNvPr id="193" name="Freeform 192"/>
            <p:cNvSpPr/>
            <p:nvPr/>
          </p:nvSpPr>
          <p:spPr>
            <a:xfrm>
              <a:off x="7100887" y="5263757"/>
              <a:ext cx="46567" cy="561975"/>
            </a:xfrm>
            <a:custGeom>
              <a:avLst/>
              <a:gdLst>
                <a:gd name="connsiteX0" fmla="*/ 46567 w 46567"/>
                <a:gd name="connsiteY0" fmla="*/ 561975 h 561975"/>
                <a:gd name="connsiteX1" fmla="*/ 37042 w 46567"/>
                <a:gd name="connsiteY1" fmla="*/ 482600 h 561975"/>
                <a:gd name="connsiteX2" fmla="*/ 24342 w 46567"/>
                <a:gd name="connsiteY2" fmla="*/ 371475 h 561975"/>
                <a:gd name="connsiteX3" fmla="*/ 14817 w 46567"/>
                <a:gd name="connsiteY3" fmla="*/ 257175 h 561975"/>
                <a:gd name="connsiteX4" fmla="*/ 5292 w 46567"/>
                <a:gd name="connsiteY4" fmla="*/ 165100 h 561975"/>
                <a:gd name="connsiteX5" fmla="*/ 46567 w 46567"/>
                <a:gd name="connsiteY5" fmla="*/ 0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567" h="561975">
                  <a:moveTo>
                    <a:pt x="46567" y="561975"/>
                  </a:moveTo>
                  <a:cubicBezTo>
                    <a:pt x="43656" y="538162"/>
                    <a:pt x="40746" y="514350"/>
                    <a:pt x="37042" y="482600"/>
                  </a:cubicBezTo>
                  <a:cubicBezTo>
                    <a:pt x="33338" y="450850"/>
                    <a:pt x="28046" y="409046"/>
                    <a:pt x="24342" y="371475"/>
                  </a:cubicBezTo>
                  <a:cubicBezTo>
                    <a:pt x="20638" y="333904"/>
                    <a:pt x="17992" y="291571"/>
                    <a:pt x="14817" y="257175"/>
                  </a:cubicBezTo>
                  <a:cubicBezTo>
                    <a:pt x="11642" y="222779"/>
                    <a:pt x="0" y="207962"/>
                    <a:pt x="5292" y="165100"/>
                  </a:cubicBezTo>
                  <a:cubicBezTo>
                    <a:pt x="10584" y="122238"/>
                    <a:pt x="46567" y="0"/>
                    <a:pt x="46567" y="0"/>
                  </a:cubicBezTo>
                </a:path>
              </a:pathLst>
            </a:custGeom>
            <a:ln w="19050">
              <a:solidFill>
                <a:schemeClr val="tx1"/>
              </a:solidFill>
            </a:ln>
            <a:effectLst>
              <a:outerShdw blurRad="40000" dist="20000" dir="72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7083431" y="3884666"/>
              <a:ext cx="120912" cy="115353"/>
            </a:xfrm>
            <a:prstGeom prst="rect">
              <a:avLst/>
            </a:prstGeom>
            <a:solidFill>
              <a:schemeClr val="tx1">
                <a:alpha val="6000"/>
              </a:schemeClr>
            </a:solidFill>
            <a:ln w="19050">
              <a:noFill/>
            </a:ln>
            <a:effectLst>
              <a:outerShdw blurRad="53975" dist="2540000" dir="2700000" algn="tl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7082635" y="3554374"/>
              <a:ext cx="325261" cy="204610"/>
            </a:xfrm>
            <a:custGeom>
              <a:avLst/>
              <a:gdLst>
                <a:gd name="connsiteX0" fmla="*/ 0 w 325261"/>
                <a:gd name="connsiteY0" fmla="*/ 90310 h 204610"/>
                <a:gd name="connsiteX1" fmla="*/ 33866 w 325261"/>
                <a:gd name="connsiteY1" fmla="*/ 43744 h 204610"/>
                <a:gd name="connsiteX2" fmla="*/ 105833 w 325261"/>
                <a:gd name="connsiteY2" fmla="*/ 5644 h 204610"/>
                <a:gd name="connsiteX3" fmla="*/ 198966 w 325261"/>
                <a:gd name="connsiteY3" fmla="*/ 9877 h 204610"/>
                <a:gd name="connsiteX4" fmla="*/ 292100 w 325261"/>
                <a:gd name="connsiteY4" fmla="*/ 60677 h 204610"/>
                <a:gd name="connsiteX5" fmla="*/ 321733 w 325261"/>
                <a:gd name="connsiteY5" fmla="*/ 94544 h 204610"/>
                <a:gd name="connsiteX6" fmla="*/ 313266 w 325261"/>
                <a:gd name="connsiteY6" fmla="*/ 204610 h 20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261" h="204610">
                  <a:moveTo>
                    <a:pt x="0" y="90310"/>
                  </a:moveTo>
                  <a:cubicBezTo>
                    <a:pt x="8113" y="74082"/>
                    <a:pt x="16227" y="57855"/>
                    <a:pt x="33866" y="43744"/>
                  </a:cubicBezTo>
                  <a:cubicBezTo>
                    <a:pt x="51505" y="29633"/>
                    <a:pt x="78316" y="11288"/>
                    <a:pt x="105833" y="5644"/>
                  </a:cubicBezTo>
                  <a:cubicBezTo>
                    <a:pt x="133350" y="0"/>
                    <a:pt x="167921" y="705"/>
                    <a:pt x="198966" y="9877"/>
                  </a:cubicBezTo>
                  <a:cubicBezTo>
                    <a:pt x="230011" y="19049"/>
                    <a:pt x="271639" y="46566"/>
                    <a:pt x="292100" y="60677"/>
                  </a:cubicBezTo>
                  <a:cubicBezTo>
                    <a:pt x="312561" y="74788"/>
                    <a:pt x="318205" y="70555"/>
                    <a:pt x="321733" y="94544"/>
                  </a:cubicBezTo>
                  <a:cubicBezTo>
                    <a:pt x="325261" y="118533"/>
                    <a:pt x="313266" y="204610"/>
                    <a:pt x="313266" y="204610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96" name="Straight Connector 195"/>
            <p:cNvCxnSpPr>
              <a:stCxn id="195" idx="0"/>
              <a:endCxn id="195" idx="6"/>
            </p:cNvCxnSpPr>
            <p:nvPr/>
          </p:nvCxnSpPr>
          <p:spPr>
            <a:xfrm>
              <a:off x="7082635" y="3644684"/>
              <a:ext cx="313266" cy="1143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>
              <a:endCxn id="195" idx="0"/>
            </p:cNvCxnSpPr>
            <p:nvPr/>
          </p:nvCxnSpPr>
          <p:spPr>
            <a:xfrm>
              <a:off x="6937906" y="3606407"/>
              <a:ext cx="144729" cy="38277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95250" dist="254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 rot="5400000">
              <a:off x="7026279" y="3702628"/>
              <a:ext cx="112712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95250" dist="12700" algn="tl" rotWithShape="0">
                <a:srgbClr val="00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 rot="5400000">
              <a:off x="6973365" y="3824603"/>
              <a:ext cx="118536" cy="1589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95250" dist="12700" algn="tl" rotWithShape="0">
                <a:srgbClr val="00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 rot="16200000" flipH="1">
              <a:off x="7030515" y="3879636"/>
              <a:ext cx="54239" cy="51590"/>
            </a:xfrm>
            <a:prstGeom prst="line">
              <a:avLst/>
            </a:prstGeom>
            <a:ln w="19050">
              <a:solidFill>
                <a:schemeClr val="tx1">
                  <a:alpha val="32000"/>
                </a:schemeClr>
              </a:solidFill>
            </a:ln>
            <a:effectLst>
              <a:outerShdw blurRad="95250" dist="12700" algn="tl" rotWithShape="0">
                <a:srgbClr val="00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 rot="5400000">
              <a:off x="6982358" y="4032034"/>
              <a:ext cx="198967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21180000" algn="tl" rotWithShape="0">
                <a:srgbClr val="000000">
                  <a:alpha val="45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rot="10800000" flipV="1">
              <a:off x="7030254" y="3758984"/>
              <a:ext cx="53177" cy="794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95250" dist="25400" algn="tl" rotWithShape="0">
                <a:srgbClr val="000000"/>
              </a:outerShdw>
            </a:effectLst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Rectangle 202"/>
            <p:cNvSpPr/>
            <p:nvPr/>
          </p:nvSpPr>
          <p:spPr>
            <a:xfrm>
              <a:off x="6980021" y="3793923"/>
              <a:ext cx="56582" cy="42681"/>
            </a:xfrm>
            <a:prstGeom prst="rect">
              <a:avLst/>
            </a:prstGeom>
            <a:solidFill>
              <a:schemeClr val="tx1">
                <a:alpha val="10000"/>
              </a:schemeClr>
            </a:solidFill>
            <a:ln w="19050">
              <a:solidFill>
                <a:schemeClr val="tx1"/>
              </a:solidFill>
            </a:ln>
            <a:effectLst>
              <a:outerShdw blurRad="95250" dist="38100" dir="2700000" algn="tl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204" name="Straight Connector 203"/>
            <p:cNvCxnSpPr/>
            <p:nvPr/>
          </p:nvCxnSpPr>
          <p:spPr>
            <a:xfrm rot="10800000">
              <a:off x="6951401" y="4000019"/>
              <a:ext cx="78852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 rot="16200000" flipH="1">
              <a:off x="6966312" y="4065549"/>
              <a:ext cx="181061" cy="531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 flipV="1">
              <a:off x="7083432" y="4001608"/>
              <a:ext cx="247911" cy="1810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 rot="5400000">
              <a:off x="7128841" y="3750171"/>
              <a:ext cx="87504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16200000" algn="tl" rotWithShape="0">
                <a:srgbClr val="000000">
                  <a:alpha val="45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 rot="5400000">
              <a:off x="7135030" y="3864030"/>
              <a:ext cx="138627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16200000" algn="tl" rotWithShape="0">
                <a:srgbClr val="000000">
                  <a:alpha val="45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flipV="1">
              <a:off x="7203549" y="3933344"/>
              <a:ext cx="127794" cy="2382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16200000" algn="tl" rotWithShape="0">
                <a:srgbClr val="000000">
                  <a:alpha val="45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5400000">
              <a:off x="7310177" y="3822220"/>
              <a:ext cx="112182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40000" dist="32639" dir="948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7357978" y="3888189"/>
              <a:ext cx="59003" cy="40833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40000" dist="32639" dir="948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6782288" y="4156431"/>
              <a:ext cx="312825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16200000" flipV="1">
              <a:off x="6809716" y="4004122"/>
              <a:ext cx="132293" cy="1240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5400000">
              <a:off x="6692330" y="4061182"/>
              <a:ext cx="182650" cy="603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16200000" flipH="1">
              <a:off x="6740396" y="4195765"/>
              <a:ext cx="169866" cy="1436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5400000">
              <a:off x="6874672" y="4335334"/>
              <a:ext cx="84931" cy="415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16200000" flipH="1">
              <a:off x="6927723" y="4337314"/>
              <a:ext cx="126206" cy="78853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40000" dist="20000" dir="1032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5400000">
              <a:off x="6884068" y="4493683"/>
              <a:ext cx="200025" cy="92347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40000" dist="20000" dir="1032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5400000">
              <a:off x="6579000" y="4957237"/>
              <a:ext cx="676275" cy="415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6896368" y="5316144"/>
              <a:ext cx="83653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>
              <a:off x="6939495" y="5265344"/>
              <a:ext cx="232304" cy="31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>
              <a:off x="7173387" y="5243119"/>
              <a:ext cx="281781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16200000" flipH="1">
              <a:off x="7293640" y="5081591"/>
              <a:ext cx="234950" cy="8810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 flipH="1" flipV="1">
              <a:off x="7143622" y="4785522"/>
              <a:ext cx="444499" cy="7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16200000" flipV="1">
              <a:off x="7257922" y="4456116"/>
              <a:ext cx="123825" cy="91281"/>
            </a:xfrm>
            <a:prstGeom prst="line">
              <a:avLst/>
            </a:prstGeom>
            <a:ln w="19050">
              <a:solidFill>
                <a:schemeClr val="tx1">
                  <a:alpha val="59000"/>
                </a:schemeClr>
              </a:solidFill>
            </a:ln>
            <a:effectLst>
              <a:outerShdw blurRad="40000" dist="19939" dir="18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 flipH="1" flipV="1">
              <a:off x="7224584" y="4298955"/>
              <a:ext cx="190501" cy="91280"/>
            </a:xfrm>
            <a:prstGeom prst="line">
              <a:avLst/>
            </a:prstGeom>
            <a:ln w="19050">
              <a:solidFill>
                <a:schemeClr val="tx1">
                  <a:alpha val="59000"/>
                </a:schemeClr>
              </a:solidFill>
            </a:ln>
            <a:effectLst>
              <a:outerShdw blurRad="40000" dist="19939" dir="18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5400000" flipH="1" flipV="1">
              <a:off x="7240812" y="4124682"/>
              <a:ext cx="249325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40000" dist="25400" dir="213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flipV="1">
              <a:off x="7364680" y="4001608"/>
              <a:ext cx="90488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5400000">
              <a:off x="7334520" y="4471594"/>
              <a:ext cx="200024" cy="1365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7349335" y="4267072"/>
              <a:ext cx="64294" cy="28838"/>
            </a:xfrm>
            <a:prstGeom prst="line">
              <a:avLst/>
            </a:prstGeom>
            <a:ln w="19050">
              <a:solidFill>
                <a:schemeClr val="tx1">
                  <a:alpha val="59000"/>
                </a:schemeClr>
              </a:solidFill>
            </a:ln>
            <a:effectLst>
              <a:outerShdw blurRad="40000" dist="25400" dir="213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rot="5400000">
              <a:off x="7332005" y="4375948"/>
              <a:ext cx="126998" cy="793"/>
            </a:xfrm>
            <a:prstGeom prst="line">
              <a:avLst/>
            </a:prstGeom>
            <a:ln w="19050">
              <a:solidFill>
                <a:schemeClr val="tx1">
                  <a:alpha val="59000"/>
                </a:schemeClr>
              </a:solidFill>
            </a:ln>
            <a:effectLst>
              <a:outerShdw blurRad="40000" dist="25400" dir="213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rot="5400000">
              <a:off x="7328571" y="4444210"/>
              <a:ext cx="70900" cy="65356"/>
            </a:xfrm>
            <a:prstGeom prst="line">
              <a:avLst/>
            </a:prstGeom>
            <a:ln w="19050">
              <a:solidFill>
                <a:schemeClr val="tx1">
                  <a:alpha val="59000"/>
                </a:schemeClr>
              </a:solidFill>
            </a:ln>
            <a:effectLst>
              <a:outerShdw blurRad="40000" dist="25400" dir="213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rot="5400000">
              <a:off x="7242842" y="3968666"/>
              <a:ext cx="62704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16200000" algn="tl" rotWithShape="0">
                <a:srgbClr val="000000">
                  <a:alpha val="45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/>
            <p:cNvCxnSpPr/>
            <p:nvPr/>
          </p:nvCxnSpPr>
          <p:spPr>
            <a:xfrm rot="10800000">
              <a:off x="7203550" y="4001609"/>
              <a:ext cx="69851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16200000" algn="tl" rotWithShape="0">
                <a:srgbClr val="000000">
                  <a:alpha val="45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/>
            <p:cNvCxnSpPr/>
            <p:nvPr/>
          </p:nvCxnSpPr>
          <p:spPr>
            <a:xfrm rot="5400000">
              <a:off x="7164613" y="4042134"/>
              <a:ext cx="77872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16200000" algn="tl" rotWithShape="0">
                <a:srgbClr val="000000">
                  <a:alpha val="45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/>
            <p:cNvCxnSpPr/>
            <p:nvPr/>
          </p:nvCxnSpPr>
          <p:spPr>
            <a:xfrm rot="5400000">
              <a:off x="6575163" y="5644755"/>
              <a:ext cx="752475" cy="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/>
            <p:cNvCxnSpPr/>
            <p:nvPr/>
          </p:nvCxnSpPr>
          <p:spPr>
            <a:xfrm rot="5400000" flipH="1" flipV="1">
              <a:off x="6922849" y="5963823"/>
              <a:ext cx="85725" cy="286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/>
            <p:cNvCxnSpPr/>
            <p:nvPr/>
          </p:nvCxnSpPr>
          <p:spPr>
            <a:xfrm>
              <a:off x="6980021" y="5935270"/>
              <a:ext cx="50232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/>
            <p:cNvCxnSpPr/>
            <p:nvPr/>
          </p:nvCxnSpPr>
          <p:spPr>
            <a:xfrm rot="5400000" flipH="1" flipV="1">
              <a:off x="7004853" y="5903520"/>
              <a:ext cx="63501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/>
            <p:cNvCxnSpPr/>
            <p:nvPr/>
          </p:nvCxnSpPr>
          <p:spPr>
            <a:xfrm rot="5400000" flipH="1" flipV="1">
              <a:off x="7040963" y="5845179"/>
              <a:ext cx="54769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/>
            <p:cNvCxnSpPr/>
            <p:nvPr/>
          </p:nvCxnSpPr>
          <p:spPr>
            <a:xfrm rot="16200000" flipV="1">
              <a:off x="6983422" y="5766201"/>
              <a:ext cx="99219" cy="55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>
            <a:xfrm rot="5400000">
              <a:off x="6999557" y="5482038"/>
              <a:ext cx="474662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/>
            <p:cNvCxnSpPr/>
            <p:nvPr/>
          </p:nvCxnSpPr>
          <p:spPr>
            <a:xfrm rot="5400000">
              <a:off x="7224584" y="5768979"/>
              <a:ext cx="97632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1014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/>
            <p:cNvCxnSpPr/>
            <p:nvPr/>
          </p:nvCxnSpPr>
          <p:spPr>
            <a:xfrm rot="5400000">
              <a:off x="7177754" y="5876929"/>
              <a:ext cx="116681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1014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/>
            <p:cNvCxnSpPr/>
            <p:nvPr/>
          </p:nvCxnSpPr>
          <p:spPr>
            <a:xfrm rot="5400000">
              <a:off x="7087661" y="5878120"/>
              <a:ext cx="117476" cy="1588"/>
            </a:xfrm>
            <a:prstGeom prst="line">
              <a:avLst/>
            </a:prstGeom>
            <a:ln w="19050">
              <a:solidFill>
                <a:schemeClr val="tx1">
                  <a:alpha val="69000"/>
                </a:schemeClr>
              </a:solidFill>
            </a:ln>
            <a:effectLst>
              <a:outerShdw blurRad="50800" dist="25400" dir="1014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/>
            <p:cNvCxnSpPr/>
            <p:nvPr/>
          </p:nvCxnSpPr>
          <p:spPr>
            <a:xfrm rot="5400000">
              <a:off x="7161084" y="5979323"/>
              <a:ext cx="83343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1014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2" name="Freeform 361"/>
            <p:cNvSpPr/>
            <p:nvPr/>
          </p:nvSpPr>
          <p:spPr>
            <a:xfrm>
              <a:off x="7452254" y="4003282"/>
              <a:ext cx="53446" cy="438150"/>
            </a:xfrm>
            <a:custGeom>
              <a:avLst/>
              <a:gdLst>
                <a:gd name="connsiteX0" fmla="*/ 0 w 53446"/>
                <a:gd name="connsiteY0" fmla="*/ 0 h 438150"/>
                <a:gd name="connsiteX1" fmla="*/ 12700 w 53446"/>
                <a:gd name="connsiteY1" fmla="*/ 107950 h 438150"/>
                <a:gd name="connsiteX2" fmla="*/ 47625 w 53446"/>
                <a:gd name="connsiteY2" fmla="*/ 269875 h 438150"/>
                <a:gd name="connsiteX3" fmla="*/ 47625 w 53446"/>
                <a:gd name="connsiteY3" fmla="*/ 43815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6" h="438150">
                  <a:moveTo>
                    <a:pt x="0" y="0"/>
                  </a:moveTo>
                  <a:cubicBezTo>
                    <a:pt x="2381" y="31485"/>
                    <a:pt x="4762" y="62971"/>
                    <a:pt x="12700" y="107950"/>
                  </a:cubicBezTo>
                  <a:cubicBezTo>
                    <a:pt x="20638" y="152929"/>
                    <a:pt x="41804" y="214842"/>
                    <a:pt x="47625" y="269875"/>
                  </a:cubicBezTo>
                  <a:cubicBezTo>
                    <a:pt x="53446" y="324908"/>
                    <a:pt x="47625" y="438150"/>
                    <a:pt x="47625" y="438150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363" name="Straight Connector 362"/>
            <p:cNvCxnSpPr/>
            <p:nvPr/>
          </p:nvCxnSpPr>
          <p:spPr>
            <a:xfrm rot="16200000" flipH="1">
              <a:off x="7130127" y="5949160"/>
              <a:ext cx="85724" cy="57944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1014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/>
            <p:cNvCxnSpPr/>
            <p:nvPr/>
          </p:nvCxnSpPr>
          <p:spPr>
            <a:xfrm>
              <a:off x="7205138" y="5938445"/>
              <a:ext cx="30956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1014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/>
            <p:cNvCxnSpPr/>
            <p:nvPr/>
          </p:nvCxnSpPr>
          <p:spPr>
            <a:xfrm flipV="1">
              <a:off x="7236094" y="5819382"/>
              <a:ext cx="36512" cy="794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1014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/>
            <p:cNvCxnSpPr/>
            <p:nvPr/>
          </p:nvCxnSpPr>
          <p:spPr>
            <a:xfrm>
              <a:off x="7237682" y="5709844"/>
              <a:ext cx="34924" cy="11113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1014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7" name="Freeform 366"/>
            <p:cNvSpPr/>
            <p:nvPr/>
          </p:nvSpPr>
          <p:spPr>
            <a:xfrm>
              <a:off x="7017546" y="5269313"/>
              <a:ext cx="100013" cy="454025"/>
            </a:xfrm>
            <a:custGeom>
              <a:avLst/>
              <a:gdLst>
                <a:gd name="connsiteX0" fmla="*/ 0 w 100013"/>
                <a:gd name="connsiteY0" fmla="*/ 454025 h 454025"/>
                <a:gd name="connsiteX1" fmla="*/ 47625 w 100013"/>
                <a:gd name="connsiteY1" fmla="*/ 327025 h 454025"/>
                <a:gd name="connsiteX2" fmla="*/ 95250 w 100013"/>
                <a:gd name="connsiteY2" fmla="*/ 209550 h 454025"/>
                <a:gd name="connsiteX3" fmla="*/ 76200 w 100013"/>
                <a:gd name="connsiteY3" fmla="*/ 85725 h 454025"/>
                <a:gd name="connsiteX4" fmla="*/ 73025 w 100013"/>
                <a:gd name="connsiteY4" fmla="*/ 0 h 45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13" h="454025">
                  <a:moveTo>
                    <a:pt x="0" y="454025"/>
                  </a:moveTo>
                  <a:cubicBezTo>
                    <a:pt x="15875" y="410898"/>
                    <a:pt x="31750" y="367771"/>
                    <a:pt x="47625" y="327025"/>
                  </a:cubicBezTo>
                  <a:cubicBezTo>
                    <a:pt x="63500" y="286279"/>
                    <a:pt x="90488" y="249767"/>
                    <a:pt x="95250" y="209550"/>
                  </a:cubicBezTo>
                  <a:cubicBezTo>
                    <a:pt x="100013" y="169333"/>
                    <a:pt x="79904" y="120650"/>
                    <a:pt x="76200" y="85725"/>
                  </a:cubicBezTo>
                  <a:cubicBezTo>
                    <a:pt x="72496" y="50800"/>
                    <a:pt x="73025" y="0"/>
                    <a:pt x="73025" y="0"/>
                  </a:cubicBezTo>
                </a:path>
              </a:pathLst>
            </a:custGeom>
            <a:ln w="19050">
              <a:solidFill>
                <a:schemeClr val="tx1"/>
              </a:solidFill>
            </a:ln>
            <a:effectLst>
              <a:outerShdw blurRad="40000" dist="32639" dir="1002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368" name="Straight Connector 367"/>
            <p:cNvCxnSpPr/>
            <p:nvPr/>
          </p:nvCxnSpPr>
          <p:spPr>
            <a:xfrm rot="5400000">
              <a:off x="6871358" y="4420406"/>
              <a:ext cx="88122" cy="1590"/>
            </a:xfrm>
            <a:prstGeom prst="line">
              <a:avLst/>
            </a:prstGeom>
            <a:ln w="19050">
              <a:solidFill>
                <a:schemeClr val="tx1">
                  <a:alpha val="69000"/>
                </a:schemeClr>
              </a:solidFill>
            </a:ln>
            <a:effectLst>
              <a:outerShdw blurRad="40000" dist="32639" dir="72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/>
            <p:cNvCxnSpPr/>
            <p:nvPr/>
          </p:nvCxnSpPr>
          <p:spPr>
            <a:xfrm>
              <a:off x="6914624" y="4455982"/>
              <a:ext cx="84447" cy="50537"/>
            </a:xfrm>
            <a:prstGeom prst="line">
              <a:avLst/>
            </a:prstGeom>
            <a:ln w="19050">
              <a:solidFill>
                <a:schemeClr val="tx1">
                  <a:alpha val="69000"/>
                </a:schemeClr>
              </a:solidFill>
            </a:ln>
            <a:effectLst>
              <a:outerShdw blurRad="40000" dist="32639" dir="72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/>
            <p:cNvCxnSpPr/>
            <p:nvPr/>
          </p:nvCxnSpPr>
          <p:spPr>
            <a:xfrm rot="16200000" flipH="1">
              <a:off x="7396341" y="3944106"/>
              <a:ext cx="67468" cy="4435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40000" dist="32639" dir="948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>
            <a:xfrm rot="5400000">
              <a:off x="7300388" y="3969063"/>
              <a:ext cx="61911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/>
            <p:cNvCxnSpPr/>
            <p:nvPr/>
          </p:nvCxnSpPr>
          <p:spPr>
            <a:xfrm flipV="1">
              <a:off x="7331343" y="4003282"/>
              <a:ext cx="35720" cy="7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Mu2e report - 9am AD meeting  -- Greg Rakness (PPD)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6F1F079C-D5CA-1344-9140-8879623236C2}"/>
              </a:ext>
            </a:extLst>
          </p:cNvPr>
          <p:cNvCxnSpPr/>
          <p:nvPr/>
        </p:nvCxnSpPr>
        <p:spPr>
          <a:xfrm flipV="1">
            <a:off x="3301243" y="1333640"/>
            <a:ext cx="1861936" cy="3121323"/>
          </a:xfrm>
          <a:prstGeom prst="line">
            <a:avLst/>
          </a:prstGeom>
          <a:ln w="19050">
            <a:solidFill>
              <a:srgbClr val="FF0000"/>
            </a:solidFill>
            <a:head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96E5975-3288-1F2A-0F41-F2B5CC156F50}"/>
              </a:ext>
            </a:extLst>
          </p:cNvPr>
          <p:cNvSpPr txBox="1"/>
          <p:nvPr/>
        </p:nvSpPr>
        <p:spPr>
          <a:xfrm>
            <a:off x="151521" y="1019655"/>
            <a:ext cx="42659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Production Solenoid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Houses Production Target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Inner bore lined with a bronze and water heat and radiation shield to limit radiation damage to the PS coils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Captures pions and accelerates them towards the other solenoids</a:t>
            </a:r>
          </a:p>
          <a:p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316D7-3A57-F272-CEB0-59AF6FD01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13-Oct-2023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505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4C97"/>
                </a:solidFill>
              </a:rPr>
              <a:t>Mu2e Stopping Target</a:t>
            </a:r>
          </a:p>
        </p:txBody>
      </p:sp>
      <p:pic>
        <p:nvPicPr>
          <p:cNvPr id="373" name="Picture 37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27047" r="8332" b="25720"/>
          <a:stretch/>
        </p:blipFill>
        <p:spPr bwMode="auto">
          <a:xfrm>
            <a:off x="4572000" y="255941"/>
            <a:ext cx="3694003" cy="23720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375" name="TextBox 374"/>
          <p:cNvSpPr txBox="1"/>
          <p:nvPr/>
        </p:nvSpPr>
        <p:spPr>
          <a:xfrm>
            <a:off x="6426198" y="5922486"/>
            <a:ext cx="1618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Stopping Target</a:t>
            </a:r>
            <a:endParaRPr lang="en-US" sz="1600" baseline="30000" dirty="0">
              <a:latin typeface="Symbol" charset="2"/>
              <a:cs typeface="Symbol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9232" y="2829410"/>
            <a:ext cx="319616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10</a:t>
            </a:r>
            <a:r>
              <a:rPr lang="en-US" sz="1600" baseline="30000" dirty="0"/>
              <a:t>10</a:t>
            </a:r>
            <a:r>
              <a:rPr lang="en-US" sz="1600" dirty="0"/>
              <a:t> Hz of stopped muons!</a:t>
            </a:r>
          </a:p>
          <a:p>
            <a:r>
              <a:rPr lang="en-US" sz="1600" dirty="0"/>
              <a:t>Technique demonstrated by </a:t>
            </a:r>
            <a:r>
              <a:rPr lang="en-US" sz="1600" dirty="0" err="1"/>
              <a:t>MμSIC</a:t>
            </a:r>
            <a:r>
              <a:rPr lang="en-US" sz="1600" dirty="0"/>
              <a:t> Collaboration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Mu2e report - 9am AD meeting  -- Greg Rakness (PPD)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235" name="Picture 234" descr="mu2edisk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7" t="37332" r="8605" b="49337"/>
          <a:stretch/>
        </p:blipFill>
        <p:spPr>
          <a:xfrm>
            <a:off x="262126" y="4033577"/>
            <a:ext cx="8708476" cy="1893147"/>
          </a:xfrm>
          <a:prstGeom prst="rect">
            <a:avLst/>
          </a:prstGeom>
        </p:spPr>
      </p:pic>
      <p:grpSp>
        <p:nvGrpSpPr>
          <p:cNvPr id="236" name="Group 235"/>
          <p:cNvGrpSpPr/>
          <p:nvPr/>
        </p:nvGrpSpPr>
        <p:grpSpPr>
          <a:xfrm rot="1108014">
            <a:off x="1180250" y="4705010"/>
            <a:ext cx="255522" cy="233811"/>
            <a:chOff x="965372" y="3866032"/>
            <a:chExt cx="255522" cy="233811"/>
          </a:xfrm>
        </p:grpSpPr>
        <p:sp>
          <p:nvSpPr>
            <p:cNvPr id="237" name="Arc 236"/>
            <p:cNvSpPr/>
            <p:nvPr/>
          </p:nvSpPr>
          <p:spPr>
            <a:xfrm rot="9954521">
              <a:off x="1031837" y="3938014"/>
              <a:ext cx="45719" cy="137485"/>
            </a:xfrm>
            <a:prstGeom prst="arc">
              <a:avLst>
                <a:gd name="adj1" fmla="val 11005528"/>
                <a:gd name="adj2" fmla="val 0"/>
              </a:avLst>
            </a:prstGeom>
            <a:ln w="9525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Arc 237"/>
            <p:cNvSpPr/>
            <p:nvPr/>
          </p:nvSpPr>
          <p:spPr>
            <a:xfrm rot="20042317">
              <a:off x="1033665" y="3948226"/>
              <a:ext cx="119881" cy="126181"/>
            </a:xfrm>
            <a:prstGeom prst="arc">
              <a:avLst>
                <a:gd name="adj1" fmla="val 11005528"/>
                <a:gd name="adj2" fmla="val 0"/>
              </a:avLst>
            </a:prstGeom>
            <a:ln w="9525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Arc 238"/>
            <p:cNvSpPr/>
            <p:nvPr/>
          </p:nvSpPr>
          <p:spPr>
            <a:xfrm rot="20042317">
              <a:off x="965372" y="3973662"/>
              <a:ext cx="119881" cy="126181"/>
            </a:xfrm>
            <a:prstGeom prst="arc">
              <a:avLst>
                <a:gd name="adj1" fmla="val 11005528"/>
                <a:gd name="adj2" fmla="val 0"/>
              </a:avLst>
            </a:prstGeom>
            <a:ln w="9525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Arc 239"/>
            <p:cNvSpPr/>
            <p:nvPr/>
          </p:nvSpPr>
          <p:spPr>
            <a:xfrm rot="9954521">
              <a:off x="1101474" y="3912798"/>
              <a:ext cx="45719" cy="137485"/>
            </a:xfrm>
            <a:prstGeom prst="arc">
              <a:avLst>
                <a:gd name="adj1" fmla="val 11005528"/>
                <a:gd name="adj2" fmla="val 0"/>
              </a:avLst>
            </a:prstGeom>
            <a:ln w="9525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Arc 240"/>
            <p:cNvSpPr/>
            <p:nvPr/>
          </p:nvSpPr>
          <p:spPr>
            <a:xfrm rot="20042317">
              <a:off x="1101013" y="3903119"/>
              <a:ext cx="119881" cy="126181"/>
            </a:xfrm>
            <a:prstGeom prst="arc">
              <a:avLst>
                <a:gd name="adj1" fmla="val 11005528"/>
                <a:gd name="adj2" fmla="val 0"/>
              </a:avLst>
            </a:prstGeom>
            <a:ln w="9525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Arc 241"/>
            <p:cNvSpPr/>
            <p:nvPr/>
          </p:nvSpPr>
          <p:spPr>
            <a:xfrm rot="9954521">
              <a:off x="1166532" y="3866032"/>
              <a:ext cx="45719" cy="137485"/>
            </a:xfrm>
            <a:prstGeom prst="arc">
              <a:avLst>
                <a:gd name="adj1" fmla="val 11005528"/>
                <a:gd name="adj2" fmla="val 0"/>
              </a:avLst>
            </a:prstGeom>
            <a:ln w="9525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3" name="Group 242"/>
          <p:cNvGrpSpPr/>
          <p:nvPr/>
        </p:nvGrpSpPr>
        <p:grpSpPr>
          <a:xfrm rot="1108014">
            <a:off x="1407219" y="4669672"/>
            <a:ext cx="255522" cy="233811"/>
            <a:chOff x="965372" y="3866032"/>
            <a:chExt cx="255522" cy="233811"/>
          </a:xfrm>
        </p:grpSpPr>
        <p:sp>
          <p:nvSpPr>
            <p:cNvPr id="244" name="Arc 243"/>
            <p:cNvSpPr/>
            <p:nvPr/>
          </p:nvSpPr>
          <p:spPr>
            <a:xfrm rot="9954521">
              <a:off x="1031837" y="3938014"/>
              <a:ext cx="45719" cy="137485"/>
            </a:xfrm>
            <a:prstGeom prst="arc">
              <a:avLst>
                <a:gd name="adj1" fmla="val 11005528"/>
                <a:gd name="adj2" fmla="val 0"/>
              </a:avLst>
            </a:prstGeom>
            <a:ln w="9525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Arc 244"/>
            <p:cNvSpPr/>
            <p:nvPr/>
          </p:nvSpPr>
          <p:spPr>
            <a:xfrm rot="20042317">
              <a:off x="1033665" y="3948226"/>
              <a:ext cx="119881" cy="126181"/>
            </a:xfrm>
            <a:prstGeom prst="arc">
              <a:avLst>
                <a:gd name="adj1" fmla="val 11005528"/>
                <a:gd name="adj2" fmla="val 0"/>
              </a:avLst>
            </a:prstGeom>
            <a:ln w="9525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Arc 245"/>
            <p:cNvSpPr/>
            <p:nvPr/>
          </p:nvSpPr>
          <p:spPr>
            <a:xfrm rot="20042317">
              <a:off x="965372" y="3973662"/>
              <a:ext cx="119881" cy="126181"/>
            </a:xfrm>
            <a:prstGeom prst="arc">
              <a:avLst>
                <a:gd name="adj1" fmla="val 11005528"/>
                <a:gd name="adj2" fmla="val 0"/>
              </a:avLst>
            </a:prstGeom>
            <a:ln w="9525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Arc 246"/>
            <p:cNvSpPr/>
            <p:nvPr/>
          </p:nvSpPr>
          <p:spPr>
            <a:xfrm rot="9954521">
              <a:off x="1101474" y="3912798"/>
              <a:ext cx="45719" cy="137485"/>
            </a:xfrm>
            <a:prstGeom prst="arc">
              <a:avLst>
                <a:gd name="adj1" fmla="val 11005528"/>
                <a:gd name="adj2" fmla="val 0"/>
              </a:avLst>
            </a:prstGeom>
            <a:ln w="9525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Arc 247"/>
            <p:cNvSpPr/>
            <p:nvPr/>
          </p:nvSpPr>
          <p:spPr>
            <a:xfrm rot="20042317">
              <a:off x="1101013" y="3903119"/>
              <a:ext cx="119881" cy="126181"/>
            </a:xfrm>
            <a:prstGeom prst="arc">
              <a:avLst>
                <a:gd name="adj1" fmla="val 11005528"/>
                <a:gd name="adj2" fmla="val 0"/>
              </a:avLst>
            </a:prstGeom>
            <a:ln w="9525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Arc 248"/>
            <p:cNvSpPr/>
            <p:nvPr/>
          </p:nvSpPr>
          <p:spPr>
            <a:xfrm rot="9954521">
              <a:off x="1166532" y="3866032"/>
              <a:ext cx="45719" cy="137485"/>
            </a:xfrm>
            <a:prstGeom prst="arc">
              <a:avLst>
                <a:gd name="adj1" fmla="val 11005528"/>
                <a:gd name="adj2" fmla="val 0"/>
              </a:avLst>
            </a:prstGeom>
            <a:ln w="9525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0" name="Arc 249"/>
          <p:cNvSpPr/>
          <p:nvPr/>
        </p:nvSpPr>
        <p:spPr>
          <a:xfrm rot="11062535">
            <a:off x="1691325" y="4692938"/>
            <a:ext cx="45719" cy="137485"/>
          </a:xfrm>
          <a:prstGeom prst="arc">
            <a:avLst>
              <a:gd name="adj1" fmla="val 11005528"/>
              <a:gd name="adj2" fmla="val 0"/>
            </a:avLst>
          </a:prstGeom>
          <a:ln w="952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Arc 250"/>
          <p:cNvSpPr/>
          <p:nvPr/>
        </p:nvSpPr>
        <p:spPr>
          <a:xfrm rot="21150331">
            <a:off x="1689705" y="4715240"/>
            <a:ext cx="119881" cy="126181"/>
          </a:xfrm>
          <a:prstGeom prst="arc">
            <a:avLst>
              <a:gd name="adj1" fmla="val 11005528"/>
              <a:gd name="adj2" fmla="val 0"/>
            </a:avLst>
          </a:prstGeom>
          <a:ln w="952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Arc 251"/>
          <p:cNvSpPr/>
          <p:nvPr/>
        </p:nvSpPr>
        <p:spPr>
          <a:xfrm rot="21150331">
            <a:off x="1616872" y="4717734"/>
            <a:ext cx="119881" cy="126181"/>
          </a:xfrm>
          <a:prstGeom prst="arc">
            <a:avLst>
              <a:gd name="adj1" fmla="val 11005528"/>
              <a:gd name="adj2" fmla="val 0"/>
            </a:avLst>
          </a:prstGeom>
          <a:ln w="952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Arc 252"/>
          <p:cNvSpPr/>
          <p:nvPr/>
        </p:nvSpPr>
        <p:spPr>
          <a:xfrm rot="11062535">
            <a:off x="1765364" y="4691079"/>
            <a:ext cx="45719" cy="137485"/>
          </a:xfrm>
          <a:prstGeom prst="arc">
            <a:avLst>
              <a:gd name="adj1" fmla="val 11005528"/>
              <a:gd name="adj2" fmla="val 0"/>
            </a:avLst>
          </a:prstGeom>
          <a:ln w="952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Arc 253"/>
          <p:cNvSpPr/>
          <p:nvPr/>
        </p:nvSpPr>
        <p:spPr>
          <a:xfrm rot="21150331">
            <a:off x="1767873" y="4693789"/>
            <a:ext cx="119881" cy="126181"/>
          </a:xfrm>
          <a:prstGeom prst="arc">
            <a:avLst>
              <a:gd name="adj1" fmla="val 11005528"/>
              <a:gd name="adj2" fmla="val 0"/>
            </a:avLst>
          </a:prstGeom>
          <a:ln w="952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Arc 254"/>
          <p:cNvSpPr/>
          <p:nvPr/>
        </p:nvSpPr>
        <p:spPr>
          <a:xfrm rot="21150331">
            <a:off x="1925963" y="4679699"/>
            <a:ext cx="119881" cy="126181"/>
          </a:xfrm>
          <a:prstGeom prst="arc">
            <a:avLst>
              <a:gd name="adj1" fmla="val 11005528"/>
              <a:gd name="adj2" fmla="val 0"/>
            </a:avLst>
          </a:prstGeom>
          <a:ln w="952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Arc 255"/>
          <p:cNvSpPr/>
          <p:nvPr/>
        </p:nvSpPr>
        <p:spPr>
          <a:xfrm rot="21150331">
            <a:off x="1853130" y="4682193"/>
            <a:ext cx="119881" cy="126181"/>
          </a:xfrm>
          <a:prstGeom prst="arc">
            <a:avLst>
              <a:gd name="adj1" fmla="val 11005528"/>
              <a:gd name="adj2" fmla="val 0"/>
            </a:avLst>
          </a:prstGeom>
          <a:ln w="952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Arc 256"/>
          <p:cNvSpPr/>
          <p:nvPr/>
        </p:nvSpPr>
        <p:spPr>
          <a:xfrm rot="21150331">
            <a:off x="2004131" y="4658248"/>
            <a:ext cx="119881" cy="126181"/>
          </a:xfrm>
          <a:prstGeom prst="arc">
            <a:avLst>
              <a:gd name="adj1" fmla="val 11005528"/>
              <a:gd name="adj2" fmla="val 0"/>
            </a:avLst>
          </a:prstGeom>
          <a:ln w="952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Arc 257"/>
          <p:cNvSpPr/>
          <p:nvPr/>
        </p:nvSpPr>
        <p:spPr>
          <a:xfrm rot="21150331">
            <a:off x="2371171" y="4604330"/>
            <a:ext cx="119881" cy="126181"/>
          </a:xfrm>
          <a:prstGeom prst="arc">
            <a:avLst>
              <a:gd name="adj1" fmla="val 11005528"/>
              <a:gd name="adj2" fmla="val 0"/>
            </a:avLst>
          </a:prstGeom>
          <a:ln w="952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Arc 258"/>
          <p:cNvSpPr/>
          <p:nvPr/>
        </p:nvSpPr>
        <p:spPr>
          <a:xfrm rot="21150331">
            <a:off x="2298338" y="4606824"/>
            <a:ext cx="119881" cy="126181"/>
          </a:xfrm>
          <a:prstGeom prst="arc">
            <a:avLst>
              <a:gd name="adj1" fmla="val 11005528"/>
              <a:gd name="adj2" fmla="val 0"/>
            </a:avLst>
          </a:prstGeom>
          <a:ln w="952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Arc 259"/>
          <p:cNvSpPr/>
          <p:nvPr/>
        </p:nvSpPr>
        <p:spPr>
          <a:xfrm>
            <a:off x="2449339" y="4598754"/>
            <a:ext cx="119881" cy="126181"/>
          </a:xfrm>
          <a:prstGeom prst="arc">
            <a:avLst>
              <a:gd name="adj1" fmla="val 11005528"/>
              <a:gd name="adj2" fmla="val 0"/>
            </a:avLst>
          </a:prstGeom>
          <a:ln w="952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Arc 260"/>
          <p:cNvSpPr/>
          <p:nvPr/>
        </p:nvSpPr>
        <p:spPr>
          <a:xfrm rot="21150331">
            <a:off x="2145493" y="4638419"/>
            <a:ext cx="119881" cy="126181"/>
          </a:xfrm>
          <a:prstGeom prst="arc">
            <a:avLst>
              <a:gd name="adj1" fmla="val 11005528"/>
              <a:gd name="adj2" fmla="val 0"/>
            </a:avLst>
          </a:prstGeom>
          <a:ln w="952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Arc 261"/>
          <p:cNvSpPr/>
          <p:nvPr/>
        </p:nvSpPr>
        <p:spPr>
          <a:xfrm rot="21150331">
            <a:off x="2072660" y="4640913"/>
            <a:ext cx="119881" cy="126181"/>
          </a:xfrm>
          <a:prstGeom prst="arc">
            <a:avLst>
              <a:gd name="adj1" fmla="val 11005528"/>
              <a:gd name="adj2" fmla="val 0"/>
            </a:avLst>
          </a:prstGeom>
          <a:ln w="952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Arc 262"/>
          <p:cNvSpPr/>
          <p:nvPr/>
        </p:nvSpPr>
        <p:spPr>
          <a:xfrm rot="21150331">
            <a:off x="2223661" y="4616968"/>
            <a:ext cx="119881" cy="126181"/>
          </a:xfrm>
          <a:prstGeom prst="arc">
            <a:avLst>
              <a:gd name="adj1" fmla="val 11005528"/>
              <a:gd name="adj2" fmla="val 0"/>
            </a:avLst>
          </a:prstGeom>
          <a:ln w="952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Arc 263"/>
          <p:cNvSpPr/>
          <p:nvPr/>
        </p:nvSpPr>
        <p:spPr>
          <a:xfrm>
            <a:off x="2528329" y="4599544"/>
            <a:ext cx="119881" cy="126181"/>
          </a:xfrm>
          <a:prstGeom prst="arc">
            <a:avLst>
              <a:gd name="adj1" fmla="val 11005528"/>
              <a:gd name="adj2" fmla="val 0"/>
            </a:avLst>
          </a:prstGeom>
          <a:ln w="952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Arc 264"/>
          <p:cNvSpPr/>
          <p:nvPr/>
        </p:nvSpPr>
        <p:spPr>
          <a:xfrm>
            <a:off x="2680729" y="4611822"/>
            <a:ext cx="119881" cy="126181"/>
          </a:xfrm>
          <a:prstGeom prst="arc">
            <a:avLst>
              <a:gd name="adj1" fmla="val 11005528"/>
              <a:gd name="adj2" fmla="val 0"/>
            </a:avLst>
          </a:prstGeom>
          <a:ln w="952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Arc 265"/>
          <p:cNvSpPr/>
          <p:nvPr/>
        </p:nvSpPr>
        <p:spPr>
          <a:xfrm>
            <a:off x="2609851" y="4606513"/>
            <a:ext cx="119881" cy="126181"/>
          </a:xfrm>
          <a:prstGeom prst="arc">
            <a:avLst>
              <a:gd name="adj1" fmla="val 11005528"/>
              <a:gd name="adj2" fmla="val 0"/>
            </a:avLst>
          </a:prstGeom>
          <a:ln w="952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Arc 266"/>
          <p:cNvSpPr/>
          <p:nvPr/>
        </p:nvSpPr>
        <p:spPr>
          <a:xfrm rot="496777">
            <a:off x="2764728" y="4624716"/>
            <a:ext cx="119881" cy="126181"/>
          </a:xfrm>
          <a:prstGeom prst="arc">
            <a:avLst>
              <a:gd name="adj1" fmla="val 11005528"/>
              <a:gd name="adj2" fmla="val 0"/>
            </a:avLst>
          </a:prstGeom>
          <a:ln w="952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Arc 267"/>
          <p:cNvSpPr/>
          <p:nvPr/>
        </p:nvSpPr>
        <p:spPr>
          <a:xfrm rot="496777">
            <a:off x="2848726" y="4643777"/>
            <a:ext cx="119881" cy="126181"/>
          </a:xfrm>
          <a:prstGeom prst="arc">
            <a:avLst>
              <a:gd name="adj1" fmla="val 11005528"/>
              <a:gd name="adj2" fmla="val 0"/>
            </a:avLst>
          </a:prstGeom>
          <a:ln w="952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Arc 268"/>
          <p:cNvSpPr/>
          <p:nvPr/>
        </p:nvSpPr>
        <p:spPr>
          <a:xfrm rot="951812">
            <a:off x="2932723" y="4654046"/>
            <a:ext cx="119881" cy="126181"/>
          </a:xfrm>
          <a:prstGeom prst="arc">
            <a:avLst>
              <a:gd name="adj1" fmla="val 11005528"/>
              <a:gd name="adj2" fmla="val 0"/>
            </a:avLst>
          </a:prstGeom>
          <a:ln w="952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Arc 269"/>
          <p:cNvSpPr/>
          <p:nvPr/>
        </p:nvSpPr>
        <p:spPr>
          <a:xfrm rot="951812">
            <a:off x="3010219" y="4686198"/>
            <a:ext cx="119881" cy="126181"/>
          </a:xfrm>
          <a:prstGeom prst="arc">
            <a:avLst>
              <a:gd name="adj1" fmla="val 11005528"/>
              <a:gd name="adj2" fmla="val 0"/>
            </a:avLst>
          </a:prstGeom>
          <a:ln w="952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Arc 270"/>
          <p:cNvSpPr/>
          <p:nvPr/>
        </p:nvSpPr>
        <p:spPr>
          <a:xfrm rot="951812">
            <a:off x="3087714" y="4711906"/>
            <a:ext cx="119881" cy="126181"/>
          </a:xfrm>
          <a:prstGeom prst="arc">
            <a:avLst>
              <a:gd name="adj1" fmla="val 11005528"/>
              <a:gd name="adj2" fmla="val 0"/>
            </a:avLst>
          </a:prstGeom>
          <a:ln w="952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Arc 271"/>
          <p:cNvSpPr/>
          <p:nvPr/>
        </p:nvSpPr>
        <p:spPr>
          <a:xfrm rot="1667382">
            <a:off x="3158860" y="4743865"/>
            <a:ext cx="119881" cy="126181"/>
          </a:xfrm>
          <a:prstGeom prst="arc">
            <a:avLst>
              <a:gd name="adj1" fmla="val 11005528"/>
              <a:gd name="adj2" fmla="val 0"/>
            </a:avLst>
          </a:prstGeom>
          <a:ln w="952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Arc 272"/>
          <p:cNvSpPr/>
          <p:nvPr/>
        </p:nvSpPr>
        <p:spPr>
          <a:xfrm rot="1667382">
            <a:off x="3228816" y="4782435"/>
            <a:ext cx="119881" cy="126181"/>
          </a:xfrm>
          <a:prstGeom prst="arc">
            <a:avLst>
              <a:gd name="adj1" fmla="val 11005528"/>
              <a:gd name="adj2" fmla="val 19241856"/>
            </a:avLst>
          </a:prstGeom>
          <a:ln w="952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Arc 273"/>
          <p:cNvSpPr/>
          <p:nvPr/>
        </p:nvSpPr>
        <p:spPr>
          <a:xfrm rot="1667382">
            <a:off x="3571610" y="5065471"/>
            <a:ext cx="119881" cy="126181"/>
          </a:xfrm>
          <a:prstGeom prst="arc">
            <a:avLst>
              <a:gd name="adj1" fmla="val 11005528"/>
              <a:gd name="adj2" fmla="val 1407024"/>
            </a:avLst>
          </a:prstGeom>
          <a:ln w="952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Arc 274"/>
          <p:cNvSpPr/>
          <p:nvPr/>
        </p:nvSpPr>
        <p:spPr>
          <a:xfrm rot="855325">
            <a:off x="3638392" y="5115060"/>
            <a:ext cx="119881" cy="126181"/>
          </a:xfrm>
          <a:prstGeom prst="arc">
            <a:avLst>
              <a:gd name="adj1" fmla="val 11005528"/>
              <a:gd name="adj2" fmla="val 1407024"/>
            </a:avLst>
          </a:prstGeom>
          <a:ln w="952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Arc 275"/>
          <p:cNvSpPr/>
          <p:nvPr/>
        </p:nvSpPr>
        <p:spPr>
          <a:xfrm rot="434165">
            <a:off x="3717160" y="5142881"/>
            <a:ext cx="119881" cy="126181"/>
          </a:xfrm>
          <a:prstGeom prst="arc">
            <a:avLst>
              <a:gd name="adj1" fmla="val 11005528"/>
              <a:gd name="adj2" fmla="val 1407024"/>
            </a:avLst>
          </a:prstGeom>
          <a:ln w="952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Arc 276"/>
          <p:cNvSpPr/>
          <p:nvPr/>
        </p:nvSpPr>
        <p:spPr>
          <a:xfrm rot="434165">
            <a:off x="3784570" y="5172804"/>
            <a:ext cx="119881" cy="126181"/>
          </a:xfrm>
          <a:prstGeom prst="arc">
            <a:avLst>
              <a:gd name="adj1" fmla="val 11005528"/>
              <a:gd name="adj2" fmla="val 1407024"/>
            </a:avLst>
          </a:prstGeom>
          <a:ln w="952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Arc 277"/>
          <p:cNvSpPr/>
          <p:nvPr/>
        </p:nvSpPr>
        <p:spPr>
          <a:xfrm>
            <a:off x="3869560" y="5197175"/>
            <a:ext cx="119881" cy="126181"/>
          </a:xfrm>
          <a:prstGeom prst="arc">
            <a:avLst>
              <a:gd name="adj1" fmla="val 11005528"/>
              <a:gd name="adj2" fmla="val 1407024"/>
            </a:avLst>
          </a:prstGeom>
          <a:ln w="952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Arc 278"/>
          <p:cNvSpPr/>
          <p:nvPr/>
        </p:nvSpPr>
        <p:spPr>
          <a:xfrm>
            <a:off x="3939794" y="5213019"/>
            <a:ext cx="155956" cy="126181"/>
          </a:xfrm>
          <a:prstGeom prst="arc">
            <a:avLst>
              <a:gd name="adj1" fmla="val 11005528"/>
              <a:gd name="adj2" fmla="val 1407024"/>
            </a:avLst>
          </a:prstGeom>
          <a:ln w="952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Arc 279"/>
          <p:cNvSpPr/>
          <p:nvPr/>
        </p:nvSpPr>
        <p:spPr>
          <a:xfrm>
            <a:off x="4053620" y="5250445"/>
            <a:ext cx="155956" cy="92104"/>
          </a:xfrm>
          <a:prstGeom prst="arc">
            <a:avLst>
              <a:gd name="adj1" fmla="val 11005528"/>
              <a:gd name="adj2" fmla="val 1407024"/>
            </a:avLst>
          </a:prstGeom>
          <a:ln w="952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Arc 280"/>
          <p:cNvSpPr/>
          <p:nvPr/>
        </p:nvSpPr>
        <p:spPr>
          <a:xfrm rot="21368266">
            <a:off x="4161570" y="5262919"/>
            <a:ext cx="155956" cy="92104"/>
          </a:xfrm>
          <a:prstGeom prst="arc">
            <a:avLst>
              <a:gd name="adj1" fmla="val 11005528"/>
              <a:gd name="adj2" fmla="val 1407024"/>
            </a:avLst>
          </a:prstGeom>
          <a:ln w="952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Arc 281"/>
          <p:cNvSpPr/>
          <p:nvPr/>
        </p:nvSpPr>
        <p:spPr>
          <a:xfrm rot="20968505">
            <a:off x="4275870" y="5281258"/>
            <a:ext cx="155956" cy="92104"/>
          </a:xfrm>
          <a:prstGeom prst="arc">
            <a:avLst>
              <a:gd name="adj1" fmla="val 11005528"/>
              <a:gd name="adj2" fmla="val 1407024"/>
            </a:avLst>
          </a:prstGeom>
          <a:ln w="952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Arc 282"/>
          <p:cNvSpPr/>
          <p:nvPr/>
        </p:nvSpPr>
        <p:spPr>
          <a:xfrm rot="20968505">
            <a:off x="4396520" y="5277305"/>
            <a:ext cx="155956" cy="92104"/>
          </a:xfrm>
          <a:prstGeom prst="arc">
            <a:avLst>
              <a:gd name="adj1" fmla="val 11005528"/>
              <a:gd name="adj2" fmla="val 1407024"/>
            </a:avLst>
          </a:prstGeom>
          <a:ln w="952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Arc 283"/>
          <p:cNvSpPr/>
          <p:nvPr/>
        </p:nvSpPr>
        <p:spPr>
          <a:xfrm rot="20519236">
            <a:off x="4510819" y="5281258"/>
            <a:ext cx="155956" cy="92104"/>
          </a:xfrm>
          <a:prstGeom prst="arc">
            <a:avLst>
              <a:gd name="adj1" fmla="val 11005528"/>
              <a:gd name="adj2" fmla="val 1407024"/>
            </a:avLst>
          </a:prstGeom>
          <a:ln w="952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Arc 284"/>
          <p:cNvSpPr/>
          <p:nvPr/>
        </p:nvSpPr>
        <p:spPr>
          <a:xfrm rot="20519236">
            <a:off x="4631469" y="5274129"/>
            <a:ext cx="155956" cy="92104"/>
          </a:xfrm>
          <a:prstGeom prst="arc">
            <a:avLst>
              <a:gd name="adj1" fmla="val 11005528"/>
              <a:gd name="adj2" fmla="val 1407024"/>
            </a:avLst>
          </a:prstGeom>
          <a:ln w="952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Arc 285"/>
          <p:cNvSpPr/>
          <p:nvPr/>
        </p:nvSpPr>
        <p:spPr>
          <a:xfrm rot="20519236">
            <a:off x="4752119" y="5258901"/>
            <a:ext cx="155956" cy="92104"/>
          </a:xfrm>
          <a:prstGeom prst="arc">
            <a:avLst>
              <a:gd name="adj1" fmla="val 11005528"/>
              <a:gd name="adj2" fmla="val 1407024"/>
            </a:avLst>
          </a:prstGeom>
          <a:ln w="952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Arc 286"/>
          <p:cNvSpPr/>
          <p:nvPr/>
        </p:nvSpPr>
        <p:spPr>
          <a:xfrm rot="20519236">
            <a:off x="4875945" y="5234876"/>
            <a:ext cx="155956" cy="92104"/>
          </a:xfrm>
          <a:prstGeom prst="arc">
            <a:avLst>
              <a:gd name="adj1" fmla="val 11005528"/>
              <a:gd name="adj2" fmla="val 1407024"/>
            </a:avLst>
          </a:prstGeom>
          <a:ln w="952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Arc 287"/>
          <p:cNvSpPr/>
          <p:nvPr/>
        </p:nvSpPr>
        <p:spPr>
          <a:xfrm rot="20519236">
            <a:off x="4987070" y="5217785"/>
            <a:ext cx="155956" cy="92104"/>
          </a:xfrm>
          <a:prstGeom prst="arc">
            <a:avLst>
              <a:gd name="adj1" fmla="val 11005528"/>
              <a:gd name="adj2" fmla="val 1407024"/>
            </a:avLst>
          </a:prstGeom>
          <a:ln w="952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Arc 288"/>
          <p:cNvSpPr/>
          <p:nvPr/>
        </p:nvSpPr>
        <p:spPr>
          <a:xfrm rot="20519236">
            <a:off x="5087463" y="5213350"/>
            <a:ext cx="205172" cy="92104"/>
          </a:xfrm>
          <a:prstGeom prst="arc">
            <a:avLst>
              <a:gd name="adj1" fmla="val 11005528"/>
              <a:gd name="adj2" fmla="val 1407024"/>
            </a:avLst>
          </a:prstGeom>
          <a:ln w="952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0" name="Group 289"/>
          <p:cNvGrpSpPr/>
          <p:nvPr/>
        </p:nvGrpSpPr>
        <p:grpSpPr>
          <a:xfrm>
            <a:off x="5215556" y="5094873"/>
            <a:ext cx="555250" cy="202111"/>
            <a:chOff x="4628181" y="4252431"/>
            <a:chExt cx="555250" cy="202111"/>
          </a:xfrm>
        </p:grpSpPr>
        <p:sp>
          <p:nvSpPr>
            <p:cNvPr id="291" name="Arc 290"/>
            <p:cNvSpPr/>
            <p:nvPr/>
          </p:nvSpPr>
          <p:spPr>
            <a:xfrm rot="20466250">
              <a:off x="4628181" y="4328361"/>
              <a:ext cx="250613" cy="126181"/>
            </a:xfrm>
            <a:prstGeom prst="arc">
              <a:avLst>
                <a:gd name="adj1" fmla="val 11005528"/>
                <a:gd name="adj2" fmla="val 0"/>
              </a:avLst>
            </a:prstGeom>
            <a:ln w="9525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Arc 291"/>
            <p:cNvSpPr/>
            <p:nvPr/>
          </p:nvSpPr>
          <p:spPr>
            <a:xfrm rot="20466250">
              <a:off x="4779630" y="4280041"/>
              <a:ext cx="250613" cy="126181"/>
            </a:xfrm>
            <a:prstGeom prst="arc">
              <a:avLst>
                <a:gd name="adj1" fmla="val 11005528"/>
                <a:gd name="adj2" fmla="val 0"/>
              </a:avLst>
            </a:prstGeom>
            <a:ln w="9525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Arc 292"/>
            <p:cNvSpPr/>
            <p:nvPr/>
          </p:nvSpPr>
          <p:spPr>
            <a:xfrm rot="9159468">
              <a:off x="4931299" y="4252602"/>
              <a:ext cx="95577" cy="137485"/>
            </a:xfrm>
            <a:prstGeom prst="arc">
              <a:avLst>
                <a:gd name="adj1" fmla="val 11005528"/>
                <a:gd name="adj2" fmla="val 0"/>
              </a:avLst>
            </a:prstGeom>
            <a:ln w="9525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Arc 293"/>
            <p:cNvSpPr/>
            <p:nvPr/>
          </p:nvSpPr>
          <p:spPr>
            <a:xfrm rot="10110389">
              <a:off x="4778601" y="4284618"/>
              <a:ext cx="93209" cy="142325"/>
            </a:xfrm>
            <a:prstGeom prst="arc">
              <a:avLst>
                <a:gd name="adj1" fmla="val 11005528"/>
                <a:gd name="adj2" fmla="val 0"/>
              </a:avLst>
            </a:prstGeom>
            <a:ln w="9525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Arc 294"/>
            <p:cNvSpPr/>
            <p:nvPr/>
          </p:nvSpPr>
          <p:spPr>
            <a:xfrm rot="21116563">
              <a:off x="4932818" y="4252431"/>
              <a:ext cx="250613" cy="126181"/>
            </a:xfrm>
            <a:prstGeom prst="arc">
              <a:avLst>
                <a:gd name="adj1" fmla="val 10433135"/>
                <a:gd name="adj2" fmla="val 20813527"/>
              </a:avLst>
            </a:prstGeom>
            <a:ln w="9525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0" name="Oval 299"/>
          <p:cNvSpPr>
            <a:spLocks noChangeAspect="1"/>
          </p:cNvSpPr>
          <p:nvPr/>
        </p:nvSpPr>
        <p:spPr>
          <a:xfrm>
            <a:off x="4656042" y="4522265"/>
            <a:ext cx="393192" cy="39319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2">
                <a:lumMod val="75000"/>
              </a:schemeClr>
            </a:solidFill>
          </a:ln>
          <a:effectLst>
            <a:outerShdw blurRad="40000" dist="73787" dir="33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/>
          </a:p>
        </p:txBody>
      </p:sp>
      <p:sp>
        <p:nvSpPr>
          <p:cNvPr id="301" name="TextBox 300"/>
          <p:cNvSpPr txBox="1"/>
          <p:nvPr/>
        </p:nvSpPr>
        <p:spPr>
          <a:xfrm>
            <a:off x="4647575" y="4559849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2 T</a:t>
            </a:r>
          </a:p>
        </p:txBody>
      </p:sp>
      <p:sp>
        <p:nvSpPr>
          <p:cNvPr id="304" name="Oval 303"/>
          <p:cNvSpPr>
            <a:spLocks noChangeAspect="1"/>
          </p:cNvSpPr>
          <p:nvPr/>
        </p:nvSpPr>
        <p:spPr>
          <a:xfrm>
            <a:off x="6125955" y="4173992"/>
            <a:ext cx="393192" cy="39319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2">
                <a:lumMod val="75000"/>
              </a:schemeClr>
            </a:solidFill>
          </a:ln>
          <a:effectLst>
            <a:outerShdw blurRad="40000" dist="73787" dir="33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05" name="TextBox 304"/>
          <p:cNvSpPr txBox="1"/>
          <p:nvPr/>
        </p:nvSpPr>
        <p:spPr>
          <a:xfrm>
            <a:off x="6125955" y="4215892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1 T</a:t>
            </a:r>
          </a:p>
        </p:txBody>
      </p:sp>
      <p:sp>
        <p:nvSpPr>
          <p:cNvPr id="327" name="Arc 326"/>
          <p:cNvSpPr/>
          <p:nvPr/>
        </p:nvSpPr>
        <p:spPr>
          <a:xfrm rot="20856685">
            <a:off x="6194033" y="4722824"/>
            <a:ext cx="409835" cy="656919"/>
          </a:xfrm>
          <a:prstGeom prst="arc">
            <a:avLst>
              <a:gd name="adj1" fmla="val 11005528"/>
              <a:gd name="adj2" fmla="val 21548159"/>
            </a:avLst>
          </a:prstGeom>
          <a:ln w="19050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Arc 327"/>
          <p:cNvSpPr/>
          <p:nvPr/>
        </p:nvSpPr>
        <p:spPr>
          <a:xfrm rot="9941458">
            <a:off x="5885969" y="4952369"/>
            <a:ext cx="46944" cy="207550"/>
          </a:xfrm>
          <a:prstGeom prst="arc">
            <a:avLst>
              <a:gd name="adj1" fmla="val 11005528"/>
              <a:gd name="adj2" fmla="val 0"/>
            </a:avLst>
          </a:prstGeom>
          <a:ln w="19050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Arc 328"/>
          <p:cNvSpPr/>
          <p:nvPr/>
        </p:nvSpPr>
        <p:spPr>
          <a:xfrm rot="20673755">
            <a:off x="5755599" y="4923696"/>
            <a:ext cx="179793" cy="306499"/>
          </a:xfrm>
          <a:prstGeom prst="arc">
            <a:avLst>
              <a:gd name="adj1" fmla="val 11005528"/>
              <a:gd name="adj2" fmla="val 0"/>
            </a:avLst>
          </a:prstGeom>
          <a:ln w="19050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Arc 329"/>
          <p:cNvSpPr/>
          <p:nvPr/>
        </p:nvSpPr>
        <p:spPr>
          <a:xfrm rot="20921661">
            <a:off x="5896543" y="4830169"/>
            <a:ext cx="342642" cy="494407"/>
          </a:xfrm>
          <a:prstGeom prst="arc">
            <a:avLst>
              <a:gd name="adj1" fmla="val 11005528"/>
              <a:gd name="adj2" fmla="val 0"/>
            </a:avLst>
          </a:prstGeom>
          <a:ln w="19050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Arc 330"/>
          <p:cNvSpPr/>
          <p:nvPr/>
        </p:nvSpPr>
        <p:spPr>
          <a:xfrm rot="9941458">
            <a:off x="6188209" y="4942788"/>
            <a:ext cx="46944" cy="207550"/>
          </a:xfrm>
          <a:prstGeom prst="arc">
            <a:avLst>
              <a:gd name="adj1" fmla="val 11005528"/>
              <a:gd name="adj2" fmla="val 0"/>
            </a:avLst>
          </a:prstGeom>
          <a:ln w="19050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2" name="Group 341"/>
          <p:cNvGrpSpPr>
            <a:grpSpLocks noChangeAspect="1"/>
          </p:cNvGrpSpPr>
          <p:nvPr/>
        </p:nvGrpSpPr>
        <p:grpSpPr>
          <a:xfrm>
            <a:off x="8827181" y="4434706"/>
            <a:ext cx="164403" cy="539243"/>
            <a:chOff x="6753492" y="3554374"/>
            <a:chExt cx="752208" cy="2467414"/>
          </a:xfrm>
        </p:grpSpPr>
        <p:sp>
          <p:nvSpPr>
            <p:cNvPr id="343" name="Freeform 342"/>
            <p:cNvSpPr/>
            <p:nvPr/>
          </p:nvSpPr>
          <p:spPr>
            <a:xfrm>
              <a:off x="7100887" y="5263757"/>
              <a:ext cx="46567" cy="561975"/>
            </a:xfrm>
            <a:custGeom>
              <a:avLst/>
              <a:gdLst>
                <a:gd name="connsiteX0" fmla="*/ 46567 w 46567"/>
                <a:gd name="connsiteY0" fmla="*/ 561975 h 561975"/>
                <a:gd name="connsiteX1" fmla="*/ 37042 w 46567"/>
                <a:gd name="connsiteY1" fmla="*/ 482600 h 561975"/>
                <a:gd name="connsiteX2" fmla="*/ 24342 w 46567"/>
                <a:gd name="connsiteY2" fmla="*/ 371475 h 561975"/>
                <a:gd name="connsiteX3" fmla="*/ 14817 w 46567"/>
                <a:gd name="connsiteY3" fmla="*/ 257175 h 561975"/>
                <a:gd name="connsiteX4" fmla="*/ 5292 w 46567"/>
                <a:gd name="connsiteY4" fmla="*/ 165100 h 561975"/>
                <a:gd name="connsiteX5" fmla="*/ 46567 w 46567"/>
                <a:gd name="connsiteY5" fmla="*/ 0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567" h="561975">
                  <a:moveTo>
                    <a:pt x="46567" y="561975"/>
                  </a:moveTo>
                  <a:cubicBezTo>
                    <a:pt x="43656" y="538162"/>
                    <a:pt x="40746" y="514350"/>
                    <a:pt x="37042" y="482600"/>
                  </a:cubicBezTo>
                  <a:cubicBezTo>
                    <a:pt x="33338" y="450850"/>
                    <a:pt x="28046" y="409046"/>
                    <a:pt x="24342" y="371475"/>
                  </a:cubicBezTo>
                  <a:cubicBezTo>
                    <a:pt x="20638" y="333904"/>
                    <a:pt x="17992" y="291571"/>
                    <a:pt x="14817" y="257175"/>
                  </a:cubicBezTo>
                  <a:cubicBezTo>
                    <a:pt x="11642" y="222779"/>
                    <a:pt x="0" y="207962"/>
                    <a:pt x="5292" y="165100"/>
                  </a:cubicBezTo>
                  <a:cubicBezTo>
                    <a:pt x="10584" y="122238"/>
                    <a:pt x="46567" y="0"/>
                    <a:pt x="46567" y="0"/>
                  </a:cubicBezTo>
                </a:path>
              </a:pathLst>
            </a:custGeom>
            <a:ln w="19050">
              <a:solidFill>
                <a:schemeClr val="tx1"/>
              </a:solidFill>
            </a:ln>
            <a:effectLst>
              <a:outerShdw blurRad="40000" dist="20000" dir="72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7083431" y="3884666"/>
              <a:ext cx="120912" cy="115353"/>
            </a:xfrm>
            <a:prstGeom prst="rect">
              <a:avLst/>
            </a:prstGeom>
            <a:solidFill>
              <a:schemeClr val="tx1">
                <a:alpha val="6000"/>
              </a:schemeClr>
            </a:solidFill>
            <a:ln w="19050">
              <a:noFill/>
            </a:ln>
            <a:effectLst>
              <a:outerShdw blurRad="53975" dist="2540000" dir="2700000" algn="tl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345" name="Freeform 344"/>
            <p:cNvSpPr/>
            <p:nvPr/>
          </p:nvSpPr>
          <p:spPr>
            <a:xfrm>
              <a:off x="7082635" y="3554374"/>
              <a:ext cx="325261" cy="204610"/>
            </a:xfrm>
            <a:custGeom>
              <a:avLst/>
              <a:gdLst>
                <a:gd name="connsiteX0" fmla="*/ 0 w 325261"/>
                <a:gd name="connsiteY0" fmla="*/ 90310 h 204610"/>
                <a:gd name="connsiteX1" fmla="*/ 33866 w 325261"/>
                <a:gd name="connsiteY1" fmla="*/ 43744 h 204610"/>
                <a:gd name="connsiteX2" fmla="*/ 105833 w 325261"/>
                <a:gd name="connsiteY2" fmla="*/ 5644 h 204610"/>
                <a:gd name="connsiteX3" fmla="*/ 198966 w 325261"/>
                <a:gd name="connsiteY3" fmla="*/ 9877 h 204610"/>
                <a:gd name="connsiteX4" fmla="*/ 292100 w 325261"/>
                <a:gd name="connsiteY4" fmla="*/ 60677 h 204610"/>
                <a:gd name="connsiteX5" fmla="*/ 321733 w 325261"/>
                <a:gd name="connsiteY5" fmla="*/ 94544 h 204610"/>
                <a:gd name="connsiteX6" fmla="*/ 313266 w 325261"/>
                <a:gd name="connsiteY6" fmla="*/ 204610 h 20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261" h="204610">
                  <a:moveTo>
                    <a:pt x="0" y="90310"/>
                  </a:moveTo>
                  <a:cubicBezTo>
                    <a:pt x="8113" y="74082"/>
                    <a:pt x="16227" y="57855"/>
                    <a:pt x="33866" y="43744"/>
                  </a:cubicBezTo>
                  <a:cubicBezTo>
                    <a:pt x="51505" y="29633"/>
                    <a:pt x="78316" y="11288"/>
                    <a:pt x="105833" y="5644"/>
                  </a:cubicBezTo>
                  <a:cubicBezTo>
                    <a:pt x="133350" y="0"/>
                    <a:pt x="167921" y="705"/>
                    <a:pt x="198966" y="9877"/>
                  </a:cubicBezTo>
                  <a:cubicBezTo>
                    <a:pt x="230011" y="19049"/>
                    <a:pt x="271639" y="46566"/>
                    <a:pt x="292100" y="60677"/>
                  </a:cubicBezTo>
                  <a:cubicBezTo>
                    <a:pt x="312561" y="74788"/>
                    <a:pt x="318205" y="70555"/>
                    <a:pt x="321733" y="94544"/>
                  </a:cubicBezTo>
                  <a:cubicBezTo>
                    <a:pt x="325261" y="118533"/>
                    <a:pt x="313266" y="204610"/>
                    <a:pt x="313266" y="204610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346" name="Straight Connector 345"/>
            <p:cNvCxnSpPr>
              <a:stCxn id="345" idx="0"/>
              <a:endCxn id="345" idx="6"/>
            </p:cNvCxnSpPr>
            <p:nvPr/>
          </p:nvCxnSpPr>
          <p:spPr>
            <a:xfrm>
              <a:off x="7082635" y="3644684"/>
              <a:ext cx="313266" cy="1143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>
              <a:endCxn id="345" idx="0"/>
            </p:cNvCxnSpPr>
            <p:nvPr/>
          </p:nvCxnSpPr>
          <p:spPr>
            <a:xfrm>
              <a:off x="6937906" y="3606407"/>
              <a:ext cx="144729" cy="38277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95250" dist="254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/>
            <p:cNvCxnSpPr/>
            <p:nvPr/>
          </p:nvCxnSpPr>
          <p:spPr>
            <a:xfrm rot="5400000">
              <a:off x="7026279" y="3702628"/>
              <a:ext cx="112712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95250" dist="12700" algn="tl" rotWithShape="0">
                <a:srgbClr val="00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/>
            <p:cNvCxnSpPr/>
            <p:nvPr/>
          </p:nvCxnSpPr>
          <p:spPr>
            <a:xfrm rot="5400000">
              <a:off x="6973365" y="3824603"/>
              <a:ext cx="118536" cy="1589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95250" dist="12700" algn="tl" rotWithShape="0">
                <a:srgbClr val="00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/>
            <p:cNvCxnSpPr/>
            <p:nvPr/>
          </p:nvCxnSpPr>
          <p:spPr>
            <a:xfrm rot="16200000" flipH="1">
              <a:off x="7030515" y="3879636"/>
              <a:ext cx="54239" cy="51590"/>
            </a:xfrm>
            <a:prstGeom prst="line">
              <a:avLst/>
            </a:prstGeom>
            <a:ln w="19050">
              <a:solidFill>
                <a:schemeClr val="tx1">
                  <a:alpha val="32000"/>
                </a:schemeClr>
              </a:solidFill>
            </a:ln>
            <a:effectLst>
              <a:outerShdw blurRad="95250" dist="12700" algn="tl" rotWithShape="0">
                <a:srgbClr val="00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/>
            <p:cNvCxnSpPr/>
            <p:nvPr/>
          </p:nvCxnSpPr>
          <p:spPr>
            <a:xfrm rot="5400000">
              <a:off x="6982358" y="4032034"/>
              <a:ext cx="198967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21180000" algn="tl" rotWithShape="0">
                <a:srgbClr val="000000">
                  <a:alpha val="45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/>
            <p:cNvCxnSpPr/>
            <p:nvPr/>
          </p:nvCxnSpPr>
          <p:spPr>
            <a:xfrm rot="10800000" flipV="1">
              <a:off x="7030254" y="3758984"/>
              <a:ext cx="53177" cy="794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95250" dist="25400" algn="tl" rotWithShape="0">
                <a:srgbClr val="000000"/>
              </a:outerShdw>
            </a:effectLst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1" name="Rectangle 380"/>
            <p:cNvSpPr/>
            <p:nvPr/>
          </p:nvSpPr>
          <p:spPr>
            <a:xfrm>
              <a:off x="6980021" y="3793923"/>
              <a:ext cx="56582" cy="42681"/>
            </a:xfrm>
            <a:prstGeom prst="rect">
              <a:avLst/>
            </a:prstGeom>
            <a:solidFill>
              <a:schemeClr val="tx1">
                <a:alpha val="10000"/>
              </a:schemeClr>
            </a:solidFill>
            <a:ln w="19050">
              <a:solidFill>
                <a:schemeClr val="tx1"/>
              </a:solidFill>
            </a:ln>
            <a:effectLst>
              <a:outerShdw blurRad="95250" dist="38100" dir="2700000" algn="tl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382" name="Straight Connector 381"/>
            <p:cNvCxnSpPr/>
            <p:nvPr/>
          </p:nvCxnSpPr>
          <p:spPr>
            <a:xfrm rot="10800000">
              <a:off x="6951401" y="4000019"/>
              <a:ext cx="78852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/>
            <p:cNvCxnSpPr/>
            <p:nvPr/>
          </p:nvCxnSpPr>
          <p:spPr>
            <a:xfrm rot="16200000" flipH="1">
              <a:off x="6966312" y="4065549"/>
              <a:ext cx="181061" cy="531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/>
            <p:cNvCxnSpPr/>
            <p:nvPr/>
          </p:nvCxnSpPr>
          <p:spPr>
            <a:xfrm flipV="1">
              <a:off x="7083432" y="4001608"/>
              <a:ext cx="247911" cy="1810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/>
            <p:cNvCxnSpPr/>
            <p:nvPr/>
          </p:nvCxnSpPr>
          <p:spPr>
            <a:xfrm rot="5400000">
              <a:off x="7128841" y="3750171"/>
              <a:ext cx="87504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16200000" algn="tl" rotWithShape="0">
                <a:srgbClr val="000000">
                  <a:alpha val="45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/>
            <p:cNvCxnSpPr/>
            <p:nvPr/>
          </p:nvCxnSpPr>
          <p:spPr>
            <a:xfrm rot="5400000">
              <a:off x="7135030" y="3864030"/>
              <a:ext cx="138627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16200000" algn="tl" rotWithShape="0">
                <a:srgbClr val="000000">
                  <a:alpha val="45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/>
            <p:cNvCxnSpPr/>
            <p:nvPr/>
          </p:nvCxnSpPr>
          <p:spPr>
            <a:xfrm flipV="1">
              <a:off x="7203549" y="3933344"/>
              <a:ext cx="127794" cy="2382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16200000" algn="tl" rotWithShape="0">
                <a:srgbClr val="000000">
                  <a:alpha val="45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/>
            <p:cNvCxnSpPr/>
            <p:nvPr/>
          </p:nvCxnSpPr>
          <p:spPr>
            <a:xfrm rot="5400000">
              <a:off x="7310177" y="3822220"/>
              <a:ext cx="112182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40000" dist="32639" dir="948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/>
            <p:cNvCxnSpPr/>
            <p:nvPr/>
          </p:nvCxnSpPr>
          <p:spPr>
            <a:xfrm rot="16200000" flipH="1">
              <a:off x="7357978" y="3888189"/>
              <a:ext cx="59003" cy="40833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40000" dist="32639" dir="948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/>
            <p:nvPr/>
          </p:nvCxnSpPr>
          <p:spPr>
            <a:xfrm rot="5400000">
              <a:off x="6782288" y="4156431"/>
              <a:ext cx="312825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/>
            <p:cNvCxnSpPr/>
            <p:nvPr/>
          </p:nvCxnSpPr>
          <p:spPr>
            <a:xfrm rot="16200000" flipV="1">
              <a:off x="6809716" y="4004122"/>
              <a:ext cx="132293" cy="1240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/>
            <p:cNvCxnSpPr/>
            <p:nvPr/>
          </p:nvCxnSpPr>
          <p:spPr>
            <a:xfrm rot="5400000">
              <a:off x="6692330" y="4061182"/>
              <a:ext cx="182650" cy="603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/>
            <p:nvPr/>
          </p:nvCxnSpPr>
          <p:spPr>
            <a:xfrm rot="16200000" flipH="1">
              <a:off x="6740396" y="4195765"/>
              <a:ext cx="169866" cy="1436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/>
            <p:nvPr/>
          </p:nvCxnSpPr>
          <p:spPr>
            <a:xfrm rot="5400000">
              <a:off x="6874672" y="4335334"/>
              <a:ext cx="84931" cy="415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/>
            <p:nvPr/>
          </p:nvCxnSpPr>
          <p:spPr>
            <a:xfrm rot="16200000" flipH="1">
              <a:off x="6927723" y="4337314"/>
              <a:ext cx="126206" cy="78853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40000" dist="20000" dir="1032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/>
            <p:cNvCxnSpPr/>
            <p:nvPr/>
          </p:nvCxnSpPr>
          <p:spPr>
            <a:xfrm rot="5400000">
              <a:off x="6884068" y="4493683"/>
              <a:ext cx="200025" cy="92347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40000" dist="20000" dir="1032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/>
            <p:cNvCxnSpPr/>
            <p:nvPr/>
          </p:nvCxnSpPr>
          <p:spPr>
            <a:xfrm rot="5400000">
              <a:off x="6579000" y="4957237"/>
              <a:ext cx="676275" cy="415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/>
            <p:cNvCxnSpPr/>
            <p:nvPr/>
          </p:nvCxnSpPr>
          <p:spPr>
            <a:xfrm>
              <a:off x="6896368" y="5316144"/>
              <a:ext cx="83653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/>
            <p:cNvCxnSpPr/>
            <p:nvPr/>
          </p:nvCxnSpPr>
          <p:spPr>
            <a:xfrm>
              <a:off x="6939495" y="5265344"/>
              <a:ext cx="232304" cy="31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>
            <a:xfrm>
              <a:off x="7173387" y="5243119"/>
              <a:ext cx="281781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/>
            <p:cNvCxnSpPr/>
            <p:nvPr/>
          </p:nvCxnSpPr>
          <p:spPr>
            <a:xfrm rot="16200000" flipH="1">
              <a:off x="7293640" y="5081591"/>
              <a:ext cx="234950" cy="8810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/>
            <p:cNvCxnSpPr/>
            <p:nvPr/>
          </p:nvCxnSpPr>
          <p:spPr>
            <a:xfrm rot="5400000" flipH="1" flipV="1">
              <a:off x="7143622" y="4785522"/>
              <a:ext cx="444499" cy="7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/>
            <p:nvPr/>
          </p:nvCxnSpPr>
          <p:spPr>
            <a:xfrm rot="16200000" flipV="1">
              <a:off x="7257922" y="4456116"/>
              <a:ext cx="123825" cy="91281"/>
            </a:xfrm>
            <a:prstGeom prst="line">
              <a:avLst/>
            </a:prstGeom>
            <a:ln w="19050">
              <a:solidFill>
                <a:schemeClr val="tx1">
                  <a:alpha val="59000"/>
                </a:schemeClr>
              </a:solidFill>
            </a:ln>
            <a:effectLst>
              <a:outerShdw blurRad="40000" dist="19939" dir="18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/>
            <p:nvPr/>
          </p:nvCxnSpPr>
          <p:spPr>
            <a:xfrm rot="5400000" flipH="1" flipV="1">
              <a:off x="7224584" y="4298955"/>
              <a:ext cx="190501" cy="91280"/>
            </a:xfrm>
            <a:prstGeom prst="line">
              <a:avLst/>
            </a:prstGeom>
            <a:ln w="19050">
              <a:solidFill>
                <a:schemeClr val="tx1">
                  <a:alpha val="59000"/>
                </a:schemeClr>
              </a:solidFill>
            </a:ln>
            <a:effectLst>
              <a:outerShdw blurRad="40000" dist="19939" dir="18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/>
            <p:cNvCxnSpPr/>
            <p:nvPr/>
          </p:nvCxnSpPr>
          <p:spPr>
            <a:xfrm rot="5400000" flipH="1" flipV="1">
              <a:off x="7240812" y="4124682"/>
              <a:ext cx="249325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40000" dist="25400" dir="213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/>
            <p:nvPr/>
          </p:nvCxnSpPr>
          <p:spPr>
            <a:xfrm flipV="1">
              <a:off x="7364680" y="4001608"/>
              <a:ext cx="90488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/>
            <p:nvPr/>
          </p:nvCxnSpPr>
          <p:spPr>
            <a:xfrm rot="5400000">
              <a:off x="7334520" y="4471594"/>
              <a:ext cx="200024" cy="1365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/>
            <p:nvPr/>
          </p:nvCxnSpPr>
          <p:spPr>
            <a:xfrm rot="16200000" flipH="1">
              <a:off x="7349335" y="4267072"/>
              <a:ext cx="64294" cy="28838"/>
            </a:xfrm>
            <a:prstGeom prst="line">
              <a:avLst/>
            </a:prstGeom>
            <a:ln w="19050">
              <a:solidFill>
                <a:schemeClr val="tx1">
                  <a:alpha val="59000"/>
                </a:schemeClr>
              </a:solidFill>
            </a:ln>
            <a:effectLst>
              <a:outerShdw blurRad="40000" dist="25400" dir="213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/>
            <p:cNvCxnSpPr/>
            <p:nvPr/>
          </p:nvCxnSpPr>
          <p:spPr>
            <a:xfrm rot="5400000">
              <a:off x="7332005" y="4375948"/>
              <a:ext cx="126998" cy="793"/>
            </a:xfrm>
            <a:prstGeom prst="line">
              <a:avLst/>
            </a:prstGeom>
            <a:ln w="19050">
              <a:solidFill>
                <a:schemeClr val="tx1">
                  <a:alpha val="59000"/>
                </a:schemeClr>
              </a:solidFill>
            </a:ln>
            <a:effectLst>
              <a:outerShdw blurRad="40000" dist="25400" dir="213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/>
            <p:nvPr/>
          </p:nvCxnSpPr>
          <p:spPr>
            <a:xfrm rot="5400000">
              <a:off x="7328571" y="4444210"/>
              <a:ext cx="70900" cy="65356"/>
            </a:xfrm>
            <a:prstGeom prst="line">
              <a:avLst/>
            </a:prstGeom>
            <a:ln w="19050">
              <a:solidFill>
                <a:schemeClr val="tx1">
                  <a:alpha val="59000"/>
                </a:schemeClr>
              </a:solidFill>
            </a:ln>
            <a:effectLst>
              <a:outerShdw blurRad="40000" dist="25400" dir="213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 rot="5400000">
              <a:off x="7242842" y="3968666"/>
              <a:ext cx="62704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16200000" algn="tl" rotWithShape="0">
                <a:srgbClr val="000000">
                  <a:alpha val="45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>
            <a:xfrm rot="10800000">
              <a:off x="7203550" y="4001609"/>
              <a:ext cx="69851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16200000" algn="tl" rotWithShape="0">
                <a:srgbClr val="000000">
                  <a:alpha val="45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/>
            <p:cNvCxnSpPr/>
            <p:nvPr/>
          </p:nvCxnSpPr>
          <p:spPr>
            <a:xfrm rot="5400000">
              <a:off x="7164613" y="4042134"/>
              <a:ext cx="77872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16200000" algn="tl" rotWithShape="0">
                <a:srgbClr val="000000">
                  <a:alpha val="45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/>
            <p:cNvCxnSpPr/>
            <p:nvPr/>
          </p:nvCxnSpPr>
          <p:spPr>
            <a:xfrm rot="5400000">
              <a:off x="6575163" y="5644755"/>
              <a:ext cx="752475" cy="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/>
            <p:nvPr/>
          </p:nvCxnSpPr>
          <p:spPr>
            <a:xfrm rot="5400000" flipH="1" flipV="1">
              <a:off x="6922849" y="5963823"/>
              <a:ext cx="85725" cy="286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/>
            <p:cNvCxnSpPr/>
            <p:nvPr/>
          </p:nvCxnSpPr>
          <p:spPr>
            <a:xfrm>
              <a:off x="6980021" y="5935270"/>
              <a:ext cx="50232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/>
            <p:nvPr/>
          </p:nvCxnSpPr>
          <p:spPr>
            <a:xfrm rot="5400000" flipH="1" flipV="1">
              <a:off x="7004853" y="5903520"/>
              <a:ext cx="63501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/>
            <p:nvPr/>
          </p:nvCxnSpPr>
          <p:spPr>
            <a:xfrm rot="5400000" flipH="1" flipV="1">
              <a:off x="7040963" y="5845179"/>
              <a:ext cx="54769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/>
          </p:nvCxnSpPr>
          <p:spPr>
            <a:xfrm rot="16200000" flipV="1">
              <a:off x="6983422" y="5766201"/>
              <a:ext cx="99219" cy="55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/>
            <p:cNvCxnSpPr/>
            <p:nvPr/>
          </p:nvCxnSpPr>
          <p:spPr>
            <a:xfrm rot="5400000">
              <a:off x="6999557" y="5482038"/>
              <a:ext cx="474662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/>
            <p:cNvCxnSpPr/>
            <p:nvPr/>
          </p:nvCxnSpPr>
          <p:spPr>
            <a:xfrm rot="5400000">
              <a:off x="7224584" y="5768979"/>
              <a:ext cx="97632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1014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/>
            <p:cNvCxnSpPr/>
            <p:nvPr/>
          </p:nvCxnSpPr>
          <p:spPr>
            <a:xfrm rot="5400000">
              <a:off x="7177754" y="5876929"/>
              <a:ext cx="116681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1014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/>
            <p:cNvCxnSpPr/>
            <p:nvPr/>
          </p:nvCxnSpPr>
          <p:spPr>
            <a:xfrm rot="5400000">
              <a:off x="7087661" y="5878120"/>
              <a:ext cx="117476" cy="1588"/>
            </a:xfrm>
            <a:prstGeom prst="line">
              <a:avLst/>
            </a:prstGeom>
            <a:ln w="19050">
              <a:solidFill>
                <a:schemeClr val="tx1">
                  <a:alpha val="69000"/>
                </a:schemeClr>
              </a:solidFill>
            </a:ln>
            <a:effectLst>
              <a:outerShdw blurRad="50800" dist="25400" dir="1014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/>
            <p:cNvCxnSpPr/>
            <p:nvPr/>
          </p:nvCxnSpPr>
          <p:spPr>
            <a:xfrm rot="5400000">
              <a:off x="7161084" y="5979323"/>
              <a:ext cx="83343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1014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5" name="Freeform 424"/>
            <p:cNvSpPr/>
            <p:nvPr/>
          </p:nvSpPr>
          <p:spPr>
            <a:xfrm>
              <a:off x="7452254" y="4003282"/>
              <a:ext cx="53446" cy="438150"/>
            </a:xfrm>
            <a:custGeom>
              <a:avLst/>
              <a:gdLst>
                <a:gd name="connsiteX0" fmla="*/ 0 w 53446"/>
                <a:gd name="connsiteY0" fmla="*/ 0 h 438150"/>
                <a:gd name="connsiteX1" fmla="*/ 12700 w 53446"/>
                <a:gd name="connsiteY1" fmla="*/ 107950 h 438150"/>
                <a:gd name="connsiteX2" fmla="*/ 47625 w 53446"/>
                <a:gd name="connsiteY2" fmla="*/ 269875 h 438150"/>
                <a:gd name="connsiteX3" fmla="*/ 47625 w 53446"/>
                <a:gd name="connsiteY3" fmla="*/ 43815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6" h="438150">
                  <a:moveTo>
                    <a:pt x="0" y="0"/>
                  </a:moveTo>
                  <a:cubicBezTo>
                    <a:pt x="2381" y="31485"/>
                    <a:pt x="4762" y="62971"/>
                    <a:pt x="12700" y="107950"/>
                  </a:cubicBezTo>
                  <a:cubicBezTo>
                    <a:pt x="20638" y="152929"/>
                    <a:pt x="41804" y="214842"/>
                    <a:pt x="47625" y="269875"/>
                  </a:cubicBezTo>
                  <a:cubicBezTo>
                    <a:pt x="53446" y="324908"/>
                    <a:pt x="47625" y="438150"/>
                    <a:pt x="47625" y="438150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426" name="Straight Connector 425"/>
            <p:cNvCxnSpPr/>
            <p:nvPr/>
          </p:nvCxnSpPr>
          <p:spPr>
            <a:xfrm rot="16200000" flipH="1">
              <a:off x="7130127" y="5949160"/>
              <a:ext cx="85724" cy="57944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1014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/>
            <p:cNvCxnSpPr/>
            <p:nvPr/>
          </p:nvCxnSpPr>
          <p:spPr>
            <a:xfrm>
              <a:off x="7205138" y="5938445"/>
              <a:ext cx="30956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1014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/>
            <p:cNvCxnSpPr/>
            <p:nvPr/>
          </p:nvCxnSpPr>
          <p:spPr>
            <a:xfrm flipV="1">
              <a:off x="7236094" y="5819382"/>
              <a:ext cx="36512" cy="794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1014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/>
            <p:cNvCxnSpPr/>
            <p:nvPr/>
          </p:nvCxnSpPr>
          <p:spPr>
            <a:xfrm>
              <a:off x="7237682" y="5709844"/>
              <a:ext cx="34924" cy="11113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1014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0" name="Freeform 429"/>
            <p:cNvSpPr/>
            <p:nvPr/>
          </p:nvSpPr>
          <p:spPr>
            <a:xfrm>
              <a:off x="7017546" y="5269313"/>
              <a:ext cx="100013" cy="454025"/>
            </a:xfrm>
            <a:custGeom>
              <a:avLst/>
              <a:gdLst>
                <a:gd name="connsiteX0" fmla="*/ 0 w 100013"/>
                <a:gd name="connsiteY0" fmla="*/ 454025 h 454025"/>
                <a:gd name="connsiteX1" fmla="*/ 47625 w 100013"/>
                <a:gd name="connsiteY1" fmla="*/ 327025 h 454025"/>
                <a:gd name="connsiteX2" fmla="*/ 95250 w 100013"/>
                <a:gd name="connsiteY2" fmla="*/ 209550 h 454025"/>
                <a:gd name="connsiteX3" fmla="*/ 76200 w 100013"/>
                <a:gd name="connsiteY3" fmla="*/ 85725 h 454025"/>
                <a:gd name="connsiteX4" fmla="*/ 73025 w 100013"/>
                <a:gd name="connsiteY4" fmla="*/ 0 h 45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13" h="454025">
                  <a:moveTo>
                    <a:pt x="0" y="454025"/>
                  </a:moveTo>
                  <a:cubicBezTo>
                    <a:pt x="15875" y="410898"/>
                    <a:pt x="31750" y="367771"/>
                    <a:pt x="47625" y="327025"/>
                  </a:cubicBezTo>
                  <a:cubicBezTo>
                    <a:pt x="63500" y="286279"/>
                    <a:pt x="90488" y="249767"/>
                    <a:pt x="95250" y="209550"/>
                  </a:cubicBezTo>
                  <a:cubicBezTo>
                    <a:pt x="100013" y="169333"/>
                    <a:pt x="79904" y="120650"/>
                    <a:pt x="76200" y="85725"/>
                  </a:cubicBezTo>
                  <a:cubicBezTo>
                    <a:pt x="72496" y="50800"/>
                    <a:pt x="73025" y="0"/>
                    <a:pt x="73025" y="0"/>
                  </a:cubicBezTo>
                </a:path>
              </a:pathLst>
            </a:custGeom>
            <a:ln w="19050">
              <a:solidFill>
                <a:schemeClr val="tx1"/>
              </a:solidFill>
            </a:ln>
            <a:effectLst>
              <a:outerShdw blurRad="40000" dist="32639" dir="1002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431" name="Straight Connector 430"/>
            <p:cNvCxnSpPr/>
            <p:nvPr/>
          </p:nvCxnSpPr>
          <p:spPr>
            <a:xfrm rot="5400000">
              <a:off x="6871358" y="4420406"/>
              <a:ext cx="88122" cy="1590"/>
            </a:xfrm>
            <a:prstGeom prst="line">
              <a:avLst/>
            </a:prstGeom>
            <a:ln w="19050">
              <a:solidFill>
                <a:schemeClr val="tx1">
                  <a:alpha val="69000"/>
                </a:schemeClr>
              </a:solidFill>
            </a:ln>
            <a:effectLst>
              <a:outerShdw blurRad="40000" dist="32639" dir="72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Connector 431"/>
            <p:cNvCxnSpPr/>
            <p:nvPr/>
          </p:nvCxnSpPr>
          <p:spPr>
            <a:xfrm>
              <a:off x="6914624" y="4455982"/>
              <a:ext cx="84447" cy="50537"/>
            </a:xfrm>
            <a:prstGeom prst="line">
              <a:avLst/>
            </a:prstGeom>
            <a:ln w="19050">
              <a:solidFill>
                <a:schemeClr val="tx1">
                  <a:alpha val="69000"/>
                </a:schemeClr>
              </a:solidFill>
            </a:ln>
            <a:effectLst>
              <a:outerShdw blurRad="40000" dist="32639" dir="72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Straight Connector 432"/>
            <p:cNvCxnSpPr/>
            <p:nvPr/>
          </p:nvCxnSpPr>
          <p:spPr>
            <a:xfrm rot="16200000" flipH="1">
              <a:off x="7396341" y="3944106"/>
              <a:ext cx="67468" cy="4435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40000" dist="32639" dir="948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Straight Connector 433"/>
            <p:cNvCxnSpPr/>
            <p:nvPr/>
          </p:nvCxnSpPr>
          <p:spPr>
            <a:xfrm rot="5400000">
              <a:off x="7300388" y="3969063"/>
              <a:ext cx="61911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Straight Connector 434"/>
            <p:cNvCxnSpPr/>
            <p:nvPr/>
          </p:nvCxnSpPr>
          <p:spPr>
            <a:xfrm flipV="1">
              <a:off x="7331343" y="4003282"/>
              <a:ext cx="35720" cy="7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7" name="Freeform 436"/>
          <p:cNvSpPr/>
          <p:nvPr/>
        </p:nvSpPr>
        <p:spPr>
          <a:xfrm>
            <a:off x="7591425" y="4759325"/>
            <a:ext cx="133350" cy="13640"/>
          </a:xfrm>
          <a:custGeom>
            <a:avLst/>
            <a:gdLst>
              <a:gd name="connsiteX0" fmla="*/ 0 w 133350"/>
              <a:gd name="connsiteY0" fmla="*/ 0 h 13640"/>
              <a:gd name="connsiteX1" fmla="*/ 88900 w 133350"/>
              <a:gd name="connsiteY1" fmla="*/ 12700 h 13640"/>
              <a:gd name="connsiteX2" fmla="*/ 133350 w 133350"/>
              <a:gd name="connsiteY2" fmla="*/ 12700 h 1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350" h="13640">
                <a:moveTo>
                  <a:pt x="0" y="0"/>
                </a:moveTo>
                <a:cubicBezTo>
                  <a:pt x="33337" y="5291"/>
                  <a:pt x="66675" y="10583"/>
                  <a:pt x="88900" y="12700"/>
                </a:cubicBezTo>
                <a:cubicBezTo>
                  <a:pt x="111125" y="14817"/>
                  <a:pt x="133350" y="12700"/>
                  <a:pt x="133350" y="12700"/>
                </a:cubicBezTo>
              </a:path>
            </a:pathLst>
          </a:custGeom>
          <a:ln w="19050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3" name="Arc 442"/>
          <p:cNvSpPr/>
          <p:nvPr/>
        </p:nvSpPr>
        <p:spPr>
          <a:xfrm rot="20856685">
            <a:off x="7790471" y="4503941"/>
            <a:ext cx="409835" cy="656919"/>
          </a:xfrm>
          <a:prstGeom prst="arc">
            <a:avLst>
              <a:gd name="adj1" fmla="val 14439064"/>
              <a:gd name="adj2" fmla="val 16767029"/>
            </a:avLst>
          </a:prstGeom>
          <a:ln w="19050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6" name="Straight Connector 375"/>
          <p:cNvCxnSpPr/>
          <p:nvPr/>
        </p:nvCxnSpPr>
        <p:spPr>
          <a:xfrm flipH="1" flipV="1">
            <a:off x="5786879" y="5175957"/>
            <a:ext cx="745320" cy="88611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Connector 373"/>
          <p:cNvCxnSpPr>
            <a:cxnSpLocks/>
          </p:cNvCxnSpPr>
          <p:nvPr/>
        </p:nvCxnSpPr>
        <p:spPr>
          <a:xfrm flipV="1">
            <a:off x="5492440" y="2621385"/>
            <a:ext cx="145801" cy="251444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544AD-0785-74D8-7B10-C848ED71E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13-Oct-2023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647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86" descr="mu2edisk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7" t="37332" r="8605" b="49337"/>
          <a:stretch/>
        </p:blipFill>
        <p:spPr>
          <a:xfrm>
            <a:off x="262126" y="4033577"/>
            <a:ext cx="8708476" cy="1893147"/>
          </a:xfrm>
          <a:prstGeom prst="rect">
            <a:avLst/>
          </a:prstGeom>
        </p:spPr>
      </p:pic>
      <p:grpSp>
        <p:nvGrpSpPr>
          <p:cNvPr id="88" name="Group 87"/>
          <p:cNvGrpSpPr/>
          <p:nvPr/>
        </p:nvGrpSpPr>
        <p:grpSpPr>
          <a:xfrm rot="1108014">
            <a:off x="1180250" y="4701835"/>
            <a:ext cx="255522" cy="233811"/>
            <a:chOff x="965372" y="3866032"/>
            <a:chExt cx="255522" cy="233811"/>
          </a:xfrm>
        </p:grpSpPr>
        <p:sp>
          <p:nvSpPr>
            <p:cNvPr id="89" name="Arc 88"/>
            <p:cNvSpPr/>
            <p:nvPr/>
          </p:nvSpPr>
          <p:spPr>
            <a:xfrm rot="9954521">
              <a:off x="1031837" y="3938014"/>
              <a:ext cx="45719" cy="137485"/>
            </a:xfrm>
            <a:prstGeom prst="arc">
              <a:avLst>
                <a:gd name="adj1" fmla="val 11005528"/>
                <a:gd name="adj2" fmla="val 0"/>
              </a:avLst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Arc 89"/>
            <p:cNvSpPr/>
            <p:nvPr/>
          </p:nvSpPr>
          <p:spPr>
            <a:xfrm rot="20042317">
              <a:off x="1033665" y="3948226"/>
              <a:ext cx="119881" cy="126181"/>
            </a:xfrm>
            <a:prstGeom prst="arc">
              <a:avLst>
                <a:gd name="adj1" fmla="val 11005528"/>
                <a:gd name="adj2" fmla="val 0"/>
              </a:avLst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Arc 90"/>
            <p:cNvSpPr/>
            <p:nvPr/>
          </p:nvSpPr>
          <p:spPr>
            <a:xfrm rot="20042317">
              <a:off x="965372" y="3973662"/>
              <a:ext cx="119881" cy="126181"/>
            </a:xfrm>
            <a:prstGeom prst="arc">
              <a:avLst>
                <a:gd name="adj1" fmla="val 11005528"/>
                <a:gd name="adj2" fmla="val 0"/>
              </a:avLst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Arc 91"/>
            <p:cNvSpPr/>
            <p:nvPr/>
          </p:nvSpPr>
          <p:spPr>
            <a:xfrm rot="9954521">
              <a:off x="1101474" y="3912798"/>
              <a:ext cx="45719" cy="137485"/>
            </a:xfrm>
            <a:prstGeom prst="arc">
              <a:avLst>
                <a:gd name="adj1" fmla="val 11005528"/>
                <a:gd name="adj2" fmla="val 0"/>
              </a:avLst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Arc 92"/>
            <p:cNvSpPr/>
            <p:nvPr/>
          </p:nvSpPr>
          <p:spPr>
            <a:xfrm rot="20042317">
              <a:off x="1101013" y="3903119"/>
              <a:ext cx="119881" cy="126181"/>
            </a:xfrm>
            <a:prstGeom prst="arc">
              <a:avLst>
                <a:gd name="adj1" fmla="val 11005528"/>
                <a:gd name="adj2" fmla="val 0"/>
              </a:avLst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Arc 93"/>
            <p:cNvSpPr/>
            <p:nvPr/>
          </p:nvSpPr>
          <p:spPr>
            <a:xfrm rot="9954521">
              <a:off x="1166532" y="3866032"/>
              <a:ext cx="45719" cy="137485"/>
            </a:xfrm>
            <a:prstGeom prst="arc">
              <a:avLst>
                <a:gd name="adj1" fmla="val 11005528"/>
                <a:gd name="adj2" fmla="val 0"/>
              </a:avLst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5" name="Group 94"/>
          <p:cNvGrpSpPr/>
          <p:nvPr/>
        </p:nvGrpSpPr>
        <p:grpSpPr>
          <a:xfrm rot="1108014">
            <a:off x="1407219" y="4666497"/>
            <a:ext cx="255522" cy="233811"/>
            <a:chOff x="965372" y="3866032"/>
            <a:chExt cx="255522" cy="233811"/>
          </a:xfrm>
        </p:grpSpPr>
        <p:sp>
          <p:nvSpPr>
            <p:cNvPr id="96" name="Arc 95"/>
            <p:cNvSpPr/>
            <p:nvPr/>
          </p:nvSpPr>
          <p:spPr>
            <a:xfrm rot="9954521">
              <a:off x="1031837" y="3938014"/>
              <a:ext cx="45719" cy="137485"/>
            </a:xfrm>
            <a:prstGeom prst="arc">
              <a:avLst>
                <a:gd name="adj1" fmla="val 11005528"/>
                <a:gd name="adj2" fmla="val 0"/>
              </a:avLst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Arc 96"/>
            <p:cNvSpPr/>
            <p:nvPr/>
          </p:nvSpPr>
          <p:spPr>
            <a:xfrm rot="20042317">
              <a:off x="1033665" y="3948226"/>
              <a:ext cx="119881" cy="126181"/>
            </a:xfrm>
            <a:prstGeom prst="arc">
              <a:avLst>
                <a:gd name="adj1" fmla="val 11005528"/>
                <a:gd name="adj2" fmla="val 0"/>
              </a:avLst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Arc 97"/>
            <p:cNvSpPr/>
            <p:nvPr/>
          </p:nvSpPr>
          <p:spPr>
            <a:xfrm rot="20042317">
              <a:off x="965372" y="3973662"/>
              <a:ext cx="119881" cy="126181"/>
            </a:xfrm>
            <a:prstGeom prst="arc">
              <a:avLst>
                <a:gd name="adj1" fmla="val 11005528"/>
                <a:gd name="adj2" fmla="val 0"/>
              </a:avLst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Arc 98"/>
            <p:cNvSpPr/>
            <p:nvPr/>
          </p:nvSpPr>
          <p:spPr>
            <a:xfrm rot="9954521">
              <a:off x="1101474" y="3912798"/>
              <a:ext cx="45719" cy="137485"/>
            </a:xfrm>
            <a:prstGeom prst="arc">
              <a:avLst>
                <a:gd name="adj1" fmla="val 11005528"/>
                <a:gd name="adj2" fmla="val 0"/>
              </a:avLst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Arc 99"/>
            <p:cNvSpPr/>
            <p:nvPr/>
          </p:nvSpPr>
          <p:spPr>
            <a:xfrm rot="20042317">
              <a:off x="1101013" y="3903119"/>
              <a:ext cx="119881" cy="126181"/>
            </a:xfrm>
            <a:prstGeom prst="arc">
              <a:avLst>
                <a:gd name="adj1" fmla="val 11005528"/>
                <a:gd name="adj2" fmla="val 0"/>
              </a:avLst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Arc 100"/>
            <p:cNvSpPr/>
            <p:nvPr/>
          </p:nvSpPr>
          <p:spPr>
            <a:xfrm rot="9954521">
              <a:off x="1166532" y="3866032"/>
              <a:ext cx="45719" cy="137485"/>
            </a:xfrm>
            <a:prstGeom prst="arc">
              <a:avLst>
                <a:gd name="adj1" fmla="val 11005528"/>
                <a:gd name="adj2" fmla="val 0"/>
              </a:avLst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2" name="Arc 101"/>
          <p:cNvSpPr/>
          <p:nvPr/>
        </p:nvSpPr>
        <p:spPr>
          <a:xfrm rot="11062535">
            <a:off x="1691325" y="4689763"/>
            <a:ext cx="45719" cy="137485"/>
          </a:xfrm>
          <a:prstGeom prst="arc">
            <a:avLst>
              <a:gd name="adj1" fmla="val 11005528"/>
              <a:gd name="adj2" fmla="val 0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Arc 102"/>
          <p:cNvSpPr/>
          <p:nvPr/>
        </p:nvSpPr>
        <p:spPr>
          <a:xfrm rot="21150331">
            <a:off x="1689705" y="4712065"/>
            <a:ext cx="119881" cy="126181"/>
          </a:xfrm>
          <a:prstGeom prst="arc">
            <a:avLst>
              <a:gd name="adj1" fmla="val 11005528"/>
              <a:gd name="adj2" fmla="val 0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Arc 103"/>
          <p:cNvSpPr/>
          <p:nvPr/>
        </p:nvSpPr>
        <p:spPr>
          <a:xfrm rot="21150331">
            <a:off x="1616872" y="4714559"/>
            <a:ext cx="119881" cy="126181"/>
          </a:xfrm>
          <a:prstGeom prst="arc">
            <a:avLst>
              <a:gd name="adj1" fmla="val 11005528"/>
              <a:gd name="adj2" fmla="val 0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Arc 104"/>
          <p:cNvSpPr/>
          <p:nvPr/>
        </p:nvSpPr>
        <p:spPr>
          <a:xfrm rot="11062535">
            <a:off x="1765364" y="4687904"/>
            <a:ext cx="45719" cy="137485"/>
          </a:xfrm>
          <a:prstGeom prst="arc">
            <a:avLst>
              <a:gd name="adj1" fmla="val 11005528"/>
              <a:gd name="adj2" fmla="val 0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Arc 105"/>
          <p:cNvSpPr/>
          <p:nvPr/>
        </p:nvSpPr>
        <p:spPr>
          <a:xfrm rot="21150331">
            <a:off x="1767873" y="4690614"/>
            <a:ext cx="119881" cy="126181"/>
          </a:xfrm>
          <a:prstGeom prst="arc">
            <a:avLst>
              <a:gd name="adj1" fmla="val 11005528"/>
              <a:gd name="adj2" fmla="val 0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Arc 106"/>
          <p:cNvSpPr/>
          <p:nvPr/>
        </p:nvSpPr>
        <p:spPr>
          <a:xfrm rot="11062535">
            <a:off x="1691325" y="4692938"/>
            <a:ext cx="45719" cy="137485"/>
          </a:xfrm>
          <a:prstGeom prst="arc">
            <a:avLst>
              <a:gd name="adj1" fmla="val 11005528"/>
              <a:gd name="adj2" fmla="val 0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Arc 107"/>
          <p:cNvSpPr/>
          <p:nvPr/>
        </p:nvSpPr>
        <p:spPr>
          <a:xfrm rot="21150331">
            <a:off x="1689705" y="4715240"/>
            <a:ext cx="119881" cy="126181"/>
          </a:xfrm>
          <a:prstGeom prst="arc">
            <a:avLst>
              <a:gd name="adj1" fmla="val 11005528"/>
              <a:gd name="adj2" fmla="val 0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Arc 108"/>
          <p:cNvSpPr/>
          <p:nvPr/>
        </p:nvSpPr>
        <p:spPr>
          <a:xfrm rot="21150331">
            <a:off x="1616872" y="4717734"/>
            <a:ext cx="119881" cy="126181"/>
          </a:xfrm>
          <a:prstGeom prst="arc">
            <a:avLst>
              <a:gd name="adj1" fmla="val 11005528"/>
              <a:gd name="adj2" fmla="val 0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Arc 109"/>
          <p:cNvSpPr/>
          <p:nvPr/>
        </p:nvSpPr>
        <p:spPr>
          <a:xfrm rot="11062535">
            <a:off x="1765364" y="4691079"/>
            <a:ext cx="45719" cy="137485"/>
          </a:xfrm>
          <a:prstGeom prst="arc">
            <a:avLst>
              <a:gd name="adj1" fmla="val 11005528"/>
              <a:gd name="adj2" fmla="val 0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Arc 110"/>
          <p:cNvSpPr/>
          <p:nvPr/>
        </p:nvSpPr>
        <p:spPr>
          <a:xfrm rot="21150331">
            <a:off x="1767873" y="4693789"/>
            <a:ext cx="119881" cy="126181"/>
          </a:xfrm>
          <a:prstGeom prst="arc">
            <a:avLst>
              <a:gd name="adj1" fmla="val 11005528"/>
              <a:gd name="adj2" fmla="val 0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Arc 111"/>
          <p:cNvSpPr/>
          <p:nvPr/>
        </p:nvSpPr>
        <p:spPr>
          <a:xfrm rot="21150331">
            <a:off x="1925963" y="4679699"/>
            <a:ext cx="119881" cy="126181"/>
          </a:xfrm>
          <a:prstGeom prst="arc">
            <a:avLst>
              <a:gd name="adj1" fmla="val 11005528"/>
              <a:gd name="adj2" fmla="val 0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Arc 112"/>
          <p:cNvSpPr/>
          <p:nvPr/>
        </p:nvSpPr>
        <p:spPr>
          <a:xfrm rot="21150331">
            <a:off x="1853130" y="4682193"/>
            <a:ext cx="119881" cy="126181"/>
          </a:xfrm>
          <a:prstGeom prst="arc">
            <a:avLst>
              <a:gd name="adj1" fmla="val 11005528"/>
              <a:gd name="adj2" fmla="val 0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Arc 113"/>
          <p:cNvSpPr/>
          <p:nvPr/>
        </p:nvSpPr>
        <p:spPr>
          <a:xfrm rot="21150331">
            <a:off x="2004131" y="4658248"/>
            <a:ext cx="119881" cy="126181"/>
          </a:xfrm>
          <a:prstGeom prst="arc">
            <a:avLst>
              <a:gd name="adj1" fmla="val 11005528"/>
              <a:gd name="adj2" fmla="val 0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Arc 114"/>
          <p:cNvSpPr/>
          <p:nvPr/>
        </p:nvSpPr>
        <p:spPr>
          <a:xfrm rot="21150331">
            <a:off x="2371171" y="4604330"/>
            <a:ext cx="119881" cy="126181"/>
          </a:xfrm>
          <a:prstGeom prst="arc">
            <a:avLst>
              <a:gd name="adj1" fmla="val 11005528"/>
              <a:gd name="adj2" fmla="val 0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Arc 115"/>
          <p:cNvSpPr/>
          <p:nvPr/>
        </p:nvSpPr>
        <p:spPr>
          <a:xfrm rot="21150331">
            <a:off x="2298338" y="4606824"/>
            <a:ext cx="119881" cy="126181"/>
          </a:xfrm>
          <a:prstGeom prst="arc">
            <a:avLst>
              <a:gd name="adj1" fmla="val 11005528"/>
              <a:gd name="adj2" fmla="val 0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Arc 116"/>
          <p:cNvSpPr/>
          <p:nvPr/>
        </p:nvSpPr>
        <p:spPr>
          <a:xfrm>
            <a:off x="2449339" y="4598754"/>
            <a:ext cx="119881" cy="126181"/>
          </a:xfrm>
          <a:prstGeom prst="arc">
            <a:avLst>
              <a:gd name="adj1" fmla="val 11005528"/>
              <a:gd name="adj2" fmla="val 0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Arc 117"/>
          <p:cNvSpPr/>
          <p:nvPr/>
        </p:nvSpPr>
        <p:spPr>
          <a:xfrm rot="21150331">
            <a:off x="2145493" y="4638419"/>
            <a:ext cx="119881" cy="126181"/>
          </a:xfrm>
          <a:prstGeom prst="arc">
            <a:avLst>
              <a:gd name="adj1" fmla="val 11005528"/>
              <a:gd name="adj2" fmla="val 0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Arc 118"/>
          <p:cNvSpPr/>
          <p:nvPr/>
        </p:nvSpPr>
        <p:spPr>
          <a:xfrm rot="21150331">
            <a:off x="2072660" y="4640913"/>
            <a:ext cx="119881" cy="126181"/>
          </a:xfrm>
          <a:prstGeom prst="arc">
            <a:avLst>
              <a:gd name="adj1" fmla="val 11005528"/>
              <a:gd name="adj2" fmla="val 0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Arc 119"/>
          <p:cNvSpPr/>
          <p:nvPr/>
        </p:nvSpPr>
        <p:spPr>
          <a:xfrm rot="21150331">
            <a:off x="2223661" y="4616968"/>
            <a:ext cx="119881" cy="126181"/>
          </a:xfrm>
          <a:prstGeom prst="arc">
            <a:avLst>
              <a:gd name="adj1" fmla="val 11005528"/>
              <a:gd name="adj2" fmla="val 0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Arc 120"/>
          <p:cNvSpPr/>
          <p:nvPr/>
        </p:nvSpPr>
        <p:spPr>
          <a:xfrm>
            <a:off x="2528329" y="4599544"/>
            <a:ext cx="119881" cy="126181"/>
          </a:xfrm>
          <a:prstGeom prst="arc">
            <a:avLst>
              <a:gd name="adj1" fmla="val 11005528"/>
              <a:gd name="adj2" fmla="val 0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Arc 121"/>
          <p:cNvSpPr/>
          <p:nvPr/>
        </p:nvSpPr>
        <p:spPr>
          <a:xfrm>
            <a:off x="2680729" y="4611822"/>
            <a:ext cx="119881" cy="126181"/>
          </a:xfrm>
          <a:prstGeom prst="arc">
            <a:avLst>
              <a:gd name="adj1" fmla="val 11005528"/>
              <a:gd name="adj2" fmla="val 0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Arc 122"/>
          <p:cNvSpPr/>
          <p:nvPr/>
        </p:nvSpPr>
        <p:spPr>
          <a:xfrm>
            <a:off x="2609851" y="4606513"/>
            <a:ext cx="119881" cy="126181"/>
          </a:xfrm>
          <a:prstGeom prst="arc">
            <a:avLst>
              <a:gd name="adj1" fmla="val 11005528"/>
              <a:gd name="adj2" fmla="val 0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Arc 123"/>
          <p:cNvSpPr/>
          <p:nvPr/>
        </p:nvSpPr>
        <p:spPr>
          <a:xfrm rot="496777">
            <a:off x="2764728" y="4624716"/>
            <a:ext cx="119881" cy="126181"/>
          </a:xfrm>
          <a:prstGeom prst="arc">
            <a:avLst>
              <a:gd name="adj1" fmla="val 11005528"/>
              <a:gd name="adj2" fmla="val 0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Arc 124"/>
          <p:cNvSpPr/>
          <p:nvPr/>
        </p:nvSpPr>
        <p:spPr>
          <a:xfrm rot="496777">
            <a:off x="2848726" y="4643777"/>
            <a:ext cx="119881" cy="126181"/>
          </a:xfrm>
          <a:prstGeom prst="arc">
            <a:avLst>
              <a:gd name="adj1" fmla="val 11005528"/>
              <a:gd name="adj2" fmla="val 0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Arc 125"/>
          <p:cNvSpPr/>
          <p:nvPr/>
        </p:nvSpPr>
        <p:spPr>
          <a:xfrm rot="951812">
            <a:off x="2932723" y="4654046"/>
            <a:ext cx="119881" cy="126181"/>
          </a:xfrm>
          <a:prstGeom prst="arc">
            <a:avLst>
              <a:gd name="adj1" fmla="val 11005528"/>
              <a:gd name="adj2" fmla="val 0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Arc 126"/>
          <p:cNvSpPr/>
          <p:nvPr/>
        </p:nvSpPr>
        <p:spPr>
          <a:xfrm rot="951812">
            <a:off x="3010219" y="4686198"/>
            <a:ext cx="119881" cy="126181"/>
          </a:xfrm>
          <a:prstGeom prst="arc">
            <a:avLst>
              <a:gd name="adj1" fmla="val 11005528"/>
              <a:gd name="adj2" fmla="val 0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Arc 127"/>
          <p:cNvSpPr/>
          <p:nvPr/>
        </p:nvSpPr>
        <p:spPr>
          <a:xfrm rot="951812">
            <a:off x="3087714" y="4711906"/>
            <a:ext cx="119881" cy="126181"/>
          </a:xfrm>
          <a:prstGeom prst="arc">
            <a:avLst>
              <a:gd name="adj1" fmla="val 11005528"/>
              <a:gd name="adj2" fmla="val 0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Arc 128"/>
          <p:cNvSpPr/>
          <p:nvPr/>
        </p:nvSpPr>
        <p:spPr>
          <a:xfrm rot="1667382">
            <a:off x="3158860" y="4743865"/>
            <a:ext cx="119881" cy="126181"/>
          </a:xfrm>
          <a:prstGeom prst="arc">
            <a:avLst>
              <a:gd name="adj1" fmla="val 11005528"/>
              <a:gd name="adj2" fmla="val 0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Arc 129"/>
          <p:cNvSpPr/>
          <p:nvPr/>
        </p:nvSpPr>
        <p:spPr>
          <a:xfrm rot="1667382">
            <a:off x="3228816" y="4782435"/>
            <a:ext cx="119881" cy="126181"/>
          </a:xfrm>
          <a:prstGeom prst="arc">
            <a:avLst>
              <a:gd name="adj1" fmla="val 11005528"/>
              <a:gd name="adj2" fmla="val 19241856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Arc 130"/>
          <p:cNvSpPr/>
          <p:nvPr/>
        </p:nvSpPr>
        <p:spPr>
          <a:xfrm rot="1667382">
            <a:off x="3571610" y="5065471"/>
            <a:ext cx="119881" cy="126181"/>
          </a:xfrm>
          <a:prstGeom prst="arc">
            <a:avLst>
              <a:gd name="adj1" fmla="val 11005528"/>
              <a:gd name="adj2" fmla="val 1407024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Arc 131"/>
          <p:cNvSpPr/>
          <p:nvPr/>
        </p:nvSpPr>
        <p:spPr>
          <a:xfrm rot="855325">
            <a:off x="3638392" y="5115060"/>
            <a:ext cx="119881" cy="126181"/>
          </a:xfrm>
          <a:prstGeom prst="arc">
            <a:avLst>
              <a:gd name="adj1" fmla="val 11005528"/>
              <a:gd name="adj2" fmla="val 1407024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Arc 132"/>
          <p:cNvSpPr/>
          <p:nvPr/>
        </p:nvSpPr>
        <p:spPr>
          <a:xfrm rot="434165">
            <a:off x="3717160" y="5142881"/>
            <a:ext cx="119881" cy="126181"/>
          </a:xfrm>
          <a:prstGeom prst="arc">
            <a:avLst>
              <a:gd name="adj1" fmla="val 11005528"/>
              <a:gd name="adj2" fmla="val 1407024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Arc 133"/>
          <p:cNvSpPr/>
          <p:nvPr/>
        </p:nvSpPr>
        <p:spPr>
          <a:xfrm rot="434165">
            <a:off x="3784570" y="5172804"/>
            <a:ext cx="119881" cy="126181"/>
          </a:xfrm>
          <a:prstGeom prst="arc">
            <a:avLst>
              <a:gd name="adj1" fmla="val 11005528"/>
              <a:gd name="adj2" fmla="val 1407024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Arc 134"/>
          <p:cNvSpPr/>
          <p:nvPr/>
        </p:nvSpPr>
        <p:spPr>
          <a:xfrm>
            <a:off x="3869560" y="5197175"/>
            <a:ext cx="119881" cy="126181"/>
          </a:xfrm>
          <a:prstGeom prst="arc">
            <a:avLst>
              <a:gd name="adj1" fmla="val 11005528"/>
              <a:gd name="adj2" fmla="val 1407024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Arc 135"/>
          <p:cNvSpPr/>
          <p:nvPr/>
        </p:nvSpPr>
        <p:spPr>
          <a:xfrm>
            <a:off x="3939794" y="5213019"/>
            <a:ext cx="155956" cy="126181"/>
          </a:xfrm>
          <a:prstGeom prst="arc">
            <a:avLst>
              <a:gd name="adj1" fmla="val 11005528"/>
              <a:gd name="adj2" fmla="val 1407024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Arc 136"/>
          <p:cNvSpPr/>
          <p:nvPr/>
        </p:nvSpPr>
        <p:spPr>
          <a:xfrm>
            <a:off x="4053620" y="5250445"/>
            <a:ext cx="155956" cy="92104"/>
          </a:xfrm>
          <a:prstGeom prst="arc">
            <a:avLst>
              <a:gd name="adj1" fmla="val 11005528"/>
              <a:gd name="adj2" fmla="val 1407024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Arc 137"/>
          <p:cNvSpPr/>
          <p:nvPr/>
        </p:nvSpPr>
        <p:spPr>
          <a:xfrm rot="21368266">
            <a:off x="4161570" y="5262919"/>
            <a:ext cx="155956" cy="92104"/>
          </a:xfrm>
          <a:prstGeom prst="arc">
            <a:avLst>
              <a:gd name="adj1" fmla="val 11005528"/>
              <a:gd name="adj2" fmla="val 1407024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Arc 138"/>
          <p:cNvSpPr/>
          <p:nvPr/>
        </p:nvSpPr>
        <p:spPr>
          <a:xfrm rot="20968505">
            <a:off x="4275870" y="5281258"/>
            <a:ext cx="155956" cy="92104"/>
          </a:xfrm>
          <a:prstGeom prst="arc">
            <a:avLst>
              <a:gd name="adj1" fmla="val 11005528"/>
              <a:gd name="adj2" fmla="val 1407024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Arc 139"/>
          <p:cNvSpPr/>
          <p:nvPr/>
        </p:nvSpPr>
        <p:spPr>
          <a:xfrm rot="20968505">
            <a:off x="4396520" y="5277305"/>
            <a:ext cx="155956" cy="92104"/>
          </a:xfrm>
          <a:prstGeom prst="arc">
            <a:avLst>
              <a:gd name="adj1" fmla="val 11005528"/>
              <a:gd name="adj2" fmla="val 1407024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Arc 140"/>
          <p:cNvSpPr/>
          <p:nvPr/>
        </p:nvSpPr>
        <p:spPr>
          <a:xfrm rot="20519236">
            <a:off x="4510819" y="5281258"/>
            <a:ext cx="155956" cy="92104"/>
          </a:xfrm>
          <a:prstGeom prst="arc">
            <a:avLst>
              <a:gd name="adj1" fmla="val 11005528"/>
              <a:gd name="adj2" fmla="val 1407024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Arc 141"/>
          <p:cNvSpPr/>
          <p:nvPr/>
        </p:nvSpPr>
        <p:spPr>
          <a:xfrm rot="20519236">
            <a:off x="4631469" y="5274129"/>
            <a:ext cx="155956" cy="92104"/>
          </a:xfrm>
          <a:prstGeom prst="arc">
            <a:avLst>
              <a:gd name="adj1" fmla="val 11005528"/>
              <a:gd name="adj2" fmla="val 1407024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Arc 142"/>
          <p:cNvSpPr/>
          <p:nvPr/>
        </p:nvSpPr>
        <p:spPr>
          <a:xfrm rot="20519236">
            <a:off x="4752119" y="5258901"/>
            <a:ext cx="155956" cy="92104"/>
          </a:xfrm>
          <a:prstGeom prst="arc">
            <a:avLst>
              <a:gd name="adj1" fmla="val 11005528"/>
              <a:gd name="adj2" fmla="val 1407024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Arc 143"/>
          <p:cNvSpPr/>
          <p:nvPr/>
        </p:nvSpPr>
        <p:spPr>
          <a:xfrm rot="20519236">
            <a:off x="4875945" y="5234876"/>
            <a:ext cx="155956" cy="92104"/>
          </a:xfrm>
          <a:prstGeom prst="arc">
            <a:avLst>
              <a:gd name="adj1" fmla="val 11005528"/>
              <a:gd name="adj2" fmla="val 1407024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Arc 144"/>
          <p:cNvSpPr/>
          <p:nvPr/>
        </p:nvSpPr>
        <p:spPr>
          <a:xfrm rot="20519236">
            <a:off x="4987070" y="5217785"/>
            <a:ext cx="155956" cy="92104"/>
          </a:xfrm>
          <a:prstGeom prst="arc">
            <a:avLst>
              <a:gd name="adj1" fmla="val 11005528"/>
              <a:gd name="adj2" fmla="val 1407024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Arc 145"/>
          <p:cNvSpPr/>
          <p:nvPr/>
        </p:nvSpPr>
        <p:spPr>
          <a:xfrm rot="20519236">
            <a:off x="5087463" y="5213350"/>
            <a:ext cx="205172" cy="92104"/>
          </a:xfrm>
          <a:prstGeom prst="arc">
            <a:avLst>
              <a:gd name="adj1" fmla="val 11005528"/>
              <a:gd name="adj2" fmla="val 1407024"/>
            </a:avLst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7" name="Group 146"/>
          <p:cNvGrpSpPr/>
          <p:nvPr/>
        </p:nvGrpSpPr>
        <p:grpSpPr>
          <a:xfrm>
            <a:off x="5215556" y="5094873"/>
            <a:ext cx="555250" cy="202111"/>
            <a:chOff x="4628181" y="4252431"/>
            <a:chExt cx="555250" cy="202111"/>
          </a:xfrm>
        </p:grpSpPr>
        <p:sp>
          <p:nvSpPr>
            <p:cNvPr id="148" name="Arc 147"/>
            <p:cNvSpPr/>
            <p:nvPr/>
          </p:nvSpPr>
          <p:spPr>
            <a:xfrm rot="20466250">
              <a:off x="4628181" y="4328361"/>
              <a:ext cx="250613" cy="126181"/>
            </a:xfrm>
            <a:prstGeom prst="arc">
              <a:avLst>
                <a:gd name="adj1" fmla="val 11005528"/>
                <a:gd name="adj2" fmla="val 0"/>
              </a:avLst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Arc 148"/>
            <p:cNvSpPr/>
            <p:nvPr/>
          </p:nvSpPr>
          <p:spPr>
            <a:xfrm rot="20466250">
              <a:off x="4779630" y="4280041"/>
              <a:ext cx="250613" cy="126181"/>
            </a:xfrm>
            <a:prstGeom prst="arc">
              <a:avLst>
                <a:gd name="adj1" fmla="val 11005528"/>
                <a:gd name="adj2" fmla="val 0"/>
              </a:avLst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Arc 149"/>
            <p:cNvSpPr/>
            <p:nvPr/>
          </p:nvSpPr>
          <p:spPr>
            <a:xfrm rot="9159468">
              <a:off x="4931299" y="4252602"/>
              <a:ext cx="95577" cy="137485"/>
            </a:xfrm>
            <a:prstGeom prst="arc">
              <a:avLst>
                <a:gd name="adj1" fmla="val 11005528"/>
                <a:gd name="adj2" fmla="val 0"/>
              </a:avLst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Arc 150"/>
            <p:cNvSpPr/>
            <p:nvPr/>
          </p:nvSpPr>
          <p:spPr>
            <a:xfrm rot="10110389">
              <a:off x="4778601" y="4284618"/>
              <a:ext cx="93209" cy="142325"/>
            </a:xfrm>
            <a:prstGeom prst="arc">
              <a:avLst>
                <a:gd name="adj1" fmla="val 11005528"/>
                <a:gd name="adj2" fmla="val 0"/>
              </a:avLst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" name="Arc 151"/>
            <p:cNvSpPr/>
            <p:nvPr/>
          </p:nvSpPr>
          <p:spPr>
            <a:xfrm rot="21116563">
              <a:off x="4932818" y="4252431"/>
              <a:ext cx="250613" cy="126181"/>
            </a:xfrm>
            <a:prstGeom prst="arc">
              <a:avLst>
                <a:gd name="adj1" fmla="val 10433135"/>
                <a:gd name="adj2" fmla="val 20813527"/>
              </a:avLst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4C97"/>
                </a:solidFill>
              </a:rPr>
              <a:t>Mu2e Detector Solenoid</a:t>
            </a:r>
          </a:p>
        </p:txBody>
      </p:sp>
      <p:sp>
        <p:nvSpPr>
          <p:cNvPr id="235" name="TextBox 234"/>
          <p:cNvSpPr txBox="1"/>
          <p:nvPr/>
        </p:nvSpPr>
        <p:spPr>
          <a:xfrm>
            <a:off x="5727940" y="975691"/>
            <a:ext cx="316823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1800" b="1" dirty="0">
                <a:solidFill>
                  <a:srgbClr val="404040"/>
                </a:solidFill>
              </a:rPr>
              <a:t>Detector Solenoid</a:t>
            </a:r>
          </a:p>
          <a:p>
            <a:pPr lvl="1" indent="-228600">
              <a:buFont typeface="Arial"/>
              <a:buChar char="•"/>
            </a:pPr>
            <a:r>
              <a:rPr lang="en-US" sz="1800" dirty="0"/>
              <a:t>Graded upstream field to improve acceptance and reject backgrounds</a:t>
            </a:r>
          </a:p>
          <a:p>
            <a:pPr lvl="1" indent="-228600">
              <a:buFont typeface="Arial"/>
              <a:buChar char="•"/>
            </a:pPr>
            <a:r>
              <a:rPr lang="en-US" sz="1800" dirty="0"/>
              <a:t>Uniform field downstream for momentum analysis</a:t>
            </a:r>
          </a:p>
        </p:txBody>
      </p:sp>
      <p:sp>
        <p:nvSpPr>
          <p:cNvPr id="244" name="Oval 243"/>
          <p:cNvSpPr>
            <a:spLocks noChangeAspect="1"/>
          </p:cNvSpPr>
          <p:nvPr/>
        </p:nvSpPr>
        <p:spPr>
          <a:xfrm>
            <a:off x="8331522" y="3708437"/>
            <a:ext cx="393192" cy="39319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2">
                <a:lumMod val="75000"/>
              </a:schemeClr>
            </a:solidFill>
          </a:ln>
          <a:effectLst>
            <a:outerShdw blurRad="40000" dist="73787" dir="33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/>
          </a:p>
        </p:txBody>
      </p:sp>
      <p:sp>
        <p:nvSpPr>
          <p:cNvPr id="245" name="TextBox 244"/>
          <p:cNvSpPr txBox="1"/>
          <p:nvPr/>
        </p:nvSpPr>
        <p:spPr>
          <a:xfrm>
            <a:off x="8323055" y="3752371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1 T</a:t>
            </a:r>
          </a:p>
        </p:txBody>
      </p:sp>
      <p:sp>
        <p:nvSpPr>
          <p:cNvPr id="246" name="Oval 245"/>
          <p:cNvSpPr>
            <a:spLocks noChangeAspect="1"/>
          </p:cNvSpPr>
          <p:nvPr/>
        </p:nvSpPr>
        <p:spPr>
          <a:xfrm>
            <a:off x="6125955" y="4173992"/>
            <a:ext cx="393192" cy="39319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2">
                <a:lumMod val="75000"/>
              </a:schemeClr>
            </a:solidFill>
          </a:ln>
          <a:effectLst>
            <a:outerShdw blurRad="40000" dist="73787" dir="33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47" name="TextBox 246"/>
          <p:cNvSpPr txBox="1"/>
          <p:nvPr/>
        </p:nvSpPr>
        <p:spPr>
          <a:xfrm>
            <a:off x="6125955" y="4215892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1 T</a:t>
            </a:r>
          </a:p>
        </p:txBody>
      </p:sp>
      <p:sp>
        <p:nvSpPr>
          <p:cNvPr id="248" name="Oval 247"/>
          <p:cNvSpPr>
            <a:spLocks noChangeAspect="1"/>
          </p:cNvSpPr>
          <p:nvPr/>
        </p:nvSpPr>
        <p:spPr>
          <a:xfrm>
            <a:off x="4656042" y="4522265"/>
            <a:ext cx="393192" cy="39319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2">
                <a:lumMod val="75000"/>
              </a:schemeClr>
            </a:solidFill>
          </a:ln>
          <a:effectLst>
            <a:outerShdw blurRad="40000" dist="73787" dir="33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/>
          </a:p>
        </p:txBody>
      </p:sp>
      <p:sp>
        <p:nvSpPr>
          <p:cNvPr id="249" name="TextBox 248"/>
          <p:cNvSpPr txBox="1"/>
          <p:nvPr/>
        </p:nvSpPr>
        <p:spPr>
          <a:xfrm>
            <a:off x="4647575" y="4559849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2 T</a:t>
            </a:r>
          </a:p>
        </p:txBody>
      </p:sp>
      <p:grpSp>
        <p:nvGrpSpPr>
          <p:cNvPr id="252" name="Group 251"/>
          <p:cNvGrpSpPr>
            <a:grpSpLocks noChangeAspect="1"/>
          </p:cNvGrpSpPr>
          <p:nvPr/>
        </p:nvGrpSpPr>
        <p:grpSpPr>
          <a:xfrm>
            <a:off x="8827181" y="4434706"/>
            <a:ext cx="164403" cy="539243"/>
            <a:chOff x="6753492" y="3554374"/>
            <a:chExt cx="752208" cy="2467414"/>
          </a:xfrm>
        </p:grpSpPr>
        <p:sp>
          <p:nvSpPr>
            <p:cNvPr id="253" name="Freeform 252"/>
            <p:cNvSpPr/>
            <p:nvPr/>
          </p:nvSpPr>
          <p:spPr>
            <a:xfrm>
              <a:off x="7100887" y="5263757"/>
              <a:ext cx="46567" cy="561975"/>
            </a:xfrm>
            <a:custGeom>
              <a:avLst/>
              <a:gdLst>
                <a:gd name="connsiteX0" fmla="*/ 46567 w 46567"/>
                <a:gd name="connsiteY0" fmla="*/ 561975 h 561975"/>
                <a:gd name="connsiteX1" fmla="*/ 37042 w 46567"/>
                <a:gd name="connsiteY1" fmla="*/ 482600 h 561975"/>
                <a:gd name="connsiteX2" fmla="*/ 24342 w 46567"/>
                <a:gd name="connsiteY2" fmla="*/ 371475 h 561975"/>
                <a:gd name="connsiteX3" fmla="*/ 14817 w 46567"/>
                <a:gd name="connsiteY3" fmla="*/ 257175 h 561975"/>
                <a:gd name="connsiteX4" fmla="*/ 5292 w 46567"/>
                <a:gd name="connsiteY4" fmla="*/ 165100 h 561975"/>
                <a:gd name="connsiteX5" fmla="*/ 46567 w 46567"/>
                <a:gd name="connsiteY5" fmla="*/ 0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567" h="561975">
                  <a:moveTo>
                    <a:pt x="46567" y="561975"/>
                  </a:moveTo>
                  <a:cubicBezTo>
                    <a:pt x="43656" y="538162"/>
                    <a:pt x="40746" y="514350"/>
                    <a:pt x="37042" y="482600"/>
                  </a:cubicBezTo>
                  <a:cubicBezTo>
                    <a:pt x="33338" y="450850"/>
                    <a:pt x="28046" y="409046"/>
                    <a:pt x="24342" y="371475"/>
                  </a:cubicBezTo>
                  <a:cubicBezTo>
                    <a:pt x="20638" y="333904"/>
                    <a:pt x="17992" y="291571"/>
                    <a:pt x="14817" y="257175"/>
                  </a:cubicBezTo>
                  <a:cubicBezTo>
                    <a:pt x="11642" y="222779"/>
                    <a:pt x="0" y="207962"/>
                    <a:pt x="5292" y="165100"/>
                  </a:cubicBezTo>
                  <a:cubicBezTo>
                    <a:pt x="10584" y="122238"/>
                    <a:pt x="46567" y="0"/>
                    <a:pt x="46567" y="0"/>
                  </a:cubicBezTo>
                </a:path>
              </a:pathLst>
            </a:custGeom>
            <a:ln w="19050">
              <a:solidFill>
                <a:schemeClr val="tx1"/>
              </a:solidFill>
            </a:ln>
            <a:effectLst>
              <a:outerShdw blurRad="40000" dist="20000" dir="72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7083431" y="3884666"/>
              <a:ext cx="120912" cy="115353"/>
            </a:xfrm>
            <a:prstGeom prst="rect">
              <a:avLst/>
            </a:prstGeom>
            <a:solidFill>
              <a:schemeClr val="tx1">
                <a:alpha val="6000"/>
              </a:schemeClr>
            </a:solidFill>
            <a:ln w="19050">
              <a:noFill/>
            </a:ln>
            <a:effectLst>
              <a:outerShdw blurRad="53975" dist="2540000" dir="2700000" algn="tl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55" name="Freeform 254"/>
            <p:cNvSpPr/>
            <p:nvPr/>
          </p:nvSpPr>
          <p:spPr>
            <a:xfrm>
              <a:off x="7082635" y="3554374"/>
              <a:ext cx="325261" cy="204610"/>
            </a:xfrm>
            <a:custGeom>
              <a:avLst/>
              <a:gdLst>
                <a:gd name="connsiteX0" fmla="*/ 0 w 325261"/>
                <a:gd name="connsiteY0" fmla="*/ 90310 h 204610"/>
                <a:gd name="connsiteX1" fmla="*/ 33866 w 325261"/>
                <a:gd name="connsiteY1" fmla="*/ 43744 h 204610"/>
                <a:gd name="connsiteX2" fmla="*/ 105833 w 325261"/>
                <a:gd name="connsiteY2" fmla="*/ 5644 h 204610"/>
                <a:gd name="connsiteX3" fmla="*/ 198966 w 325261"/>
                <a:gd name="connsiteY3" fmla="*/ 9877 h 204610"/>
                <a:gd name="connsiteX4" fmla="*/ 292100 w 325261"/>
                <a:gd name="connsiteY4" fmla="*/ 60677 h 204610"/>
                <a:gd name="connsiteX5" fmla="*/ 321733 w 325261"/>
                <a:gd name="connsiteY5" fmla="*/ 94544 h 204610"/>
                <a:gd name="connsiteX6" fmla="*/ 313266 w 325261"/>
                <a:gd name="connsiteY6" fmla="*/ 204610 h 20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261" h="204610">
                  <a:moveTo>
                    <a:pt x="0" y="90310"/>
                  </a:moveTo>
                  <a:cubicBezTo>
                    <a:pt x="8113" y="74082"/>
                    <a:pt x="16227" y="57855"/>
                    <a:pt x="33866" y="43744"/>
                  </a:cubicBezTo>
                  <a:cubicBezTo>
                    <a:pt x="51505" y="29633"/>
                    <a:pt x="78316" y="11288"/>
                    <a:pt x="105833" y="5644"/>
                  </a:cubicBezTo>
                  <a:cubicBezTo>
                    <a:pt x="133350" y="0"/>
                    <a:pt x="167921" y="705"/>
                    <a:pt x="198966" y="9877"/>
                  </a:cubicBezTo>
                  <a:cubicBezTo>
                    <a:pt x="230011" y="19049"/>
                    <a:pt x="271639" y="46566"/>
                    <a:pt x="292100" y="60677"/>
                  </a:cubicBezTo>
                  <a:cubicBezTo>
                    <a:pt x="312561" y="74788"/>
                    <a:pt x="318205" y="70555"/>
                    <a:pt x="321733" y="94544"/>
                  </a:cubicBezTo>
                  <a:cubicBezTo>
                    <a:pt x="325261" y="118533"/>
                    <a:pt x="313266" y="204610"/>
                    <a:pt x="313266" y="204610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256" name="Straight Connector 255"/>
            <p:cNvCxnSpPr>
              <a:stCxn id="255" idx="0"/>
              <a:endCxn id="255" idx="6"/>
            </p:cNvCxnSpPr>
            <p:nvPr/>
          </p:nvCxnSpPr>
          <p:spPr>
            <a:xfrm>
              <a:off x="7082635" y="3644684"/>
              <a:ext cx="313266" cy="1143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>
              <a:endCxn id="255" idx="0"/>
            </p:cNvCxnSpPr>
            <p:nvPr/>
          </p:nvCxnSpPr>
          <p:spPr>
            <a:xfrm>
              <a:off x="6937906" y="3606407"/>
              <a:ext cx="144729" cy="38277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95250" dist="254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7026279" y="3702628"/>
              <a:ext cx="112712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95250" dist="12700" algn="tl" rotWithShape="0">
                <a:srgbClr val="00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5400000">
              <a:off x="6973365" y="3824603"/>
              <a:ext cx="118536" cy="1589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95250" dist="12700" algn="tl" rotWithShape="0">
                <a:srgbClr val="00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7030515" y="3879636"/>
              <a:ext cx="54239" cy="51590"/>
            </a:xfrm>
            <a:prstGeom prst="line">
              <a:avLst/>
            </a:prstGeom>
            <a:ln w="19050">
              <a:solidFill>
                <a:schemeClr val="tx1">
                  <a:alpha val="32000"/>
                </a:schemeClr>
              </a:solidFill>
            </a:ln>
            <a:effectLst>
              <a:outerShdw blurRad="95250" dist="12700" algn="tl" rotWithShape="0">
                <a:srgbClr val="00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5400000">
              <a:off x="6982358" y="4032034"/>
              <a:ext cx="198967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21180000" algn="tl" rotWithShape="0">
                <a:srgbClr val="000000">
                  <a:alpha val="45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0800000" flipV="1">
              <a:off x="7030254" y="3758984"/>
              <a:ext cx="53177" cy="794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95250" dist="25400" algn="tl" rotWithShape="0">
                <a:srgbClr val="000000"/>
              </a:outerShdw>
            </a:effectLst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3" name="Rectangle 262"/>
            <p:cNvSpPr/>
            <p:nvPr/>
          </p:nvSpPr>
          <p:spPr>
            <a:xfrm>
              <a:off x="6980021" y="3793923"/>
              <a:ext cx="56582" cy="42681"/>
            </a:xfrm>
            <a:prstGeom prst="rect">
              <a:avLst/>
            </a:prstGeom>
            <a:solidFill>
              <a:schemeClr val="tx1">
                <a:alpha val="10000"/>
              </a:schemeClr>
            </a:solidFill>
            <a:ln w="19050">
              <a:solidFill>
                <a:schemeClr val="tx1"/>
              </a:solidFill>
            </a:ln>
            <a:effectLst>
              <a:outerShdw blurRad="95250" dist="38100" dir="2700000" algn="tl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264" name="Straight Connector 263"/>
            <p:cNvCxnSpPr/>
            <p:nvPr/>
          </p:nvCxnSpPr>
          <p:spPr>
            <a:xfrm rot="10800000">
              <a:off x="6951401" y="4000019"/>
              <a:ext cx="78852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6966312" y="4065549"/>
              <a:ext cx="181061" cy="531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flipV="1">
              <a:off x="7083432" y="4001608"/>
              <a:ext cx="247911" cy="1810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5400000">
              <a:off x="7128841" y="3750171"/>
              <a:ext cx="87504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16200000" algn="tl" rotWithShape="0">
                <a:srgbClr val="000000">
                  <a:alpha val="45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7135030" y="3864030"/>
              <a:ext cx="138627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16200000" algn="tl" rotWithShape="0">
                <a:srgbClr val="000000">
                  <a:alpha val="45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 flipV="1">
              <a:off x="7203549" y="3933344"/>
              <a:ext cx="127794" cy="2382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16200000" algn="tl" rotWithShape="0">
                <a:srgbClr val="000000">
                  <a:alpha val="45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7310177" y="3822220"/>
              <a:ext cx="112182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40000" dist="32639" dir="948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7357978" y="3888189"/>
              <a:ext cx="59003" cy="40833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40000" dist="32639" dir="948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/>
          </p:nvCxnSpPr>
          <p:spPr>
            <a:xfrm rot="5400000">
              <a:off x="6782288" y="4156431"/>
              <a:ext cx="312825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 rot="16200000" flipV="1">
              <a:off x="6809716" y="4004122"/>
              <a:ext cx="132293" cy="1240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 rot="5400000">
              <a:off x="6692330" y="4061182"/>
              <a:ext cx="182650" cy="603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 rot="16200000" flipH="1">
              <a:off x="6740396" y="4195765"/>
              <a:ext cx="169866" cy="1436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/>
            <p:nvPr/>
          </p:nvCxnSpPr>
          <p:spPr>
            <a:xfrm rot="5400000">
              <a:off x="6874672" y="4335334"/>
              <a:ext cx="84931" cy="415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/>
            <p:nvPr/>
          </p:nvCxnSpPr>
          <p:spPr>
            <a:xfrm rot="16200000" flipH="1">
              <a:off x="6927723" y="4337314"/>
              <a:ext cx="126206" cy="78853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40000" dist="20000" dir="1032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6884068" y="4493683"/>
              <a:ext cx="200025" cy="92347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40000" dist="20000" dir="1032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/>
            <p:nvPr/>
          </p:nvCxnSpPr>
          <p:spPr>
            <a:xfrm rot="5400000">
              <a:off x="6579000" y="4957237"/>
              <a:ext cx="676275" cy="415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/>
            <p:nvPr/>
          </p:nvCxnSpPr>
          <p:spPr>
            <a:xfrm>
              <a:off x="6896368" y="5316144"/>
              <a:ext cx="83653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/>
            <p:nvPr/>
          </p:nvCxnSpPr>
          <p:spPr>
            <a:xfrm>
              <a:off x="6939495" y="5265344"/>
              <a:ext cx="232304" cy="31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/>
            <p:nvPr/>
          </p:nvCxnSpPr>
          <p:spPr>
            <a:xfrm>
              <a:off x="7173387" y="5243119"/>
              <a:ext cx="281781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16200000" flipH="1">
              <a:off x="7293640" y="5081591"/>
              <a:ext cx="234950" cy="8810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/>
            <p:nvPr/>
          </p:nvCxnSpPr>
          <p:spPr>
            <a:xfrm rot="5400000" flipH="1" flipV="1">
              <a:off x="7143622" y="4785522"/>
              <a:ext cx="444499" cy="7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/>
            <p:nvPr/>
          </p:nvCxnSpPr>
          <p:spPr>
            <a:xfrm rot="16200000" flipV="1">
              <a:off x="7257922" y="4456116"/>
              <a:ext cx="123825" cy="91281"/>
            </a:xfrm>
            <a:prstGeom prst="line">
              <a:avLst/>
            </a:prstGeom>
            <a:ln w="19050">
              <a:solidFill>
                <a:schemeClr val="tx1">
                  <a:alpha val="59000"/>
                </a:schemeClr>
              </a:solidFill>
            </a:ln>
            <a:effectLst>
              <a:outerShdw blurRad="40000" dist="19939" dir="18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/>
            <p:cNvCxnSpPr/>
            <p:nvPr/>
          </p:nvCxnSpPr>
          <p:spPr>
            <a:xfrm rot="5400000" flipH="1" flipV="1">
              <a:off x="7224584" y="4298955"/>
              <a:ext cx="190501" cy="91280"/>
            </a:xfrm>
            <a:prstGeom prst="line">
              <a:avLst/>
            </a:prstGeom>
            <a:ln w="19050">
              <a:solidFill>
                <a:schemeClr val="tx1">
                  <a:alpha val="59000"/>
                </a:schemeClr>
              </a:solidFill>
            </a:ln>
            <a:effectLst>
              <a:outerShdw blurRad="40000" dist="19939" dir="18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/>
            <p:cNvCxnSpPr/>
            <p:nvPr/>
          </p:nvCxnSpPr>
          <p:spPr>
            <a:xfrm rot="5400000" flipH="1" flipV="1">
              <a:off x="7240812" y="4124682"/>
              <a:ext cx="249325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40000" dist="25400" dir="213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/>
            <p:cNvCxnSpPr/>
            <p:nvPr/>
          </p:nvCxnSpPr>
          <p:spPr>
            <a:xfrm flipV="1">
              <a:off x="7364680" y="4001608"/>
              <a:ext cx="90488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5400000">
              <a:off x="7334520" y="4471594"/>
              <a:ext cx="200024" cy="1365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/>
          </p:nvCxnSpPr>
          <p:spPr>
            <a:xfrm rot="16200000" flipH="1">
              <a:off x="7349335" y="4267072"/>
              <a:ext cx="64294" cy="28838"/>
            </a:xfrm>
            <a:prstGeom prst="line">
              <a:avLst/>
            </a:prstGeom>
            <a:ln w="19050">
              <a:solidFill>
                <a:schemeClr val="tx1">
                  <a:alpha val="59000"/>
                </a:schemeClr>
              </a:solidFill>
            </a:ln>
            <a:effectLst>
              <a:outerShdw blurRad="40000" dist="25400" dir="213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/>
            <p:nvPr/>
          </p:nvCxnSpPr>
          <p:spPr>
            <a:xfrm rot="5400000">
              <a:off x="7332005" y="4375948"/>
              <a:ext cx="126998" cy="793"/>
            </a:xfrm>
            <a:prstGeom prst="line">
              <a:avLst/>
            </a:prstGeom>
            <a:ln w="19050">
              <a:solidFill>
                <a:schemeClr val="tx1">
                  <a:alpha val="59000"/>
                </a:schemeClr>
              </a:solidFill>
            </a:ln>
            <a:effectLst>
              <a:outerShdw blurRad="40000" dist="25400" dir="213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5400000">
              <a:off x="7328571" y="4444210"/>
              <a:ext cx="70900" cy="65356"/>
            </a:xfrm>
            <a:prstGeom prst="line">
              <a:avLst/>
            </a:prstGeom>
            <a:ln w="19050">
              <a:solidFill>
                <a:schemeClr val="tx1">
                  <a:alpha val="59000"/>
                </a:schemeClr>
              </a:solidFill>
            </a:ln>
            <a:effectLst>
              <a:outerShdw blurRad="40000" dist="25400" dir="213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/>
            <p:cNvCxnSpPr/>
            <p:nvPr/>
          </p:nvCxnSpPr>
          <p:spPr>
            <a:xfrm rot="5400000">
              <a:off x="7242842" y="3968666"/>
              <a:ext cx="62704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16200000" algn="tl" rotWithShape="0">
                <a:srgbClr val="000000">
                  <a:alpha val="45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10800000">
              <a:off x="7203550" y="4001609"/>
              <a:ext cx="69851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16200000" algn="tl" rotWithShape="0">
                <a:srgbClr val="000000">
                  <a:alpha val="45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/>
            <p:cNvCxnSpPr/>
            <p:nvPr/>
          </p:nvCxnSpPr>
          <p:spPr>
            <a:xfrm rot="5400000">
              <a:off x="7164613" y="4042134"/>
              <a:ext cx="77872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16200000" algn="tl" rotWithShape="0">
                <a:srgbClr val="000000">
                  <a:alpha val="45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/>
          </p:nvCxnSpPr>
          <p:spPr>
            <a:xfrm rot="5400000">
              <a:off x="6575163" y="5644755"/>
              <a:ext cx="752475" cy="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/>
            <p:cNvCxnSpPr/>
            <p:nvPr/>
          </p:nvCxnSpPr>
          <p:spPr>
            <a:xfrm rot="5400000" flipH="1" flipV="1">
              <a:off x="6922849" y="5963823"/>
              <a:ext cx="85725" cy="286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>
              <a:off x="6980021" y="5935270"/>
              <a:ext cx="50232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 flipH="1" flipV="1">
              <a:off x="7004853" y="5903520"/>
              <a:ext cx="63501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/>
          </p:nvCxnSpPr>
          <p:spPr>
            <a:xfrm rot="5400000" flipH="1" flipV="1">
              <a:off x="7040963" y="5845179"/>
              <a:ext cx="54769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/>
            <p:nvPr/>
          </p:nvCxnSpPr>
          <p:spPr>
            <a:xfrm rot="16200000" flipV="1">
              <a:off x="6983422" y="5766201"/>
              <a:ext cx="99219" cy="55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6999557" y="5482038"/>
              <a:ext cx="474662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/>
            <p:nvPr/>
          </p:nvCxnSpPr>
          <p:spPr>
            <a:xfrm rot="5400000">
              <a:off x="7224584" y="5768979"/>
              <a:ext cx="97632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1014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/>
          </p:nvCxnSpPr>
          <p:spPr>
            <a:xfrm rot="5400000">
              <a:off x="7177754" y="5876929"/>
              <a:ext cx="116681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1014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/>
            <p:cNvCxnSpPr/>
            <p:nvPr/>
          </p:nvCxnSpPr>
          <p:spPr>
            <a:xfrm rot="5400000">
              <a:off x="7087661" y="5878120"/>
              <a:ext cx="117476" cy="1588"/>
            </a:xfrm>
            <a:prstGeom prst="line">
              <a:avLst/>
            </a:prstGeom>
            <a:ln w="19050">
              <a:solidFill>
                <a:schemeClr val="tx1">
                  <a:alpha val="69000"/>
                </a:schemeClr>
              </a:solidFill>
            </a:ln>
            <a:effectLst>
              <a:outerShdw blurRad="50800" dist="25400" dir="1014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/>
          </p:nvCxnSpPr>
          <p:spPr>
            <a:xfrm rot="5400000">
              <a:off x="7161084" y="5979323"/>
              <a:ext cx="83343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1014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7" name="Freeform 306"/>
            <p:cNvSpPr/>
            <p:nvPr/>
          </p:nvSpPr>
          <p:spPr>
            <a:xfrm>
              <a:off x="7452254" y="4003282"/>
              <a:ext cx="53446" cy="438150"/>
            </a:xfrm>
            <a:custGeom>
              <a:avLst/>
              <a:gdLst>
                <a:gd name="connsiteX0" fmla="*/ 0 w 53446"/>
                <a:gd name="connsiteY0" fmla="*/ 0 h 438150"/>
                <a:gd name="connsiteX1" fmla="*/ 12700 w 53446"/>
                <a:gd name="connsiteY1" fmla="*/ 107950 h 438150"/>
                <a:gd name="connsiteX2" fmla="*/ 47625 w 53446"/>
                <a:gd name="connsiteY2" fmla="*/ 269875 h 438150"/>
                <a:gd name="connsiteX3" fmla="*/ 47625 w 53446"/>
                <a:gd name="connsiteY3" fmla="*/ 43815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6" h="438150">
                  <a:moveTo>
                    <a:pt x="0" y="0"/>
                  </a:moveTo>
                  <a:cubicBezTo>
                    <a:pt x="2381" y="31485"/>
                    <a:pt x="4762" y="62971"/>
                    <a:pt x="12700" y="107950"/>
                  </a:cubicBezTo>
                  <a:cubicBezTo>
                    <a:pt x="20638" y="152929"/>
                    <a:pt x="41804" y="214842"/>
                    <a:pt x="47625" y="269875"/>
                  </a:cubicBezTo>
                  <a:cubicBezTo>
                    <a:pt x="53446" y="324908"/>
                    <a:pt x="47625" y="438150"/>
                    <a:pt x="47625" y="438150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308" name="Straight Connector 307"/>
            <p:cNvCxnSpPr/>
            <p:nvPr/>
          </p:nvCxnSpPr>
          <p:spPr>
            <a:xfrm rot="16200000" flipH="1">
              <a:off x="7130127" y="5949160"/>
              <a:ext cx="85724" cy="57944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1014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/>
            <p:nvPr/>
          </p:nvCxnSpPr>
          <p:spPr>
            <a:xfrm>
              <a:off x="7205138" y="5938445"/>
              <a:ext cx="30956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1014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/>
          </p:nvCxnSpPr>
          <p:spPr>
            <a:xfrm flipV="1">
              <a:off x="7236094" y="5819382"/>
              <a:ext cx="36512" cy="794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1014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/>
            <p:cNvCxnSpPr/>
            <p:nvPr/>
          </p:nvCxnSpPr>
          <p:spPr>
            <a:xfrm>
              <a:off x="7237682" y="5709844"/>
              <a:ext cx="34924" cy="11113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1014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2" name="Freeform 311"/>
            <p:cNvSpPr/>
            <p:nvPr/>
          </p:nvSpPr>
          <p:spPr>
            <a:xfrm>
              <a:off x="7017546" y="5269313"/>
              <a:ext cx="100013" cy="454025"/>
            </a:xfrm>
            <a:custGeom>
              <a:avLst/>
              <a:gdLst>
                <a:gd name="connsiteX0" fmla="*/ 0 w 100013"/>
                <a:gd name="connsiteY0" fmla="*/ 454025 h 454025"/>
                <a:gd name="connsiteX1" fmla="*/ 47625 w 100013"/>
                <a:gd name="connsiteY1" fmla="*/ 327025 h 454025"/>
                <a:gd name="connsiteX2" fmla="*/ 95250 w 100013"/>
                <a:gd name="connsiteY2" fmla="*/ 209550 h 454025"/>
                <a:gd name="connsiteX3" fmla="*/ 76200 w 100013"/>
                <a:gd name="connsiteY3" fmla="*/ 85725 h 454025"/>
                <a:gd name="connsiteX4" fmla="*/ 73025 w 100013"/>
                <a:gd name="connsiteY4" fmla="*/ 0 h 45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13" h="454025">
                  <a:moveTo>
                    <a:pt x="0" y="454025"/>
                  </a:moveTo>
                  <a:cubicBezTo>
                    <a:pt x="15875" y="410898"/>
                    <a:pt x="31750" y="367771"/>
                    <a:pt x="47625" y="327025"/>
                  </a:cubicBezTo>
                  <a:cubicBezTo>
                    <a:pt x="63500" y="286279"/>
                    <a:pt x="90488" y="249767"/>
                    <a:pt x="95250" y="209550"/>
                  </a:cubicBezTo>
                  <a:cubicBezTo>
                    <a:pt x="100013" y="169333"/>
                    <a:pt x="79904" y="120650"/>
                    <a:pt x="76200" y="85725"/>
                  </a:cubicBezTo>
                  <a:cubicBezTo>
                    <a:pt x="72496" y="50800"/>
                    <a:pt x="73025" y="0"/>
                    <a:pt x="73025" y="0"/>
                  </a:cubicBezTo>
                </a:path>
              </a:pathLst>
            </a:custGeom>
            <a:ln w="19050">
              <a:solidFill>
                <a:schemeClr val="tx1"/>
              </a:solidFill>
            </a:ln>
            <a:effectLst>
              <a:outerShdw blurRad="40000" dist="32639" dir="1002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313" name="Straight Connector 312"/>
            <p:cNvCxnSpPr/>
            <p:nvPr/>
          </p:nvCxnSpPr>
          <p:spPr>
            <a:xfrm rot="5400000">
              <a:off x="6871358" y="4420406"/>
              <a:ext cx="88122" cy="1590"/>
            </a:xfrm>
            <a:prstGeom prst="line">
              <a:avLst/>
            </a:prstGeom>
            <a:ln w="19050">
              <a:solidFill>
                <a:schemeClr val="tx1">
                  <a:alpha val="69000"/>
                </a:schemeClr>
              </a:solidFill>
            </a:ln>
            <a:effectLst>
              <a:outerShdw blurRad="40000" dist="32639" dir="72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/>
            <p:cNvCxnSpPr/>
            <p:nvPr/>
          </p:nvCxnSpPr>
          <p:spPr>
            <a:xfrm>
              <a:off x="6914624" y="4455982"/>
              <a:ext cx="84447" cy="50537"/>
            </a:xfrm>
            <a:prstGeom prst="line">
              <a:avLst/>
            </a:prstGeom>
            <a:ln w="19050">
              <a:solidFill>
                <a:schemeClr val="tx1">
                  <a:alpha val="69000"/>
                </a:schemeClr>
              </a:solidFill>
            </a:ln>
            <a:effectLst>
              <a:outerShdw blurRad="40000" dist="32639" dir="72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/>
            <p:cNvCxnSpPr/>
            <p:nvPr/>
          </p:nvCxnSpPr>
          <p:spPr>
            <a:xfrm rot="16200000" flipH="1">
              <a:off x="7396341" y="3944106"/>
              <a:ext cx="67468" cy="4435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40000" dist="32639" dir="948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/>
            <p:nvPr/>
          </p:nvCxnSpPr>
          <p:spPr>
            <a:xfrm rot="5400000">
              <a:off x="7300388" y="3969063"/>
              <a:ext cx="61911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/>
            <p:nvPr/>
          </p:nvCxnSpPr>
          <p:spPr>
            <a:xfrm flipV="1">
              <a:off x="7331343" y="4003282"/>
              <a:ext cx="35720" cy="7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Mu2e report - 9am AD meeting  -- Greg Rakness (PPD)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cxnSp>
        <p:nvCxnSpPr>
          <p:cNvPr id="81" name="Straight Connector 80"/>
          <p:cNvCxnSpPr/>
          <p:nvPr/>
        </p:nvCxnSpPr>
        <p:spPr>
          <a:xfrm flipV="1">
            <a:off x="5308600" y="1430869"/>
            <a:ext cx="548032" cy="3076021"/>
          </a:xfrm>
          <a:prstGeom prst="line">
            <a:avLst/>
          </a:prstGeom>
          <a:ln w="19050">
            <a:solidFill>
              <a:srgbClr val="FF0000"/>
            </a:solidFill>
            <a:head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Arc 81"/>
          <p:cNvSpPr/>
          <p:nvPr/>
        </p:nvSpPr>
        <p:spPr>
          <a:xfrm rot="20856685">
            <a:off x="6126459" y="4714541"/>
            <a:ext cx="456481" cy="660237"/>
          </a:xfrm>
          <a:prstGeom prst="arc">
            <a:avLst>
              <a:gd name="adj1" fmla="val 11005528"/>
              <a:gd name="adj2" fmla="val 21548159"/>
            </a:avLst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Arc 82"/>
          <p:cNvSpPr/>
          <p:nvPr/>
        </p:nvSpPr>
        <p:spPr>
          <a:xfrm rot="9941458">
            <a:off x="5846039" y="4937479"/>
            <a:ext cx="85803" cy="221103"/>
          </a:xfrm>
          <a:prstGeom prst="arc">
            <a:avLst>
              <a:gd name="adj1" fmla="val 11005528"/>
              <a:gd name="adj2" fmla="val 0"/>
            </a:avLst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Arc 83"/>
          <p:cNvSpPr/>
          <p:nvPr/>
        </p:nvSpPr>
        <p:spPr>
          <a:xfrm rot="20673755">
            <a:off x="5755599" y="4923696"/>
            <a:ext cx="179793" cy="306499"/>
          </a:xfrm>
          <a:prstGeom prst="arc">
            <a:avLst>
              <a:gd name="adj1" fmla="val 11005528"/>
              <a:gd name="adj2" fmla="val 0"/>
            </a:avLst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Arc 84"/>
          <p:cNvSpPr/>
          <p:nvPr/>
        </p:nvSpPr>
        <p:spPr>
          <a:xfrm rot="20921661">
            <a:off x="5864793" y="4836519"/>
            <a:ext cx="342642" cy="494407"/>
          </a:xfrm>
          <a:prstGeom prst="arc">
            <a:avLst>
              <a:gd name="adj1" fmla="val 11005528"/>
              <a:gd name="adj2" fmla="val 0"/>
            </a:avLst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Arc 85"/>
          <p:cNvSpPr/>
          <p:nvPr/>
        </p:nvSpPr>
        <p:spPr>
          <a:xfrm rot="9941458">
            <a:off x="6117520" y="4928721"/>
            <a:ext cx="85803" cy="221103"/>
          </a:xfrm>
          <a:prstGeom prst="arc">
            <a:avLst>
              <a:gd name="adj1" fmla="val 11005528"/>
              <a:gd name="adj2" fmla="val 0"/>
            </a:avLst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" name="Freeform 152"/>
          <p:cNvSpPr/>
          <p:nvPr/>
        </p:nvSpPr>
        <p:spPr>
          <a:xfrm>
            <a:off x="7591425" y="4759325"/>
            <a:ext cx="133350" cy="13640"/>
          </a:xfrm>
          <a:custGeom>
            <a:avLst/>
            <a:gdLst>
              <a:gd name="connsiteX0" fmla="*/ 0 w 133350"/>
              <a:gd name="connsiteY0" fmla="*/ 0 h 13640"/>
              <a:gd name="connsiteX1" fmla="*/ 88900 w 133350"/>
              <a:gd name="connsiteY1" fmla="*/ 12700 h 13640"/>
              <a:gd name="connsiteX2" fmla="*/ 133350 w 133350"/>
              <a:gd name="connsiteY2" fmla="*/ 12700 h 1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350" h="13640">
                <a:moveTo>
                  <a:pt x="0" y="0"/>
                </a:moveTo>
                <a:cubicBezTo>
                  <a:pt x="33337" y="5291"/>
                  <a:pt x="66675" y="10583"/>
                  <a:pt x="88900" y="12700"/>
                </a:cubicBezTo>
                <a:cubicBezTo>
                  <a:pt x="111125" y="14817"/>
                  <a:pt x="133350" y="12700"/>
                  <a:pt x="133350" y="12700"/>
                </a:cubicBezTo>
              </a:path>
            </a:pathLst>
          </a:custGeom>
          <a:ln w="19050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Arc 153"/>
          <p:cNvSpPr/>
          <p:nvPr/>
        </p:nvSpPr>
        <p:spPr>
          <a:xfrm rot="20856685">
            <a:off x="7790471" y="4503941"/>
            <a:ext cx="409835" cy="656919"/>
          </a:xfrm>
          <a:prstGeom prst="arc">
            <a:avLst>
              <a:gd name="adj1" fmla="val 14439064"/>
              <a:gd name="adj2" fmla="val 16767029"/>
            </a:avLst>
          </a:prstGeom>
          <a:ln w="19050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5603E6-D21B-52BA-C28D-F82A86BF3025}"/>
              </a:ext>
            </a:extLst>
          </p:cNvPr>
          <p:cNvSpPr txBox="1"/>
          <p:nvPr/>
        </p:nvSpPr>
        <p:spPr>
          <a:xfrm>
            <a:off x="6477297" y="5785408"/>
            <a:ext cx="872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Tracker</a:t>
            </a:r>
            <a:endParaRPr lang="en-US" sz="1600" baseline="30000" dirty="0">
              <a:latin typeface="Symbol" charset="2"/>
              <a:cs typeface="Symbol" charset="2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2A69861-1D95-1DB6-BAE0-1A15F76B12C5}"/>
              </a:ext>
            </a:extLst>
          </p:cNvPr>
          <p:cNvCxnSpPr>
            <a:cxnSpLocks/>
            <a:stCxn id="3" idx="0"/>
          </p:cNvCxnSpPr>
          <p:nvPr/>
        </p:nvCxnSpPr>
        <p:spPr>
          <a:xfrm flipV="1">
            <a:off x="6913524" y="4972640"/>
            <a:ext cx="181542" cy="81276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7A24AC1-AB5F-BF46-0503-46BDB4C874FE}"/>
              </a:ext>
            </a:extLst>
          </p:cNvPr>
          <p:cNvSpPr txBox="1"/>
          <p:nvPr/>
        </p:nvSpPr>
        <p:spPr>
          <a:xfrm>
            <a:off x="5778412" y="3425314"/>
            <a:ext cx="17928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105 MeV electron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E5630B4-33B4-FE24-B7B3-68E670017D10}"/>
              </a:ext>
            </a:extLst>
          </p:cNvPr>
          <p:cNvCxnSpPr>
            <a:cxnSpLocks/>
          </p:cNvCxnSpPr>
          <p:nvPr/>
        </p:nvCxnSpPr>
        <p:spPr>
          <a:xfrm flipH="1" flipV="1">
            <a:off x="6088774" y="3708437"/>
            <a:ext cx="115141" cy="1048997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A6BE839-8EB1-C386-CB67-C1F3E1E240BE}"/>
              </a:ext>
            </a:extLst>
          </p:cNvPr>
          <p:cNvSpPr txBox="1"/>
          <p:nvPr/>
        </p:nvSpPr>
        <p:spPr>
          <a:xfrm>
            <a:off x="7678148" y="5613671"/>
            <a:ext cx="12450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Calorimeter</a:t>
            </a:r>
            <a:endParaRPr lang="en-US" sz="1600" baseline="30000" dirty="0">
              <a:latin typeface="Symbol" charset="2"/>
              <a:cs typeface="Symbol" charset="2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BE549F6-8903-CB8A-62A4-93C86CC3407C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7724776" y="4820592"/>
            <a:ext cx="575898" cy="79307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2D122C48-9123-B7C1-0ABC-422E29E59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13-Oct-2023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62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44FEF-0F4D-105A-6246-A9759DBE7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at Mu2e building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D6C53-8562-795A-A3C3-7C8A16A73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17487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2024 is going to be a busy year at the Mu2e building </a:t>
            </a:r>
          </a:p>
          <a:p>
            <a:pPr lvl="1"/>
            <a:r>
              <a:rPr lang="en-US" dirty="0"/>
              <a:t>We are expecting delivery of the upstream Transport Solenoid (presently at HAB) </a:t>
            </a:r>
            <a:r>
              <a:rPr lang="en-US" b="1" dirty="0"/>
              <a:t>very soon</a:t>
            </a:r>
            <a:r>
              <a:rPr lang="en-US" dirty="0"/>
              <a:t>, followed soon thereafter by downstream Transport Solenoid, then the Production Solenoid, and finally the Downstream Solenoid…</a:t>
            </a:r>
          </a:p>
          <a:p>
            <a:pPr lvl="1"/>
            <a:r>
              <a:rPr lang="en-US" dirty="0"/>
              <a:t>Calorimeter expected to arrive in Summer, followed by the Tracker…</a:t>
            </a:r>
          </a:p>
          <a:p>
            <a:endParaRPr lang="en-US" dirty="0"/>
          </a:p>
          <a:p>
            <a:r>
              <a:rPr lang="en-US" dirty="0"/>
              <a:t>The plan was 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Production Solenoid (PS)</a:t>
            </a:r>
          </a:p>
          <a:p>
            <a:pPr lvl="1"/>
            <a:r>
              <a:rPr lang="en-US" dirty="0"/>
              <a:t>Upstream Transport Solenoid (</a:t>
            </a:r>
            <a:r>
              <a:rPr lang="en-US" dirty="0" err="1"/>
              <a:t>TSu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Downstream Transport Solenoid (</a:t>
            </a:r>
            <a:r>
              <a:rPr lang="en-US" dirty="0" err="1"/>
              <a:t>TSd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Detector Solenoid (DS) </a:t>
            </a:r>
          </a:p>
          <a:p>
            <a:endParaRPr lang="en-US" dirty="0"/>
          </a:p>
          <a:p>
            <a:r>
              <a:rPr lang="en-US" dirty="0"/>
              <a:t>Now the plan is </a:t>
            </a:r>
          </a:p>
          <a:p>
            <a:pPr lvl="1"/>
            <a:r>
              <a:rPr lang="en-US" dirty="0"/>
              <a:t>Upstream Transport Solenoid (</a:t>
            </a:r>
            <a:r>
              <a:rPr lang="en-US" dirty="0" err="1"/>
              <a:t>TSu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Downstream Transport Solenoid (</a:t>
            </a:r>
            <a:r>
              <a:rPr lang="en-US" dirty="0" err="1"/>
              <a:t>TSd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Production Solenoid (PS)</a:t>
            </a:r>
          </a:p>
          <a:p>
            <a:pPr lvl="1"/>
            <a:r>
              <a:rPr lang="en-US" dirty="0"/>
              <a:t>Detector Solenoid (DS)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77EB6-A898-6CEC-E4B5-4B62BA9FA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13-Oct-2023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ED8EA-A978-055C-AD3F-D4D3EFE33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Mu2e report - 9am AD meeting  -- Greg Rakness (PPD)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269B6-DAF4-4EED-D8C4-1B078E19F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521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6481F812-BC71-D555-5F8A-48062140F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adds some complications to our lives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60020-952B-52F2-514E-2F9D53C1B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73371-8D9F-57D2-D0EA-8D2AD6121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13-Oct-2023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8290D-E2BA-7BA5-EB51-44FA84653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Mu2e report - 9am AD meeting  -- Greg Rakness (PPD)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2F689-A26A-6220-993D-A1DAA8B19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8" name="Picture 7" descr="A blueprint of a house&#10;&#10;Description automatically generated">
            <a:extLst>
              <a:ext uri="{FF2B5EF4-FFF2-40B4-BE49-F238E27FC236}">
                <a16:creationId xmlns:a16="http://schemas.microsoft.com/office/drawing/2014/main" id="{2089627A-A329-D0BF-4282-5551A6D3F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50" y="779204"/>
            <a:ext cx="7176303" cy="58841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866B26-7A9A-C19C-A26B-C10C30D98581}"/>
              </a:ext>
            </a:extLst>
          </p:cNvPr>
          <p:cNvSpPr txBox="1"/>
          <p:nvPr/>
        </p:nvSpPr>
        <p:spPr>
          <a:xfrm>
            <a:off x="2233909" y="2569580"/>
            <a:ext cx="578734" cy="400110"/>
          </a:xfrm>
          <a:prstGeom prst="rect">
            <a:avLst/>
          </a:prstGeom>
          <a:solidFill>
            <a:srgbClr val="99D6EA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32FF"/>
                </a:solidFill>
              </a:rPr>
              <a:t>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5518B5-8109-33CA-AAD3-E04A22280DCD}"/>
              </a:ext>
            </a:extLst>
          </p:cNvPr>
          <p:cNvSpPr txBox="1"/>
          <p:nvPr/>
        </p:nvSpPr>
        <p:spPr>
          <a:xfrm>
            <a:off x="2847368" y="2811587"/>
            <a:ext cx="57873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432FF"/>
                </a:solidFill>
              </a:rPr>
              <a:t>TSu</a:t>
            </a:r>
            <a:endParaRPr lang="en-US" sz="2000" dirty="0">
              <a:solidFill>
                <a:srgbClr val="0432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8146BE-EADC-AFBE-6ACC-144E617EE76B}"/>
              </a:ext>
            </a:extLst>
          </p:cNvPr>
          <p:cNvSpPr txBox="1"/>
          <p:nvPr/>
        </p:nvSpPr>
        <p:spPr>
          <a:xfrm>
            <a:off x="2851225" y="3279494"/>
            <a:ext cx="578734" cy="400110"/>
          </a:xfrm>
          <a:prstGeom prst="rect">
            <a:avLst/>
          </a:prstGeom>
          <a:solidFill>
            <a:srgbClr val="99D6EA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432FF"/>
                </a:solidFill>
              </a:rPr>
              <a:t>TSd</a:t>
            </a:r>
            <a:endParaRPr lang="en-US" sz="2000" dirty="0">
              <a:solidFill>
                <a:srgbClr val="0432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ED5E9A-CAFF-6547-BFBB-5F16BD9C39F9}"/>
              </a:ext>
            </a:extLst>
          </p:cNvPr>
          <p:cNvSpPr txBox="1"/>
          <p:nvPr/>
        </p:nvSpPr>
        <p:spPr>
          <a:xfrm>
            <a:off x="3475370" y="3361108"/>
            <a:ext cx="1455446" cy="400110"/>
          </a:xfrm>
          <a:prstGeom prst="rect">
            <a:avLst/>
          </a:prstGeom>
          <a:solidFill>
            <a:srgbClr val="99D6EA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32FF"/>
                </a:solidFill>
              </a:rPr>
              <a:t>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F7E230-BC01-79A7-7C5E-173911A32B0E}"/>
              </a:ext>
            </a:extLst>
          </p:cNvPr>
          <p:cNvSpPr txBox="1"/>
          <p:nvPr/>
        </p:nvSpPr>
        <p:spPr>
          <a:xfrm>
            <a:off x="6817489" y="779204"/>
            <a:ext cx="21876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Artist’s depiction of solenoids</a:t>
            </a:r>
          </a:p>
        </p:txBody>
      </p:sp>
    </p:spTree>
    <p:extLst>
      <p:ext uri="{BB962C8B-B14F-4D97-AF65-F5344CB8AC3E}">
        <p14:creationId xmlns:p14="http://schemas.microsoft.com/office/powerpoint/2010/main" val="1912315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6481F812-BC71-D555-5F8A-48062140F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Original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60020-952B-52F2-514E-2F9D53C1B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73371-8D9F-57D2-D0EA-8D2AD6121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13-Oct-2023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8290D-E2BA-7BA5-EB51-44FA84653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Mu2e report - 9am AD meeting  -- Greg Rakness (PPD)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2F689-A26A-6220-993D-A1DAA8B19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8" name="Picture 7" descr="A blueprint of a house&#10;&#10;Description automatically generated">
            <a:extLst>
              <a:ext uri="{FF2B5EF4-FFF2-40B4-BE49-F238E27FC236}">
                <a16:creationId xmlns:a16="http://schemas.microsoft.com/office/drawing/2014/main" id="{2089627A-A329-D0BF-4282-5551A6D3F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50" y="779204"/>
            <a:ext cx="7176303" cy="588417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24571F5-A5EB-088B-0A80-C99101AA5A88}"/>
              </a:ext>
            </a:extLst>
          </p:cNvPr>
          <p:cNvSpPr/>
          <p:nvPr/>
        </p:nvSpPr>
        <p:spPr>
          <a:xfrm>
            <a:off x="3495554" y="3287209"/>
            <a:ext cx="2071869" cy="55558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AE7FE7E-4C51-BC19-B8ED-9A0265EFA492}"/>
              </a:ext>
            </a:extLst>
          </p:cNvPr>
          <p:cNvSpPr/>
          <p:nvPr/>
        </p:nvSpPr>
        <p:spPr>
          <a:xfrm>
            <a:off x="2918800" y="3078867"/>
            <a:ext cx="449433" cy="76392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E382C9-CBC0-A8C7-A3A1-97D02E23A927}"/>
              </a:ext>
            </a:extLst>
          </p:cNvPr>
          <p:cNvSpPr txBox="1"/>
          <p:nvPr/>
        </p:nvSpPr>
        <p:spPr>
          <a:xfrm>
            <a:off x="6817489" y="779204"/>
            <a:ext cx="21876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Artist’s depiction of hatches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8A30F1C-59A9-CD0A-AC76-BE8849E04958}"/>
              </a:ext>
            </a:extLst>
          </p:cNvPr>
          <p:cNvSpPr/>
          <p:nvPr/>
        </p:nvSpPr>
        <p:spPr>
          <a:xfrm>
            <a:off x="1775723" y="2559935"/>
            <a:ext cx="585512" cy="50735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3EDEA3-5456-447E-8FB4-C52F55EDB0FD}"/>
              </a:ext>
            </a:extLst>
          </p:cNvPr>
          <p:cNvSpPr txBox="1"/>
          <p:nvPr/>
        </p:nvSpPr>
        <p:spPr>
          <a:xfrm>
            <a:off x="806450" y="5081709"/>
            <a:ext cx="792495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Original plan:  lower all solenoids through DS hatch, maneuver magnets on lower level to final locations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5569B6-BFA4-504C-F2D0-9DBB03A56AAC}"/>
              </a:ext>
            </a:extLst>
          </p:cNvPr>
          <p:cNvSpPr txBox="1"/>
          <p:nvPr/>
        </p:nvSpPr>
        <p:spPr>
          <a:xfrm>
            <a:off x="3735659" y="3339792"/>
            <a:ext cx="166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DS hatch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1888FF-021B-9399-119E-4D378EC3C617}"/>
              </a:ext>
            </a:extLst>
          </p:cNvPr>
          <p:cNvSpPr txBox="1"/>
          <p:nvPr/>
        </p:nvSpPr>
        <p:spPr>
          <a:xfrm>
            <a:off x="1631723" y="2398114"/>
            <a:ext cx="873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PS hatch</a:t>
            </a:r>
          </a:p>
        </p:txBody>
      </p:sp>
    </p:spTree>
    <p:extLst>
      <p:ext uri="{BB962C8B-B14F-4D97-AF65-F5344CB8AC3E}">
        <p14:creationId xmlns:p14="http://schemas.microsoft.com/office/powerpoint/2010/main" val="1826922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6481F812-BC71-D555-5F8A-48062140F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60020-952B-52F2-514E-2F9D53C1B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73371-8D9F-57D2-D0EA-8D2AD6121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13-Oct-2023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8290D-E2BA-7BA5-EB51-44FA84653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Mu2e report - 9am AD meeting  -- Greg Rakness (PPD)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2F689-A26A-6220-993D-A1DAA8B19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8" name="Picture 7" descr="A blueprint of a house&#10;&#10;Description automatically generated">
            <a:extLst>
              <a:ext uri="{FF2B5EF4-FFF2-40B4-BE49-F238E27FC236}">
                <a16:creationId xmlns:a16="http://schemas.microsoft.com/office/drawing/2014/main" id="{2089627A-A329-D0BF-4282-5551A6D3F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50" y="779204"/>
            <a:ext cx="7176303" cy="588417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24571F5-A5EB-088B-0A80-C99101AA5A88}"/>
              </a:ext>
            </a:extLst>
          </p:cNvPr>
          <p:cNvSpPr/>
          <p:nvPr/>
        </p:nvSpPr>
        <p:spPr>
          <a:xfrm>
            <a:off x="3495554" y="3287209"/>
            <a:ext cx="2071869" cy="55558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E382C9-CBC0-A8C7-A3A1-97D02E23A927}"/>
              </a:ext>
            </a:extLst>
          </p:cNvPr>
          <p:cNvSpPr txBox="1"/>
          <p:nvPr/>
        </p:nvSpPr>
        <p:spPr>
          <a:xfrm>
            <a:off x="6817489" y="779204"/>
            <a:ext cx="21876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Artist’s depiction of hatches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8A30F1C-59A9-CD0A-AC76-BE8849E04958}"/>
              </a:ext>
            </a:extLst>
          </p:cNvPr>
          <p:cNvSpPr/>
          <p:nvPr/>
        </p:nvSpPr>
        <p:spPr>
          <a:xfrm>
            <a:off x="1775723" y="2559935"/>
            <a:ext cx="585512" cy="50735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3EDEA3-5456-447E-8FB4-C52F55EDB0FD}"/>
              </a:ext>
            </a:extLst>
          </p:cNvPr>
          <p:cNvSpPr txBox="1"/>
          <p:nvPr/>
        </p:nvSpPr>
        <p:spPr>
          <a:xfrm>
            <a:off x="676275" y="5081709"/>
            <a:ext cx="805513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New plan:  lower </a:t>
            </a:r>
            <a:r>
              <a:rPr lang="en-US" dirty="0" err="1"/>
              <a:t>TSu</a:t>
            </a:r>
            <a:r>
              <a:rPr lang="en-US" dirty="0"/>
              <a:t>, </a:t>
            </a:r>
            <a:r>
              <a:rPr lang="en-US" dirty="0" err="1"/>
              <a:t>TSd</a:t>
            </a:r>
            <a:r>
              <a:rPr lang="en-US" dirty="0"/>
              <a:t> through DS hatch, maneuver to final locations, lower PS through PS hatch…</a:t>
            </a:r>
          </a:p>
          <a:p>
            <a:r>
              <a:rPr lang="en-US" dirty="0"/>
              <a:t>… This will require to rent a crane with heavy lifting capacity with a long reach to reach the PS hatch… Wish us luck!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5569B6-BFA4-504C-F2D0-9DBB03A56AAC}"/>
              </a:ext>
            </a:extLst>
          </p:cNvPr>
          <p:cNvSpPr txBox="1"/>
          <p:nvPr/>
        </p:nvSpPr>
        <p:spPr>
          <a:xfrm>
            <a:off x="3735659" y="3339792"/>
            <a:ext cx="166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DS hatch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CFA6CC-6523-B8FA-E207-DD3E54CA4EEE}"/>
              </a:ext>
            </a:extLst>
          </p:cNvPr>
          <p:cNvSpPr txBox="1"/>
          <p:nvPr/>
        </p:nvSpPr>
        <p:spPr>
          <a:xfrm>
            <a:off x="2847368" y="2811587"/>
            <a:ext cx="57873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432FF"/>
                </a:solidFill>
              </a:rPr>
              <a:t>TSu</a:t>
            </a:r>
            <a:endParaRPr lang="en-US" sz="2000" dirty="0">
              <a:solidFill>
                <a:srgbClr val="0432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B7A36A-0078-71A9-F67F-191AAEA652E7}"/>
              </a:ext>
            </a:extLst>
          </p:cNvPr>
          <p:cNvSpPr txBox="1"/>
          <p:nvPr/>
        </p:nvSpPr>
        <p:spPr>
          <a:xfrm>
            <a:off x="2851225" y="3279494"/>
            <a:ext cx="578734" cy="400110"/>
          </a:xfrm>
          <a:prstGeom prst="rect">
            <a:avLst/>
          </a:prstGeom>
          <a:solidFill>
            <a:srgbClr val="99D6EA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432FF"/>
                </a:solidFill>
              </a:rPr>
              <a:t>TSd</a:t>
            </a:r>
            <a:endParaRPr lang="en-US" sz="2000" dirty="0">
              <a:solidFill>
                <a:srgbClr val="0432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071AA5-3295-D52C-37B1-FC1880D5A32A}"/>
              </a:ext>
            </a:extLst>
          </p:cNvPr>
          <p:cNvSpPr txBox="1"/>
          <p:nvPr/>
        </p:nvSpPr>
        <p:spPr>
          <a:xfrm>
            <a:off x="1631723" y="2398114"/>
            <a:ext cx="873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PS hatch</a:t>
            </a:r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EEE5594E-4F80-CD97-E9E5-A4D46A60B90C}"/>
              </a:ext>
            </a:extLst>
          </p:cNvPr>
          <p:cNvSpPr/>
          <p:nvPr/>
        </p:nvSpPr>
        <p:spPr>
          <a:xfrm>
            <a:off x="1775723" y="723449"/>
            <a:ext cx="454521" cy="425128"/>
          </a:xfrm>
          <a:prstGeom prst="star5">
            <a:avLst/>
          </a:prstGeom>
          <a:gradFill>
            <a:gsLst>
              <a:gs pos="0">
                <a:srgbClr val="FF0000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6353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ermilab  -  Read-Only" id="{1A61E460-69C1-5C47-8A1F-C0F1628F06BD}" vid="{58F86324-3A72-294A-AB8A-96D9BB58B75D}"/>
    </a:ext>
  </a:extLst>
</a:theme>
</file>

<file path=ppt/theme/theme2.xml><?xml version="1.0" encoding="utf-8"?>
<a:theme xmlns:a="http://schemas.openxmlformats.org/drawingml/2006/main" name="1_FermilabTemplate">
  <a:themeElements>
    <a:clrScheme name="Custom 2">
      <a:dk1>
        <a:srgbClr val="404040"/>
      </a:dk1>
      <a:lt1>
        <a:srgbClr val="FFFFFF"/>
      </a:lt1>
      <a:dk2>
        <a:srgbClr val="154D81"/>
      </a:dk2>
      <a:lt2>
        <a:srgbClr val="FFFFFF"/>
      </a:lt2>
      <a:accent1>
        <a:srgbClr val="82D2E6"/>
      </a:accent1>
      <a:accent2>
        <a:srgbClr val="1997B7"/>
      </a:accent2>
      <a:accent3>
        <a:srgbClr val="DA592A"/>
      </a:accent3>
      <a:accent4>
        <a:srgbClr val="BD1F24"/>
      </a:accent4>
      <a:accent5>
        <a:srgbClr val="519A24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34986</TotalTime>
  <Words>498</Words>
  <Application>Microsoft Macintosh PowerPoint</Application>
  <PresentationFormat>On-screen Show (4:3)</PresentationFormat>
  <Paragraphs>98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Helvetica</vt:lpstr>
      <vt:lpstr>Symbol</vt:lpstr>
      <vt:lpstr>Fermilab_PPT_090815</vt:lpstr>
      <vt:lpstr>1_FermilabTemplate</vt:lpstr>
      <vt:lpstr>Mu2e Production Solenoid</vt:lpstr>
      <vt:lpstr>Mu2e upstream and downstream     Transport Solenoids</vt:lpstr>
      <vt:lpstr>Mu2e Stopping Target</vt:lpstr>
      <vt:lpstr>Mu2e Detector Solenoid</vt:lpstr>
      <vt:lpstr>Work at Mu2e building</vt:lpstr>
      <vt:lpstr>This adds some complications to our lives</vt:lpstr>
      <vt:lpstr>Original plan</vt:lpstr>
      <vt:lpstr>New plan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Gregory Rakness</dc:creator>
  <cp:lastModifiedBy>Gregory Rakness</cp:lastModifiedBy>
  <cp:revision>853</cp:revision>
  <cp:lastPrinted>2020-11-05T17:47:55Z</cp:lastPrinted>
  <dcterms:created xsi:type="dcterms:W3CDTF">2020-01-09T15:14:09Z</dcterms:created>
  <dcterms:modified xsi:type="dcterms:W3CDTF">2023-10-13T14:07:29Z</dcterms:modified>
</cp:coreProperties>
</file>