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9" r:id="rId3"/>
    <p:sldId id="284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3"/>
  </p:normalViewPr>
  <p:slideViewPr>
    <p:cSldViewPr snapToGrid="0" snapToObjects="1" showGuides="1">
      <p:cViewPr varScale="1">
        <p:scale>
          <a:sx n="176" d="100"/>
          <a:sy n="176" d="100"/>
        </p:scale>
        <p:origin x="200" y="7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F648-22EC-B895-7DC6-6E5FB073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6399F-CE56-D0F9-CA01-48D805367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B8D8-C3BB-EE98-70F8-F9DF1DAC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3D44-9708-7A15-DADD-B97FDDD2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 or Meeting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E4CB-690C-2170-2261-2E7872F4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A542-410E-4397-BF11-4F11F43A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Activities in MSD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Mayling</a:t>
            </a:r>
            <a:r>
              <a:rPr lang="en-US" dirty="0"/>
              <a:t> Wong-Squires	</a:t>
            </a:r>
          </a:p>
          <a:p>
            <a:r>
              <a:rPr lang="en-US" dirty="0"/>
              <a:t>AD Operations Friday 9am Meeting</a:t>
            </a:r>
          </a:p>
          <a:p>
            <a:r>
              <a:rPr lang="en-US" dirty="0"/>
              <a:t>13 October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25B27-21C7-374D-F7F3-E08DF7F9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LBNF</a:t>
            </a:r>
          </a:p>
          <a:p>
            <a:r>
              <a:rPr lang="en-US" dirty="0"/>
              <a:t>Target Bunker, Target Utility Corridor, and RAW room: supplied new material estimates for interconnecting piping to create BCR</a:t>
            </a:r>
          </a:p>
          <a:p>
            <a:r>
              <a:rPr lang="en-US" dirty="0"/>
              <a:t>Primary Beam Enclosure: checking drawings for support stands; design of LCW, FCC, and conduit to this area from MI-14</a:t>
            </a:r>
          </a:p>
          <a:p>
            <a:r>
              <a:rPr lang="en-US" dirty="0"/>
              <a:t>Primary Beamline:  design, analysis, drawings, engineering notes and other engineering oversight for beamline vacuum components, structural supports, LCW; working with vendor on plan for sample coating of ceramic tiles; dipole tube installation demonstration at MI-60 is being planned for mid-late November</a:t>
            </a:r>
          </a:p>
          <a:p>
            <a:r>
              <a:rPr lang="en-US" dirty="0"/>
              <a:t>LBNF-05 power supply room:  work continues</a:t>
            </a:r>
          </a:p>
          <a:p>
            <a:r>
              <a:rPr lang="en-US" dirty="0"/>
              <a:t>Instrumentation:  BPM design, spool piece drawing review, support stand engineering note in review</a:t>
            </a:r>
          </a:p>
          <a:p>
            <a:r>
              <a:rPr lang="en-US" dirty="0"/>
              <a:t>Primary beam window: engineering </a:t>
            </a:r>
            <a:r>
              <a:rPr lang="en-US"/>
              <a:t>review of final </a:t>
            </a:r>
            <a:r>
              <a:rPr lang="en-US" dirty="0"/>
              <a:t>cartridge design drawings </a:t>
            </a:r>
          </a:p>
          <a:p>
            <a:pPr marL="0" indent="0">
              <a:buNone/>
            </a:pPr>
            <a:r>
              <a:rPr lang="en-US" dirty="0"/>
              <a:t>PIP-II</a:t>
            </a:r>
          </a:p>
          <a:p>
            <a:r>
              <a:rPr lang="en-US" dirty="0"/>
              <a:t>RF cavities and PA’s: receiving of components</a:t>
            </a:r>
            <a:r>
              <a:rPr lang="en-US" i="1" dirty="0"/>
              <a:t>, </a:t>
            </a:r>
            <a:r>
              <a:rPr lang="en-US" dirty="0"/>
              <a:t>assembly of new MI cavity’s dual PA, design of new 53-MHz RR cavity</a:t>
            </a:r>
          </a:p>
          <a:p>
            <a:r>
              <a:rPr lang="en-US" dirty="0"/>
              <a:t>BTL collimator:  drawings in progress; PRR rescheduled to February, 2024</a:t>
            </a:r>
            <a:endParaRPr lang="en-US" i="1" dirty="0"/>
          </a:p>
          <a:p>
            <a:r>
              <a:rPr lang="en-US" dirty="0"/>
              <a:t>Instrumentation:  engineering and component procurement in progress for instruments and and stands</a:t>
            </a:r>
          </a:p>
          <a:p>
            <a:r>
              <a:rPr lang="en-US" dirty="0"/>
              <a:t>Vacuum: BTL and LPM design, drafting, and analysis; BTL evaluating dipole and septum vacuum chambers fabrication options as part of upcoming BTL Final Design Review</a:t>
            </a:r>
            <a:r>
              <a:rPr lang="en-US" i="1" dirty="0"/>
              <a:t>; </a:t>
            </a:r>
            <a:r>
              <a:rPr lang="en-US" dirty="0"/>
              <a:t>preparing for upcoming Integrated Vacuum Systems Final Design Review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Mu2e</a:t>
            </a:r>
          </a:p>
          <a:p>
            <a:r>
              <a:rPr lang="en-US" dirty="0"/>
              <a:t>Septa:  await arrival of stand parts; septum to moved NWA</a:t>
            </a:r>
          </a:p>
          <a:p>
            <a:r>
              <a:rPr lang="en-US" dirty="0"/>
              <a:t>HRS skid: technicians are setting up the test, with relief valves that were delivered from PAB</a:t>
            </a:r>
          </a:p>
          <a:p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982C2-2FB1-5916-D962-75FA0829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MSD Report - 13 October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A13A-155A-9A5C-ACC1-EC3A84F6C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10/13/23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9806-57B6-8DE3-5680-F85B481AB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5" y="232229"/>
            <a:ext cx="7886700" cy="698526"/>
          </a:xfrm>
        </p:spPr>
        <p:txBody>
          <a:bodyPr>
            <a:normAutofit/>
          </a:bodyPr>
          <a:lstStyle/>
          <a:p>
            <a:r>
              <a:rPr lang="en-US" sz="1800" dirty="0"/>
              <a:t>LBNF RAW Systems (incl Horn Test Stand) and C0 gas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DA35-788D-2FA1-5588-691D0BA0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7291" y="657278"/>
            <a:ext cx="3763899" cy="4026234"/>
          </a:xfrm>
        </p:spPr>
        <p:txBody>
          <a:bodyPr>
            <a:normAutofit fontScale="25000" lnSpcReduction="20000"/>
          </a:bodyPr>
          <a:lstStyle/>
          <a:p>
            <a:pPr marL="857250" lvl="2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Mechanical design work and fabrication drawings progressing well for: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3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Absorber RAW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3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Horn Test Skid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3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TC and AC Intermediate systems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3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Horn C RAW system. Here are the latest prints for Horn C which are </a:t>
            </a:r>
            <a:r>
              <a:rPr lang="en-US" sz="4800">
                <a:latin typeface="Calibri" panose="020F0502020204030204" pitchFamily="34" charset="0"/>
                <a:ea typeface="Arial" panose="020B0604020202020204" pitchFamily="34" charset="0"/>
              </a:rPr>
              <a:t>being checked: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57250" lvl="2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Completed kick-off meeting with Mark Austin and Tom </a:t>
            </a:r>
            <a:r>
              <a:rPr lang="en-US" sz="4800" dirty="0" err="1">
                <a:latin typeface="Calibri" panose="020F0502020204030204" pitchFamily="34" charset="0"/>
                <a:ea typeface="Arial" panose="020B0604020202020204" pitchFamily="34" charset="0"/>
              </a:rPr>
              <a:t>Zuchnik</a:t>
            </a: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 (Controls). Gathering all P&amp;IDs, instrumentation lists, and control system logic documentation for AC systems and providing them to the controls group.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57250" lvl="2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r>
              <a:rPr lang="en-US" sz="4800" dirty="0">
                <a:latin typeface="Calibri" panose="020F0502020204030204" pitchFamily="34" charset="0"/>
                <a:ea typeface="Arial" panose="020B0604020202020204" pitchFamily="34" charset="0"/>
              </a:rPr>
              <a:t>The PLC and controls system design for the Horn Test Skid is progressing well. We have finalized the location of the PLC in MI8 for the test skid.</a:t>
            </a:r>
          </a:p>
          <a:p>
            <a:pPr marL="857250" lvl="2" indent="-17145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■"/>
            </a:pPr>
            <a:r>
              <a:rPr lang="en-US" sz="4800" dirty="0">
                <a:latin typeface="Calibri" panose="020F0502020204030204" pitchFamily="34" charset="0"/>
              </a:rPr>
              <a:t>Electrical work at C0 on the gas prototype (Paul Neville):</a:t>
            </a:r>
          </a:p>
          <a:p>
            <a:pPr marL="857250" lvl="2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endParaRPr lang="en-US" sz="3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54F0-03F7-34BA-5483-8702EAE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5A4-1F6C-1818-F44E-3875811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blueprint of a machine&#10;&#10;Description automatically generated">
            <a:extLst>
              <a:ext uri="{FF2B5EF4-FFF2-40B4-BE49-F238E27FC236}">
                <a16:creationId xmlns:a16="http://schemas.microsoft.com/office/drawing/2014/main" id="{2DFAD2C2-8FB1-6B49-BDB8-6FCDD106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41" y="684697"/>
            <a:ext cx="2966960" cy="2283212"/>
          </a:xfrm>
          <a:prstGeom prst="rect">
            <a:avLst/>
          </a:prstGeom>
        </p:spPr>
      </p:pic>
      <p:pic>
        <p:nvPicPr>
          <p:cNvPr id="9" name="Picture 8" descr="A diagram of a machine&#10;&#10;Description automatically generated">
            <a:extLst>
              <a:ext uri="{FF2B5EF4-FFF2-40B4-BE49-F238E27FC236}">
                <a16:creationId xmlns:a16="http://schemas.microsoft.com/office/drawing/2014/main" id="{F996BDF7-93A6-590D-8947-9125A268F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91" y="723436"/>
            <a:ext cx="2872751" cy="2143578"/>
          </a:xfrm>
          <a:prstGeom prst="rect">
            <a:avLst/>
          </a:prstGeom>
        </p:spPr>
      </p:pic>
      <p:pic>
        <p:nvPicPr>
          <p:cNvPr id="10" name="Picture 9" descr="A machine with metal boxes and wires&#10;&#10;Description automatically generated">
            <a:extLst>
              <a:ext uri="{FF2B5EF4-FFF2-40B4-BE49-F238E27FC236}">
                <a16:creationId xmlns:a16="http://schemas.microsoft.com/office/drawing/2014/main" id="{078D8AC3-DB2D-EF2E-254F-D234EBBC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439" y="2995329"/>
            <a:ext cx="1427413" cy="1688183"/>
          </a:xfrm>
          <a:prstGeom prst="rect">
            <a:avLst/>
          </a:prstGeom>
        </p:spPr>
      </p:pic>
      <p:pic>
        <p:nvPicPr>
          <p:cNvPr id="11" name="Picture 10" descr="A close-up of a metal frame with green wires&#10;&#10;Description automatically generated">
            <a:extLst>
              <a:ext uri="{FF2B5EF4-FFF2-40B4-BE49-F238E27FC236}">
                <a16:creationId xmlns:a16="http://schemas.microsoft.com/office/drawing/2014/main" id="{862C2E9B-B67B-5183-4DD6-780B9B54E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63770" y="2583453"/>
            <a:ext cx="1714502" cy="2538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A5ACAC-E295-23AC-A33B-BBEB6031E4BF}"/>
              </a:ext>
            </a:extLst>
          </p:cNvPr>
          <p:cNvSpPr txBox="1"/>
          <p:nvPr/>
        </p:nvSpPr>
        <p:spPr>
          <a:xfrm>
            <a:off x="4949890" y="1646014"/>
            <a:ext cx="137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Horn C RAW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9A2FF-7BDA-C0EA-2E48-08F668E3516E}"/>
              </a:ext>
            </a:extLst>
          </p:cNvPr>
          <p:cNvSpPr txBox="1"/>
          <p:nvPr/>
        </p:nvSpPr>
        <p:spPr>
          <a:xfrm>
            <a:off x="7790147" y="1572388"/>
            <a:ext cx="137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Horn C RAW</a:t>
            </a:r>
          </a:p>
        </p:txBody>
      </p:sp>
    </p:spTree>
    <p:extLst>
      <p:ext uri="{BB962C8B-B14F-4D97-AF65-F5344CB8AC3E}">
        <p14:creationId xmlns:p14="http://schemas.microsoft.com/office/powerpoint/2010/main" val="141133650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167</TotalTime>
  <Words>409</Words>
  <Application>Microsoft Macintosh PowerPoint</Application>
  <PresentationFormat>On-screen Show (16:9)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Symbol</vt:lpstr>
      <vt:lpstr>Fermilab_PPT_090915</vt:lpstr>
      <vt:lpstr>PowerPoint Presentation</vt:lpstr>
      <vt:lpstr>MSD Report - 13 October 2023</vt:lpstr>
      <vt:lpstr>LBNF RAW Systems (incl Horn Test Stand) and C0 gas prototype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17</cp:revision>
  <cp:lastPrinted>2014-01-20T19:40:21Z</cp:lastPrinted>
  <dcterms:created xsi:type="dcterms:W3CDTF">2020-09-15T21:03:01Z</dcterms:created>
  <dcterms:modified xsi:type="dcterms:W3CDTF">2023-10-13T13:41:23Z</dcterms:modified>
</cp:coreProperties>
</file>