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86" r:id="rId4"/>
    <p:sldId id="308" r:id="rId5"/>
    <p:sldId id="309" r:id="rId6"/>
    <p:sldId id="301" r:id="rId7"/>
    <p:sldId id="306" r:id="rId8"/>
  </p:sldIdLst>
  <p:sldSz cx="9144000" cy="6858000" type="screen4x3"/>
  <p:notesSz cx="6985000" cy="92837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08"/>
            <p14:sldId id="309"/>
            <p14:sldId id="301"/>
            <p14:sldId id="306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FF33CC"/>
    <a:srgbClr val="6600FF"/>
    <a:srgbClr val="004C97"/>
    <a:srgbClr val="404040"/>
    <a:srgbClr val="E9EAF1"/>
    <a:srgbClr val="505050"/>
    <a:srgbClr val="63666A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10/13/2023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10/13/2023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3836" indent="-289816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0845" indent="-23121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26450" indent="-23121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0471" indent="-23121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6574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2676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8779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4882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Jerry Annala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October 13,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65214"/>
            <a:ext cx="85436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Wall Current relocation from Delivery Ring to 907 in M4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Extraction line modification at 907 complete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Under rough vacuum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Ion pumps will be turned on after leak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acceptance testing NWA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Pump down began last Friday (10/6/2023)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 voltage will be applied today (10/13/2023)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Electrostatic Septum ESS2 remains isolated and under vacuum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Venting to reconnect to Delivery Ring vacuum depends on ESS1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Preparing to replace LCW braided hoses to Delivery Ring sub-headers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on plan for draining AP-0 RAW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need Vault access to confirm isolation valve locations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Will keep Dump system filled and running for possible future Mu2e target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Pre-Target exhaust blower EF1 replacement VFD controller on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ISD ordered spare unit 8/30 with expected </a:t>
            </a:r>
            <a:r>
              <a:rPr lang="en-US" sz="1800" dirty="0">
                <a:solidFill>
                  <a:srgbClr val="FF0000"/>
                </a:solidFill>
              </a:rPr>
              <a:t>arrival time in first week of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Air Conditioner Replacement work continues to be paused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Waiting on contractors to return and finish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Only a week or two of work needed before system can be tested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LCW make up rate still suspiciously good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5F07-AFB3-93C4-629F-74163730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Campus LCW make up for last two months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68A73-0391-5C76-EF3B-6B837ED1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EBFF-288A-5D61-41ED-EE25A6B3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FF220-5314-A18C-C4B6-A3B1C6A9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9DBBF2A-E5D2-7E4E-92E3-F4BF6C0B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0" y="990600"/>
            <a:ext cx="6096000" cy="48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E3010-EE2A-471C-8538-0583191F105D}"/>
              </a:ext>
            </a:extLst>
          </p:cNvPr>
          <p:cNvSpPr txBox="1"/>
          <p:nvPr/>
        </p:nvSpPr>
        <p:spPr>
          <a:xfrm>
            <a:off x="6988175" y="1345915"/>
            <a:ext cx="16626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Last month</a:t>
            </a:r>
          </a:p>
          <a:p>
            <a:r>
              <a:rPr lang="en-US" sz="1800" dirty="0"/>
              <a:t>10 gallons on Sep 18</a:t>
            </a:r>
          </a:p>
          <a:p>
            <a:endParaRPr lang="en-US" sz="1800" dirty="0"/>
          </a:p>
          <a:p>
            <a:r>
              <a:rPr lang="en-US" sz="1800" dirty="0"/>
              <a:t>Previous month</a:t>
            </a:r>
          </a:p>
          <a:p>
            <a:r>
              <a:rPr lang="en-US" sz="1800" dirty="0"/>
              <a:t>20+ gallons/day</a:t>
            </a:r>
          </a:p>
          <a:p>
            <a:endParaRPr lang="en-US" sz="1800" dirty="0"/>
          </a:p>
          <a:p>
            <a:r>
              <a:rPr lang="en-US" sz="1800" dirty="0"/>
              <a:t>Historical best in memory</a:t>
            </a:r>
          </a:p>
          <a:p>
            <a:r>
              <a:rPr lang="en-US" sz="1800" dirty="0"/>
              <a:t>Once every 8 days</a:t>
            </a:r>
          </a:p>
        </p:txBody>
      </p:sp>
    </p:spTree>
    <p:extLst>
      <p:ext uri="{BB962C8B-B14F-4D97-AF65-F5344CB8AC3E}">
        <p14:creationId xmlns:p14="http://schemas.microsoft.com/office/powerpoint/2010/main" val="131815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1443-172A-4109-A20F-73C3E7F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Vacuum at NWA  (one week plot)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3660E-6041-CB9B-7036-E41ED594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C01E-DFFA-C3E0-ADBC-DEC07B15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B8E6-D543-69DD-9E44-34AEDCEF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F084B6-AEFD-46BF-7974-006E587EAE55}"/>
              </a:ext>
            </a:extLst>
          </p:cNvPr>
          <p:cNvGrpSpPr/>
          <p:nvPr/>
        </p:nvGrpSpPr>
        <p:grpSpPr>
          <a:xfrm>
            <a:off x="671247" y="990600"/>
            <a:ext cx="6096000" cy="4876800"/>
            <a:chOff x="1524000" y="990600"/>
            <a:chExt cx="6096000" cy="4876800"/>
          </a:xfrm>
        </p:grpSpPr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5D049B6-3F2C-C43B-3705-7139B5577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990600"/>
              <a:ext cx="6096000" cy="4876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9D0CAB-7890-EED8-F56D-F27DC631E416}"/>
                </a:ext>
              </a:extLst>
            </p:cNvPr>
            <p:cNvSpPr txBox="1"/>
            <p:nvPr/>
          </p:nvSpPr>
          <p:spPr>
            <a:xfrm>
              <a:off x="3678146" y="4890499"/>
              <a:ext cx="2054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Initial pump down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EF834BF-BB1B-AC4D-D0F7-7C62FB39C6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1699" y="5049747"/>
              <a:ext cx="616447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9395E-4E2D-15CF-A946-B321DAC1D2CE}"/>
                </a:ext>
              </a:extLst>
            </p:cNvPr>
            <p:cNvSpPr txBox="1"/>
            <p:nvPr/>
          </p:nvSpPr>
          <p:spPr>
            <a:xfrm>
              <a:off x="3369922" y="1505394"/>
              <a:ext cx="2054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Power outage at NWA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5689A7-09B5-17F4-B2E3-1F1A1D074EF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986336"/>
              <a:ext cx="852753" cy="89042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E94AEE7-A413-F8B0-84ED-71CAB7138F2E}"/>
              </a:ext>
            </a:extLst>
          </p:cNvPr>
          <p:cNvSpPr txBox="1"/>
          <p:nvPr/>
        </p:nvSpPr>
        <p:spPr>
          <a:xfrm>
            <a:off x="6988175" y="1844605"/>
            <a:ext cx="1837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Plan to turn on to low voltage today.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Conditioning begins when vacuum reaches 1e-8 torr</a:t>
            </a:r>
          </a:p>
        </p:txBody>
      </p:sp>
    </p:spTree>
    <p:extLst>
      <p:ext uri="{BB962C8B-B14F-4D97-AF65-F5344CB8AC3E}">
        <p14:creationId xmlns:p14="http://schemas.microsoft.com/office/powerpoint/2010/main" val="152759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9210"/>
            <a:ext cx="8672513" cy="5327609"/>
          </a:xfrm>
        </p:spPr>
        <p:txBody>
          <a:bodyPr/>
          <a:lstStyle/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leak check in V907 region of M4 Line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two LCW sub-header braided hoses in Delivery Ring Enclosure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four leaking NSA Sextupoles in the Delivery Ring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on hold, awaiting return of contractor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EF1 Pre-Target rad air exhaust VFD Controller when replacement arrives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 repair of AP-30 transformer (install new cable jumpers being made at machine shop)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breaker in AP-10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Shutdown work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ESS1 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Finalize installation of ESS2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Q205 with rad hard modification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and Alignment jobs</a:t>
            </a:r>
          </a:p>
          <a:p>
            <a:pPr lvl="2"/>
            <a:r>
              <a:rPr lang="en-US" sz="16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Line Wall Current Monitor and vacuum pipe</a:t>
            </a:r>
          </a:p>
          <a:p>
            <a:pPr lvl="2"/>
            <a:r>
              <a:rPr lang="en-US" sz="16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D30 straight section survey when crew becomes available</a:t>
            </a:r>
          </a:p>
          <a:p>
            <a:pPr lvl="2"/>
            <a:r>
              <a:rPr lang="en-US" sz="16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ESS1 installed in Delivery Ring later this Fall, will need to be aligned</a:t>
            </a: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1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5888-6129-4F1B-84E1-33396074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isolated in D30 straight section of Delivery 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505D-C4A5-3DC0-0D59-C7D3DB0A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A4B6-5694-244C-B930-C1BF40B5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91A-8285-D4B1-4869-FF6D622B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" name="Picture 2" descr="A machine in a factory&#10;&#10;Description automatically generated">
            <a:extLst>
              <a:ext uri="{FF2B5EF4-FFF2-40B4-BE49-F238E27FC236}">
                <a16:creationId xmlns:a16="http://schemas.microsoft.com/office/drawing/2014/main" id="{3EF82E84-1A0F-1479-28FE-58ADDF36BA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48" y="881880"/>
            <a:ext cx="7097304" cy="5322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118C2-548B-52F0-FB13-B8B0EAFA8FB8}"/>
              </a:ext>
            </a:extLst>
          </p:cNvPr>
          <p:cNvSpPr txBox="1"/>
          <p:nvPr/>
        </p:nvSpPr>
        <p:spPr>
          <a:xfrm>
            <a:off x="2995991" y="4732773"/>
            <a:ext cx="76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ESS2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0CB79-BA8D-72A7-1EF3-DD0297818726}"/>
              </a:ext>
            </a:extLst>
          </p:cNvPr>
          <p:cNvSpPr txBox="1"/>
          <p:nvPr/>
        </p:nvSpPr>
        <p:spPr>
          <a:xfrm>
            <a:off x="6106831" y="3843496"/>
            <a:ext cx="201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Extraction Kicker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(future home of ESS1)</a:t>
            </a:r>
          </a:p>
        </p:txBody>
      </p:sp>
    </p:spTree>
    <p:extLst>
      <p:ext uri="{BB962C8B-B14F-4D97-AF65-F5344CB8AC3E}">
        <p14:creationId xmlns:p14="http://schemas.microsoft.com/office/powerpoint/2010/main" val="103529078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452806</TotalTime>
  <Words>461</Words>
  <Application>Microsoft Office PowerPoint</Application>
  <PresentationFormat>On-screen Show (4:3)</PresentationFormat>
  <Paragraphs>90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FermilabTempate</vt:lpstr>
      <vt:lpstr>Fermilab: Footer Only</vt:lpstr>
      <vt:lpstr>Muon Campus Operation Report</vt:lpstr>
      <vt:lpstr> Muon Campus status</vt:lpstr>
      <vt:lpstr>Muon Campus LCW make up for last two months</vt:lpstr>
      <vt:lpstr>ESS1 Vacuum at NWA  (one week plot)</vt:lpstr>
      <vt:lpstr>Upcoming work </vt:lpstr>
      <vt:lpstr>ESS2 isolated in D30 straight section of Delivery ring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Gerald E Annala</cp:lastModifiedBy>
  <cp:revision>1004</cp:revision>
  <cp:lastPrinted>2023-10-13T12:06:11Z</cp:lastPrinted>
  <dcterms:created xsi:type="dcterms:W3CDTF">2014-12-17T13:45:40Z</dcterms:created>
  <dcterms:modified xsi:type="dcterms:W3CDTF">2023-10-13T13:43:19Z</dcterms:modified>
</cp:coreProperties>
</file>