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55"/>
  </p:notesMasterIdLst>
  <p:handoutMasterIdLst>
    <p:handoutMasterId r:id="rId56"/>
  </p:handoutMasterIdLst>
  <p:sldIdLst>
    <p:sldId id="294" r:id="rId2"/>
    <p:sldId id="2301" r:id="rId3"/>
    <p:sldId id="462" r:id="rId4"/>
    <p:sldId id="478" r:id="rId5"/>
    <p:sldId id="505" r:id="rId6"/>
    <p:sldId id="474" r:id="rId7"/>
    <p:sldId id="438" r:id="rId8"/>
    <p:sldId id="2165" r:id="rId9"/>
    <p:sldId id="489" r:id="rId10"/>
    <p:sldId id="305" r:id="rId11"/>
    <p:sldId id="304" r:id="rId12"/>
    <p:sldId id="375" r:id="rId13"/>
    <p:sldId id="445" r:id="rId14"/>
    <p:sldId id="488" r:id="rId15"/>
    <p:sldId id="471" r:id="rId16"/>
    <p:sldId id="436" r:id="rId17"/>
    <p:sldId id="503" r:id="rId18"/>
    <p:sldId id="504" r:id="rId19"/>
    <p:sldId id="490" r:id="rId20"/>
    <p:sldId id="2302" r:id="rId21"/>
    <p:sldId id="435" r:id="rId22"/>
    <p:sldId id="434" r:id="rId23"/>
    <p:sldId id="491" r:id="rId24"/>
    <p:sldId id="492" r:id="rId25"/>
    <p:sldId id="2304" r:id="rId26"/>
    <p:sldId id="439" r:id="rId27"/>
    <p:sldId id="2303" r:id="rId28"/>
    <p:sldId id="479" r:id="rId29"/>
    <p:sldId id="502" r:id="rId30"/>
    <p:sldId id="2305" r:id="rId31"/>
    <p:sldId id="390" r:id="rId32"/>
    <p:sldId id="484" r:id="rId33"/>
    <p:sldId id="452" r:id="rId34"/>
    <p:sldId id="459" r:id="rId35"/>
    <p:sldId id="453" r:id="rId36"/>
    <p:sldId id="2132" r:id="rId37"/>
    <p:sldId id="2133" r:id="rId38"/>
    <p:sldId id="364" r:id="rId39"/>
    <p:sldId id="2171" r:id="rId40"/>
    <p:sldId id="485" r:id="rId41"/>
    <p:sldId id="2134" r:id="rId42"/>
    <p:sldId id="2162" r:id="rId43"/>
    <p:sldId id="432" r:id="rId44"/>
    <p:sldId id="433" r:id="rId45"/>
    <p:sldId id="469" r:id="rId46"/>
    <p:sldId id="447" r:id="rId47"/>
    <p:sldId id="365" r:id="rId48"/>
    <p:sldId id="366" r:id="rId49"/>
    <p:sldId id="367" r:id="rId50"/>
    <p:sldId id="368" r:id="rId51"/>
    <p:sldId id="369" r:id="rId52"/>
    <p:sldId id="2172" r:id="rId53"/>
    <p:sldId id="370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4E"/>
    <a:srgbClr val="0001F9"/>
    <a:srgbClr val="DC3FDA"/>
    <a:srgbClr val="FF40FF"/>
    <a:srgbClr val="FF8000"/>
    <a:srgbClr val="FF6666"/>
    <a:srgbClr val="FFD112"/>
    <a:srgbClr val="FF9300"/>
    <a:srgbClr val="DB7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64" autoAdjust="0"/>
    <p:restoredTop sz="98880" autoAdjust="0"/>
  </p:normalViewPr>
  <p:slideViewPr>
    <p:cSldViewPr snapToGrid="0" snapToObjects="1" showGuides="1">
      <p:cViewPr varScale="1">
        <p:scale>
          <a:sx n="46" d="100"/>
          <a:sy n="46" d="100"/>
        </p:scale>
        <p:origin x="708" y="2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036"/>
    </p:cViewPr>
  </p:sorterViewPr>
  <p:notesViewPr>
    <p:cSldViewPr snapToGrid="0" snapToObjects="1" showGuides="1">
      <p:cViewPr varScale="1">
        <p:scale>
          <a:sx n="46" d="100"/>
          <a:sy n="46" d="100"/>
        </p:scale>
        <p:origin x="2142" y="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C2FF77E-564D-4043-8032-EEA040048C4D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C7517CF-BDE9-FA45-9FEA-722559CB7404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5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8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Differential atomic clock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4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1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Differential atomic clock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Clock instability at 10-18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Clock instability at 10-18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54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Midband</a:t>
            </a:r>
            <a:r>
              <a:rPr lang="en-US" dirty="0"/>
              <a:t> could see intermediate mass black holes that don’t reach LIGO band (intermediate mass black holes (10^2 to 10^5 solar masses), probes later stages of inflation where many parameters unknown (could be enhanced GW production)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31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wavelength means larger Doppler shift, detector reorients as orbits sun, ground detector would need significant improvement of GGN at low </a:t>
            </a:r>
            <a:r>
              <a:rPr lang="en-US" dirty="0" err="1"/>
              <a:t>freqs</a:t>
            </a:r>
            <a:r>
              <a:rPr lang="en-US" dirty="0"/>
              <a:t> to do this well, otherwise order tens of degrees depends somewhat on source, LIGO NS-NS event was 130 million light years away (40 </a:t>
            </a:r>
            <a:r>
              <a:rPr lang="en-US" dirty="0" err="1"/>
              <a:t>Mpc</a:t>
            </a:r>
            <a:r>
              <a:rPr lang="en-US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6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1EA0F-C86F-433F-AFA2-4AFB5A97C65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2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9722" t="6156" r="16762"/>
          <a:stretch/>
        </p:blipFill>
        <p:spPr>
          <a:xfrm>
            <a:off x="0" y="0"/>
            <a:ext cx="9144000" cy="334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5308" y="2153361"/>
            <a:ext cx="3816220" cy="10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9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2FB2-13C0-4EF6-AA24-4C555E02BAAC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E89A-27D0-48D4-B416-B0548273842E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1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C432275-2A7E-4590-970A-8F112090FE3E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7BE7AE9-EA7A-4878-960A-B3737A874EA4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00D41FD-EBE3-45BB-A6F6-99CBE79B9EC8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7A544B0-0891-4F4D-A668-FE007516BFF0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DDEE7C4-4B56-4600-A308-BDE96BC66E88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9CC669-5490-4DB3-AE05-6C5B15FFB720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0CC50-6F54-4B07-9C20-6851AFDDCD59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48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6737A43-C1EA-48CD-A351-AF9A9B8AAA0E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19" r:id="rId2"/>
    <p:sldLayoutId id="2147484104" r:id="rId3"/>
    <p:sldLayoutId id="2147484105" r:id="rId4"/>
    <p:sldLayoutId id="2147484120" r:id="rId5"/>
    <p:sldLayoutId id="2147484103" r:id="rId6"/>
    <p:sldLayoutId id="2147484122" r:id="rId7"/>
    <p:sldLayoutId id="2147484116" r:id="rId8"/>
    <p:sldLayoutId id="2147484125" r:id="rId9"/>
    <p:sldLayoutId id="2147484128" r:id="rId10"/>
    <p:sldLayoutId id="2147484129" r:id="rId1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i="1" u="none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000000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000000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000000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000000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emf"/><Relationship Id="rId7" Type="http://schemas.openxmlformats.org/officeDocument/2006/relationships/image" Target="../media/image27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4564250"/>
            <a:ext cx="8499231" cy="1529241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dirty="0"/>
              <a:t>Rob Plunkett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Fermilab Cosmic Day 2023</a:t>
            </a:r>
          </a:p>
          <a:p>
            <a:pPr algn="ctr">
              <a:lnSpc>
                <a:spcPct val="130000"/>
              </a:lnSpc>
            </a:pPr>
            <a:endParaRPr lang="en-US" dirty="0"/>
          </a:p>
          <a:p>
            <a:pPr algn="ctr"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October 30,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817" y="3768961"/>
            <a:ext cx="8945445" cy="100304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MAGIS-100: </a:t>
            </a:r>
          </a:p>
          <a:p>
            <a:pPr algn="ctr"/>
            <a:r>
              <a:rPr lang="en-US" i="1" dirty="0"/>
              <a:t>A 100 meter atom interferometer for fundamental </a:t>
            </a:r>
            <a:r>
              <a:rPr lang="en-US" i="1" dirty="0" err="1"/>
              <a:t>physi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13,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Robert Plunkett   MAGIS-100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02C9B8E-9044-8EEB-113D-3AA025081A61}"/>
              </a:ext>
            </a:extLst>
          </p:cNvPr>
          <p:cNvGrpSpPr/>
          <p:nvPr/>
        </p:nvGrpSpPr>
        <p:grpSpPr>
          <a:xfrm>
            <a:off x="1950378" y="671899"/>
            <a:ext cx="7084924" cy="4763386"/>
            <a:chOff x="2203545" y="0"/>
            <a:chExt cx="7084924" cy="4763386"/>
          </a:xfrm>
        </p:grpSpPr>
        <p:pic>
          <p:nvPicPr>
            <p:cNvPr id="8" name="Google Shape;135;p3" descr="Diagram, schematic&#10;&#10;Description automatically generated">
              <a:extLst>
                <a:ext uri="{FF2B5EF4-FFF2-40B4-BE49-F238E27FC236}">
                  <a16:creationId xmlns:a16="http://schemas.microsoft.com/office/drawing/2014/main" id="{AF4DF26B-5480-F86D-1EEA-B6624D9F1EE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07"/>
            <a:stretch/>
          </p:blipFill>
          <p:spPr>
            <a:xfrm>
              <a:off x="2203545" y="0"/>
              <a:ext cx="6643411" cy="4691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36;p3">
              <a:extLst>
                <a:ext uri="{FF2B5EF4-FFF2-40B4-BE49-F238E27FC236}">
                  <a16:creationId xmlns:a16="http://schemas.microsoft.com/office/drawing/2014/main" id="{D465E934-BD8C-3327-F1D1-048C2A61B691}"/>
                </a:ext>
              </a:extLst>
            </p:cNvPr>
            <p:cNvSpPr/>
            <p:nvPr/>
          </p:nvSpPr>
          <p:spPr>
            <a:xfrm>
              <a:off x="8898831" y="1"/>
              <a:ext cx="191898" cy="4763385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7;p3">
              <a:extLst>
                <a:ext uri="{FF2B5EF4-FFF2-40B4-BE49-F238E27FC236}">
                  <a16:creationId xmlns:a16="http://schemas.microsoft.com/office/drawing/2014/main" id="{752C4B4B-D99A-AFE3-EC6F-5BFC6B433785}"/>
                </a:ext>
              </a:extLst>
            </p:cNvPr>
            <p:cNvSpPr/>
            <p:nvPr/>
          </p:nvSpPr>
          <p:spPr>
            <a:xfrm>
              <a:off x="8600324" y="1121586"/>
              <a:ext cx="533048" cy="142990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38;p3">
              <a:extLst>
                <a:ext uri="{FF2B5EF4-FFF2-40B4-BE49-F238E27FC236}">
                  <a16:creationId xmlns:a16="http://schemas.microsoft.com/office/drawing/2014/main" id="{39166007-1D5B-983E-FAEB-225F436D0FDE}"/>
                </a:ext>
              </a:extLst>
            </p:cNvPr>
            <p:cNvSpPr/>
            <p:nvPr/>
          </p:nvSpPr>
          <p:spPr>
            <a:xfrm>
              <a:off x="8600323" y="2432336"/>
              <a:ext cx="513157" cy="142990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9;p3">
              <a:extLst>
                <a:ext uri="{FF2B5EF4-FFF2-40B4-BE49-F238E27FC236}">
                  <a16:creationId xmlns:a16="http://schemas.microsoft.com/office/drawing/2014/main" id="{FAE22F61-9A30-1BD0-46E0-424B33B01181}"/>
                </a:ext>
              </a:extLst>
            </p:cNvPr>
            <p:cNvSpPr/>
            <p:nvPr/>
          </p:nvSpPr>
          <p:spPr>
            <a:xfrm>
              <a:off x="8600323" y="3743087"/>
              <a:ext cx="497165" cy="142990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0;p3">
              <a:extLst>
                <a:ext uri="{FF2B5EF4-FFF2-40B4-BE49-F238E27FC236}">
                  <a16:creationId xmlns:a16="http://schemas.microsoft.com/office/drawing/2014/main" id="{E397F950-05DF-D8CB-6404-86AE37F45E6E}"/>
                </a:ext>
              </a:extLst>
            </p:cNvPr>
            <p:cNvSpPr/>
            <p:nvPr/>
          </p:nvSpPr>
          <p:spPr>
            <a:xfrm>
              <a:off x="6407408" y="31675"/>
              <a:ext cx="533047" cy="4636458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20784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1;p3">
              <a:extLst>
                <a:ext uri="{FF2B5EF4-FFF2-40B4-BE49-F238E27FC236}">
                  <a16:creationId xmlns:a16="http://schemas.microsoft.com/office/drawing/2014/main" id="{CEFEB837-C2E9-F98B-515C-72F8B63B8F00}"/>
                </a:ext>
              </a:extLst>
            </p:cNvPr>
            <p:cNvSpPr txBox="1"/>
            <p:nvPr/>
          </p:nvSpPr>
          <p:spPr>
            <a:xfrm>
              <a:off x="2424864" y="345994"/>
              <a:ext cx="126537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=   Safety System Laser Shutters</a:t>
              </a:r>
              <a:endParaRPr>
                <a:solidFill>
                  <a:srgbClr val="003087"/>
                </a:solidFill>
              </a:endParaRPr>
            </a:p>
          </p:txBody>
        </p:sp>
        <p:sp>
          <p:nvSpPr>
            <p:cNvPr id="15" name="Google Shape;142;p3">
              <a:extLst>
                <a:ext uri="{FF2B5EF4-FFF2-40B4-BE49-F238E27FC236}">
                  <a16:creationId xmlns:a16="http://schemas.microsoft.com/office/drawing/2014/main" id="{DFB9E85D-542F-7ABA-A2D0-E7B131B3AF67}"/>
                </a:ext>
              </a:extLst>
            </p:cNvPr>
            <p:cNvSpPr/>
            <p:nvPr/>
          </p:nvSpPr>
          <p:spPr>
            <a:xfrm>
              <a:off x="2389623" y="375485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3;p3">
              <a:extLst>
                <a:ext uri="{FF2B5EF4-FFF2-40B4-BE49-F238E27FC236}">
                  <a16:creationId xmlns:a16="http://schemas.microsoft.com/office/drawing/2014/main" id="{72750E76-7DBD-AAC8-99DF-39770F3B2B2E}"/>
                </a:ext>
              </a:extLst>
            </p:cNvPr>
            <p:cNvSpPr/>
            <p:nvPr/>
          </p:nvSpPr>
          <p:spPr>
            <a:xfrm>
              <a:off x="8090244" y="1599079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4;p3">
              <a:extLst>
                <a:ext uri="{FF2B5EF4-FFF2-40B4-BE49-F238E27FC236}">
                  <a16:creationId xmlns:a16="http://schemas.microsoft.com/office/drawing/2014/main" id="{045DF713-648A-2388-0449-31B9F00D8531}"/>
                </a:ext>
              </a:extLst>
            </p:cNvPr>
            <p:cNvSpPr/>
            <p:nvPr/>
          </p:nvSpPr>
          <p:spPr>
            <a:xfrm>
              <a:off x="4243057" y="439615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;p3">
              <a:extLst>
                <a:ext uri="{FF2B5EF4-FFF2-40B4-BE49-F238E27FC236}">
                  <a16:creationId xmlns:a16="http://schemas.microsoft.com/office/drawing/2014/main" id="{D274691A-DCD7-B7FD-4C2D-8B3A14EB7ED7}"/>
                </a:ext>
              </a:extLst>
            </p:cNvPr>
            <p:cNvSpPr/>
            <p:nvPr/>
          </p:nvSpPr>
          <p:spPr>
            <a:xfrm>
              <a:off x="4243057" y="695695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6;p3">
              <a:extLst>
                <a:ext uri="{FF2B5EF4-FFF2-40B4-BE49-F238E27FC236}">
                  <a16:creationId xmlns:a16="http://schemas.microsoft.com/office/drawing/2014/main" id="{0AFC911E-D03E-C3BC-305D-C65B54EDB33B}"/>
                </a:ext>
              </a:extLst>
            </p:cNvPr>
            <p:cNvSpPr/>
            <p:nvPr/>
          </p:nvSpPr>
          <p:spPr>
            <a:xfrm>
              <a:off x="2739971" y="998106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7;p3">
              <a:extLst>
                <a:ext uri="{FF2B5EF4-FFF2-40B4-BE49-F238E27FC236}">
                  <a16:creationId xmlns:a16="http://schemas.microsoft.com/office/drawing/2014/main" id="{FE74B57C-02CE-3148-F1A5-003D40D56457}"/>
                </a:ext>
              </a:extLst>
            </p:cNvPr>
            <p:cNvSpPr/>
            <p:nvPr/>
          </p:nvSpPr>
          <p:spPr>
            <a:xfrm>
              <a:off x="5341151" y="1695927"/>
              <a:ext cx="99729" cy="335264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8;p3">
              <a:extLst>
                <a:ext uri="{FF2B5EF4-FFF2-40B4-BE49-F238E27FC236}">
                  <a16:creationId xmlns:a16="http://schemas.microsoft.com/office/drawing/2014/main" id="{7EA4A496-9F22-0502-E66A-BB0A5B02FD74}"/>
                </a:ext>
              </a:extLst>
            </p:cNvPr>
            <p:cNvSpPr/>
            <p:nvPr/>
          </p:nvSpPr>
          <p:spPr>
            <a:xfrm>
              <a:off x="8090244" y="2880793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;p3">
              <a:extLst>
                <a:ext uri="{FF2B5EF4-FFF2-40B4-BE49-F238E27FC236}">
                  <a16:creationId xmlns:a16="http://schemas.microsoft.com/office/drawing/2014/main" id="{C538AD78-6115-7FCC-1E99-77967DE972CD}"/>
                </a:ext>
              </a:extLst>
            </p:cNvPr>
            <p:cNvSpPr/>
            <p:nvPr/>
          </p:nvSpPr>
          <p:spPr>
            <a:xfrm>
              <a:off x="8090244" y="4154655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50;p3">
              <a:extLst>
                <a:ext uri="{FF2B5EF4-FFF2-40B4-BE49-F238E27FC236}">
                  <a16:creationId xmlns:a16="http://schemas.microsoft.com/office/drawing/2014/main" id="{07E325F0-D2B6-C2DD-A885-78B90EA9230D}"/>
                </a:ext>
              </a:extLst>
            </p:cNvPr>
            <p:cNvSpPr/>
            <p:nvPr/>
          </p:nvSpPr>
          <p:spPr>
            <a:xfrm>
              <a:off x="7852939" y="1412799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51;p3">
              <a:extLst>
                <a:ext uri="{FF2B5EF4-FFF2-40B4-BE49-F238E27FC236}">
                  <a16:creationId xmlns:a16="http://schemas.microsoft.com/office/drawing/2014/main" id="{6E53BDFA-130D-170E-A4E3-4211A230CD3F}"/>
                </a:ext>
              </a:extLst>
            </p:cNvPr>
            <p:cNvSpPr/>
            <p:nvPr/>
          </p:nvSpPr>
          <p:spPr>
            <a:xfrm>
              <a:off x="7852939" y="2689708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52;p3">
              <a:extLst>
                <a:ext uri="{FF2B5EF4-FFF2-40B4-BE49-F238E27FC236}">
                  <a16:creationId xmlns:a16="http://schemas.microsoft.com/office/drawing/2014/main" id="{F9AC4EE3-7629-543C-E08E-A0754543FE09}"/>
                </a:ext>
              </a:extLst>
            </p:cNvPr>
            <p:cNvSpPr/>
            <p:nvPr/>
          </p:nvSpPr>
          <p:spPr>
            <a:xfrm>
              <a:off x="7852939" y="3966617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53;p3">
              <a:extLst>
                <a:ext uri="{FF2B5EF4-FFF2-40B4-BE49-F238E27FC236}">
                  <a16:creationId xmlns:a16="http://schemas.microsoft.com/office/drawing/2014/main" id="{7D61AD8F-7213-D7AD-3248-7AEFF7F2BF84}"/>
                </a:ext>
              </a:extLst>
            </p:cNvPr>
            <p:cNvSpPr txBox="1"/>
            <p:nvPr/>
          </p:nvSpPr>
          <p:spPr>
            <a:xfrm>
              <a:off x="6304371" y="443075"/>
              <a:ext cx="891872" cy="264649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AEAB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25" rIns="91425" bIns="9125" anchor="t" anchorCtr="0">
              <a:spAutoFit/>
            </a:bodyPr>
            <a:lstStyle/>
            <a:p>
              <a:r>
                <a:rPr lang="en-US"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Vacuum Transport</a:t>
              </a:r>
              <a:endParaRPr>
                <a:solidFill>
                  <a:srgbClr val="003087"/>
                </a:solidFill>
              </a:endParaRPr>
            </a:p>
          </p:txBody>
        </p:sp>
        <p:sp>
          <p:nvSpPr>
            <p:cNvPr id="27" name="Google Shape;154;p3">
              <a:extLst>
                <a:ext uri="{FF2B5EF4-FFF2-40B4-BE49-F238E27FC236}">
                  <a16:creationId xmlns:a16="http://schemas.microsoft.com/office/drawing/2014/main" id="{6F69385D-F137-28FF-2559-EF9EDCE6CA02}"/>
                </a:ext>
              </a:extLst>
            </p:cNvPr>
            <p:cNvSpPr/>
            <p:nvPr/>
          </p:nvSpPr>
          <p:spPr>
            <a:xfrm>
              <a:off x="6328857" y="443849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55;p3">
              <a:extLst>
                <a:ext uri="{FF2B5EF4-FFF2-40B4-BE49-F238E27FC236}">
                  <a16:creationId xmlns:a16="http://schemas.microsoft.com/office/drawing/2014/main" id="{950A410F-5E90-EF7B-E207-430CC936FD2C}"/>
                </a:ext>
              </a:extLst>
            </p:cNvPr>
            <p:cNvSpPr txBox="1"/>
            <p:nvPr/>
          </p:nvSpPr>
          <p:spPr>
            <a:xfrm>
              <a:off x="7893560" y="439615"/>
              <a:ext cx="1239811" cy="141539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AEAB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25" rIns="0" bIns="9125" anchor="t" anchorCtr="0">
              <a:spAutoFit/>
            </a:bodyPr>
            <a:lstStyle/>
            <a:p>
              <a:r>
                <a:rPr lang="en-US" sz="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Vacuum Telescope</a:t>
              </a:r>
              <a:endParaRPr>
                <a:solidFill>
                  <a:srgbClr val="003087"/>
                </a:solidFill>
              </a:endParaRPr>
            </a:p>
          </p:txBody>
        </p:sp>
        <p:sp>
          <p:nvSpPr>
            <p:cNvPr id="29" name="Google Shape;156;p3">
              <a:extLst>
                <a:ext uri="{FF2B5EF4-FFF2-40B4-BE49-F238E27FC236}">
                  <a16:creationId xmlns:a16="http://schemas.microsoft.com/office/drawing/2014/main" id="{69015C4A-0436-2692-BCA1-AD9CD71C26A4}"/>
                </a:ext>
              </a:extLst>
            </p:cNvPr>
            <p:cNvSpPr/>
            <p:nvPr/>
          </p:nvSpPr>
          <p:spPr>
            <a:xfrm>
              <a:off x="7434182" y="342894"/>
              <a:ext cx="453104" cy="285531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Tele Seed Optics Box</a:t>
              </a:r>
              <a:endParaRPr>
                <a:solidFill>
                  <a:srgbClr val="003087"/>
                </a:solidFill>
              </a:endParaRPr>
            </a:p>
          </p:txBody>
        </p:sp>
        <p:sp>
          <p:nvSpPr>
            <p:cNvPr id="30" name="Google Shape;157;p3">
              <a:extLst>
                <a:ext uri="{FF2B5EF4-FFF2-40B4-BE49-F238E27FC236}">
                  <a16:creationId xmlns:a16="http://schemas.microsoft.com/office/drawing/2014/main" id="{91D6D736-5567-D601-4BDD-F825D8919974}"/>
                </a:ext>
              </a:extLst>
            </p:cNvPr>
            <p:cNvSpPr/>
            <p:nvPr/>
          </p:nvSpPr>
          <p:spPr>
            <a:xfrm>
              <a:off x="8723602" y="439615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8;p3">
              <a:extLst>
                <a:ext uri="{FF2B5EF4-FFF2-40B4-BE49-F238E27FC236}">
                  <a16:creationId xmlns:a16="http://schemas.microsoft.com/office/drawing/2014/main" id="{26D9E729-8ED7-78A5-6A86-C3AB1C947BE0}"/>
                </a:ext>
              </a:extLst>
            </p:cNvPr>
            <p:cNvSpPr/>
            <p:nvPr/>
          </p:nvSpPr>
          <p:spPr>
            <a:xfrm>
              <a:off x="2608307" y="1260631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9;p3">
              <a:extLst>
                <a:ext uri="{FF2B5EF4-FFF2-40B4-BE49-F238E27FC236}">
                  <a16:creationId xmlns:a16="http://schemas.microsoft.com/office/drawing/2014/main" id="{93F9F5B1-7141-49B5-24F2-FF44AECB8631}"/>
                </a:ext>
              </a:extLst>
            </p:cNvPr>
            <p:cNvSpPr txBox="1"/>
            <p:nvPr/>
          </p:nvSpPr>
          <p:spPr>
            <a:xfrm rot="5400000">
              <a:off x="7281989" y="2051166"/>
              <a:ext cx="3458961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r>
                <a:rPr lang="en-US" sz="1800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Atom          Interferometer           vacuum pipes</a:t>
              </a:r>
              <a:endParaRPr dirty="0">
                <a:solidFill>
                  <a:srgbClr val="00B050"/>
                </a:solidFill>
              </a:endParaRPr>
            </a:p>
          </p:txBody>
        </p:sp>
        <p:sp>
          <p:nvSpPr>
            <p:cNvPr id="33" name="Google Shape;160;p3">
              <a:extLst>
                <a:ext uri="{FF2B5EF4-FFF2-40B4-BE49-F238E27FC236}">
                  <a16:creationId xmlns:a16="http://schemas.microsoft.com/office/drawing/2014/main" id="{8652F49B-1F31-A698-2E9A-026953C99E76}"/>
                </a:ext>
              </a:extLst>
            </p:cNvPr>
            <p:cNvSpPr/>
            <p:nvPr/>
          </p:nvSpPr>
          <p:spPr>
            <a:xfrm>
              <a:off x="7190512" y="448310"/>
              <a:ext cx="246268" cy="67340"/>
            </a:xfrm>
            <a:prstGeom prst="rect">
              <a:avLst/>
            </a:prstGeom>
            <a:solidFill>
              <a:schemeClr val="accent1">
                <a:alpha val="25098"/>
              </a:scheme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61;p3">
              <a:extLst>
                <a:ext uri="{FF2B5EF4-FFF2-40B4-BE49-F238E27FC236}">
                  <a16:creationId xmlns:a16="http://schemas.microsoft.com/office/drawing/2014/main" id="{3F55DA4B-F853-00B1-BAC7-9D9FA73FF219}"/>
                </a:ext>
              </a:extLst>
            </p:cNvPr>
            <p:cNvSpPr/>
            <p:nvPr/>
          </p:nvSpPr>
          <p:spPr>
            <a:xfrm>
              <a:off x="6370399" y="3289476"/>
              <a:ext cx="742051" cy="351515"/>
            </a:xfrm>
            <a:prstGeom prst="rect">
              <a:avLst/>
            </a:prstGeom>
            <a:solidFill>
              <a:schemeClr val="accent1">
                <a:alpha val="25098"/>
              </a:scheme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62;p3">
              <a:extLst>
                <a:ext uri="{FF2B5EF4-FFF2-40B4-BE49-F238E27FC236}">
                  <a16:creationId xmlns:a16="http://schemas.microsoft.com/office/drawing/2014/main" id="{B7FA2AB9-591D-A68B-8D37-02525B44E0C3}"/>
                </a:ext>
              </a:extLst>
            </p:cNvPr>
            <p:cNvSpPr/>
            <p:nvPr/>
          </p:nvSpPr>
          <p:spPr>
            <a:xfrm>
              <a:off x="6370399" y="2170187"/>
              <a:ext cx="742051" cy="351515"/>
            </a:xfrm>
            <a:prstGeom prst="rect">
              <a:avLst/>
            </a:prstGeom>
            <a:solidFill>
              <a:schemeClr val="accent1">
                <a:alpha val="25098"/>
              </a:scheme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63;p3">
              <a:extLst>
                <a:ext uri="{FF2B5EF4-FFF2-40B4-BE49-F238E27FC236}">
                  <a16:creationId xmlns:a16="http://schemas.microsoft.com/office/drawing/2014/main" id="{24CABF10-FD33-1187-6C7F-5C74352641EB}"/>
                </a:ext>
              </a:extLst>
            </p:cNvPr>
            <p:cNvSpPr/>
            <p:nvPr/>
          </p:nvSpPr>
          <p:spPr>
            <a:xfrm>
              <a:off x="6370399" y="1050898"/>
              <a:ext cx="742051" cy="351515"/>
            </a:xfrm>
            <a:prstGeom prst="rect">
              <a:avLst/>
            </a:prstGeom>
            <a:solidFill>
              <a:schemeClr val="accent1">
                <a:alpha val="25098"/>
              </a:scheme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" name="Google Shape;164;p3">
              <a:extLst>
                <a:ext uri="{FF2B5EF4-FFF2-40B4-BE49-F238E27FC236}">
                  <a16:creationId xmlns:a16="http://schemas.microsoft.com/office/drawing/2014/main" id="{D7380CE2-798F-25B4-A37D-42D1214C9B1A}"/>
                </a:ext>
              </a:extLst>
            </p:cNvPr>
            <p:cNvCxnSpPr/>
            <p:nvPr/>
          </p:nvCxnSpPr>
          <p:spPr>
            <a:xfrm rot="10800000">
              <a:off x="4217411" y="1861052"/>
              <a:ext cx="0" cy="2794294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sm" len="sm"/>
            </a:ln>
          </p:spPr>
        </p:cxnSp>
        <p:cxnSp>
          <p:nvCxnSpPr>
            <p:cNvPr id="38" name="Google Shape;165;p3">
              <a:extLst>
                <a:ext uri="{FF2B5EF4-FFF2-40B4-BE49-F238E27FC236}">
                  <a16:creationId xmlns:a16="http://schemas.microsoft.com/office/drawing/2014/main" id="{3860FA4B-2AF4-AA26-2643-61E389E72BF8}"/>
                </a:ext>
              </a:extLst>
            </p:cNvPr>
            <p:cNvCxnSpPr/>
            <p:nvPr/>
          </p:nvCxnSpPr>
          <p:spPr>
            <a:xfrm>
              <a:off x="4211166" y="1868903"/>
              <a:ext cx="18474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9" name="Google Shape;166;p3">
              <a:extLst>
                <a:ext uri="{FF2B5EF4-FFF2-40B4-BE49-F238E27FC236}">
                  <a16:creationId xmlns:a16="http://schemas.microsoft.com/office/drawing/2014/main" id="{78752B31-40D0-F523-B642-D9120C242AB5}"/>
                </a:ext>
              </a:extLst>
            </p:cNvPr>
            <p:cNvCxnSpPr/>
            <p:nvPr/>
          </p:nvCxnSpPr>
          <p:spPr>
            <a:xfrm>
              <a:off x="4217411" y="2658956"/>
              <a:ext cx="18474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0" name="Google Shape;167;p3">
              <a:extLst>
                <a:ext uri="{FF2B5EF4-FFF2-40B4-BE49-F238E27FC236}">
                  <a16:creationId xmlns:a16="http://schemas.microsoft.com/office/drawing/2014/main" id="{2A138C3A-D077-C83E-CFA9-201BDBC56D97}"/>
                </a:ext>
              </a:extLst>
            </p:cNvPr>
            <p:cNvCxnSpPr/>
            <p:nvPr/>
          </p:nvCxnSpPr>
          <p:spPr>
            <a:xfrm>
              <a:off x="4217411" y="3446911"/>
              <a:ext cx="18474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1" name="Google Shape;168;p3">
              <a:extLst>
                <a:ext uri="{FF2B5EF4-FFF2-40B4-BE49-F238E27FC236}">
                  <a16:creationId xmlns:a16="http://schemas.microsoft.com/office/drawing/2014/main" id="{B32A42F6-78CD-0C21-32CB-AA12137CDF4E}"/>
                </a:ext>
              </a:extLst>
            </p:cNvPr>
            <p:cNvCxnSpPr/>
            <p:nvPr/>
          </p:nvCxnSpPr>
          <p:spPr>
            <a:xfrm>
              <a:off x="4217411" y="4122229"/>
              <a:ext cx="18474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2" name="Google Shape;169;p3">
              <a:extLst>
                <a:ext uri="{FF2B5EF4-FFF2-40B4-BE49-F238E27FC236}">
                  <a16:creationId xmlns:a16="http://schemas.microsoft.com/office/drawing/2014/main" id="{D8D849A4-FC4D-642C-427E-1BB51031C904}"/>
                </a:ext>
              </a:extLst>
            </p:cNvPr>
            <p:cNvCxnSpPr/>
            <p:nvPr/>
          </p:nvCxnSpPr>
          <p:spPr>
            <a:xfrm>
              <a:off x="4211167" y="4663198"/>
              <a:ext cx="2996863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3" name="Google Shape;170;p3">
              <a:extLst>
                <a:ext uri="{FF2B5EF4-FFF2-40B4-BE49-F238E27FC236}">
                  <a16:creationId xmlns:a16="http://schemas.microsoft.com/office/drawing/2014/main" id="{034763C3-7154-B53B-F025-53D1BFEFD337}"/>
                </a:ext>
              </a:extLst>
            </p:cNvPr>
            <p:cNvSpPr txBox="1"/>
            <p:nvPr/>
          </p:nvSpPr>
          <p:spPr>
            <a:xfrm>
              <a:off x="6303273" y="3995189"/>
              <a:ext cx="798332" cy="707846"/>
            </a:xfrm>
            <a:prstGeom prst="rect">
              <a:avLst/>
            </a:prstGeom>
            <a:solidFill>
              <a:schemeClr val="lt1"/>
            </a:solidFill>
            <a:ln w="9525" cap="flat" cmpd="dbl">
              <a:solidFill>
                <a:srgbClr val="FF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SS Permit or</a:t>
              </a:r>
              <a:endParaRPr dirty="0">
                <a:solidFill>
                  <a:srgbClr val="003087"/>
                </a:solidFill>
              </a:endParaRPr>
            </a:p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AC Contactor ?</a:t>
              </a:r>
              <a:endParaRPr dirty="0">
                <a:solidFill>
                  <a:srgbClr val="003087"/>
                </a:solidFill>
              </a:endParaRPr>
            </a:p>
          </p:txBody>
        </p:sp>
        <p:cxnSp>
          <p:nvCxnSpPr>
            <p:cNvPr id="44" name="Google Shape;171;p3">
              <a:extLst>
                <a:ext uri="{FF2B5EF4-FFF2-40B4-BE49-F238E27FC236}">
                  <a16:creationId xmlns:a16="http://schemas.microsoft.com/office/drawing/2014/main" id="{9F3B75F3-D775-464A-1CA4-79EB0A69BF84}"/>
                </a:ext>
              </a:extLst>
            </p:cNvPr>
            <p:cNvCxnSpPr/>
            <p:nvPr/>
          </p:nvCxnSpPr>
          <p:spPr>
            <a:xfrm>
              <a:off x="6703930" y="4304885"/>
              <a:ext cx="0" cy="36214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172;p3">
              <a:extLst>
                <a:ext uri="{FF2B5EF4-FFF2-40B4-BE49-F238E27FC236}">
                  <a16:creationId xmlns:a16="http://schemas.microsoft.com/office/drawing/2014/main" id="{65946655-0A5E-0DE1-99C4-94C5B577E541}"/>
                </a:ext>
              </a:extLst>
            </p:cNvPr>
            <p:cNvCxnSpPr/>
            <p:nvPr/>
          </p:nvCxnSpPr>
          <p:spPr>
            <a:xfrm>
              <a:off x="7199881" y="1452720"/>
              <a:ext cx="0" cy="3214305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" name="Google Shape;173;p3">
              <a:extLst>
                <a:ext uri="{FF2B5EF4-FFF2-40B4-BE49-F238E27FC236}">
                  <a16:creationId xmlns:a16="http://schemas.microsoft.com/office/drawing/2014/main" id="{7EABECC0-6607-BBA3-6656-B7000FB353D0}"/>
                </a:ext>
              </a:extLst>
            </p:cNvPr>
            <p:cNvCxnSpPr/>
            <p:nvPr/>
          </p:nvCxnSpPr>
          <p:spPr>
            <a:xfrm>
              <a:off x="7193635" y="1461223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7" name="Google Shape;174;p3">
              <a:extLst>
                <a:ext uri="{FF2B5EF4-FFF2-40B4-BE49-F238E27FC236}">
                  <a16:creationId xmlns:a16="http://schemas.microsoft.com/office/drawing/2014/main" id="{4AE3D0EB-D37C-81D4-BC5B-B6F80208C6D4}"/>
                </a:ext>
              </a:extLst>
            </p:cNvPr>
            <p:cNvCxnSpPr/>
            <p:nvPr/>
          </p:nvCxnSpPr>
          <p:spPr>
            <a:xfrm>
              <a:off x="7193635" y="1641832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" name="Google Shape;175;p3">
              <a:extLst>
                <a:ext uri="{FF2B5EF4-FFF2-40B4-BE49-F238E27FC236}">
                  <a16:creationId xmlns:a16="http://schemas.microsoft.com/office/drawing/2014/main" id="{07780B67-DC97-B584-7D2A-34FD507B5EF6}"/>
                </a:ext>
              </a:extLst>
            </p:cNvPr>
            <p:cNvCxnSpPr/>
            <p:nvPr/>
          </p:nvCxnSpPr>
          <p:spPr>
            <a:xfrm>
              <a:off x="7193635" y="2735952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" name="Google Shape;176;p3">
              <a:extLst>
                <a:ext uri="{FF2B5EF4-FFF2-40B4-BE49-F238E27FC236}">
                  <a16:creationId xmlns:a16="http://schemas.microsoft.com/office/drawing/2014/main" id="{D2B361D9-A524-BEA3-6210-748A21DC9B12}"/>
                </a:ext>
              </a:extLst>
            </p:cNvPr>
            <p:cNvCxnSpPr/>
            <p:nvPr/>
          </p:nvCxnSpPr>
          <p:spPr>
            <a:xfrm>
              <a:off x="7193635" y="2916560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0" name="Google Shape;177;p3">
              <a:extLst>
                <a:ext uri="{FF2B5EF4-FFF2-40B4-BE49-F238E27FC236}">
                  <a16:creationId xmlns:a16="http://schemas.microsoft.com/office/drawing/2014/main" id="{30E41547-9FA4-D47B-127F-E56002690C0E}"/>
                </a:ext>
              </a:extLst>
            </p:cNvPr>
            <p:cNvCxnSpPr/>
            <p:nvPr/>
          </p:nvCxnSpPr>
          <p:spPr>
            <a:xfrm>
              <a:off x="7193635" y="4010680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1" name="Google Shape;178;p3">
              <a:extLst>
                <a:ext uri="{FF2B5EF4-FFF2-40B4-BE49-F238E27FC236}">
                  <a16:creationId xmlns:a16="http://schemas.microsoft.com/office/drawing/2014/main" id="{C3DAE5C5-6CEC-034E-B374-574AD0D09680}"/>
                </a:ext>
              </a:extLst>
            </p:cNvPr>
            <p:cNvCxnSpPr/>
            <p:nvPr/>
          </p:nvCxnSpPr>
          <p:spPr>
            <a:xfrm>
              <a:off x="7193635" y="4191288"/>
              <a:ext cx="26000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2" name="Google Shape;179;p3">
              <a:extLst>
                <a:ext uri="{FF2B5EF4-FFF2-40B4-BE49-F238E27FC236}">
                  <a16:creationId xmlns:a16="http://schemas.microsoft.com/office/drawing/2014/main" id="{3AF76E0C-E15C-BF26-BB94-C193566AA95D}"/>
                </a:ext>
              </a:extLst>
            </p:cNvPr>
            <p:cNvSpPr/>
            <p:nvPr/>
          </p:nvSpPr>
          <p:spPr>
            <a:xfrm rot="5400000">
              <a:off x="6673829" y="4217018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81;p3">
              <a:extLst>
                <a:ext uri="{FF2B5EF4-FFF2-40B4-BE49-F238E27FC236}">
                  <a16:creationId xmlns:a16="http://schemas.microsoft.com/office/drawing/2014/main" id="{4FB2A616-A249-413C-3389-B12226F3E405}"/>
                </a:ext>
              </a:extLst>
            </p:cNvPr>
            <p:cNvSpPr/>
            <p:nvPr/>
          </p:nvSpPr>
          <p:spPr>
            <a:xfrm>
              <a:off x="5341151" y="2486188"/>
              <a:ext cx="99729" cy="335264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82;p3">
              <a:extLst>
                <a:ext uri="{FF2B5EF4-FFF2-40B4-BE49-F238E27FC236}">
                  <a16:creationId xmlns:a16="http://schemas.microsoft.com/office/drawing/2014/main" id="{BCEA9F6A-FA1A-3555-758C-FE52C55867F7}"/>
                </a:ext>
              </a:extLst>
            </p:cNvPr>
            <p:cNvSpPr/>
            <p:nvPr/>
          </p:nvSpPr>
          <p:spPr>
            <a:xfrm>
              <a:off x="5336413" y="3274960"/>
              <a:ext cx="99729" cy="335264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83;p3">
              <a:extLst>
                <a:ext uri="{FF2B5EF4-FFF2-40B4-BE49-F238E27FC236}">
                  <a16:creationId xmlns:a16="http://schemas.microsoft.com/office/drawing/2014/main" id="{5FF88945-4DFC-C4A8-4A3E-16251AFB5040}"/>
                </a:ext>
              </a:extLst>
            </p:cNvPr>
            <p:cNvSpPr/>
            <p:nvPr/>
          </p:nvSpPr>
          <p:spPr>
            <a:xfrm>
              <a:off x="4324097" y="447726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84;p3">
              <a:extLst>
                <a:ext uri="{FF2B5EF4-FFF2-40B4-BE49-F238E27FC236}">
                  <a16:creationId xmlns:a16="http://schemas.microsoft.com/office/drawing/2014/main" id="{04D13F3C-F462-6505-69C3-E9A65C449D20}"/>
                </a:ext>
              </a:extLst>
            </p:cNvPr>
            <p:cNvSpPr/>
            <p:nvPr/>
          </p:nvSpPr>
          <p:spPr>
            <a:xfrm>
              <a:off x="4324097" y="695644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85;p3">
              <a:extLst>
                <a:ext uri="{FF2B5EF4-FFF2-40B4-BE49-F238E27FC236}">
                  <a16:creationId xmlns:a16="http://schemas.microsoft.com/office/drawing/2014/main" id="{A56A2667-3B02-8440-EFF1-8A7230E86B4B}"/>
                </a:ext>
              </a:extLst>
            </p:cNvPr>
            <p:cNvSpPr/>
            <p:nvPr/>
          </p:nvSpPr>
          <p:spPr>
            <a:xfrm>
              <a:off x="2668155" y="998106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86;p3">
              <a:extLst>
                <a:ext uri="{FF2B5EF4-FFF2-40B4-BE49-F238E27FC236}">
                  <a16:creationId xmlns:a16="http://schemas.microsoft.com/office/drawing/2014/main" id="{5737CBC4-EB66-713F-0562-2440D5406C34}"/>
                </a:ext>
              </a:extLst>
            </p:cNvPr>
            <p:cNvSpPr/>
            <p:nvPr/>
          </p:nvSpPr>
          <p:spPr>
            <a:xfrm>
              <a:off x="2549648" y="1260631"/>
              <a:ext cx="71816" cy="96848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87;p3">
              <a:extLst>
                <a:ext uri="{FF2B5EF4-FFF2-40B4-BE49-F238E27FC236}">
                  <a16:creationId xmlns:a16="http://schemas.microsoft.com/office/drawing/2014/main" id="{8CE63200-F904-4ABD-92FC-2D9640E8283F}"/>
                </a:ext>
              </a:extLst>
            </p:cNvPr>
            <p:cNvSpPr/>
            <p:nvPr/>
          </p:nvSpPr>
          <p:spPr>
            <a:xfrm rot="5400000">
              <a:off x="7461846" y="4255337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88;p3">
              <a:extLst>
                <a:ext uri="{FF2B5EF4-FFF2-40B4-BE49-F238E27FC236}">
                  <a16:creationId xmlns:a16="http://schemas.microsoft.com/office/drawing/2014/main" id="{FF4DA9B9-AAC2-B4DE-6507-B7FB036ED154}"/>
                </a:ext>
              </a:extLst>
            </p:cNvPr>
            <p:cNvSpPr/>
            <p:nvPr/>
          </p:nvSpPr>
          <p:spPr>
            <a:xfrm rot="5400000">
              <a:off x="7461846" y="2980997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89;p3">
              <a:extLst>
                <a:ext uri="{FF2B5EF4-FFF2-40B4-BE49-F238E27FC236}">
                  <a16:creationId xmlns:a16="http://schemas.microsoft.com/office/drawing/2014/main" id="{B190A973-93DF-536A-2579-9310E02ECA2B}"/>
                </a:ext>
              </a:extLst>
            </p:cNvPr>
            <p:cNvSpPr/>
            <p:nvPr/>
          </p:nvSpPr>
          <p:spPr>
            <a:xfrm rot="5400000">
              <a:off x="7461846" y="1712449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90;p3">
              <a:extLst>
                <a:ext uri="{FF2B5EF4-FFF2-40B4-BE49-F238E27FC236}">
                  <a16:creationId xmlns:a16="http://schemas.microsoft.com/office/drawing/2014/main" id="{9588D476-EC1A-FC18-7F29-AD0C50DF1D6D}"/>
                </a:ext>
              </a:extLst>
            </p:cNvPr>
            <p:cNvSpPr/>
            <p:nvPr/>
          </p:nvSpPr>
          <p:spPr>
            <a:xfrm rot="5400000">
              <a:off x="4768964" y="4126990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91;p3">
              <a:extLst>
                <a:ext uri="{FF2B5EF4-FFF2-40B4-BE49-F238E27FC236}">
                  <a16:creationId xmlns:a16="http://schemas.microsoft.com/office/drawing/2014/main" id="{5C1920EC-4862-50B0-FC6A-6CDCFC46418E}"/>
                </a:ext>
              </a:extLst>
            </p:cNvPr>
            <p:cNvSpPr/>
            <p:nvPr/>
          </p:nvSpPr>
          <p:spPr>
            <a:xfrm rot="5400000">
              <a:off x="4768964" y="3675179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92;p3">
              <a:extLst>
                <a:ext uri="{FF2B5EF4-FFF2-40B4-BE49-F238E27FC236}">
                  <a16:creationId xmlns:a16="http://schemas.microsoft.com/office/drawing/2014/main" id="{3E7944CD-0C7D-ECEC-5BB5-4A54857659A7}"/>
                </a:ext>
              </a:extLst>
            </p:cNvPr>
            <p:cNvSpPr/>
            <p:nvPr/>
          </p:nvSpPr>
          <p:spPr>
            <a:xfrm rot="5400000">
              <a:off x="4768964" y="2887404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93;p3">
              <a:extLst>
                <a:ext uri="{FF2B5EF4-FFF2-40B4-BE49-F238E27FC236}">
                  <a16:creationId xmlns:a16="http://schemas.microsoft.com/office/drawing/2014/main" id="{16740B34-C791-7DE6-EAAC-B82AD7B22EBE}"/>
                </a:ext>
              </a:extLst>
            </p:cNvPr>
            <p:cNvSpPr/>
            <p:nvPr/>
          </p:nvSpPr>
          <p:spPr>
            <a:xfrm rot="5400000">
              <a:off x="4768964" y="2105423"/>
              <a:ext cx="60202" cy="115531"/>
            </a:xfrm>
            <a:prstGeom prst="rightArrowCallout">
              <a:avLst>
                <a:gd name="adj1" fmla="val 50000"/>
                <a:gd name="adj2" fmla="val 61364"/>
                <a:gd name="adj3" fmla="val 18182"/>
                <a:gd name="adj4" fmla="val 51341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A29D00-AE01-9A3C-5D87-157A18243F26}"/>
                </a:ext>
              </a:extLst>
            </p:cNvPr>
            <p:cNvSpPr txBox="1"/>
            <p:nvPr/>
          </p:nvSpPr>
          <p:spPr>
            <a:xfrm>
              <a:off x="4332236" y="375485"/>
              <a:ext cx="309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7030A0"/>
                  </a:solidFill>
                </a:rPr>
                <a:t>4w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710AB80-2553-48F2-8BEB-341B5DA0AB08}"/>
                </a:ext>
              </a:extLst>
            </p:cNvPr>
            <p:cNvSpPr txBox="1"/>
            <p:nvPr/>
          </p:nvSpPr>
          <p:spPr>
            <a:xfrm>
              <a:off x="4332236" y="630490"/>
              <a:ext cx="309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7030A0"/>
                  </a:solidFill>
                </a:rPr>
                <a:t>4w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759C7DB-26B6-9989-64FF-195722D3CB80}"/>
                </a:ext>
              </a:extLst>
            </p:cNvPr>
            <p:cNvSpPr txBox="1"/>
            <p:nvPr/>
          </p:nvSpPr>
          <p:spPr>
            <a:xfrm>
              <a:off x="5577851" y="372992"/>
              <a:ext cx="309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7030A0"/>
                  </a:solidFill>
                </a:rPr>
                <a:t>8w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7C0C867-1EB3-C8AB-5B87-7825455888F0}"/>
                </a:ext>
              </a:extLst>
            </p:cNvPr>
            <p:cNvGrpSpPr/>
            <p:nvPr/>
          </p:nvGrpSpPr>
          <p:grpSpPr>
            <a:xfrm>
              <a:off x="8243753" y="844972"/>
              <a:ext cx="453649" cy="1030927"/>
              <a:chOff x="7982111" y="1235071"/>
              <a:chExt cx="555856" cy="150687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DEDA45A-E731-8995-EF75-6DAB02311782}"/>
                  </a:ext>
                </a:extLst>
              </p:cNvPr>
              <p:cNvSpPr txBox="1"/>
              <p:nvPr/>
            </p:nvSpPr>
            <p:spPr>
              <a:xfrm>
                <a:off x="7982111" y="123507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9008EAF-7712-7367-A6D9-2678B97A4ADA}"/>
                  </a:ext>
                </a:extLst>
              </p:cNvPr>
              <p:cNvSpPr txBox="1"/>
              <p:nvPr/>
            </p:nvSpPr>
            <p:spPr>
              <a:xfrm>
                <a:off x="7989464" y="1506306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8EF18DC-7677-9B59-2827-4D6F40336D65}"/>
                  </a:ext>
                </a:extLst>
              </p:cNvPr>
              <p:cNvSpPr txBox="1"/>
              <p:nvPr/>
            </p:nvSpPr>
            <p:spPr>
              <a:xfrm>
                <a:off x="7982111" y="166339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42B353D-B9E4-EAA1-2BAD-E32E1955A42D}"/>
                  </a:ext>
                </a:extLst>
              </p:cNvPr>
              <p:cNvSpPr txBox="1"/>
              <p:nvPr/>
            </p:nvSpPr>
            <p:spPr>
              <a:xfrm>
                <a:off x="8064103" y="2034503"/>
                <a:ext cx="452150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100W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6EAD748-2FBC-0E7A-EEF2-ADB44645E6E3}"/>
                  </a:ext>
                </a:extLst>
              </p:cNvPr>
              <p:cNvSpPr txBox="1"/>
              <p:nvPr/>
            </p:nvSpPr>
            <p:spPr>
              <a:xfrm>
                <a:off x="8011179" y="2472027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2F88862-413D-5AE6-2964-3A68D8D64E62}"/>
                  </a:ext>
                </a:extLst>
              </p:cNvPr>
              <p:cNvSpPr txBox="1"/>
              <p:nvPr/>
            </p:nvSpPr>
            <p:spPr>
              <a:xfrm>
                <a:off x="8036605" y="1785300"/>
                <a:ext cx="47964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50mW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80700CF-A6A2-34C5-0DD6-F75BAB938BAD}"/>
                </a:ext>
              </a:extLst>
            </p:cNvPr>
            <p:cNvGrpSpPr/>
            <p:nvPr/>
          </p:nvGrpSpPr>
          <p:grpSpPr>
            <a:xfrm>
              <a:off x="8231892" y="2124146"/>
              <a:ext cx="453649" cy="1030927"/>
              <a:chOff x="7982111" y="1235071"/>
              <a:chExt cx="555856" cy="1506877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88522FA-4EF3-D1AC-172A-CF95D352E701}"/>
                  </a:ext>
                </a:extLst>
              </p:cNvPr>
              <p:cNvSpPr txBox="1"/>
              <p:nvPr/>
            </p:nvSpPr>
            <p:spPr>
              <a:xfrm>
                <a:off x="7982111" y="123507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6FA5361-F4AB-E052-2CE9-BB0119BEC910}"/>
                  </a:ext>
                </a:extLst>
              </p:cNvPr>
              <p:cNvSpPr txBox="1"/>
              <p:nvPr/>
            </p:nvSpPr>
            <p:spPr>
              <a:xfrm>
                <a:off x="7989464" y="1506306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1352256-393D-04B0-A39D-8A7E939612AD}"/>
                  </a:ext>
                </a:extLst>
              </p:cNvPr>
              <p:cNvSpPr txBox="1"/>
              <p:nvPr/>
            </p:nvSpPr>
            <p:spPr>
              <a:xfrm>
                <a:off x="7982111" y="166339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796410E-5013-3F6C-C775-D287D8F06B56}"/>
                  </a:ext>
                </a:extLst>
              </p:cNvPr>
              <p:cNvSpPr txBox="1"/>
              <p:nvPr/>
            </p:nvSpPr>
            <p:spPr>
              <a:xfrm>
                <a:off x="8064103" y="2034503"/>
                <a:ext cx="452150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100W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3BB586A-E845-2E32-830C-CD28E9E18311}"/>
                  </a:ext>
                </a:extLst>
              </p:cNvPr>
              <p:cNvSpPr txBox="1"/>
              <p:nvPr/>
            </p:nvSpPr>
            <p:spPr>
              <a:xfrm>
                <a:off x="8011179" y="2472027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11A7287-66D8-810A-D7B1-6838B1C2938C}"/>
                  </a:ext>
                </a:extLst>
              </p:cNvPr>
              <p:cNvSpPr txBox="1"/>
              <p:nvPr/>
            </p:nvSpPr>
            <p:spPr>
              <a:xfrm>
                <a:off x="8036605" y="1785300"/>
                <a:ext cx="47964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50mW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C870E80-36ED-2932-6019-3C9CB4EC1CEA}"/>
                </a:ext>
              </a:extLst>
            </p:cNvPr>
            <p:cNvGrpSpPr/>
            <p:nvPr/>
          </p:nvGrpSpPr>
          <p:grpSpPr>
            <a:xfrm>
              <a:off x="8244706" y="3399776"/>
              <a:ext cx="453649" cy="1030927"/>
              <a:chOff x="7982111" y="1235071"/>
              <a:chExt cx="555856" cy="1506877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6DAB0AE-F886-8A6F-5E3F-598075BD3469}"/>
                  </a:ext>
                </a:extLst>
              </p:cNvPr>
              <p:cNvSpPr txBox="1"/>
              <p:nvPr/>
            </p:nvSpPr>
            <p:spPr>
              <a:xfrm>
                <a:off x="7982111" y="123507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BFB6101-D4E3-13FB-6D04-52C330712080}"/>
                  </a:ext>
                </a:extLst>
              </p:cNvPr>
              <p:cNvSpPr txBox="1"/>
              <p:nvPr/>
            </p:nvSpPr>
            <p:spPr>
              <a:xfrm>
                <a:off x="7989464" y="1506306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D891040-CC3D-6E1B-168B-8C9C41B8DB04}"/>
                  </a:ext>
                </a:extLst>
              </p:cNvPr>
              <p:cNvSpPr txBox="1"/>
              <p:nvPr/>
            </p:nvSpPr>
            <p:spPr>
              <a:xfrm>
                <a:off x="7982111" y="1663391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100mW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CD0DA81-5CF7-645D-A40F-F9D841D8AD92}"/>
                  </a:ext>
                </a:extLst>
              </p:cNvPr>
              <p:cNvSpPr txBox="1"/>
              <p:nvPr/>
            </p:nvSpPr>
            <p:spPr>
              <a:xfrm>
                <a:off x="8064103" y="2034503"/>
                <a:ext cx="452150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100W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BCBD196-5979-F3F1-593C-33ABFE3111F1}"/>
                  </a:ext>
                </a:extLst>
              </p:cNvPr>
              <p:cNvSpPr txBox="1"/>
              <p:nvPr/>
            </p:nvSpPr>
            <p:spPr>
              <a:xfrm>
                <a:off x="8011179" y="2472027"/>
                <a:ext cx="52678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400mW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8D127AC-53B4-1BD3-B9B3-FFDE1E96E04F}"/>
                  </a:ext>
                </a:extLst>
              </p:cNvPr>
              <p:cNvSpPr txBox="1"/>
              <p:nvPr/>
            </p:nvSpPr>
            <p:spPr>
              <a:xfrm>
                <a:off x="8036605" y="1785300"/>
                <a:ext cx="479648" cy="269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600" dirty="0">
                    <a:solidFill>
                      <a:srgbClr val="7030A0"/>
                    </a:solidFill>
                  </a:rPr>
                  <a:t>50mW</a:t>
                </a:r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2603" y="1477356"/>
            <a:ext cx="2001673" cy="3375083"/>
          </a:xfrm>
        </p:spPr>
        <p:txBody>
          <a:bodyPr/>
          <a:lstStyle/>
          <a:p>
            <a:r>
              <a:rPr lang="en-US" dirty="0"/>
              <a:t>Laser System Schematic</a:t>
            </a:r>
          </a:p>
          <a:p>
            <a:pPr lvl="1"/>
            <a:r>
              <a:rPr lang="en-US" sz="1800" dirty="0"/>
              <a:t>22 lasers</a:t>
            </a:r>
          </a:p>
          <a:p>
            <a:pPr lvl="1"/>
            <a:r>
              <a:rPr lang="en-US" sz="1800" dirty="0"/>
              <a:t>8 wavelengths</a:t>
            </a:r>
          </a:p>
          <a:p>
            <a:r>
              <a:rPr lang="en-US" dirty="0"/>
              <a:t>On surface and in shaft</a:t>
            </a:r>
          </a:p>
          <a:p>
            <a:r>
              <a:rPr lang="en-US" dirty="0"/>
              <a:t>Integrated via optical comb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674" y="134632"/>
            <a:ext cx="3532067" cy="49746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System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AEA5E-8325-81FE-B270-88051C93EA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60" b="22806"/>
          <a:stretch/>
        </p:blipFill>
        <p:spPr>
          <a:xfrm>
            <a:off x="529097" y="3982465"/>
            <a:ext cx="966423" cy="18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DC9EEC-CEE5-C6AF-841C-EDA19AB4AF79}"/>
              </a:ext>
            </a:extLst>
          </p:cNvPr>
          <p:cNvGrpSpPr/>
          <p:nvPr/>
        </p:nvGrpSpPr>
        <p:grpSpPr>
          <a:xfrm>
            <a:off x="3693376" y="812260"/>
            <a:ext cx="5220585" cy="4696626"/>
            <a:chOff x="3200400" y="-1"/>
            <a:chExt cx="5943599" cy="5270127"/>
          </a:xfrm>
        </p:grpSpPr>
        <p:pic>
          <p:nvPicPr>
            <p:cNvPr id="97" name="Google Shape;97;p2"/>
            <p:cNvPicPr preferRelativeResize="0"/>
            <p:nvPr/>
          </p:nvPicPr>
          <p:blipFill rotWithShape="1">
            <a:blip r:embed="rId3">
              <a:alphaModFix/>
            </a:blip>
            <a:srcRect l="5497" t="10788" r="46700" b="17922"/>
            <a:stretch/>
          </p:blipFill>
          <p:spPr>
            <a:xfrm>
              <a:off x="3200400" y="-1"/>
              <a:ext cx="5943599" cy="5166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29" name="Google Shape;129;p2"/>
            <p:cNvSpPr txBox="1"/>
            <p:nvPr/>
          </p:nvSpPr>
          <p:spPr>
            <a:xfrm rot="17047526">
              <a:off x="4706059" y="3573910"/>
              <a:ext cx="245501" cy="2890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600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LTS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935971" y="2006416"/>
              <a:ext cx="1072906" cy="3806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3x8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Optics Table</a:t>
              </a:r>
              <a:endParaRPr sz="788" dirty="0">
                <a:solidFill>
                  <a:srgbClr val="003087"/>
                </a:solidFill>
              </a:endParaRPr>
            </a:p>
          </p:txBody>
        </p:sp>
        <p:sp>
          <p:nvSpPr>
            <p:cNvPr id="99" name="Google Shape;99;p2"/>
            <p:cNvSpPr>
              <a:spLocks noChangeAspect="1"/>
            </p:cNvSpPr>
            <p:nvPr/>
          </p:nvSpPr>
          <p:spPr>
            <a:xfrm rot="840000">
              <a:off x="5464319" y="972209"/>
              <a:ext cx="411480" cy="411480"/>
            </a:xfrm>
            <a:prstGeom prst="rect">
              <a:avLst/>
            </a:prstGeom>
            <a:solidFill>
              <a:srgbClr val="FFC000">
                <a:alpha val="33666"/>
              </a:srgbClr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5400000">
              <a:off x="5764237" y="1416866"/>
              <a:ext cx="740741" cy="39727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3x6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Optics Table</a:t>
              </a:r>
              <a:endParaRPr sz="788" dirty="0">
                <a:solidFill>
                  <a:srgbClr val="003087"/>
                </a:solidFill>
              </a:endParaRPr>
            </a:p>
          </p:txBody>
        </p:sp>
        <p:sp>
          <p:nvSpPr>
            <p:cNvPr id="105" name="Google Shape;105;p2"/>
            <p:cNvSpPr>
              <a:spLocks/>
            </p:cNvSpPr>
            <p:nvPr/>
          </p:nvSpPr>
          <p:spPr>
            <a:xfrm rot="-5400000">
              <a:off x="6994740" y="2076249"/>
              <a:ext cx="384048" cy="253746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13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RR</a:t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3072297">
              <a:off x="6786036" y="1481278"/>
              <a:ext cx="255940" cy="168614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675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CART</a:t>
              </a:r>
              <a:endParaRPr sz="6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821691">
              <a:off x="6790418" y="742568"/>
              <a:ext cx="617220" cy="27432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MODULAR</a:t>
              </a:r>
            </a:p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DESK Sys</a:t>
              </a:r>
              <a:endParaRPr sz="9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25725" y="4718919"/>
              <a:ext cx="136281" cy="136281"/>
            </a:xfrm>
            <a:prstGeom prst="ellipse">
              <a:avLst/>
            </a:prstGeom>
            <a:solidFill>
              <a:srgbClr val="FF0000">
                <a:alpha val="33725"/>
              </a:srgb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60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AI</a:t>
              </a:r>
              <a:endParaRPr sz="1800">
                <a:solidFill>
                  <a:srgbClr val="003087"/>
                </a:solidFill>
              </a:endParaRPr>
            </a:p>
          </p:txBody>
        </p:sp>
        <p:sp>
          <p:nvSpPr>
            <p:cNvPr id="110" name="Google Shape;110;p2"/>
            <p:cNvSpPr>
              <a:spLocks noChangeAspect="1"/>
            </p:cNvSpPr>
            <p:nvPr/>
          </p:nvSpPr>
          <p:spPr>
            <a:xfrm>
              <a:off x="4448908" y="4763941"/>
              <a:ext cx="102870" cy="101168"/>
            </a:xfrm>
            <a:prstGeom prst="ellipse">
              <a:avLst/>
            </a:prstGeom>
            <a:solidFill>
              <a:srgbClr val="FFC000">
                <a:alpha val="66569"/>
              </a:srgbClr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6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12" name="Google Shape;112;p2"/>
            <p:cNvCxnSpPr>
              <a:cxnSpLocks/>
              <a:stCxn id="125" idx="4"/>
            </p:cNvCxnSpPr>
            <p:nvPr/>
          </p:nvCxnSpPr>
          <p:spPr>
            <a:xfrm flipH="1">
              <a:off x="4572001" y="1324263"/>
              <a:ext cx="1024457" cy="3568468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4" name="Google Shape;114;p2"/>
            <p:cNvCxnSpPr/>
            <p:nvPr/>
          </p:nvCxnSpPr>
          <p:spPr>
            <a:xfrm rot="-180000">
              <a:off x="5510916" y="1351243"/>
              <a:ext cx="171083" cy="57344"/>
            </a:xfrm>
            <a:prstGeom prst="straightConnector1">
              <a:avLst/>
            </a:prstGeom>
            <a:noFill/>
            <a:ln w="508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" name="Google Shape;115;p2"/>
            <p:cNvSpPr txBox="1"/>
            <p:nvPr/>
          </p:nvSpPr>
          <p:spPr>
            <a:xfrm>
              <a:off x="4838225" y="1351750"/>
              <a:ext cx="485951" cy="284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600" b="1" dirty="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Gate Valve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16" name="Google Shape;116;p2"/>
            <p:cNvCxnSpPr>
              <a:cxnSpLocks/>
            </p:cNvCxnSpPr>
            <p:nvPr/>
          </p:nvCxnSpPr>
          <p:spPr>
            <a:xfrm flipV="1">
              <a:off x="5273453" y="1375776"/>
              <a:ext cx="278885" cy="51575"/>
            </a:xfrm>
            <a:prstGeom prst="straightConnector1">
              <a:avLst/>
            </a:prstGeom>
            <a:noFill/>
            <a:ln w="254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7" name="Google Shape;117;p2"/>
            <p:cNvSpPr txBox="1"/>
            <p:nvPr/>
          </p:nvSpPr>
          <p:spPr>
            <a:xfrm>
              <a:off x="4483628" y="4985239"/>
              <a:ext cx="485951" cy="28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600" b="1" dirty="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Gate Valve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18" name="Google Shape;118;p2"/>
            <p:cNvCxnSpPr>
              <a:cxnSpLocks/>
            </p:cNvCxnSpPr>
            <p:nvPr/>
          </p:nvCxnSpPr>
          <p:spPr>
            <a:xfrm flipH="1" flipV="1">
              <a:off x="4429810" y="4894959"/>
              <a:ext cx="99589" cy="169412"/>
            </a:xfrm>
            <a:prstGeom prst="straightConnector1">
              <a:avLst/>
            </a:prstGeom>
            <a:noFill/>
            <a:ln w="254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0" name="Google Shape;120;p2"/>
            <p:cNvCxnSpPr/>
            <p:nvPr/>
          </p:nvCxnSpPr>
          <p:spPr>
            <a:xfrm rot="10800000">
              <a:off x="4499001" y="4827914"/>
              <a:ext cx="60797" cy="89715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21" name="Google Shape;121;p2"/>
            <p:cNvSpPr/>
            <p:nvPr/>
          </p:nvSpPr>
          <p:spPr>
            <a:xfrm>
              <a:off x="4550077" y="4718920"/>
              <a:ext cx="160550" cy="153854"/>
            </a:xfrm>
            <a:prstGeom prst="rect">
              <a:avLst/>
            </a:prstGeom>
            <a:solidFill>
              <a:srgbClr val="FF0000">
                <a:alpha val="19827"/>
              </a:srgbClr>
            </a:solidFill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5360749" y="4573999"/>
              <a:ext cx="696042" cy="49210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6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Telescope Seed</a:t>
              </a:r>
              <a:endParaRPr sz="1800" dirty="0">
                <a:solidFill>
                  <a:srgbClr val="003087"/>
                </a:solidFill>
              </a:endParaRPr>
            </a:p>
            <a:p>
              <a:r>
                <a:rPr lang="en-US" sz="6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Optics Box (TSOB)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23" name="Google Shape;123;p2"/>
            <p:cNvCxnSpPr>
              <a:cxnSpLocks/>
              <a:stCxn id="122" idx="1"/>
              <a:endCxn id="121" idx="3"/>
            </p:cNvCxnSpPr>
            <p:nvPr/>
          </p:nvCxnSpPr>
          <p:spPr>
            <a:xfrm flipH="1" flipV="1">
              <a:off x="4710627" y="4795847"/>
              <a:ext cx="650123" cy="24203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24" name="Google Shape;124;p2"/>
            <p:cNvSpPr txBox="1"/>
            <p:nvPr/>
          </p:nvSpPr>
          <p:spPr>
            <a:xfrm>
              <a:off x="6679142" y="3515654"/>
              <a:ext cx="2389203" cy="154654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Laser Lab Equipment:</a:t>
              </a:r>
              <a:endParaRPr sz="1800" dirty="0">
                <a:solidFill>
                  <a:srgbClr val="003087"/>
                </a:solidFill>
              </a:endParaRPr>
            </a:p>
            <a:p>
              <a:pPr marL="214308" indent="-214308">
                <a:buClr>
                  <a:srgbClr val="0070C0"/>
                </a:buClr>
                <a:buSzPts val="1600"/>
                <a:buFont typeface="Arial"/>
                <a:buChar char="•"/>
              </a:pPr>
              <a:r>
                <a:rPr lang="en-US" sz="12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4 RR with fiber lasers in them</a:t>
              </a:r>
              <a:endParaRPr sz="1800" dirty="0">
                <a:solidFill>
                  <a:srgbClr val="003087"/>
                </a:solidFill>
              </a:endParaRPr>
            </a:p>
            <a:p>
              <a:pPr marL="214308" indent="-214308">
                <a:buClr>
                  <a:srgbClr val="FF0000"/>
                </a:buClr>
                <a:buSzPts val="1600"/>
                <a:buFont typeface="Arial"/>
                <a:buChar char="•"/>
              </a:pPr>
              <a:r>
                <a:rPr lang="en-US" sz="12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 Free-space lasers on 3x8 table</a:t>
              </a:r>
              <a:endParaRPr sz="1800" dirty="0">
                <a:solidFill>
                  <a:srgbClr val="003087"/>
                </a:solidFill>
              </a:endParaRPr>
            </a:p>
            <a:p>
              <a:pPr marL="214308" indent="-214308">
                <a:buClr>
                  <a:srgbClr val="FFC000"/>
                </a:buClr>
                <a:buSzPts val="1600"/>
                <a:buFont typeface="Arial"/>
                <a:buChar char="•"/>
              </a:pPr>
              <a:r>
                <a:rPr lang="en-US" sz="1200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2 optical transport (</a:t>
              </a:r>
              <a:r>
                <a:rPr lang="en-US" sz="1200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r>
                <a:rPr lang="en-US" sz="1200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) towers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556892" y="1245131"/>
              <a:ext cx="79131" cy="79131"/>
            </a:xfrm>
            <a:prstGeom prst="ellipse">
              <a:avLst/>
            </a:prstGeom>
            <a:solidFill>
              <a:srgbClr val="0070C0">
                <a:alpha val="33725"/>
              </a:srgbClr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600" i="1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5400000">
              <a:off x="4165553" y="4494639"/>
              <a:ext cx="274320" cy="137160"/>
            </a:xfrm>
            <a:prstGeom prst="rect">
              <a:avLst/>
            </a:prstGeom>
            <a:solidFill>
              <a:srgbClr val="FF0000">
                <a:alpha val="33725"/>
              </a:srgbClr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180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AS</a:t>
              </a:r>
              <a:endParaRPr sz="135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3637529" y="4958357"/>
              <a:ext cx="657073" cy="310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45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Atom Interferometer 100m, beam pipe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28" name="Google Shape;128;p2"/>
            <p:cNvCxnSpPr>
              <a:endCxn id="108" idx="4"/>
            </p:cNvCxnSpPr>
            <p:nvPr/>
          </p:nvCxnSpPr>
          <p:spPr>
            <a:xfrm rot="10800000" flipH="1">
              <a:off x="4124666" y="4855200"/>
              <a:ext cx="169200" cy="18810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1" name="Google Shape;111;p2"/>
            <p:cNvSpPr>
              <a:spLocks noChangeAspect="1"/>
            </p:cNvSpPr>
            <p:nvPr/>
          </p:nvSpPr>
          <p:spPr>
            <a:xfrm>
              <a:off x="4532433" y="4880435"/>
              <a:ext cx="102870" cy="102870"/>
            </a:xfrm>
            <a:prstGeom prst="ellipse">
              <a:avLst/>
            </a:prstGeom>
            <a:solidFill>
              <a:srgbClr val="0070C0">
                <a:alpha val="67000"/>
              </a:srgbClr>
            </a:solidFill>
            <a:ln w="190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600" i="1" dirty="0">
                  <a:solidFill>
                    <a:srgbClr val="003087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1800" dirty="0">
                <a:solidFill>
                  <a:srgbClr val="003087"/>
                </a:solidFill>
              </a:endParaRPr>
            </a:p>
          </p:txBody>
        </p:sp>
        <p:cxnSp>
          <p:nvCxnSpPr>
            <p:cNvPr id="119" name="Google Shape;119;p2"/>
            <p:cNvCxnSpPr/>
            <p:nvPr/>
          </p:nvCxnSpPr>
          <p:spPr>
            <a:xfrm>
              <a:off x="4440355" y="4720681"/>
              <a:ext cx="0" cy="164592"/>
            </a:xfrm>
            <a:prstGeom prst="straightConnector1">
              <a:avLst/>
            </a:prstGeom>
            <a:noFill/>
            <a:ln w="508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" name="Google Shape;105;p2">
              <a:extLst>
                <a:ext uri="{FF2B5EF4-FFF2-40B4-BE49-F238E27FC236}">
                  <a16:creationId xmlns:a16="http://schemas.microsoft.com/office/drawing/2014/main" id="{CB28F711-7667-F321-F2FF-E988CADE2CB3}"/>
                </a:ext>
              </a:extLst>
            </p:cNvPr>
            <p:cNvSpPr>
              <a:spLocks/>
            </p:cNvSpPr>
            <p:nvPr/>
          </p:nvSpPr>
          <p:spPr>
            <a:xfrm rot="-5400000">
              <a:off x="7283238" y="2076249"/>
              <a:ext cx="384048" cy="253746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13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RR</a:t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05;p2">
              <a:extLst>
                <a:ext uri="{FF2B5EF4-FFF2-40B4-BE49-F238E27FC236}">
                  <a16:creationId xmlns:a16="http://schemas.microsoft.com/office/drawing/2014/main" id="{5EDD6F3A-6804-FB5A-2F0F-F09B8079296F}"/>
                </a:ext>
              </a:extLst>
            </p:cNvPr>
            <p:cNvSpPr>
              <a:spLocks/>
            </p:cNvSpPr>
            <p:nvPr/>
          </p:nvSpPr>
          <p:spPr>
            <a:xfrm rot="-5400000">
              <a:off x="7586420" y="2076249"/>
              <a:ext cx="384048" cy="253746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13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RR</a:t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07;p2">
              <a:extLst>
                <a:ext uri="{FF2B5EF4-FFF2-40B4-BE49-F238E27FC236}">
                  <a16:creationId xmlns:a16="http://schemas.microsoft.com/office/drawing/2014/main" id="{E35DFEF6-838A-1CB4-6E24-A2ADC2C111B0}"/>
                </a:ext>
              </a:extLst>
            </p:cNvPr>
            <p:cNvSpPr/>
            <p:nvPr/>
          </p:nvSpPr>
          <p:spPr>
            <a:xfrm rot="2173293">
              <a:off x="7355708" y="1089803"/>
              <a:ext cx="617220" cy="27432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MODULAR</a:t>
              </a:r>
            </a:p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DESK Sys</a:t>
              </a:r>
              <a:endParaRPr sz="9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07;p2">
              <a:extLst>
                <a:ext uri="{FF2B5EF4-FFF2-40B4-BE49-F238E27FC236}">
                  <a16:creationId xmlns:a16="http://schemas.microsoft.com/office/drawing/2014/main" id="{6DB6DF77-97EB-B320-C5AD-DD0189020CC4}"/>
                </a:ext>
              </a:extLst>
            </p:cNvPr>
            <p:cNvSpPr/>
            <p:nvPr/>
          </p:nvSpPr>
          <p:spPr>
            <a:xfrm rot="2890700">
              <a:off x="7858121" y="1536034"/>
              <a:ext cx="617220" cy="27432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MODULAR</a:t>
              </a:r>
            </a:p>
            <a:p>
              <a:pPr algn="ctr"/>
              <a:r>
                <a:rPr lang="en-US" sz="75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DESK Sys</a:t>
              </a:r>
              <a:endParaRPr sz="9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06;p2">
              <a:extLst>
                <a:ext uri="{FF2B5EF4-FFF2-40B4-BE49-F238E27FC236}">
                  <a16:creationId xmlns:a16="http://schemas.microsoft.com/office/drawing/2014/main" id="{5CF35745-F4A0-72B5-07B2-062D8A9EC135}"/>
                </a:ext>
              </a:extLst>
            </p:cNvPr>
            <p:cNvSpPr/>
            <p:nvPr/>
          </p:nvSpPr>
          <p:spPr>
            <a:xfrm rot="3342043">
              <a:off x="8559653" y="2115217"/>
              <a:ext cx="274320" cy="13716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US" sz="675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SS</a:t>
              </a:r>
              <a:endParaRPr sz="675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" name="Google Shape;112;p2">
              <a:extLst>
                <a:ext uri="{FF2B5EF4-FFF2-40B4-BE49-F238E27FC236}">
                  <a16:creationId xmlns:a16="http://schemas.microsoft.com/office/drawing/2014/main" id="{9FC1E1EF-57B0-AA98-2D4A-5A7558E957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1292" y="1298958"/>
              <a:ext cx="465470" cy="128393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4BD896-0B20-6B68-9535-8D92A12F594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9296" y="917662"/>
            <a:ext cx="3827427" cy="5022675"/>
          </a:xfrm>
        </p:spPr>
        <p:txBody>
          <a:bodyPr/>
          <a:lstStyle/>
          <a:p>
            <a:r>
              <a:rPr lang="en-US" dirty="0"/>
              <a:t>Holds Interferometry Lasers, many others.</a:t>
            </a:r>
          </a:p>
          <a:p>
            <a:r>
              <a:rPr lang="en-US" dirty="0"/>
              <a:t>Houses Optical Comb</a:t>
            </a:r>
          </a:p>
          <a:p>
            <a:r>
              <a:rPr lang="en-US" dirty="0"/>
              <a:t>Support system for transport system.</a:t>
            </a:r>
          </a:p>
          <a:p>
            <a:r>
              <a:rPr lang="en-US" dirty="0"/>
              <a:t>Safety Interlocks.</a:t>
            </a:r>
          </a:p>
          <a:p>
            <a:r>
              <a:rPr lang="en-US" dirty="0"/>
              <a:t>Utilities on second level</a:t>
            </a:r>
          </a:p>
          <a:p>
            <a:r>
              <a:rPr lang="en-US" dirty="0"/>
              <a:t>Finalizing contract. Expect construction in summer.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E1967-F7F2-76F3-C044-36089EBC26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March 13,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DAD67-D508-A13F-12A4-01F1628176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Robert Plunkett   MAGIS-100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E535-999C-84FD-FEF9-B14638EBC9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9A04C0F-3502-4848-AA5C-33B6B107A569}" type="slidenum">
              <a:rPr lang="en-US"/>
              <a:pPr/>
              <a:t>11</a:t>
            </a:fld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4FAF1642-3A62-8DD2-035F-8C6E662A56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Laser Laboratory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36588" y="6502640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/>
              <a:t>March 13,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Robert Plunkett   MAGIS-100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transport system layout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A79BDEA-7EAA-705C-A553-FA7F9191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397" y="6504213"/>
            <a:ext cx="1396936" cy="282140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CF550A27-1144-59BE-73EA-FD30FB29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" y="837599"/>
            <a:ext cx="6959398" cy="455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757929-D3E8-C625-CE52-AF003488D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05875" y="4073437"/>
            <a:ext cx="2648709" cy="18753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A6D98B-D825-BACA-0F71-0E46BEA60F92}"/>
              </a:ext>
            </a:extLst>
          </p:cNvPr>
          <p:cNvCxnSpPr>
            <a:cxnSpLocks/>
          </p:cNvCxnSpPr>
          <p:nvPr/>
        </p:nvCxnSpPr>
        <p:spPr>
          <a:xfrm>
            <a:off x="1874520" y="4131501"/>
            <a:ext cx="1422895" cy="142143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B0B6A3-B266-3F34-A1AD-9B9AEE18C6CA}"/>
              </a:ext>
            </a:extLst>
          </p:cNvPr>
          <p:cNvSpPr txBox="1"/>
          <p:nvPr/>
        </p:nvSpPr>
        <p:spPr>
          <a:xfrm>
            <a:off x="2497455" y="5877511"/>
            <a:ext cx="2648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ANL Engineering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E23BB8-3771-406C-FE92-41FE6918B30D}"/>
              </a:ext>
            </a:extLst>
          </p:cNvPr>
          <p:cNvSpPr txBox="1"/>
          <p:nvPr/>
        </p:nvSpPr>
        <p:spPr>
          <a:xfrm>
            <a:off x="982980" y="909200"/>
            <a:ext cx="4583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Graphics: 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1532029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MAGIS-100 Operation Modes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1C26-155F-45ED-9226-E2C99AF72C18}" type="datetime1">
              <a:rPr lang="en-US" smtClean="0"/>
              <a:t>10/29/2023</a:t>
            </a:fld>
            <a:endParaRPr lang="en-US"/>
          </a:p>
        </p:txBody>
      </p:sp>
      <p:pic>
        <p:nvPicPr>
          <p:cNvPr id="5" name="Picture 4" descr="magis-conf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4" y="1211324"/>
            <a:ext cx="4820325" cy="510057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651750" y="1539875"/>
            <a:ext cx="0" cy="4460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0958" y="3016250"/>
            <a:ext cx="96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883F6-9870-4B32-A7E7-F67CB052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8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/>
              <a:t>Landscape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4E2A-49BD-484D-9C28-E45B77AEAD27}" type="datetime1">
              <a:rPr lang="en-US" smtClean="0"/>
              <a:t>10/29/2023</a:t>
            </a:fld>
            <a:endParaRPr lang="en-US"/>
          </a:p>
        </p:txBody>
      </p:sp>
      <p:pic>
        <p:nvPicPr>
          <p:cNvPr id="6" name="Picture 5" descr="axion1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95" y="560388"/>
            <a:ext cx="6382430" cy="4647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875" y="5619750"/>
            <a:ext cx="7617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DOE Dark Matter Research Needs Report,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8312" y="4228902"/>
            <a:ext cx="179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A. </a:t>
            </a:r>
            <a:r>
              <a:rPr lang="en-US" sz="1400" dirty="0" err="1"/>
              <a:t>Sushkov</a:t>
            </a:r>
            <a:endParaRPr lang="en-US" sz="1400" dirty="0"/>
          </a:p>
        </p:txBody>
      </p:sp>
      <p:sp>
        <p:nvSpPr>
          <p:cNvPr id="9" name="Donut 8"/>
          <p:cNvSpPr/>
          <p:nvPr/>
        </p:nvSpPr>
        <p:spPr>
          <a:xfrm>
            <a:off x="2476500" y="1285875"/>
            <a:ext cx="1952625" cy="2689027"/>
          </a:xfrm>
          <a:prstGeom prst="donut">
            <a:avLst>
              <a:gd name="adj" fmla="val 4708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5B53D-8A54-4048-B9C7-C00DE563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7AAB-DA57-4D7B-ADC3-0315A0BE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Ultralight scalar dark matter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96E342-86C8-4ECE-857F-823A35CFFDCA}"/>
              </a:ext>
            </a:extLst>
          </p:cNvPr>
          <p:cNvGrpSpPr/>
          <p:nvPr/>
        </p:nvGrpSpPr>
        <p:grpSpPr>
          <a:xfrm>
            <a:off x="369485" y="1384641"/>
            <a:ext cx="7616676" cy="778877"/>
            <a:chOff x="1182763" y="736512"/>
            <a:chExt cx="8611815" cy="8806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D191DF-1525-4EE4-B2E0-D90D9B397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2810"/>
            <a:stretch/>
          </p:blipFill>
          <p:spPr>
            <a:xfrm>
              <a:off x="1182763" y="736512"/>
              <a:ext cx="3690574" cy="785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4AF7ED-7BB8-4864-8B9C-7756EBE63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2"/>
            <a:stretch/>
          </p:blipFill>
          <p:spPr>
            <a:xfrm>
              <a:off x="4903837" y="749251"/>
              <a:ext cx="4890741" cy="8679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3C3CDE-3272-4C7A-9AA7-66B211935480}"/>
              </a:ext>
            </a:extLst>
          </p:cNvPr>
          <p:cNvSpPr/>
          <p:nvPr/>
        </p:nvSpPr>
        <p:spPr>
          <a:xfrm>
            <a:off x="172016" y="780355"/>
            <a:ext cx="89719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i="1" dirty="0"/>
              <a:t>Ultralight </a:t>
            </a:r>
            <a:r>
              <a:rPr lang="en-US" i="1" dirty="0" err="1"/>
              <a:t>dilaton</a:t>
            </a:r>
            <a:r>
              <a:rPr lang="en-US" i="1" dirty="0"/>
              <a:t> DM </a:t>
            </a:r>
            <a:r>
              <a:rPr lang="en-US" dirty="0"/>
              <a:t>acts as a background field (e.g., mass ~10</a:t>
            </a:r>
            <a:r>
              <a:rPr lang="en-US" baseline="30000" dirty="0"/>
              <a:t>-15</a:t>
            </a:r>
            <a:r>
              <a:rPr lang="en-US" dirty="0"/>
              <a:t> eV)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CBD7A7-0294-4472-A2AC-D10B27724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99" y="3391442"/>
            <a:ext cx="4977038" cy="387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D829C-F27E-40D0-B809-5E50D06B140F}"/>
              </a:ext>
            </a:extLst>
          </p:cNvPr>
          <p:cNvCxnSpPr/>
          <p:nvPr/>
        </p:nvCxnSpPr>
        <p:spPr>
          <a:xfrm>
            <a:off x="946716" y="2247752"/>
            <a:ext cx="2718487" cy="0"/>
          </a:xfrm>
          <a:prstGeom prst="line">
            <a:avLst/>
          </a:prstGeom>
          <a:ln w="57150">
            <a:solidFill>
              <a:srgbClr val="5076E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9262EF-DC6F-4845-B52A-3949A1B3CE28}"/>
              </a:ext>
            </a:extLst>
          </p:cNvPr>
          <p:cNvCxnSpPr/>
          <p:nvPr/>
        </p:nvCxnSpPr>
        <p:spPr>
          <a:xfrm>
            <a:off x="2176067" y="2439359"/>
            <a:ext cx="0" cy="834081"/>
          </a:xfrm>
          <a:prstGeom prst="line">
            <a:avLst/>
          </a:prstGeom>
          <a:ln w="57150">
            <a:solidFill>
              <a:srgbClr val="5076E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1B3C1C-3C2D-409D-91BD-D647928868C3}"/>
              </a:ext>
            </a:extLst>
          </p:cNvPr>
          <p:cNvSpPr txBox="1"/>
          <p:nvPr/>
        </p:nvSpPr>
        <p:spPr>
          <a:xfrm>
            <a:off x="5118100" y="2155734"/>
            <a:ext cx="1331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92D050"/>
                </a:solidFill>
              </a:rPr>
              <a:t>Electron</a:t>
            </a:r>
          </a:p>
          <a:p>
            <a:pPr>
              <a:buNone/>
            </a:pPr>
            <a:r>
              <a:rPr lang="en-US" dirty="0">
                <a:solidFill>
                  <a:srgbClr val="92D050"/>
                </a:solidFill>
              </a:rPr>
              <a:t>coupling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63348-2D1A-4B7A-AAEF-38ADC8883523}"/>
              </a:ext>
            </a:extLst>
          </p:cNvPr>
          <p:cNvSpPr txBox="1"/>
          <p:nvPr/>
        </p:nvSpPr>
        <p:spPr>
          <a:xfrm>
            <a:off x="6449220" y="2200563"/>
            <a:ext cx="138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Photon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coupling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5073EB-7157-425D-9ED2-B79B3C86FDC0}"/>
              </a:ext>
            </a:extLst>
          </p:cNvPr>
          <p:cNvCxnSpPr/>
          <p:nvPr/>
        </p:nvCxnSpPr>
        <p:spPr>
          <a:xfrm>
            <a:off x="5275818" y="2141449"/>
            <a:ext cx="989658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B8ADD9-64B3-48C9-A85E-33F0CC5D69AB}"/>
              </a:ext>
            </a:extLst>
          </p:cNvPr>
          <p:cNvCxnSpPr/>
          <p:nvPr/>
        </p:nvCxnSpPr>
        <p:spPr>
          <a:xfrm>
            <a:off x="6623034" y="2163518"/>
            <a:ext cx="109790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885852-EFAF-484C-A82D-06A300CD84F8}"/>
              </a:ext>
            </a:extLst>
          </p:cNvPr>
          <p:cNvSpPr txBox="1"/>
          <p:nvPr/>
        </p:nvSpPr>
        <p:spPr>
          <a:xfrm>
            <a:off x="2251917" y="2331986"/>
            <a:ext cx="157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5076E2"/>
                </a:solidFill>
              </a:rPr>
              <a:t>DM scalar field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1FB64-23F4-4DD2-A2D7-08590C7496C2}"/>
              </a:ext>
            </a:extLst>
          </p:cNvPr>
          <p:cNvSpPr txBox="1"/>
          <p:nvPr/>
        </p:nvSpPr>
        <p:spPr>
          <a:xfrm>
            <a:off x="7932859" y="157479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/>
              <a:t>+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1AA346-B0A8-4834-94B6-BA80BD14B762}"/>
              </a:ext>
            </a:extLst>
          </p:cNvPr>
          <p:cNvSpPr txBox="1"/>
          <p:nvPr/>
        </p:nvSpPr>
        <p:spPr>
          <a:xfrm>
            <a:off x="7833536" y="2202934"/>
            <a:ext cx="106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e.g., QCD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E813E1-1E5F-4853-B25A-116E849EDD43}"/>
              </a:ext>
            </a:extLst>
          </p:cNvPr>
          <p:cNvCxnSpPr/>
          <p:nvPr/>
        </p:nvCxnSpPr>
        <p:spPr>
          <a:xfrm>
            <a:off x="8249547" y="2176215"/>
            <a:ext cx="50005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95124BC-15C1-4214-AE33-2D379201E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867" y="3392529"/>
            <a:ext cx="1547668" cy="37071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E98FBC-87FF-4819-BAAD-0710C3E2DFAA}"/>
              </a:ext>
            </a:extLst>
          </p:cNvPr>
          <p:cNvSpPr txBox="1"/>
          <p:nvPr/>
        </p:nvSpPr>
        <p:spPr>
          <a:xfrm>
            <a:off x="7914714" y="3273440"/>
            <a:ext cx="124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DM mass density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17567F-8E6B-4962-93F5-9AA30AA01C67}"/>
              </a:ext>
            </a:extLst>
          </p:cNvPr>
          <p:cNvGrpSpPr/>
          <p:nvPr/>
        </p:nvGrpSpPr>
        <p:grpSpPr>
          <a:xfrm>
            <a:off x="660950" y="3922809"/>
            <a:ext cx="8353594" cy="1874494"/>
            <a:chOff x="622093" y="4298306"/>
            <a:chExt cx="8353594" cy="20262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E840F5-944F-4990-BC50-B8D5CC391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6797" y="5083394"/>
              <a:ext cx="3834574" cy="7775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EC4F0D-C8EC-49EE-B7A1-259EE7683B67}"/>
                </a:ext>
              </a:extLst>
            </p:cNvPr>
            <p:cNvSpPr txBox="1"/>
            <p:nvPr/>
          </p:nvSpPr>
          <p:spPr>
            <a:xfrm>
              <a:off x="625796" y="4298306"/>
              <a:ext cx="6391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/>
                <a:t>DM coupling causes time-varying atomic energy levels:</a:t>
              </a:r>
            </a:p>
          </p:txBody>
        </p:sp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BE61D6DE-3318-4F06-AEF3-D3846707BA17}"/>
                </a:ext>
              </a:extLst>
            </p:cNvPr>
            <p:cNvGrpSpPr/>
            <p:nvPr/>
          </p:nvGrpSpPr>
          <p:grpSpPr>
            <a:xfrm>
              <a:off x="622093" y="4992314"/>
              <a:ext cx="1185789" cy="977351"/>
              <a:chOff x="4193537" y="913288"/>
              <a:chExt cx="1185789" cy="97735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45E6B22-7094-43F0-96FB-F0F1E46E6809}"/>
                  </a:ext>
                </a:extLst>
              </p:cNvPr>
              <p:cNvCxnSpPr/>
              <p:nvPr/>
            </p:nvCxnSpPr>
            <p:spPr>
              <a:xfrm>
                <a:off x="4203668" y="1642095"/>
                <a:ext cx="731520" cy="0"/>
              </a:xfrm>
              <a:prstGeom prst="line">
                <a:avLst/>
              </a:prstGeom>
              <a:ln w="57150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28A62CE-ACE8-403C-B772-71078F02C070}"/>
                  </a:ext>
                </a:extLst>
              </p:cNvPr>
              <p:cNvCxnSpPr/>
              <p:nvPr/>
            </p:nvCxnSpPr>
            <p:spPr>
              <a:xfrm>
                <a:off x="4193537" y="1155923"/>
                <a:ext cx="73152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Picture 7">
                <a:extLst>
                  <a:ext uri="{FF2B5EF4-FFF2-40B4-BE49-F238E27FC236}">
                    <a16:creationId xmlns:a16="http://schemas.microsoft.com/office/drawing/2014/main" id="{387E9EF7-3097-4D8A-AD7B-8D1F0C6F5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1291" r="57246"/>
              <a:stretch>
                <a:fillRect/>
              </a:stretch>
            </p:blipFill>
            <p:spPr bwMode="auto">
              <a:xfrm>
                <a:off x="4960226" y="1393152"/>
                <a:ext cx="419100" cy="497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7">
                <a:extLst>
                  <a:ext uri="{FF2B5EF4-FFF2-40B4-BE49-F238E27FC236}">
                    <a16:creationId xmlns:a16="http://schemas.microsoft.com/office/drawing/2014/main" id="{6B398DBE-9323-4802-8F8E-B5E21C597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79176" r="2288"/>
              <a:stretch>
                <a:fillRect/>
              </a:stretch>
            </p:blipFill>
            <p:spPr bwMode="auto">
              <a:xfrm>
                <a:off x="4990662" y="913288"/>
                <a:ext cx="361950" cy="497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28B231-921A-48DB-AFCF-53780D5A30A7}"/>
                </a:ext>
              </a:extLst>
            </p:cNvPr>
            <p:cNvCxnSpPr/>
            <p:nvPr/>
          </p:nvCxnSpPr>
          <p:spPr>
            <a:xfrm flipV="1">
              <a:off x="905526" y="5261040"/>
              <a:ext cx="0" cy="4318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90A4A86B-4DD1-4B84-B179-0671BB321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448" t="24107" r="9453" b="45618"/>
            <a:stretch>
              <a:fillRect/>
            </a:stretch>
          </p:blipFill>
          <p:spPr bwMode="auto">
            <a:xfrm>
              <a:off x="729167" y="5242568"/>
              <a:ext cx="677560" cy="460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73F029-6A21-42C4-87B3-4B298FC36804}"/>
                </a:ext>
              </a:extLst>
            </p:cNvPr>
            <p:cNvCxnSpPr/>
            <p:nvPr/>
          </p:nvCxnSpPr>
          <p:spPr>
            <a:xfrm flipV="1">
              <a:off x="3860454" y="5251069"/>
              <a:ext cx="0" cy="4318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ABD2F32B-4E18-4A89-A2A9-0FE2B005B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448" t="24107" r="9453" b="45618"/>
            <a:stretch>
              <a:fillRect/>
            </a:stretch>
          </p:blipFill>
          <p:spPr bwMode="auto">
            <a:xfrm>
              <a:off x="4036955" y="5234949"/>
              <a:ext cx="730596" cy="496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956BCD-1BDD-49DB-B748-8C75F4F88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6263" y="5034401"/>
              <a:ext cx="0" cy="33669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644EDA-1CEE-46E4-A578-1E5E69D2BAF0}"/>
                </a:ext>
              </a:extLst>
            </p:cNvPr>
            <p:cNvSpPr txBox="1"/>
            <p:nvPr/>
          </p:nvSpPr>
          <p:spPr>
            <a:xfrm>
              <a:off x="7727912" y="4883908"/>
              <a:ext cx="1247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DM induced oscillation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905186F-C5E2-4E2C-BEEA-BB36642420BD}"/>
                </a:ext>
              </a:extLst>
            </p:cNvPr>
            <p:cNvCxnSpPr>
              <a:cxnSpLocks/>
            </p:cNvCxnSpPr>
            <p:nvPr/>
          </p:nvCxnSpPr>
          <p:spPr>
            <a:xfrm>
              <a:off x="4837747" y="6148235"/>
              <a:ext cx="6374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3794DE-212F-4CA1-8024-AF17E398B4CB}"/>
                </a:ext>
              </a:extLst>
            </p:cNvPr>
            <p:cNvSpPr txBox="1"/>
            <p:nvPr/>
          </p:nvSpPr>
          <p:spPr>
            <a:xfrm>
              <a:off x="4213859" y="5978957"/>
              <a:ext cx="637429" cy="34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Time</a:t>
              </a:r>
            </a:p>
          </p:txBody>
        </p: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F2876808-A613-41E1-8A47-098B188D79C5}"/>
                </a:ext>
              </a:extLst>
            </p:cNvPr>
            <p:cNvGrpSpPr/>
            <p:nvPr/>
          </p:nvGrpSpPr>
          <p:grpSpPr>
            <a:xfrm>
              <a:off x="3339373" y="5034401"/>
              <a:ext cx="419100" cy="977351"/>
              <a:chOff x="4960226" y="913288"/>
              <a:chExt cx="419100" cy="977351"/>
            </a:xfrm>
          </p:grpSpPr>
          <p:pic>
            <p:nvPicPr>
              <p:cNvPr id="36" name="Picture 7">
                <a:extLst>
                  <a:ext uri="{FF2B5EF4-FFF2-40B4-BE49-F238E27FC236}">
                    <a16:creationId xmlns:a16="http://schemas.microsoft.com/office/drawing/2014/main" id="{1A616EA5-161C-42E2-8C4E-73C33BBBCF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1291" r="57246"/>
              <a:stretch>
                <a:fillRect/>
              </a:stretch>
            </p:blipFill>
            <p:spPr bwMode="auto">
              <a:xfrm>
                <a:off x="4960226" y="1393152"/>
                <a:ext cx="419100" cy="497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7">
                <a:extLst>
                  <a:ext uri="{FF2B5EF4-FFF2-40B4-BE49-F238E27FC236}">
                    <a16:creationId xmlns:a16="http://schemas.microsoft.com/office/drawing/2014/main" id="{E79E6F29-F675-47E5-B3BB-7AEE5B2AA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79176" r="2288"/>
              <a:stretch>
                <a:fillRect/>
              </a:stretch>
            </p:blipFill>
            <p:spPr bwMode="auto">
              <a:xfrm>
                <a:off x="4990662" y="913288"/>
                <a:ext cx="361950" cy="497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CFC6DF3B-7421-4DE5-BA5D-3F5A04ED6A0A}"/>
                </a:ext>
              </a:extLst>
            </p:cNvPr>
            <p:cNvSpPr/>
            <p:nvPr/>
          </p:nvSpPr>
          <p:spPr bwMode="auto">
            <a:xfrm>
              <a:off x="2346227" y="5220050"/>
              <a:ext cx="386962" cy="342805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41A05D-250F-4319-948D-5D45A73C94E2}"/>
                </a:ext>
              </a:extLst>
            </p:cNvPr>
            <p:cNvSpPr txBox="1"/>
            <p:nvPr/>
          </p:nvSpPr>
          <p:spPr>
            <a:xfrm>
              <a:off x="1851509" y="5555522"/>
              <a:ext cx="13640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dirty="0"/>
                <a:t>Dark matter coupling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60317" y="5146696"/>
              <a:ext cx="103100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>
                  <a:solidFill>
                    <a:srgbClr val="000000"/>
                  </a:solidFill>
                </a:rPr>
                <a:t>+  </a:t>
              </a:r>
              <a:r>
                <a:rPr lang="en-US" sz="3200" dirty="0" err="1">
                  <a:solidFill>
                    <a:srgbClr val="000000"/>
                  </a:solidFill>
                  <a:latin typeface="Symbol" charset="2"/>
                  <a:cs typeface="Symbol" charset="2"/>
                </a:rPr>
                <a:t>dw</a:t>
              </a:r>
              <a:endParaRPr lang="en-US" sz="32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A3D31-10F3-4047-9C91-55D29DCB64B6}" type="datetime1">
              <a:rPr lang="en-US" smtClean="0"/>
              <a:t>10/29/2023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76A6E-9A4A-45AD-B89D-C7CDE1CA0EE5}"/>
              </a:ext>
            </a:extLst>
          </p:cNvPr>
          <p:cNvSpPr txBox="1"/>
          <p:nvPr/>
        </p:nvSpPr>
        <p:spPr>
          <a:xfrm flipH="1">
            <a:off x="1578205" y="5867598"/>
            <a:ext cx="605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More info at Phys. Rev. D 97, 07520 (2018)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A08ED358-3A50-402F-9111-4371D0C0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3679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Measurement Concept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39460" y="5079047"/>
            <a:ext cx="7634720" cy="41563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113" y="185220"/>
            <a:ext cx="8580006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en-US" sz="2000" b="1" dirty="0"/>
              <a:t>Essential Features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Light propagates across the baseline at a constant speed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Clocks read transit time signal over baseline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DM changes number of clock ticks associated with transit by modifying clock ticking rate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Many pulses sent across baseline (large momentum transfer) to coherently enhance signal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600" y="5208571"/>
            <a:ext cx="772036" cy="15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13891" y="4960721"/>
            <a:ext cx="89047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Atom</a:t>
            </a:r>
          </a:p>
          <a:p>
            <a:pPr algn="ctr">
              <a:buNone/>
            </a:pPr>
            <a:r>
              <a:rPr lang="en-US" dirty="0"/>
              <a:t>Clock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58766" y="4946867"/>
            <a:ext cx="89047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Atom</a:t>
            </a:r>
          </a:p>
          <a:p>
            <a:pPr algn="ctr">
              <a:buNone/>
            </a:pPr>
            <a:r>
              <a:rPr lang="en-US" dirty="0"/>
              <a:t>Clock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18511" y="5952632"/>
            <a:ext cx="3602179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34251" y="5952632"/>
            <a:ext cx="43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L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6EBF-C0AA-4021-AE45-EC50130568FA}" type="datetime1">
              <a:rPr lang="en-US" smtClean="0"/>
              <a:t>10/29/2023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F2C3F-52D3-4554-825D-310A2AAD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068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DCD067-902F-4128-9907-9438934A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DC0A0D-D815-42A9-9778-EBCA8A998E2D}" type="datetime1">
              <a:rPr lang="en-US" smtClean="0"/>
              <a:t>10/29/2023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CD531-09BB-446C-B973-B4E470F0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61" y="151585"/>
            <a:ext cx="7152593" cy="5723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66F17-2331-4597-A9F8-2E3D4D350327}"/>
              </a:ext>
            </a:extLst>
          </p:cNvPr>
          <p:cNvSpPr txBox="1"/>
          <p:nvPr/>
        </p:nvSpPr>
        <p:spPr>
          <a:xfrm>
            <a:off x="1024127" y="5604901"/>
            <a:ext cx="7430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 Sensitivity – Electron Coupling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B5200-AA42-4D25-8648-98E5B100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94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87F13-894E-4206-B54D-30E49EA9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26891-1DB9-4BFB-A62E-BA4588BE2308}" type="datetime1">
              <a:rPr lang="en-US" smtClean="0"/>
              <a:t>10/29/2023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2112C-68A8-473B-AEF0-A81527812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0" y="172429"/>
            <a:ext cx="7761179" cy="590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1CAF2-F7C9-41AA-A0FC-56D10D04D5D4}"/>
              </a:ext>
            </a:extLst>
          </p:cNvPr>
          <p:cNvSpPr txBox="1"/>
          <p:nvPr/>
        </p:nvSpPr>
        <p:spPr>
          <a:xfrm>
            <a:off x="817705" y="5754009"/>
            <a:ext cx="7170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Dark Matter Sensitivity – Photon Coupling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E22BA-9639-4AF5-B3E0-09EF1E76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7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358" y="1031684"/>
            <a:ext cx="29273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146925" y="3576069"/>
            <a:ext cx="4472102" cy="222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None/>
            </a:pPr>
            <a:r>
              <a:rPr lang="en-US" sz="1800" i="1" dirty="0"/>
              <a:t>New carrier for astronomy</a:t>
            </a:r>
            <a:r>
              <a:rPr lang="en-US" sz="1800" dirty="0"/>
              <a:t>:  Generated by moving mass instead of electric charge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 </a:t>
            </a:r>
            <a:r>
              <a:rPr lang="en-US" sz="1800" i="1" dirty="0"/>
              <a:t>Tests of gravity</a:t>
            </a:r>
            <a:r>
              <a:rPr lang="en-US" sz="1800" dirty="0"/>
              <a:t>:  Extreme systems (e.g., black hole binaries) test general relativity</a:t>
            </a:r>
          </a:p>
          <a:p>
            <a:pPr>
              <a:lnSpc>
                <a:spcPct val="130000"/>
              </a:lnSpc>
            </a:pPr>
            <a:r>
              <a:rPr lang="en-US" sz="1800" dirty="0"/>
              <a:t> </a:t>
            </a:r>
            <a:r>
              <a:rPr lang="en-US" sz="1800" i="1" dirty="0"/>
              <a:t>Cosmology</a:t>
            </a:r>
            <a:r>
              <a:rPr lang="en-US" sz="1800" dirty="0"/>
              <a:t>:  Can see to the earliest times in the universe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755CF-A182-42C1-884B-6245BFA03940}"/>
              </a:ext>
            </a:extLst>
          </p:cNvPr>
          <p:cNvGrpSpPr/>
          <p:nvPr/>
        </p:nvGrpSpPr>
        <p:grpSpPr>
          <a:xfrm>
            <a:off x="4041961" y="726295"/>
            <a:ext cx="4584750" cy="2453611"/>
            <a:chOff x="3900812" y="1209555"/>
            <a:chExt cx="4963323" cy="2366514"/>
          </a:xfrm>
        </p:grpSpPr>
        <p:sp>
          <p:nvSpPr>
            <p:cNvPr id="8" name="Right Arrow 7"/>
            <p:cNvSpPr/>
            <p:nvPr/>
          </p:nvSpPr>
          <p:spPr bwMode="auto">
            <a:xfrm>
              <a:off x="3900812" y="1812014"/>
              <a:ext cx="1819276" cy="357188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38" t="8713" r="1936" b="5630"/>
            <a:stretch>
              <a:fillRect/>
            </a:stretch>
          </p:blipFill>
          <p:spPr bwMode="auto">
            <a:xfrm rot="5400000">
              <a:off x="5232116" y="2011320"/>
              <a:ext cx="2336955" cy="7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Box 80"/>
            <p:cNvSpPr txBox="1"/>
            <p:nvPr/>
          </p:nvSpPr>
          <p:spPr>
            <a:xfrm>
              <a:off x="4030202" y="2930553"/>
              <a:ext cx="168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Megaparsecs</a:t>
              </a:r>
              <a:r>
                <a:rPr lang="en-US" dirty="0"/>
                <a:t>…</a:t>
              </a: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6107081" y="1924994"/>
              <a:ext cx="498764" cy="10799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6374761" y="1720759"/>
              <a:ext cx="0" cy="1371600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6523622" y="2447806"/>
              <a:ext cx="234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L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(1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+ h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sin(</a:t>
              </a:r>
              <a:r>
                <a:rPr lang="el-GR" sz="2400" b="1" i="1" dirty="0"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1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811194" y="3237515"/>
              <a:ext cx="6828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strain</a:t>
              </a:r>
              <a:endParaRPr lang="en-US" dirty="0"/>
            </a:p>
          </p:txBody>
        </p:sp>
        <p:cxnSp>
          <p:nvCxnSpPr>
            <p:cNvPr id="96" name="Straight Arrow Connector 95"/>
            <p:cNvCxnSpPr>
              <a:stCxn id="94" idx="1"/>
            </p:cNvCxnSpPr>
            <p:nvPr/>
          </p:nvCxnSpPr>
          <p:spPr>
            <a:xfrm flipH="1" flipV="1">
              <a:off x="7520252" y="2877303"/>
              <a:ext cx="290942" cy="529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257013" y="1658096"/>
              <a:ext cx="1075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frequency</a:t>
              </a:r>
              <a:endParaRPr lang="en-US" dirty="0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8032866" y="2018316"/>
              <a:ext cx="221673" cy="4987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r>
              <a:rPr lang="en-US" sz="3400" dirty="0">
                <a:latin typeface="+mn-lt"/>
              </a:rPr>
              <a:t>Gravitational Wave Detection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4219-2C61-4C0C-861F-72B602445480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E26C0-7545-4664-B97A-BD408170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CFA43-DF41-459C-A413-E676FD6F5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215" y="3130710"/>
            <a:ext cx="4156582" cy="3209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31149-BD7D-4EB3-9DA4-7B137BA72FC9}"/>
              </a:ext>
            </a:extLst>
          </p:cNvPr>
          <p:cNvSpPr txBox="1"/>
          <p:nvPr/>
        </p:nvSpPr>
        <p:spPr>
          <a:xfrm>
            <a:off x="5356692" y="5179193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arXiv:2104.02835</a:t>
            </a:r>
          </a:p>
        </p:txBody>
      </p:sp>
    </p:spTree>
    <p:extLst>
      <p:ext uri="{BB962C8B-B14F-4D97-AF65-F5344CB8AC3E}">
        <p14:creationId xmlns:p14="http://schemas.microsoft.com/office/powerpoint/2010/main" val="26167095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6588" y="-5359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MAGIS-100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683D-A594-2E92-9113-B8823ED66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50" y="1363547"/>
            <a:ext cx="8938260" cy="289178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US/UK International Collaboration to bring LB Atom </a:t>
            </a:r>
            <a:r>
              <a:rPr lang="en-US" sz="2400" dirty="0" err="1">
                <a:latin typeface="+mj-lt"/>
              </a:rPr>
              <a:t>Inteferometry</a:t>
            </a:r>
            <a:r>
              <a:rPr lang="en-US" sz="2400" dirty="0">
                <a:latin typeface="+mj-lt"/>
              </a:rPr>
              <a:t> to Fermilab.</a:t>
            </a:r>
          </a:p>
          <a:p>
            <a:r>
              <a:rPr lang="en-US" sz="2400" dirty="0">
                <a:latin typeface="+mj-lt"/>
              </a:rPr>
              <a:t>Collaboration initiated 2017.        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Funding Sources: Gordon and Betty Moore Foundation, US DOE, 	STFC/AION,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Kavli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Foundation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Our thanks!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dirty="0">
              <a:effectLst/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FFF2F-3BE5-4B6F-B9F0-E340D42FD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March 13,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7AA3671-995E-0A3F-F75D-B5994FFE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9803"/>
            <a:ext cx="9034610" cy="12931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43C665-F672-FF85-13D3-0A4F3B4B47D1}"/>
              </a:ext>
            </a:extLst>
          </p:cNvPr>
          <p:cNvGrpSpPr/>
          <p:nvPr/>
        </p:nvGrpSpPr>
        <p:grpSpPr>
          <a:xfrm>
            <a:off x="1027725" y="5188390"/>
            <a:ext cx="7075509" cy="1434465"/>
            <a:chOff x="466113" y="4454879"/>
            <a:chExt cx="8211774" cy="15282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B84E32-E331-5E98-2C49-979F846C6FF4}"/>
                </a:ext>
              </a:extLst>
            </p:cNvPr>
            <p:cNvGrpSpPr/>
            <p:nvPr/>
          </p:nvGrpSpPr>
          <p:grpSpPr>
            <a:xfrm>
              <a:off x="466113" y="4563129"/>
              <a:ext cx="1687805" cy="1148425"/>
              <a:chOff x="1353419" y="4868887"/>
              <a:chExt cx="1687805" cy="114842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89A0ECD-D182-E437-480C-4C7F4511F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3419" y="4868887"/>
                <a:ext cx="1668288" cy="64788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5E31E69-99D7-7B95-112A-093FA07F50A3}"/>
                  </a:ext>
                </a:extLst>
              </p:cNvPr>
              <p:cNvSpPr/>
              <p:nvPr/>
            </p:nvSpPr>
            <p:spPr>
              <a:xfrm>
                <a:off x="1531550" y="5647980"/>
                <a:ext cx="15096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D5179F-95AB-AF29-E130-B9321E1F5E6D}"/>
                </a:ext>
              </a:extLst>
            </p:cNvPr>
            <p:cNvGrpSpPr/>
            <p:nvPr/>
          </p:nvGrpSpPr>
          <p:grpSpPr>
            <a:xfrm>
              <a:off x="2504468" y="4454879"/>
              <a:ext cx="1880786" cy="1476419"/>
              <a:chOff x="3721269" y="4546706"/>
              <a:chExt cx="1880786" cy="147641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784CF1-ED52-D9E9-03BB-5B72BDDE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0433" y="4546706"/>
                <a:ext cx="1163134" cy="110127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1E5FEC3-25AC-7F9A-E370-0F358E3D3B6B}"/>
                  </a:ext>
                </a:extLst>
              </p:cNvPr>
              <p:cNvSpPr/>
              <p:nvPr/>
            </p:nvSpPr>
            <p:spPr>
              <a:xfrm>
                <a:off x="3721269" y="5653793"/>
                <a:ext cx="18807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D95E70-4417-DD56-9AFB-56B8DA5E5338}"/>
                </a:ext>
              </a:extLst>
            </p:cNvPr>
            <p:cNvGrpSpPr/>
            <p:nvPr/>
          </p:nvGrpSpPr>
          <p:grpSpPr>
            <a:xfrm>
              <a:off x="6797101" y="4564693"/>
              <a:ext cx="1880786" cy="1418451"/>
              <a:chOff x="6033814" y="4592042"/>
              <a:chExt cx="1880786" cy="141845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34CD70-BD9F-B1EE-4CB1-22CF87460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6629" y="4592042"/>
                <a:ext cx="901746" cy="9430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387C82-691F-3A48-911C-8F92B7AE07E2}"/>
                  </a:ext>
                </a:extLst>
              </p:cNvPr>
              <p:cNvSpPr txBox="1"/>
              <p:nvPr/>
            </p:nvSpPr>
            <p:spPr>
              <a:xfrm flipH="1">
                <a:off x="6033814" y="5641161"/>
                <a:ext cx="1880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Kavli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Foundation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798035-E585-F06D-0EBA-32E2E6F85787}"/>
                </a:ext>
              </a:extLst>
            </p:cNvPr>
            <p:cNvGrpSpPr/>
            <p:nvPr/>
          </p:nvGrpSpPr>
          <p:grpSpPr>
            <a:xfrm>
              <a:off x="4564434" y="4675963"/>
              <a:ext cx="2327872" cy="1209467"/>
              <a:chOff x="4564434" y="4675963"/>
              <a:chExt cx="2327872" cy="1209467"/>
            </a:xfrm>
          </p:grpSpPr>
          <p:pic>
            <p:nvPicPr>
              <p:cNvPr id="12" name="Picture 1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843B724-299A-05A6-5BE5-18F09B0EC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4434" y="4675963"/>
                <a:ext cx="2327872" cy="597956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563C64-FC8B-F93C-F487-DD550AD93AFA}"/>
                  </a:ext>
                </a:extLst>
              </p:cNvPr>
              <p:cNvSpPr txBox="1"/>
              <p:nvPr/>
            </p:nvSpPr>
            <p:spPr>
              <a:xfrm>
                <a:off x="5103346" y="5516098"/>
                <a:ext cx="1436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D3A2AD5-71AD-DCDE-0835-162891DA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Plunkett   MAGIS-100 Overview</a:t>
            </a:r>
          </a:p>
        </p:txBody>
      </p:sp>
    </p:spTree>
    <p:extLst>
      <p:ext uri="{BB962C8B-B14F-4D97-AF65-F5344CB8AC3E}">
        <p14:creationId xmlns:p14="http://schemas.microsoft.com/office/powerpoint/2010/main" val="60505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F0A7-A91F-69EA-889E-0FC8F9E0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Gravitational Wave Frequency Bands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55EB9-C084-B1F5-2CB8-44776E11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E89A-27D0-48D4-B416-B0548273842E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A81BB-5344-6ED1-889A-220A301B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7C291-7AFB-659D-30F1-3DBDE3F5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985528"/>
            <a:ext cx="7769943" cy="48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6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3679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Measurement Concept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39460" y="5079047"/>
            <a:ext cx="7634720" cy="41563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113" y="185220"/>
            <a:ext cx="8580006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en-US" sz="2000" b="1" dirty="0"/>
              <a:t>Essential Features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Light propagates across the baseline at a constant speed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Clock atoms read transit time signal over baseline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GW changes number of clock ticks associated with transit by modifying light travel time across baseline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Many pulses sent across baseline (large momentum transfer) to coherently enhance signal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600" y="5208571"/>
            <a:ext cx="772036" cy="15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13891" y="4960721"/>
            <a:ext cx="89047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Atom</a:t>
            </a:r>
          </a:p>
          <a:p>
            <a:pPr algn="ctr">
              <a:buNone/>
            </a:pPr>
            <a:r>
              <a:rPr lang="en-US" dirty="0"/>
              <a:t>Clock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58766" y="4946867"/>
            <a:ext cx="89047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/>
              <a:t>Atom</a:t>
            </a:r>
          </a:p>
          <a:p>
            <a:pPr algn="ctr">
              <a:buNone/>
            </a:pPr>
            <a:r>
              <a:rPr lang="en-US" dirty="0"/>
              <a:t>Clock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18511" y="5952632"/>
            <a:ext cx="3602179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69028" y="5939498"/>
            <a:ext cx="234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+ h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sin(</a:t>
            </a:r>
            <a:r>
              <a:rPr lang="el-GR" sz="2400" b="1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F11D-41DA-4536-9964-B75EF81D46B2}" type="datetime1">
              <a:rPr lang="en-US" smtClean="0"/>
              <a:t>10/29/2023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4E399-E323-4B52-B928-883CE3FB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551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 bwMode="auto">
          <a:xfrm>
            <a:off x="8176387" y="4346831"/>
            <a:ext cx="842963" cy="842963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4074" y="4605732"/>
            <a:ext cx="3089564" cy="53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4994" y="4592302"/>
            <a:ext cx="2695576" cy="55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0"/>
          <p:cNvGrpSpPr/>
          <p:nvPr/>
        </p:nvGrpSpPr>
        <p:grpSpPr>
          <a:xfrm>
            <a:off x="1539819" y="1320443"/>
            <a:ext cx="6292775" cy="497744"/>
            <a:chOff x="1539819" y="2009233"/>
            <a:chExt cx="6292775" cy="497744"/>
          </a:xfrm>
        </p:grpSpPr>
        <p:pic>
          <p:nvPicPr>
            <p:cNvPr id="10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79958" y="2009233"/>
              <a:ext cx="1952636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39819" y="2009490"/>
              <a:ext cx="1952636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35"/>
          <p:cNvGrpSpPr/>
          <p:nvPr/>
        </p:nvGrpSpPr>
        <p:grpSpPr>
          <a:xfrm>
            <a:off x="804066" y="5531492"/>
            <a:ext cx="7429500" cy="415637"/>
            <a:chOff x="0" y="5463984"/>
            <a:chExt cx="7429500" cy="415637"/>
          </a:xfrm>
        </p:grpSpPr>
        <p:sp>
          <p:nvSpPr>
            <p:cNvPr id="130" name="Rectangle 129"/>
            <p:cNvSpPr/>
            <p:nvPr/>
          </p:nvSpPr>
          <p:spPr bwMode="auto">
            <a:xfrm>
              <a:off x="0" y="5463984"/>
              <a:ext cx="7429500" cy="415637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pic>
          <p:nvPicPr>
            <p:cNvPr id="59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837" y="5601350"/>
              <a:ext cx="772036" cy="156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3"/>
          <p:cNvGrpSpPr/>
          <p:nvPr/>
        </p:nvGrpSpPr>
        <p:grpSpPr>
          <a:xfrm>
            <a:off x="804066" y="2064392"/>
            <a:ext cx="7429500" cy="415637"/>
            <a:chOff x="0" y="1239646"/>
            <a:chExt cx="7429500" cy="415637"/>
          </a:xfrm>
        </p:grpSpPr>
        <p:sp>
          <p:nvSpPr>
            <p:cNvPr id="57" name="Rectangle 56"/>
            <p:cNvSpPr/>
            <p:nvPr/>
          </p:nvSpPr>
          <p:spPr bwMode="auto">
            <a:xfrm>
              <a:off x="0" y="1239646"/>
              <a:ext cx="7429500" cy="415637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6112" y="1369170"/>
              <a:ext cx="772036" cy="156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77958" name="Picture 6" descr="http://www.clipartbest.com/cliparts/LTK/rLA/LTKrLAjT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4279" y="5262248"/>
            <a:ext cx="990600" cy="990600"/>
          </a:xfrm>
          <a:prstGeom prst="rect">
            <a:avLst/>
          </a:prstGeom>
          <a:noFill/>
        </p:spPr>
      </p:pic>
      <p:grpSp>
        <p:nvGrpSpPr>
          <p:cNvPr id="6" name="Group 85"/>
          <p:cNvGrpSpPr/>
          <p:nvPr/>
        </p:nvGrpSpPr>
        <p:grpSpPr>
          <a:xfrm rot="2520000">
            <a:off x="6493160" y="5744739"/>
            <a:ext cx="755595" cy="1888"/>
            <a:chOff x="3412152" y="3004071"/>
            <a:chExt cx="755595" cy="1888"/>
          </a:xfrm>
        </p:grpSpPr>
        <p:cxnSp>
          <p:nvCxnSpPr>
            <p:cNvPr id="87" name="Straight Arrow Connector 86"/>
            <p:cNvCxnSpPr/>
            <p:nvPr/>
          </p:nvCxnSpPr>
          <p:spPr>
            <a:xfrm>
              <a:off x="3790116" y="3004071"/>
              <a:ext cx="377631" cy="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>
              <a:off x="3412152" y="3005959"/>
              <a:ext cx="377631" cy="0"/>
            </a:xfrm>
            <a:prstGeom prst="straightConnector1">
              <a:avLst/>
            </a:prstGeom>
            <a:ln w="3175">
              <a:solidFill>
                <a:srgbClr val="FFFFFF">
                  <a:alpha val="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" name="Picture 6" descr="http://www.clipartbest.com/cliparts/LTK/rLA/LTKrLAjT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3530" y="5272759"/>
            <a:ext cx="990600" cy="990600"/>
          </a:xfrm>
          <a:prstGeom prst="rect">
            <a:avLst/>
          </a:prstGeom>
          <a:noFill/>
        </p:spPr>
      </p:pic>
      <p:grpSp>
        <p:nvGrpSpPr>
          <p:cNvPr id="8" name="Group 102"/>
          <p:cNvGrpSpPr/>
          <p:nvPr/>
        </p:nvGrpSpPr>
        <p:grpSpPr>
          <a:xfrm>
            <a:off x="2136645" y="5755250"/>
            <a:ext cx="755595" cy="1888"/>
            <a:chOff x="3412152" y="3004071"/>
            <a:chExt cx="755595" cy="1888"/>
          </a:xfrm>
        </p:grpSpPr>
        <p:cxnSp>
          <p:nvCxnSpPr>
            <p:cNvPr id="104" name="Straight Arrow Connector 103"/>
            <p:cNvCxnSpPr/>
            <p:nvPr/>
          </p:nvCxnSpPr>
          <p:spPr>
            <a:xfrm>
              <a:off x="3790116" y="3004071"/>
              <a:ext cx="377631" cy="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H="1">
              <a:off x="3412152" y="3005959"/>
              <a:ext cx="377631" cy="0"/>
            </a:xfrm>
            <a:prstGeom prst="straightConnector1">
              <a:avLst/>
            </a:prstGeom>
            <a:ln w="3175">
              <a:solidFill>
                <a:srgbClr val="FFFFFF">
                  <a:alpha val="0"/>
                </a:srgbClr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6011" y="2738499"/>
            <a:ext cx="2343150" cy="157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Connector 31"/>
          <p:cNvCxnSpPr>
            <a:cxnSpLocks/>
            <a:stCxn id="33" idx="2"/>
            <a:endCxn id="30" idx="1"/>
          </p:cNvCxnSpPr>
          <p:nvPr/>
        </p:nvCxnSpPr>
        <p:spPr>
          <a:xfrm>
            <a:off x="6504578" y="3552266"/>
            <a:ext cx="1795258" cy="918014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09319" y="1859495"/>
            <a:ext cx="35905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GW changes baseline, and therefore light travel time, between pulses (signal maximized when GW period on scale of time between pulses</a:t>
            </a:r>
            <a:r>
              <a:rPr lang="en-US" b="1" dirty="0"/>
              <a:t>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95157" y="2796421"/>
            <a:ext cx="0" cy="254317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8014" y="392513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/>
              <a:t>Time</a:t>
            </a:r>
          </a:p>
        </p:txBody>
      </p:sp>
      <p:grpSp>
        <p:nvGrpSpPr>
          <p:cNvPr id="9" name="Group 35"/>
          <p:cNvGrpSpPr/>
          <p:nvPr/>
        </p:nvGrpSpPr>
        <p:grpSpPr>
          <a:xfrm>
            <a:off x="4193537" y="508286"/>
            <a:ext cx="1185789" cy="977351"/>
            <a:chOff x="4193537" y="913288"/>
            <a:chExt cx="1185789" cy="977351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4203668" y="1642095"/>
              <a:ext cx="7315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193537" y="1155923"/>
              <a:ext cx="7315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1" name="Straight Connector 40"/>
          <p:cNvCxnSpPr/>
          <p:nvPr/>
        </p:nvCxnSpPr>
        <p:spPr>
          <a:xfrm flipV="1">
            <a:off x="4381500" y="781685"/>
            <a:ext cx="0" cy="431800"/>
          </a:xfrm>
          <a:prstGeom prst="line">
            <a:avLst/>
          </a:prstGeom>
          <a:ln w="38100">
            <a:solidFill>
              <a:schemeClr val="accent1">
                <a:lumMod val="9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3099" y="3587617"/>
            <a:ext cx="1370901" cy="35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46"/>
          <p:cNvGrpSpPr/>
          <p:nvPr/>
        </p:nvGrpSpPr>
        <p:grpSpPr>
          <a:xfrm>
            <a:off x="1524000" y="5780405"/>
            <a:ext cx="5044440" cy="538460"/>
            <a:chOff x="1524000" y="2636520"/>
            <a:chExt cx="5044440" cy="538460"/>
          </a:xfrm>
        </p:grpSpPr>
        <p:sp>
          <p:nvSpPr>
            <p:cNvPr id="48" name="TextBox 47"/>
            <p:cNvSpPr txBox="1"/>
            <p:nvPr/>
          </p:nvSpPr>
          <p:spPr>
            <a:xfrm>
              <a:off x="1524000" y="2651760"/>
              <a:ext cx="70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/>
                <a:t>Atom clock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7400" y="2636520"/>
              <a:ext cx="701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/>
                <a:t>Atom clock</a:t>
              </a:r>
            </a:p>
          </p:txBody>
        </p:sp>
      </p:grp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4464050" y="909479"/>
            <a:ext cx="245269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C8E7DE32-8152-4B58-BE5C-BE811C4088A1}"/>
              </a:ext>
            </a:extLst>
          </p:cNvPr>
          <p:cNvSpPr txBox="1">
            <a:spLocks/>
          </p:cNvSpPr>
          <p:nvPr/>
        </p:nvSpPr>
        <p:spPr>
          <a:xfrm>
            <a:off x="471884" y="-3546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+mn-lt"/>
              </a:rPr>
              <a:t>Two Atomic Clocks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FCB3-C685-45FA-B08F-B458E948EC1C}" type="datetime1">
              <a:rPr lang="en-US" smtClean="0"/>
              <a:t>10/29/2023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73F975-9C4A-44EA-986F-13F5B4A1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8882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C5A0D-E849-42E8-A621-8AA581F0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66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Mid-band Science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5E830-251E-45F7-851A-BDB883D59050}"/>
              </a:ext>
            </a:extLst>
          </p:cNvPr>
          <p:cNvSpPr/>
          <p:nvPr/>
        </p:nvSpPr>
        <p:spPr>
          <a:xfrm>
            <a:off x="736827" y="862203"/>
            <a:ext cx="766156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/>
              <a:t>Mid-band discovery potential</a:t>
            </a:r>
          </a:p>
          <a:p>
            <a:pPr>
              <a:buNone/>
            </a:pPr>
            <a:r>
              <a:rPr lang="en-US" sz="2000" dirty="0"/>
              <a:t>Historically every new band/modality has led to discovery</a:t>
            </a:r>
          </a:p>
          <a:p>
            <a:pPr>
              <a:buNone/>
            </a:pPr>
            <a:r>
              <a:rPr lang="en-US" sz="2000" dirty="0"/>
              <a:t>Observe LIGO sources when they are younger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b="1" dirty="0"/>
              <a:t>Optimal for sky localization</a:t>
            </a:r>
          </a:p>
          <a:p>
            <a:pPr>
              <a:buNone/>
            </a:pPr>
            <a:r>
              <a:rPr lang="en-US" sz="2000" dirty="0"/>
              <a:t>Predict </a:t>
            </a:r>
            <a:r>
              <a:rPr lang="en-US" sz="2000" i="1" dirty="0"/>
              <a:t>when</a:t>
            </a:r>
            <a:r>
              <a:rPr lang="en-US" sz="2000" dirty="0"/>
              <a:t> and </a:t>
            </a:r>
            <a:r>
              <a:rPr lang="en-US" sz="2000" i="1" dirty="0"/>
              <a:t>where</a:t>
            </a:r>
            <a:r>
              <a:rPr lang="en-US" sz="2000" dirty="0"/>
              <a:t> events will occur (before they reach LIGO band)</a:t>
            </a:r>
          </a:p>
          <a:p>
            <a:pPr>
              <a:buNone/>
            </a:pPr>
            <a:r>
              <a:rPr lang="en-US" sz="2000" dirty="0"/>
              <a:t>Observe run-up to coalescence using electromagnetic telescopes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b="1" dirty="0"/>
              <a:t>Astrophysics and Cosmology</a:t>
            </a:r>
          </a:p>
          <a:p>
            <a:r>
              <a:rPr lang="en-US" sz="2000" dirty="0"/>
              <a:t>White dwarf binaries (Type IA supernovae), black hole binaries, and neutron star binaries</a:t>
            </a:r>
          </a:p>
          <a:p>
            <a:pPr>
              <a:buNone/>
            </a:pPr>
            <a:r>
              <a:rPr lang="en-US" sz="2000" dirty="0"/>
              <a:t>Early universe stochastic sources? (cosmic GW background)</a:t>
            </a:r>
          </a:p>
          <a:p>
            <a:pPr>
              <a:buNone/>
            </a:pPr>
            <a:r>
              <a:rPr lang="en-US" sz="2000" dirty="0"/>
              <a:t>	- e.g., from inflation</a:t>
            </a:r>
          </a:p>
          <a:p>
            <a:pPr>
              <a:buNone/>
            </a:pPr>
            <a:r>
              <a:rPr lang="en-US" sz="2000" dirty="0"/>
              <a:t>	- operating in mid-band instead of lower frequencies may be advantageous 	for avoiding background noise from white dwarf sources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7680-ED83-42DA-AEAE-1DA26FEAA507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2EE31-23EC-4D48-880C-A47E115C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91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30D99F-56B7-4A3E-BFE5-E0D52418F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49" y="939639"/>
            <a:ext cx="6235065" cy="3505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658A7-421E-46DC-B95B-6920C38F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5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Sky position determination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CC1F4-61EB-4109-9EA4-33B5EB872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6" b="34743"/>
          <a:stretch/>
        </p:blipFill>
        <p:spPr>
          <a:xfrm>
            <a:off x="2764249" y="4445037"/>
            <a:ext cx="6235065" cy="14700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8B8E5E-6D6B-469C-A1AE-EADC47FD398C}"/>
              </a:ext>
            </a:extLst>
          </p:cNvPr>
          <p:cNvCxnSpPr>
            <a:cxnSpLocks/>
          </p:cNvCxnSpPr>
          <p:nvPr/>
        </p:nvCxnSpPr>
        <p:spPr>
          <a:xfrm flipV="1">
            <a:off x="3610069" y="2327044"/>
            <a:ext cx="2874645" cy="2457451"/>
          </a:xfrm>
          <a:prstGeom prst="line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393A7C-683C-4D35-A47B-95D8185A2B49}"/>
              </a:ext>
            </a:extLst>
          </p:cNvPr>
          <p:cNvCxnSpPr>
            <a:cxnSpLocks/>
          </p:cNvCxnSpPr>
          <p:nvPr/>
        </p:nvCxnSpPr>
        <p:spPr>
          <a:xfrm flipH="1" flipV="1">
            <a:off x="6896194" y="2424199"/>
            <a:ext cx="1394462" cy="2297432"/>
          </a:xfrm>
          <a:prstGeom prst="line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21BBA3-D9A7-45A2-BFC2-E4619A8B67AC}"/>
              </a:ext>
            </a:extLst>
          </p:cNvPr>
          <p:cNvCxnSpPr>
            <a:cxnSpLocks/>
          </p:cNvCxnSpPr>
          <p:nvPr/>
        </p:nvCxnSpPr>
        <p:spPr>
          <a:xfrm flipH="1">
            <a:off x="4687664" y="2975017"/>
            <a:ext cx="444817" cy="339458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9D10A17-A4A7-443A-9AB2-DB2856E71DB0}"/>
              </a:ext>
            </a:extLst>
          </p:cNvPr>
          <p:cNvSpPr txBox="1"/>
          <p:nvPr/>
        </p:nvSpPr>
        <p:spPr>
          <a:xfrm>
            <a:off x="4629244" y="2605878"/>
            <a:ext cx="32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2800" dirty="0">
                <a:solidFill>
                  <a:srgbClr val="FF0000"/>
                </a:solidFill>
              </a:rPr>
              <a:t>λ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9ED238-93D1-47DC-9B11-D1ED8F46CD5D}"/>
              </a:ext>
            </a:extLst>
          </p:cNvPr>
          <p:cNvSpPr txBox="1"/>
          <p:nvPr/>
        </p:nvSpPr>
        <p:spPr>
          <a:xfrm>
            <a:off x="229282" y="999467"/>
            <a:ext cx="225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/>
              <a:t>Sky localization precision:</a:t>
            </a:r>
            <a:endParaRPr lang="en-US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73558B-E6E3-461C-A5BC-F5E2BF9C9226}"/>
              </a:ext>
            </a:extLst>
          </p:cNvPr>
          <p:cNvSpPr txBox="1"/>
          <p:nvPr/>
        </p:nvSpPr>
        <p:spPr>
          <a:xfrm>
            <a:off x="140995" y="2732672"/>
            <a:ext cx="2537429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700" b="1" dirty="0"/>
              <a:t>Mid-band advantages</a:t>
            </a:r>
          </a:p>
          <a:p>
            <a:pPr>
              <a:buNone/>
            </a:pPr>
            <a:r>
              <a:rPr lang="en-US" sz="1700" dirty="0"/>
              <a:t> - Small wavelength </a:t>
            </a:r>
            <a:r>
              <a:rPr lang="el-GR" sz="1700" dirty="0"/>
              <a:t>λ</a:t>
            </a:r>
            <a:endParaRPr lang="en-US" sz="1700" dirty="0"/>
          </a:p>
          <a:p>
            <a:pPr>
              <a:buNone/>
            </a:pPr>
            <a:r>
              <a:rPr lang="en-US" sz="1700" dirty="0"/>
              <a:t> - Long source lifetime (~months) maximizes effective 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506317-BA43-42FD-BBC2-429A567B3ECB}"/>
              </a:ext>
            </a:extLst>
          </p:cNvPr>
          <p:cNvSpPr/>
          <p:nvPr/>
        </p:nvSpPr>
        <p:spPr>
          <a:xfrm>
            <a:off x="3535855" y="6538981"/>
            <a:ext cx="44347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dirty="0"/>
              <a:t>Images: R. Hurt/Caltech-JPL; 2007 Thomson Higher Education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F0FCAB-99B5-473E-B3C8-BE5B4413D2DA}"/>
              </a:ext>
            </a:extLst>
          </p:cNvPr>
          <p:cNvCxnSpPr>
            <a:cxnSpLocks/>
          </p:cNvCxnSpPr>
          <p:nvPr/>
        </p:nvCxnSpPr>
        <p:spPr>
          <a:xfrm flipH="1">
            <a:off x="5658637" y="5155602"/>
            <a:ext cx="2917190" cy="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33875D1-788C-416C-B217-FACB4F0FFA56}"/>
              </a:ext>
            </a:extLst>
          </p:cNvPr>
          <p:cNvSpPr txBox="1"/>
          <p:nvPr/>
        </p:nvSpPr>
        <p:spPr>
          <a:xfrm>
            <a:off x="6990233" y="4924769"/>
            <a:ext cx="3200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821B5-9C70-4E1E-BD67-2D5003C5C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" y="1771699"/>
            <a:ext cx="2305706" cy="83099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12EE-D6BF-4F72-B76D-74AAE919B578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2056C-E4E6-437B-B3A1-CFED37E0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65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000" y="417125"/>
            <a:ext cx="7200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GW Sensitivity in Near and Long Term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070" y="5283106"/>
            <a:ext cx="8811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Full Scale future MAGIS detector fills frequency sensitivity gap in ~1 Hz range.</a:t>
            </a:r>
          </a:p>
          <a:p>
            <a:r>
              <a:rPr lang="en-US" sz="2000" dirty="0"/>
              <a:t>MAGIS-100 will give limits in this range several orders of magnitude beyond existing (but no known sources of such strength.)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8C69A-E5D0-6F31-D642-9425B00B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0" y="1490084"/>
            <a:ext cx="9144000" cy="35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40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812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Resonant Pulse Sequences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1985" y="6007736"/>
            <a:ext cx="296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Graham, </a:t>
            </a:r>
            <a:r>
              <a:rPr lang="en-US" i="1" dirty="0"/>
              <a:t>et al.</a:t>
            </a:r>
            <a:r>
              <a:rPr lang="en-US" dirty="0"/>
              <a:t>, PRD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33ED-64FE-4692-A6BB-4FD676FE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90" y="1427069"/>
            <a:ext cx="4982659" cy="4752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B4555-D3A2-42FD-BB15-A309934CE8A6}"/>
              </a:ext>
            </a:extLst>
          </p:cNvPr>
          <p:cNvSpPr txBox="1"/>
          <p:nvPr/>
        </p:nvSpPr>
        <p:spPr>
          <a:xfrm>
            <a:off x="1378106" y="778026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/>
              <a:t>Resonant sequence (Q = 4)</a:t>
            </a:r>
          </a:p>
        </p:txBody>
      </p:sp>
      <p:pic>
        <p:nvPicPr>
          <p:cNvPr id="5" name="Picture 4" descr="Screen Shot 2019-05-09 at 16.43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1" y="1427069"/>
            <a:ext cx="4763215" cy="303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DAF3-8795-4B20-A54E-015ECBA945E4}" type="datetime1">
              <a:rPr lang="en-US" smtClean="0"/>
              <a:t>10/29/2023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4769" y="4807408"/>
            <a:ext cx="372203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3FDA"/>
                </a:solidFill>
              </a:rPr>
              <a:t>Multiple Interferometer sequences (Q) act as band pass filter.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3670C-91CE-4BEA-89D0-1BD9BB1D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236"/>
      </p:ext>
    </p:extLst>
  </p:cSld>
  <p:clrMapOvr>
    <a:masterClrMapping/>
  </p:clrMapOvr>
  <p:transition advTm="15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00C66F-12E7-A03F-DF30-F740F08F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Network of Sensors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C5413-6841-26B8-53EE-9B86F56F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E89A-27D0-48D4-B416-B0548273842E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381DB-48E5-73AD-B9D1-B7BD1206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996F1-3097-D26D-7436-D1D43D71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6" y="1474432"/>
            <a:ext cx="6900874" cy="48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7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B-L Dark Forces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addition to scalar dark matter, other types of interactions can be looked for.</a:t>
            </a:r>
          </a:p>
          <a:p>
            <a:r>
              <a:rPr lang="en-US" sz="2400" dirty="0"/>
              <a:t>One example is a new vector boson coupling to B-L</a:t>
            </a:r>
          </a:p>
          <a:p>
            <a:r>
              <a:rPr lang="en-US" sz="2400" dirty="0"/>
              <a:t>If dark matter, will have time dependence.</a:t>
            </a:r>
            <a:endParaRPr lang="en-US" dirty="0"/>
          </a:p>
          <a:p>
            <a:r>
              <a:rPr lang="en-US" sz="2400" dirty="0"/>
              <a:t>If new force sourced by earth, force is static.</a:t>
            </a:r>
          </a:p>
          <a:p>
            <a:r>
              <a:rPr lang="en-US" sz="2400" dirty="0"/>
              <a:t>MAGIS-100 will search for this with atom source with dual isotope capability.</a:t>
            </a:r>
          </a:p>
          <a:p>
            <a:r>
              <a:rPr lang="en-US" sz="2400" dirty="0"/>
              <a:t>Competitive and extremely complementary to, other efforts, e.g. upgraded torsion </a:t>
            </a:r>
            <a:r>
              <a:rPr lang="en-US" sz="2400" dirty="0" err="1"/>
              <a:t>pendula</a:t>
            </a:r>
            <a:r>
              <a:rPr lang="en-US" sz="2400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F3826-FEFB-491E-BBCA-4AF30580C8D7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6893E-5FD9-431E-AAA2-7408E5A4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2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25888-6FDD-452E-B698-FBE9B8B2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6A08B1-87DD-4BCB-A105-D4AFDF2B333C}" type="datetime1">
              <a:rPr lang="en-US" smtClean="0"/>
              <a:t>10/29/2023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CF976-9B3F-44AE-971C-65FADCD36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564315"/>
            <a:ext cx="7748982" cy="50525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F82F96-DCAA-42D4-A188-3526F00DF1C0}"/>
              </a:ext>
            </a:extLst>
          </p:cNvPr>
          <p:cNvGrpSpPr/>
          <p:nvPr/>
        </p:nvGrpSpPr>
        <p:grpSpPr>
          <a:xfrm>
            <a:off x="5106751" y="2517223"/>
            <a:ext cx="3097482" cy="1157079"/>
            <a:chOff x="4617768" y="2968625"/>
            <a:chExt cx="3097482" cy="11570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218788-42B4-4154-A9CB-49E60222B970}"/>
                </a:ext>
              </a:extLst>
            </p:cNvPr>
            <p:cNvSpPr txBox="1"/>
            <p:nvPr/>
          </p:nvSpPr>
          <p:spPr>
            <a:xfrm>
              <a:off x="4617768" y="3294707"/>
              <a:ext cx="3097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Varying assumptions for running conditions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03DDC3-C564-41F4-B4B1-3DE35BDAB4A0}"/>
                </a:ext>
              </a:extLst>
            </p:cNvPr>
            <p:cNvCxnSpPr/>
            <p:nvPr/>
          </p:nvCxnSpPr>
          <p:spPr>
            <a:xfrm flipH="1" flipV="1">
              <a:off x="5143500" y="2968625"/>
              <a:ext cx="698500" cy="4921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CF32228-8F79-4BA1-A20F-448594EE6E29}"/>
              </a:ext>
            </a:extLst>
          </p:cNvPr>
          <p:cNvSpPr/>
          <p:nvPr/>
        </p:nvSpPr>
        <p:spPr>
          <a:xfrm>
            <a:off x="569708" y="5412511"/>
            <a:ext cx="84154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Expected MAGIS-100 B-L dark matter sensitivity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		More info at Phys. Rev. D93, 075029 (2016)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6E365-AEF0-4B1C-B490-B6639EC5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3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Introduction to Atom Interferometry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cold atoms to detect phase shifts from split paths.</a:t>
            </a:r>
          </a:p>
          <a:p>
            <a:r>
              <a:rPr lang="en-US" dirty="0"/>
              <a:t>Analogous to Mach-</a:t>
            </a:r>
            <a:r>
              <a:rPr lang="en-US" dirty="0" err="1"/>
              <a:t>Zender</a:t>
            </a:r>
            <a:r>
              <a:rPr lang="en-US" dirty="0"/>
              <a:t> Interferometry with light.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Sensitivities for many fundamental physics applications scale with length of the baseline.</a:t>
            </a:r>
          </a:p>
          <a:p>
            <a:r>
              <a:rPr lang="en-US" dirty="0"/>
              <a:t>Current baselines about 10 m</a:t>
            </a:r>
          </a:p>
          <a:p>
            <a:r>
              <a:rPr lang="en-US" dirty="0"/>
              <a:t>Will extend this to ~100 m, increasing sensitivity.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6E148-1E14-47DB-821B-9EC3977D74E1}" type="datetime1">
              <a:rPr lang="en-US" smtClean="0"/>
              <a:t>10/29/2023</a:t>
            </a:fld>
            <a:endParaRPr lang="en-US"/>
          </a:p>
        </p:txBody>
      </p:sp>
      <p:pic>
        <p:nvPicPr>
          <p:cNvPr id="6" name="Picture 2" descr="http://scienceblogs.com/principles/files/2013/10/sm_fig4-2.jpg"/>
          <p:cNvPicPr>
            <a:picLocks noChangeAspect="1" noChangeArrowheads="1"/>
          </p:cNvPicPr>
          <p:nvPr/>
        </p:nvPicPr>
        <p:blipFill>
          <a:blip r:embed="rId2" cstate="print"/>
          <a:srcRect t="12416" r="24510" b="11998"/>
          <a:stretch>
            <a:fillRect/>
          </a:stretch>
        </p:blipFill>
        <p:spPr bwMode="auto">
          <a:xfrm>
            <a:off x="736827" y="2579324"/>
            <a:ext cx="2358798" cy="1771357"/>
          </a:xfrm>
          <a:prstGeom prst="rect">
            <a:avLst/>
          </a:prstGeom>
          <a:noFill/>
        </p:spPr>
      </p:pic>
      <p:pic>
        <p:nvPicPr>
          <p:cNvPr id="7" name="Picture 4" descr="\\ATOMSRV1\ep\Experiment Pictures\fisheyeetc\stanford10mTower.JPG">
            <a:extLst>
              <a:ext uri="{FF2B5EF4-FFF2-40B4-BE49-F238E27FC236}">
                <a16:creationId xmlns:a16="http://schemas.microsoft.com/office/drawing/2014/main" id="{773BB72B-CF3E-4AB9-94C4-968BC8C6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591" y="2365375"/>
            <a:ext cx="1303729" cy="22695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34125" y="2571023"/>
            <a:ext cx="22224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Existing 10 m Interferometer</a:t>
            </a:r>
          </a:p>
          <a:p>
            <a:r>
              <a:rPr lang="en-US" dirty="0">
                <a:solidFill>
                  <a:srgbClr val="FF0000"/>
                </a:solidFill>
              </a:rPr>
              <a:t>at Stanford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70179-E97A-41DD-A65F-FA00C2D3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68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Prospects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Atom interferometry will open new science and instrumentation windows.</a:t>
            </a:r>
          </a:p>
          <a:p>
            <a:r>
              <a:rPr lang="en-US" sz="2400" dirty="0"/>
              <a:t>MAGIS-100 accepted by DOE as project lite in budget of OHEP.</a:t>
            </a:r>
          </a:p>
          <a:p>
            <a:r>
              <a:rPr lang="en-US" sz="2400" dirty="0"/>
              <a:t>Cost to DOE is about $15 M (includes contingency).</a:t>
            </a:r>
          </a:p>
          <a:p>
            <a:r>
              <a:rPr lang="en-US" sz="2400" dirty="0"/>
              <a:t>Expect collaborator components mid 2025.</a:t>
            </a:r>
          </a:p>
          <a:p>
            <a:r>
              <a:rPr lang="en-US" sz="2400" dirty="0"/>
              <a:t>Testing and commissioning at FNAL during vacuum install for about a year.</a:t>
            </a:r>
          </a:p>
          <a:p>
            <a:pPr lvl="1"/>
            <a:r>
              <a:rPr lang="en-US" sz="2200" dirty="0"/>
              <a:t>Earlier commissioning efforts at universities.</a:t>
            </a:r>
          </a:p>
          <a:p>
            <a:r>
              <a:rPr lang="en-US" sz="2400" dirty="0"/>
              <a:t>Schedule funding limited, especially in FY2024.</a:t>
            </a:r>
          </a:p>
          <a:p>
            <a:r>
              <a:rPr lang="en-US" sz="2400" dirty="0"/>
              <a:t>Will move up schedule if possible, possibly with additional collaboration effort (still growing).</a:t>
            </a:r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F3826-FEFB-491E-BBCA-4AF30580C8D7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6893E-5FD9-431E-AAA2-7408E5A4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8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9417623">
            <a:off x="2304616" y="2477426"/>
            <a:ext cx="4326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latin typeface="Arial"/>
                <a:cs typeface="Arial"/>
              </a:rPr>
              <a:t>BACKUP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BBDBB-D783-45BB-81C5-54C15C7AC7CC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982B7-8210-4581-96B3-CD4822C6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4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F99A-0179-4EA7-ADEC-BE9E0E61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6175"/>
            <a:ext cx="8229600" cy="1143000"/>
          </a:xfrm>
        </p:spPr>
        <p:txBody>
          <a:bodyPr/>
          <a:lstStyle/>
          <a:p>
            <a:r>
              <a:rPr lang="en-US" dirty="0"/>
              <a:t>10-meter Sr prototype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C6081-30F9-4301-9C36-CCC01CB21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326967" y="939458"/>
            <a:ext cx="1265056" cy="5854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C7BE9-6AB5-42E5-B168-6249C20BB433}"/>
              </a:ext>
            </a:extLst>
          </p:cNvPr>
          <p:cNvSpPr txBox="1"/>
          <p:nvPr/>
        </p:nvSpPr>
        <p:spPr>
          <a:xfrm>
            <a:off x="5827495" y="5363871"/>
            <a:ext cx="293270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Prototype assembly to occur in summer/fall 2019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A3135F7-8981-4962-B9EF-6E979A487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51"/>
          <a:stretch/>
        </p:blipFill>
        <p:spPr>
          <a:xfrm>
            <a:off x="5488029" y="1139610"/>
            <a:ext cx="3582047" cy="373595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041B4DA-09B8-4CBC-9A30-C32ACD805DC4}"/>
              </a:ext>
            </a:extLst>
          </p:cNvPr>
          <p:cNvGrpSpPr/>
          <p:nvPr/>
        </p:nvGrpSpPr>
        <p:grpSpPr>
          <a:xfrm>
            <a:off x="2102903" y="1854843"/>
            <a:ext cx="3202247" cy="1874417"/>
            <a:chOff x="7656603" y="4573266"/>
            <a:chExt cx="3482060" cy="22034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5C8209B-93EE-4C10-BD5A-150087B5AD4C}"/>
                </a:ext>
              </a:extLst>
            </p:cNvPr>
            <p:cNvGrpSpPr/>
            <p:nvPr/>
          </p:nvGrpSpPr>
          <p:grpSpPr>
            <a:xfrm>
              <a:off x="8823424" y="4573266"/>
              <a:ext cx="2315239" cy="2203453"/>
              <a:chOff x="2213610" y="4573266"/>
              <a:chExt cx="2315239" cy="220345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0F7869C-1F62-4F03-AAC1-EB6FB0FEE705}"/>
                  </a:ext>
                </a:extLst>
              </p:cNvPr>
              <p:cNvGrpSpPr/>
              <p:nvPr/>
            </p:nvGrpSpPr>
            <p:grpSpPr>
              <a:xfrm>
                <a:off x="2213610" y="4573266"/>
                <a:ext cx="750560" cy="2203453"/>
                <a:chOff x="2296160" y="4603114"/>
                <a:chExt cx="750560" cy="2203453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742B4B8-43F3-46A0-A2D0-B7E8ED0820DF}"/>
                    </a:ext>
                  </a:extLst>
                </p:cNvPr>
                <p:cNvSpPr/>
                <p:nvPr/>
              </p:nvSpPr>
              <p:spPr>
                <a:xfrm>
                  <a:off x="2296160" y="4603115"/>
                  <a:ext cx="155448" cy="1889760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809A754-AA76-49D7-859E-5E0EA5DB3ACD}"/>
                    </a:ext>
                  </a:extLst>
                </p:cNvPr>
                <p:cNvSpPr/>
                <p:nvPr/>
              </p:nvSpPr>
              <p:spPr>
                <a:xfrm>
                  <a:off x="2681992" y="4603114"/>
                  <a:ext cx="158750" cy="1412875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ADFE9A5-F1DF-4E19-8B31-60301613A3F5}"/>
                    </a:ext>
                  </a:extLst>
                </p:cNvPr>
                <p:cNvSpPr/>
                <p:nvPr/>
              </p:nvSpPr>
              <p:spPr>
                <a:xfrm>
                  <a:off x="2679700" y="6075679"/>
                  <a:ext cx="158750" cy="730888"/>
                </a:xfrm>
                <a:prstGeom prst="rect">
                  <a:avLst/>
                </a:prstGeom>
                <a:solidFill>
                  <a:srgbClr val="4472C4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7590FA6-52D3-41F1-85A4-2C9379C9D804}"/>
                    </a:ext>
                  </a:extLst>
                </p:cNvPr>
                <p:cNvSpPr/>
                <p:nvPr/>
              </p:nvSpPr>
              <p:spPr>
                <a:xfrm>
                  <a:off x="2484404" y="5577206"/>
                  <a:ext cx="162028" cy="1229361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49C86D4-443A-4693-B926-0D87A8E75413}"/>
                    </a:ext>
                  </a:extLst>
                </p:cNvPr>
                <p:cNvSpPr/>
                <p:nvPr/>
              </p:nvSpPr>
              <p:spPr>
                <a:xfrm>
                  <a:off x="2874010" y="4603115"/>
                  <a:ext cx="172710" cy="415293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54234B-2FF7-4B57-AA10-0361FC4D3426}"/>
                    </a:ext>
                  </a:extLst>
                </p:cNvPr>
                <p:cNvSpPr/>
                <p:nvPr/>
              </p:nvSpPr>
              <p:spPr>
                <a:xfrm>
                  <a:off x="2874010" y="5080001"/>
                  <a:ext cx="172710" cy="1726566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C13290AC-7F19-4326-9E73-FD40B45CDAA2}"/>
                  </a:ext>
                </a:extLst>
              </p:cNvPr>
              <p:cNvSpPr txBox="1"/>
              <p:nvPr/>
            </p:nvSpPr>
            <p:spPr>
              <a:xfrm>
                <a:off x="2954542" y="4945588"/>
                <a:ext cx="1574307" cy="1555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 thickness 0.02 inch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Conservative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 </a:t>
                </a:r>
                <a:r>
                  <a:rPr kumimoji="0" lang="el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μ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 gaps</a:t>
                </a:r>
              </a:p>
            </p:txBody>
          </p:sp>
        </p:grpSp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426BA728-6588-415C-B3E8-9E6EFFA75A09}"/>
                </a:ext>
              </a:extLst>
            </p:cNvPr>
            <p:cNvSpPr txBox="1"/>
            <p:nvPr/>
          </p:nvSpPr>
          <p:spPr>
            <a:xfrm>
              <a:off x="7656603" y="5169651"/>
              <a:ext cx="1166821" cy="976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staggered layer design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F41304-7C52-4C0C-9F59-24F353322B26}"/>
                </a:ext>
              </a:extLst>
            </p:cNvPr>
            <p:cNvSpPr/>
            <p:nvPr/>
          </p:nvSpPr>
          <p:spPr>
            <a:xfrm>
              <a:off x="9011668" y="4573266"/>
              <a:ext cx="162560" cy="915036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75B7D5-00D3-4491-9B31-77A62EA0B33A}"/>
                </a:ext>
              </a:extLst>
            </p:cNvPr>
            <p:cNvSpPr/>
            <p:nvPr/>
          </p:nvSpPr>
          <p:spPr>
            <a:xfrm>
              <a:off x="8821866" y="6523986"/>
              <a:ext cx="162028" cy="252733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E34F7B1-4700-4004-A978-34BF782E01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33602"/>
          <a:stretch/>
        </p:blipFill>
        <p:spPr bwMode="auto">
          <a:xfrm>
            <a:off x="1774902" y="4250748"/>
            <a:ext cx="3809691" cy="24382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89632FD-0BE5-4B8B-884F-74E7CA486CDA}"/>
              </a:ext>
            </a:extLst>
          </p:cNvPr>
          <p:cNvSpPr txBox="1"/>
          <p:nvPr/>
        </p:nvSpPr>
        <p:spPr>
          <a:xfrm>
            <a:off x="1967696" y="1502945"/>
            <a:ext cx="260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/>
              <a:t>Example multi-layer design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2F6A45-0AF4-494C-97F6-7840C26C7309}"/>
              </a:ext>
            </a:extLst>
          </p:cNvPr>
          <p:cNvSpPr txBox="1"/>
          <p:nvPr/>
        </p:nvSpPr>
        <p:spPr>
          <a:xfrm>
            <a:off x="1967696" y="3953629"/>
            <a:ext cx="260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/>
              <a:t>2D FEM shielding results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95C4FC-0801-4D1E-B859-E6A327ED2F92}"/>
              </a:ext>
            </a:extLst>
          </p:cNvPr>
          <p:cNvSpPr txBox="1"/>
          <p:nvPr/>
        </p:nvSpPr>
        <p:spPr>
          <a:xfrm>
            <a:off x="5517618" y="4816738"/>
            <a:ext cx="355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/>
              <a:t>2D transverse octagonal shield simulation, with coils for transverse bias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FCBE6-3174-459A-91A3-A871683E2910}"/>
              </a:ext>
            </a:extLst>
          </p:cNvPr>
          <p:cNvSpPr txBox="1"/>
          <p:nvPr/>
        </p:nvSpPr>
        <p:spPr>
          <a:xfrm>
            <a:off x="144087" y="629049"/>
            <a:ext cx="2056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/>
              <a:t>Vacuum system CAD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75A4ED-5C82-44AF-BF16-32CA41C44EE9}"/>
              </a:ext>
            </a:extLst>
          </p:cNvPr>
          <p:cNvSpPr txBox="1"/>
          <p:nvPr/>
        </p:nvSpPr>
        <p:spPr>
          <a:xfrm>
            <a:off x="2616588" y="1133659"/>
            <a:ext cx="296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/>
              <a:t>Magnetic shield design and simulations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C9BF85-6F0D-439D-B48D-E58D6A44034A}"/>
              </a:ext>
            </a:extLst>
          </p:cNvPr>
          <p:cNvSpPr txBox="1"/>
          <p:nvPr/>
        </p:nvSpPr>
        <p:spPr>
          <a:xfrm>
            <a:off x="2485520" y="985721"/>
            <a:ext cx="3032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/>
              <a:t>Bias magnetic field simulation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91049-5DE5-4B9E-B8DD-C3B7F5190B0F}" type="datetime1">
              <a:rPr lang="en-US" smtClean="0"/>
              <a:t>10/29/2023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C2004-CB94-40EC-AAD4-0759B151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Ground level of MINOS building.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D9B2448-2BD2-4485-8C76-CC40BBA24B10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</a:t>
            </a:r>
            <a:r>
              <a:rPr lang="mr-IN" dirty="0"/>
              <a:t>–</a:t>
            </a:r>
            <a:r>
              <a:rPr lang="en-US" dirty="0"/>
              <a:t> MINOS building</a:t>
            </a:r>
          </a:p>
        </p:txBody>
      </p:sp>
      <p:pic>
        <p:nvPicPr>
          <p:cNvPr id="2" name="Picture 1" descr="IMG_10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792213"/>
            <a:ext cx="4886617" cy="3664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652" y="3035512"/>
            <a:ext cx="4759869" cy="31732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DAB5A-F950-49CA-AC1D-8A7CD04E2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6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8508-D8F2-4100-A3D9-15DD01E3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987"/>
          </a:xfrm>
        </p:spPr>
        <p:txBody>
          <a:bodyPr>
            <a:normAutofit fontScale="90000"/>
          </a:bodyPr>
          <a:lstStyle/>
          <a:p>
            <a:r>
              <a:rPr lang="en-US" dirty="0"/>
              <a:t>Atom source laser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8081E-A5A2-40CD-91F0-692B96EE2ACB}"/>
              </a:ext>
            </a:extLst>
          </p:cNvPr>
          <p:cNvSpPr txBox="1"/>
          <p:nvPr/>
        </p:nvSpPr>
        <p:spPr>
          <a:xfrm>
            <a:off x="357856" y="1035450"/>
            <a:ext cx="74803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800" dirty="0"/>
              <a:t>Wavelengths: 461, 689, 679, 707, 688(?)</a:t>
            </a:r>
          </a:p>
          <a:p>
            <a:r>
              <a:rPr lang="en-US" sz="1800" dirty="0"/>
              <a:t> Three atom sources; use common master lasers where possible</a:t>
            </a:r>
          </a:p>
          <a:p>
            <a:r>
              <a:rPr lang="en-US" sz="1800" dirty="0"/>
              <a:t> Keep lasers at top, amplified and sent through fiber (except 461)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22D58-023D-4D14-B6F5-79E87DF6EB76}"/>
              </a:ext>
            </a:extLst>
          </p:cNvPr>
          <p:cNvSpPr txBox="1"/>
          <p:nvPr/>
        </p:nvSpPr>
        <p:spPr>
          <a:xfrm>
            <a:off x="209550" y="4078037"/>
            <a:ext cx="847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1800" dirty="0"/>
              <a:t>689 locked to cavity, 679/707 locked to spectroscopy or </a:t>
            </a:r>
            <a:r>
              <a:rPr lang="en-US" sz="1800" dirty="0" err="1"/>
              <a:t>wavemeter</a:t>
            </a:r>
            <a:r>
              <a:rPr lang="en-US" sz="1800" dirty="0"/>
              <a:t> at top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/>
              <a:t>All locked to comb at top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9F9BC-EB5E-4108-9179-D0511F73EE41}"/>
              </a:ext>
            </a:extLst>
          </p:cNvPr>
          <p:cNvSpPr txBox="1"/>
          <p:nvPr/>
        </p:nvSpPr>
        <p:spPr>
          <a:xfrm>
            <a:off x="438150" y="2917941"/>
            <a:ext cx="8108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1800" dirty="0"/>
              <a:t> 461 ECDL lock to </a:t>
            </a:r>
            <a:r>
              <a:rPr lang="en-US" sz="1800" dirty="0" err="1"/>
              <a:t>AOSense</a:t>
            </a:r>
            <a:r>
              <a:rPr lang="en-US" sz="1800" dirty="0"/>
              <a:t> oven in each source + 461 slave diodes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sz="1800" dirty="0"/>
              <a:t>Lock 922 to comb, send through fiber, TA + </a:t>
            </a:r>
            <a:r>
              <a:rPr lang="en-US" sz="1800" dirty="0" err="1"/>
              <a:t>freq</a:t>
            </a:r>
            <a:r>
              <a:rPr lang="en-US" sz="1800" dirty="0"/>
              <a:t> double in atom source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C2057-75E7-42D1-9D2F-DEF0B7123A81}"/>
              </a:ext>
            </a:extLst>
          </p:cNvPr>
          <p:cNvSpPr/>
          <p:nvPr/>
        </p:nvSpPr>
        <p:spPr>
          <a:xfrm>
            <a:off x="438150" y="3704364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/>
              <a:t>Red lasers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3F3B1-8B69-4710-BAFD-6DB991CA5DE6}"/>
              </a:ext>
            </a:extLst>
          </p:cNvPr>
          <p:cNvSpPr/>
          <p:nvPr/>
        </p:nvSpPr>
        <p:spPr>
          <a:xfrm>
            <a:off x="438150" y="2548609"/>
            <a:ext cx="151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/>
              <a:t>Blue lasers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1C510-C8C6-48D8-BC79-6BDB3CB0C46C}"/>
              </a:ext>
            </a:extLst>
          </p:cNvPr>
          <p:cNvSpPr txBox="1"/>
          <p:nvPr/>
        </p:nvSpPr>
        <p:spPr>
          <a:xfrm>
            <a:off x="438150" y="4724368"/>
            <a:ext cx="428625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/>
              <a:t>Spectroscopy: 	</a:t>
            </a:r>
            <a:r>
              <a:rPr lang="en-US" dirty="0"/>
              <a:t>Blue I + Red I</a:t>
            </a:r>
          </a:p>
          <a:p>
            <a:pPr>
              <a:buNone/>
            </a:pPr>
            <a:r>
              <a:rPr lang="en-US" b="1" dirty="0"/>
              <a:t>Hybrid: 		</a:t>
            </a:r>
            <a:r>
              <a:rPr lang="en-US" dirty="0"/>
              <a:t>Blue I + Red II</a:t>
            </a:r>
          </a:p>
          <a:p>
            <a:pPr>
              <a:buNone/>
            </a:pPr>
            <a:r>
              <a:rPr lang="en-US" b="1" dirty="0"/>
              <a:t>Comb:		</a:t>
            </a:r>
            <a:r>
              <a:rPr lang="en-US" dirty="0"/>
              <a:t>Blue II + Red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0567E-C4D7-4C6C-8251-0B4F1BA0B4B3}"/>
              </a:ext>
            </a:extLst>
          </p:cNvPr>
          <p:cNvSpPr txBox="1"/>
          <p:nvPr/>
        </p:nvSpPr>
        <p:spPr>
          <a:xfrm>
            <a:off x="139700" y="2008405"/>
            <a:ext cx="319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u="sng" dirty="0"/>
              <a:t>Design alternatives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E3DF-0402-4223-9323-AA060D0B539D}" type="datetime1">
              <a:rPr lang="en-US" smtClean="0"/>
              <a:t>10/29/2023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815F51-713F-4F59-9435-5C80408F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10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856992"/>
            <a:ext cx="8686800" cy="354544"/>
          </a:xfrm>
        </p:spPr>
        <p:txBody>
          <a:bodyPr/>
          <a:lstStyle/>
          <a:p>
            <a:pPr algn="ctr"/>
            <a:r>
              <a:rPr lang="en-US" dirty="0"/>
              <a:t>Top and bottom of ~100m shaft.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B8BAD7F-3E89-4FE6-A8C1-1724DC4DDDC0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</a:t>
            </a:r>
            <a:r>
              <a:rPr lang="mr-IN" dirty="0"/>
              <a:t>–</a:t>
            </a:r>
            <a:r>
              <a:rPr lang="en-US" dirty="0"/>
              <a:t> Shaft in MINOS building</a:t>
            </a:r>
          </a:p>
        </p:txBody>
      </p:sp>
      <p:pic>
        <p:nvPicPr>
          <p:cNvPr id="11" name="Picture 10" descr="IMG_57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117" y="775565"/>
            <a:ext cx="3606227" cy="4808302"/>
          </a:xfrm>
          <a:prstGeom prst="rect">
            <a:avLst/>
          </a:prstGeom>
        </p:spPr>
      </p:pic>
      <p:pic>
        <p:nvPicPr>
          <p:cNvPr id="12" name="Picture 11" descr="DSC002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65" y="775565"/>
            <a:ext cx="3205535" cy="48083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3C7E1-61D3-4590-B4A7-DA3862CC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90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Frequency Comb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3A09B2-DC62-4220-8303-971FAA86B2D4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6BFB0-7E0E-EB4A-B44E-25D68E16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98" y="909799"/>
            <a:ext cx="2438097" cy="5074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EE391-373C-9240-8931-ADC7D05F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404" y="4608639"/>
            <a:ext cx="3012211" cy="163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AAE7E5-26D6-094C-B612-F3BDBAF5E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60"/>
          <a:stretch/>
        </p:blipFill>
        <p:spPr>
          <a:xfrm>
            <a:off x="622894" y="954319"/>
            <a:ext cx="2049402" cy="50742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359747-7505-4E4B-93ED-3EF29B3A08C7}"/>
              </a:ext>
            </a:extLst>
          </p:cNvPr>
          <p:cNvSpPr txBox="1"/>
          <p:nvPr/>
        </p:nvSpPr>
        <p:spPr>
          <a:xfrm>
            <a:off x="5557795" y="632508"/>
            <a:ext cx="3093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Optical reference cavity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203579-FA05-6145-AA62-CF02AFDA5839}"/>
              </a:ext>
            </a:extLst>
          </p:cNvPr>
          <p:cNvSpPr txBox="1"/>
          <p:nvPr/>
        </p:nvSpPr>
        <p:spPr>
          <a:xfrm>
            <a:off x="505749" y="646821"/>
            <a:ext cx="236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Frequency comb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F93EC6-98FB-2244-8D70-6B5CC43B85BA}"/>
              </a:ext>
            </a:extLst>
          </p:cNvPr>
          <p:cNvSpPr txBox="1"/>
          <p:nvPr/>
        </p:nvSpPr>
        <p:spPr>
          <a:xfrm>
            <a:off x="505749" y="4676020"/>
            <a:ext cx="2867285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/>
              <a:t>Wavelengths</a:t>
            </a:r>
          </a:p>
          <a:p>
            <a:pPr marL="285750" indent="-285750"/>
            <a:r>
              <a:rPr lang="en-US" sz="1200" dirty="0"/>
              <a:t>1542 nm (cavity)</a:t>
            </a:r>
          </a:p>
          <a:p>
            <a:pPr marL="285750" indent="-285750"/>
            <a:r>
              <a:rPr lang="en-US" sz="1200" dirty="0"/>
              <a:t>698 nm (atom optics)</a:t>
            </a:r>
          </a:p>
          <a:p>
            <a:pPr marL="285750" indent="-285750"/>
            <a:r>
              <a:rPr lang="en-US" sz="1200" dirty="0"/>
              <a:t>689 nm (Red MOT)</a:t>
            </a:r>
          </a:p>
          <a:p>
            <a:pPr marL="285750" indent="-285750"/>
            <a:r>
              <a:rPr lang="en-US" sz="1200" dirty="0"/>
              <a:t>707 nm (Repump)</a:t>
            </a:r>
          </a:p>
          <a:p>
            <a:pPr marL="285750" indent="-285750"/>
            <a:r>
              <a:rPr lang="en-US" sz="1200" dirty="0"/>
              <a:t>679 nm (Repump/Raman)</a:t>
            </a:r>
          </a:p>
          <a:p>
            <a:pPr marL="285750" indent="-285750"/>
            <a:r>
              <a:rPr lang="en-US" sz="1200" dirty="0"/>
              <a:t>688 nm (Raman/transparency)</a:t>
            </a:r>
          </a:p>
          <a:p>
            <a:pPr marL="285750" indent="-285750"/>
            <a:r>
              <a:rPr lang="en-US" sz="1200" dirty="0"/>
              <a:t>922 nm (SHG Blue MOT)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C01A3F-FC35-484A-AAFD-C71A2EE54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834" y="721128"/>
            <a:ext cx="1707830" cy="3795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1C1839-6288-B140-B9BD-2223A65F30A6}"/>
              </a:ext>
            </a:extLst>
          </p:cNvPr>
          <p:cNvSpPr txBox="1"/>
          <p:nvPr/>
        </p:nvSpPr>
        <p:spPr>
          <a:xfrm>
            <a:off x="3221441" y="1191603"/>
            <a:ext cx="20516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Reviewed: 3/2019</a:t>
            </a:r>
          </a:p>
          <a:p>
            <a:pPr>
              <a:buNone/>
            </a:pPr>
            <a:r>
              <a:rPr lang="en-US" sz="1600" dirty="0"/>
              <a:t>Purchased: 9/2019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 err="1"/>
              <a:t>Ti:Sa</a:t>
            </a:r>
            <a:r>
              <a:rPr lang="en-US" sz="1600" dirty="0"/>
              <a:t> integration and locking complete.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Diode laser integration next step (lasers shipped).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Delivery Dec. 2020</a:t>
            </a:r>
          </a:p>
        </p:txBody>
      </p:sp>
    </p:spTree>
    <p:extLst>
      <p:ext uri="{BB962C8B-B14F-4D97-AF65-F5344CB8AC3E}">
        <p14:creationId xmlns:p14="http://schemas.microsoft.com/office/powerpoint/2010/main" val="565668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Lattice Launching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7C65287-B5CF-4D70-8CB7-D567C0D816A6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762007-F5B6-9E48-ACAF-7BD0B005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497364"/>
            <a:ext cx="6698120" cy="19692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B7B6FD2-EE07-5343-BF23-2FC682F84E52}"/>
              </a:ext>
            </a:extLst>
          </p:cNvPr>
          <p:cNvGrpSpPr/>
          <p:nvPr/>
        </p:nvGrpSpPr>
        <p:grpSpPr>
          <a:xfrm>
            <a:off x="3689733" y="1436496"/>
            <a:ext cx="1269456" cy="544534"/>
            <a:chOff x="357319" y="3803412"/>
            <a:chExt cx="3990292" cy="15203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266B34-7511-884F-A2F6-64CEB7A11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319" y="3803412"/>
              <a:ext cx="3990292" cy="152030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0361F0-FA38-9E4B-A9DA-1105912F496D}"/>
                </a:ext>
              </a:extLst>
            </p:cNvPr>
            <p:cNvCxnSpPr>
              <a:cxnSpLocks/>
            </p:cNvCxnSpPr>
            <p:nvPr/>
          </p:nvCxnSpPr>
          <p:spPr>
            <a:xfrm>
              <a:off x="1856849" y="4403706"/>
              <a:ext cx="937151" cy="844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BCF5C9-A005-BF47-8118-E2D26116E7E1}"/>
                </a:ext>
              </a:extLst>
            </p:cNvPr>
            <p:cNvCxnSpPr>
              <a:cxnSpLocks/>
            </p:cNvCxnSpPr>
            <p:nvPr/>
          </p:nvCxnSpPr>
          <p:spPr>
            <a:xfrm>
              <a:off x="1315829" y="4852432"/>
              <a:ext cx="1937911" cy="1746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845EAF-E67A-9247-951A-121E4456FF77}"/>
                </a:ext>
              </a:extLst>
            </p:cNvPr>
            <p:cNvSpPr/>
            <p:nvPr/>
          </p:nvSpPr>
          <p:spPr bwMode="auto">
            <a:xfrm>
              <a:off x="2280559" y="4635080"/>
              <a:ext cx="89758" cy="8975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>
                <a:spcBef>
                  <a:spcPct val="20000"/>
                </a:spcBef>
                <a:buFontTx/>
                <a:buChar char="•"/>
              </a:pPr>
              <a:endParaRPr lang="en-US" sz="1800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" name="Arrow: Circular 9">
              <a:extLst>
                <a:ext uri="{FF2B5EF4-FFF2-40B4-BE49-F238E27FC236}">
                  <a16:creationId xmlns:a16="http://schemas.microsoft.com/office/drawing/2014/main" id="{4CCBB5C4-62B8-2F4A-A607-251543E0E81B}"/>
                </a:ext>
              </a:extLst>
            </p:cNvPr>
            <p:cNvSpPr/>
            <p:nvPr/>
          </p:nvSpPr>
          <p:spPr bwMode="auto">
            <a:xfrm>
              <a:off x="2161020" y="4518742"/>
              <a:ext cx="328835" cy="32243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272423"/>
                <a:gd name="adj5" fmla="val 125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>
                <a:spcBef>
                  <a:spcPct val="20000"/>
                </a:spcBef>
                <a:buFontTx/>
                <a:buChar char="•"/>
              </a:pPr>
              <a:endParaRPr lang="en-US" sz="1800">
                <a:latin typeface="Tahoma" pitchFamily="34" charset="0"/>
                <a:cs typeface="Arial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9ECF7A3-2375-7F4E-9BCA-C9B22B3DC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73" y="3873444"/>
            <a:ext cx="1859364" cy="172753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88AB143-5F12-9345-8392-C6D3DEF156CE}"/>
              </a:ext>
            </a:extLst>
          </p:cNvPr>
          <p:cNvGrpSpPr/>
          <p:nvPr/>
        </p:nvGrpSpPr>
        <p:grpSpPr>
          <a:xfrm>
            <a:off x="4611189" y="3605564"/>
            <a:ext cx="2036927" cy="1355888"/>
            <a:chOff x="6165301" y="3138548"/>
            <a:chExt cx="2715902" cy="180785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71C662-B29C-A845-846B-7F7587FC7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5301" y="3138548"/>
              <a:ext cx="2715902" cy="18078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86C4DD-769D-ED49-B039-C3788CDB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4343" y="4193267"/>
              <a:ext cx="950513" cy="373207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879D2C5-AB60-084D-851A-31F444940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273" y="4431066"/>
              <a:ext cx="431955" cy="107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98DD04-76DE-E44A-8773-F19C421E0656}"/>
                </a:ext>
              </a:extLst>
            </p:cNvPr>
            <p:cNvSpPr txBox="1"/>
            <p:nvPr/>
          </p:nvSpPr>
          <p:spPr>
            <a:xfrm>
              <a:off x="6479338" y="3565419"/>
              <a:ext cx="9152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solidFill>
                    <a:srgbClr val="FF0000"/>
                  </a:solidFill>
                </a:rPr>
                <a:t>10 meter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F33080-3816-064D-98F6-3E4D01C0AA2A}"/>
                </a:ext>
              </a:extLst>
            </p:cNvPr>
            <p:cNvSpPr txBox="1"/>
            <p:nvPr/>
          </p:nvSpPr>
          <p:spPr>
            <a:xfrm>
              <a:off x="7024557" y="3185685"/>
              <a:ext cx="100711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solidFill>
                    <a:srgbClr val="0070C0"/>
                  </a:solidFill>
                </a:rPr>
                <a:t>100 meter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28D2313-2199-B047-9E17-0B5209B989E9}"/>
              </a:ext>
            </a:extLst>
          </p:cNvPr>
          <p:cNvSpPr txBox="1"/>
          <p:nvPr/>
        </p:nvSpPr>
        <p:spPr>
          <a:xfrm flipH="1">
            <a:off x="1874799" y="2000707"/>
            <a:ext cx="152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Mirrors in Vacuum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7182A8-A7D9-D74D-A3CD-5974B7A3351D}"/>
              </a:ext>
            </a:extLst>
          </p:cNvPr>
          <p:cNvSpPr txBox="1"/>
          <p:nvPr/>
        </p:nvSpPr>
        <p:spPr>
          <a:xfrm>
            <a:off x="1771445" y="3440971"/>
            <a:ext cx="1948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Optics Controls outside for adjustment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EFE28E-7F26-8241-9A8F-F49ABD968B4C}"/>
              </a:ext>
            </a:extLst>
          </p:cNvPr>
          <p:cNvSpPr txBox="1"/>
          <p:nvPr/>
        </p:nvSpPr>
        <p:spPr>
          <a:xfrm>
            <a:off x="5521420" y="1369235"/>
            <a:ext cx="173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Control Mirror Block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465782-A9AD-7F42-ABAB-0C537F3E58AB}"/>
              </a:ext>
            </a:extLst>
          </p:cNvPr>
          <p:cNvSpPr txBox="1"/>
          <p:nvPr/>
        </p:nvSpPr>
        <p:spPr>
          <a:xfrm>
            <a:off x="4166788" y="4975973"/>
            <a:ext cx="495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Coriolis Compensated Launch for 3 pulse sequence</a:t>
            </a:r>
          </a:p>
        </p:txBody>
      </p:sp>
    </p:spTree>
    <p:extLst>
      <p:ext uri="{BB962C8B-B14F-4D97-AF65-F5344CB8AC3E}">
        <p14:creationId xmlns:p14="http://schemas.microsoft.com/office/powerpoint/2010/main" val="19560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787B12D-74F0-4102-813C-3C99CDDF29BE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process for modular sections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311055" y="4078916"/>
            <a:ext cx="6515100" cy="13040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Assembly process for modular sections will include use of a rotisserie-style fixture to: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Outfit vacuum tube with bake system, temperature sensors, thermal insulation, and magnetometers.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Wind and install bias coil wires.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Assemble layers of magnetic shield and stage magnetic coupler for later installation.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9A07A-EF3A-4744-B1B4-39B6DA2A1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687" y="1738752"/>
            <a:ext cx="6479060" cy="2139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9847" y="3581503"/>
            <a:ext cx="2605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Rotisserie concept, image from Stanford University.</a:t>
            </a:r>
          </a:p>
        </p:txBody>
      </p:sp>
    </p:spTree>
    <p:extLst>
      <p:ext uri="{BB962C8B-B14F-4D97-AF65-F5344CB8AC3E}">
        <p14:creationId xmlns:p14="http://schemas.microsoft.com/office/powerpoint/2010/main" val="1635262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Shield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2E9E79B-DF73-4799-A717-31AE95953B35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D20CA8-A149-BB48-AC5F-88A8A39A1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3" t="5688" r="1178" b="4106"/>
          <a:stretch/>
        </p:blipFill>
        <p:spPr>
          <a:xfrm>
            <a:off x="207565" y="772752"/>
            <a:ext cx="6114700" cy="2768445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D577816D-700E-3647-9F24-D1BB44D0E8F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796" t="1774" r="747" b="1379"/>
          <a:stretch/>
        </p:blipFill>
        <p:spPr>
          <a:xfrm>
            <a:off x="4571694" y="3624005"/>
            <a:ext cx="3983341" cy="2102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2B2BC0-4D42-874C-868F-66C47BFAB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55" y="3672336"/>
            <a:ext cx="2171989" cy="2173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16600E-8FDF-084C-8A6B-15DCD7F46861}"/>
              </a:ext>
            </a:extLst>
          </p:cNvPr>
          <p:cNvSpPr txBox="1"/>
          <p:nvPr/>
        </p:nvSpPr>
        <p:spPr>
          <a:xfrm>
            <a:off x="300080" y="5846014"/>
            <a:ext cx="398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Shield + bias field simulation (Stanford)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7C6CD-863D-984F-B0F8-5251808B25F9}"/>
              </a:ext>
            </a:extLst>
          </p:cNvPr>
          <p:cNvSpPr txBox="1"/>
          <p:nvPr/>
        </p:nvSpPr>
        <p:spPr>
          <a:xfrm>
            <a:off x="4473316" y="5846014"/>
            <a:ext cx="4180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3D horizontal field simulation (Fermilab)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9DD211-F64A-7740-9F79-2343A2F1AD4B}"/>
              </a:ext>
            </a:extLst>
          </p:cNvPr>
          <p:cNvSpPr txBox="1"/>
          <p:nvPr/>
        </p:nvSpPr>
        <p:spPr>
          <a:xfrm>
            <a:off x="6445863" y="1922868"/>
            <a:ext cx="253545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000" dirty="0"/>
              <a:t>Octagon shield</a:t>
            </a:r>
          </a:p>
          <a:p>
            <a:pPr marL="285750" indent="-285750"/>
            <a:r>
              <a:rPr lang="en-US" sz="2000" dirty="0"/>
              <a:t>4 sheet, overlapping design</a:t>
            </a:r>
          </a:p>
          <a:p>
            <a:pPr marL="285750" indent="-285750"/>
            <a:r>
              <a:rPr lang="en-US" sz="2000" dirty="0"/>
              <a:t>Internal bias coils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9DCCE-DEEC-114F-ADC3-C5015DDC040F}"/>
              </a:ext>
            </a:extLst>
          </p:cNvPr>
          <p:cNvSpPr txBox="1"/>
          <p:nvPr/>
        </p:nvSpPr>
        <p:spPr>
          <a:xfrm>
            <a:off x="6445863" y="792515"/>
            <a:ext cx="247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/>
              <a:t>New shield design and simulation work</a:t>
            </a:r>
          </a:p>
        </p:txBody>
      </p:sp>
    </p:spTree>
    <p:extLst>
      <p:ext uri="{BB962C8B-B14F-4D97-AF65-F5344CB8AC3E}">
        <p14:creationId xmlns:p14="http://schemas.microsoft.com/office/powerpoint/2010/main" val="48855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Atomic Clock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26AA-DF41-4855-A703-77602043E0E9}" type="datetime1">
              <a:rPr lang="en-US" smtClean="0"/>
              <a:t>10/29/2023</a:t>
            </a:fld>
            <a:endParaRPr lang="en-US"/>
          </a:p>
        </p:txBody>
      </p:sp>
      <p:pic>
        <p:nvPicPr>
          <p:cNvPr id="7" name="Picture 6" descr="Screen Shot 2019-05-08 at 16.3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0" y="1417638"/>
            <a:ext cx="6550601" cy="43202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EA725-2939-4B57-A9A4-7500D6DC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8557E-8BBF-C14E-06C2-9B107934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22" y="2861810"/>
            <a:ext cx="1873278" cy="15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7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649D-A777-4158-929E-9375A20F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Interference at long interrogation time</a:t>
            </a:r>
          </a:p>
        </p:txBody>
      </p:sp>
      <p:grpSp>
        <p:nvGrpSpPr>
          <p:cNvPr id="4" name="Group 23">
            <a:extLst>
              <a:ext uri="{FF2B5EF4-FFF2-40B4-BE49-F238E27FC236}">
                <a16:creationId xmlns:a16="http://schemas.microsoft.com/office/drawing/2014/main" id="{63933BC3-DB99-48BE-903D-7D1EDDEEE75E}"/>
              </a:ext>
            </a:extLst>
          </p:cNvPr>
          <p:cNvGrpSpPr/>
          <p:nvPr/>
        </p:nvGrpSpPr>
        <p:grpSpPr>
          <a:xfrm>
            <a:off x="599090" y="767164"/>
            <a:ext cx="4058570" cy="2686007"/>
            <a:chOff x="438150" y="1746885"/>
            <a:chExt cx="4815840" cy="327092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E6E7BED-F145-46B9-ADC8-2289ACC8B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579"/>
            <a:stretch>
              <a:fillRect/>
            </a:stretch>
          </p:blipFill>
          <p:spPr bwMode="auto">
            <a:xfrm>
              <a:off x="438150" y="1746885"/>
              <a:ext cx="4170045" cy="3270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C:\thesis\sugarbaker\trunk\introduction\singleShot.png">
              <a:extLst>
                <a:ext uri="{FF2B5EF4-FFF2-40B4-BE49-F238E27FC236}">
                  <a16:creationId xmlns:a16="http://schemas.microsoft.com/office/drawing/2014/main" id="{C723E5ED-7902-44CC-A1BB-19D0AE17F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2489" y="1851660"/>
              <a:ext cx="571501" cy="1047752"/>
            </a:xfrm>
            <a:prstGeom prst="rect">
              <a:avLst/>
            </a:prstGeom>
            <a:noFill/>
          </p:spPr>
        </p:pic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1780A0D7-18B3-4413-B1EB-E045C729FC5D}"/>
              </a:ext>
            </a:extLst>
          </p:cNvPr>
          <p:cNvGrpSpPr/>
          <p:nvPr/>
        </p:nvGrpSpPr>
        <p:grpSpPr>
          <a:xfrm>
            <a:off x="273501" y="4893380"/>
            <a:ext cx="5699760" cy="1615440"/>
            <a:chOff x="785813" y="4084509"/>
            <a:chExt cx="7572375" cy="2273423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E580E63-243B-463A-97E9-5909B8C1C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6384" y="5605463"/>
              <a:ext cx="7571232" cy="43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C:\thesis\sugarbaker\talk\assembledImage.png">
              <a:extLst>
                <a:ext uri="{FF2B5EF4-FFF2-40B4-BE49-F238E27FC236}">
                  <a16:creationId xmlns:a16="http://schemas.microsoft.com/office/drawing/2014/main" id="{25A0E6B7-6DC0-4392-9BAF-444EB4084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3" y="4084509"/>
              <a:ext cx="7572375" cy="1544765"/>
            </a:xfrm>
            <a:prstGeom prst="rect">
              <a:avLst/>
            </a:prstGeom>
            <a:noFill/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95F73084-DB0A-4E59-B404-CA60447FF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9113" y="5956061"/>
              <a:ext cx="447674" cy="40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752CEA5E-068F-40AF-8FE0-94078AD28B36}"/>
              </a:ext>
            </a:extLst>
          </p:cNvPr>
          <p:cNvGrpSpPr/>
          <p:nvPr/>
        </p:nvGrpSpPr>
        <p:grpSpPr>
          <a:xfrm>
            <a:off x="5640687" y="1121143"/>
            <a:ext cx="2492528" cy="1833709"/>
            <a:chOff x="5241553" y="1393462"/>
            <a:chExt cx="2823289" cy="2077045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8DE19A0-AAD7-4B58-A12D-B4672AEC7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553" y="1393462"/>
              <a:ext cx="2823289" cy="2077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199C8-35C4-4823-BED6-4779C52FFEF0}"/>
                </a:ext>
              </a:extLst>
            </p:cNvPr>
            <p:cNvSpPr/>
            <p:nvPr/>
          </p:nvSpPr>
          <p:spPr bwMode="auto">
            <a:xfrm>
              <a:off x="5241553" y="1393462"/>
              <a:ext cx="499680" cy="4671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76AF734C-2C5F-4E4B-987C-16B28546041D}"/>
              </a:ext>
            </a:extLst>
          </p:cNvPr>
          <p:cNvGrpSpPr/>
          <p:nvPr/>
        </p:nvGrpSpPr>
        <p:grpSpPr>
          <a:xfrm>
            <a:off x="6216575" y="4491555"/>
            <a:ext cx="2560320" cy="1570133"/>
            <a:chOff x="1083745" y="1719221"/>
            <a:chExt cx="3230048" cy="195208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381BF5A-2EA8-4916-B843-9E3E7607A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" t="52351"/>
            <a:stretch>
              <a:fillRect/>
            </a:stretch>
          </p:blipFill>
          <p:spPr bwMode="auto">
            <a:xfrm>
              <a:off x="1165872" y="1719221"/>
              <a:ext cx="3147921" cy="1952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5BBA1A-8BC4-4304-A6AD-018243EE8B09}"/>
                </a:ext>
              </a:extLst>
            </p:cNvPr>
            <p:cNvSpPr/>
            <p:nvPr/>
          </p:nvSpPr>
          <p:spPr bwMode="auto">
            <a:xfrm>
              <a:off x="1094282" y="1740809"/>
              <a:ext cx="479685" cy="2998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F843FC-6F5E-40D4-BF44-F669204760C5}"/>
                </a:ext>
              </a:extLst>
            </p:cNvPr>
            <p:cNvSpPr/>
            <p:nvPr/>
          </p:nvSpPr>
          <p:spPr bwMode="auto">
            <a:xfrm>
              <a:off x="1083745" y="1788218"/>
              <a:ext cx="479685" cy="2998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6C321E5-90D9-4342-9949-388CFA5E16FE}"/>
              </a:ext>
            </a:extLst>
          </p:cNvPr>
          <p:cNvSpPr txBox="1"/>
          <p:nvPr/>
        </p:nvSpPr>
        <p:spPr>
          <a:xfrm>
            <a:off x="5535237" y="3061840"/>
            <a:ext cx="292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/>
              <a:t>Wavepacket separation at apex  (this data 50 </a:t>
            </a:r>
            <a:r>
              <a:rPr lang="en-US" i="1" dirty="0" err="1"/>
              <a:t>nK</a:t>
            </a:r>
            <a:r>
              <a:rPr lang="en-US" i="1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696F8-9646-4066-9A1D-0ED0492D70F0}"/>
              </a:ext>
            </a:extLst>
          </p:cNvPr>
          <p:cNvSpPr/>
          <p:nvPr/>
        </p:nvSpPr>
        <p:spPr>
          <a:xfrm>
            <a:off x="3883821" y="648264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600" dirty="0"/>
              <a:t>Dickerson, et al., PRL </a:t>
            </a:r>
            <a:r>
              <a:rPr lang="en-US" sz="1600" b="1" dirty="0"/>
              <a:t>111</a:t>
            </a:r>
            <a:r>
              <a:rPr lang="en-US" sz="1600" dirty="0"/>
              <a:t>, 083001 (2013).</a:t>
            </a:r>
            <a:endParaRPr lang="en-US" sz="160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0BDAEC-41A4-49BC-854B-887B12FAEC73}"/>
              </a:ext>
            </a:extLst>
          </p:cNvPr>
          <p:cNvSpPr txBox="1"/>
          <p:nvPr/>
        </p:nvSpPr>
        <p:spPr>
          <a:xfrm>
            <a:off x="358478" y="4525615"/>
            <a:ext cx="292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/>
              <a:t>Interference (3 </a:t>
            </a:r>
            <a:r>
              <a:rPr lang="en-US" i="1" dirty="0" err="1"/>
              <a:t>nK</a:t>
            </a:r>
            <a:r>
              <a:rPr lang="en-US" i="1" dirty="0"/>
              <a:t> cloud)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1D6C7-6F93-43FD-8D84-DE7283B31306}"/>
              </a:ext>
            </a:extLst>
          </p:cNvPr>
          <p:cNvSpPr txBox="1"/>
          <p:nvPr/>
        </p:nvSpPr>
        <p:spPr>
          <a:xfrm>
            <a:off x="4615543" y="885372"/>
            <a:ext cx="655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Port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B77AAA-91A6-493F-9384-2CA2DA1521CA}"/>
              </a:ext>
            </a:extLst>
          </p:cNvPr>
          <p:cNvSpPr txBox="1"/>
          <p:nvPr/>
        </p:nvSpPr>
        <p:spPr>
          <a:xfrm>
            <a:off x="4622801" y="1342572"/>
            <a:ext cx="655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Port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59C91-BAE4-47E4-AFA9-0B5971573BEF}"/>
              </a:ext>
            </a:extLst>
          </p:cNvPr>
          <p:cNvSpPr/>
          <p:nvPr/>
        </p:nvSpPr>
        <p:spPr>
          <a:xfrm>
            <a:off x="924213" y="3534535"/>
            <a:ext cx="3251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2T = 2.3 seconds</a:t>
            </a:r>
          </a:p>
          <a:p>
            <a:pPr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 cm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wavepacket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5F47-B7B5-451E-97F2-3122BEDD7C82}" type="datetime1">
              <a:rPr lang="en-US" smtClean="0"/>
              <a:t>10/29/2023</a:t>
            </a:fld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7BAD398-C99F-43CB-8675-94026832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59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385219"/>
            <a:ext cx="8686800" cy="427877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Simulation – getting ready for Science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4134B25-4E7E-4849-B9D1-A8DFD55519BA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3F95616C-D335-4B4F-86E9-99427C5B1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55" y="938038"/>
            <a:ext cx="4869348" cy="247899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b="1" dirty="0"/>
              <a:t>Start with</a:t>
            </a:r>
          </a:p>
          <a:p>
            <a:r>
              <a:rPr lang="en-US" sz="2900" dirty="0"/>
              <a:t>analytically derived wavefunction </a:t>
            </a:r>
            <a:r>
              <a:rPr lang="en-US" sz="2900" dirty="0">
                <a:sym typeface="Wingdings" pitchFamily="2" charset="2"/>
              </a:rPr>
              <a:t> </a:t>
            </a:r>
            <a:r>
              <a:rPr lang="en-US" sz="2900" dirty="0"/>
              <a:t>atom population at end of interferometer sequence, in imaging region</a:t>
            </a:r>
            <a:br>
              <a:rPr lang="en-US" sz="2900" dirty="0"/>
            </a:br>
            <a:endParaRPr lang="en-US" sz="2900" dirty="0"/>
          </a:p>
          <a:p>
            <a:pPr marL="0" indent="0">
              <a:buNone/>
            </a:pPr>
            <a:r>
              <a:rPr lang="en-US" sz="2900" b="1" dirty="0"/>
              <a:t>Simulation ingredients</a:t>
            </a:r>
          </a:p>
          <a:p>
            <a:r>
              <a:rPr lang="en-US" sz="2900" dirty="0"/>
              <a:t>photon emission rate &amp; imaging time</a:t>
            </a:r>
          </a:p>
          <a:p>
            <a:r>
              <a:rPr lang="en-US" sz="2900" dirty="0"/>
              <a:t>optics: geom. acceptance &amp; magnification</a:t>
            </a:r>
          </a:p>
          <a:p>
            <a:r>
              <a:rPr lang="en-US" sz="2900" dirty="0"/>
              <a:t>CCD pixel geometry &amp; quantum efficiency</a:t>
            </a:r>
          </a:p>
          <a:p>
            <a:r>
              <a:rPr lang="en-US" sz="2900" dirty="0"/>
              <a:t>pixel readout noise + Gaussian fluctuations</a:t>
            </a:r>
          </a:p>
          <a:p>
            <a:r>
              <a:rPr lang="en-US" sz="2900" dirty="0"/>
              <a:t>Atom statistics + Poisson fluctuations</a:t>
            </a:r>
          </a:p>
          <a:p>
            <a:r>
              <a:rPr lang="en-US" sz="2900" dirty="0"/>
              <a:t>Photon emission statistics + Poisson fluctuations</a:t>
            </a:r>
          </a:p>
          <a:p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8C53EF7-9A7C-EF4A-9041-0BE9A9A8E3BC}"/>
              </a:ext>
            </a:extLst>
          </p:cNvPr>
          <p:cNvGrpSpPr/>
          <p:nvPr/>
        </p:nvGrpSpPr>
        <p:grpSpPr>
          <a:xfrm>
            <a:off x="11170" y="3239308"/>
            <a:ext cx="2040656" cy="3030053"/>
            <a:chOff x="2057011" y="371299"/>
            <a:chExt cx="2718613" cy="702024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AB09C99-A4FA-D446-907B-F445BA869A04}"/>
                </a:ext>
              </a:extLst>
            </p:cNvPr>
            <p:cNvGrpSpPr/>
            <p:nvPr/>
          </p:nvGrpSpPr>
          <p:grpSpPr>
            <a:xfrm>
              <a:off x="2458383" y="371299"/>
              <a:ext cx="2317241" cy="6016265"/>
              <a:chOff x="2160887" y="371299"/>
              <a:chExt cx="2317241" cy="601626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503C9B7-37D5-074B-A7DA-66EF1B8C6076}"/>
                  </a:ext>
                </a:extLst>
              </p:cNvPr>
              <p:cNvPicPr/>
              <p:nvPr/>
            </p:nvPicPr>
            <p:blipFill rotWithShape="1">
              <a:blip r:embed="rId2"/>
              <a:srcRect l="5665" t="4072" r="2677" b="14788"/>
              <a:stretch/>
            </p:blipFill>
            <p:spPr>
              <a:xfrm rot="5400000">
                <a:off x="633867" y="2381827"/>
                <a:ext cx="5781066" cy="1793898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DA98866-8B0F-FE49-8685-26C3FE200319}"/>
                  </a:ext>
                </a:extLst>
              </p:cNvPr>
              <p:cNvSpPr txBox="1"/>
              <p:nvPr/>
            </p:nvSpPr>
            <p:spPr>
              <a:xfrm>
                <a:off x="2252257" y="2424581"/>
                <a:ext cx="4587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500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F8CF0CE-5372-644B-8EFB-B4BF683C43AA}"/>
                  </a:ext>
                </a:extLst>
              </p:cNvPr>
              <p:cNvSpPr txBox="1"/>
              <p:nvPr/>
            </p:nvSpPr>
            <p:spPr>
              <a:xfrm>
                <a:off x="2160887" y="4466656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1000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B2A619B-EE17-624E-A931-5193D3073D50}"/>
                  </a:ext>
                </a:extLst>
              </p:cNvPr>
              <p:cNvSpPr txBox="1"/>
              <p:nvPr/>
            </p:nvSpPr>
            <p:spPr>
              <a:xfrm>
                <a:off x="2435001" y="371299"/>
                <a:ext cx="2760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1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AB1BA5B-9F03-2540-A037-C598CD4E0C1B}"/>
                  </a:ext>
                </a:extLst>
              </p:cNvPr>
              <p:cNvSpPr txBox="1"/>
              <p:nvPr/>
            </p:nvSpPr>
            <p:spPr>
              <a:xfrm>
                <a:off x="2645003" y="607978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FD7FB85-4FD8-1643-A211-60BF143E6422}"/>
                  </a:ext>
                </a:extLst>
              </p:cNvPr>
              <p:cNvSpPr txBox="1"/>
              <p:nvPr/>
            </p:nvSpPr>
            <p:spPr>
              <a:xfrm>
                <a:off x="3286861" y="6079786"/>
                <a:ext cx="4587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200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3603AFC-4D66-CF47-9A9A-82D1E79203B2}"/>
                  </a:ext>
                </a:extLst>
              </p:cNvPr>
              <p:cNvSpPr txBox="1"/>
              <p:nvPr/>
            </p:nvSpPr>
            <p:spPr>
              <a:xfrm>
                <a:off x="4019349" y="6079786"/>
                <a:ext cx="4587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400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0FB364C-1F65-4C46-B22C-0E9536DD05CB}"/>
                </a:ext>
              </a:extLst>
            </p:cNvPr>
            <p:cNvSpPr txBox="1"/>
            <p:nvPr/>
          </p:nvSpPr>
          <p:spPr>
            <a:xfrm>
              <a:off x="2942499" y="6535847"/>
              <a:ext cx="1791479" cy="85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pixel x-index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415E65A-7088-6341-B38F-DCA9E93240B6}"/>
                </a:ext>
              </a:extLst>
            </p:cNvPr>
            <p:cNvSpPr txBox="1"/>
            <p:nvPr/>
          </p:nvSpPr>
          <p:spPr>
            <a:xfrm rot="16200000">
              <a:off x="746437" y="2683004"/>
              <a:ext cx="3113182" cy="492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pixel z-index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7782119-B512-494C-8A8E-15B686A62C2D}"/>
              </a:ext>
            </a:extLst>
          </p:cNvPr>
          <p:cNvGrpSpPr/>
          <p:nvPr/>
        </p:nvGrpSpPr>
        <p:grpSpPr>
          <a:xfrm>
            <a:off x="5010843" y="2153392"/>
            <a:ext cx="3912832" cy="4261484"/>
            <a:chOff x="4844463" y="160286"/>
            <a:chExt cx="5069480" cy="653547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E132410-2E52-0543-8792-C07CCAAAC527}"/>
                </a:ext>
              </a:extLst>
            </p:cNvPr>
            <p:cNvPicPr/>
            <p:nvPr/>
          </p:nvPicPr>
          <p:blipFill rotWithShape="1">
            <a:blip r:embed="rId3"/>
            <a:srcRect l="4383" b="13071"/>
            <a:stretch/>
          </p:blipFill>
          <p:spPr>
            <a:xfrm>
              <a:off x="5324354" y="160286"/>
              <a:ext cx="4589589" cy="335841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0E02CB1-ACCF-1043-8987-60C590977720}"/>
                </a:ext>
              </a:extLst>
            </p:cNvPr>
            <p:cNvPicPr/>
            <p:nvPr/>
          </p:nvPicPr>
          <p:blipFill rotWithShape="1">
            <a:blip r:embed="rId4"/>
            <a:srcRect l="5362"/>
            <a:stretch/>
          </p:blipFill>
          <p:spPr>
            <a:xfrm>
              <a:off x="5202484" y="3305492"/>
              <a:ext cx="4711459" cy="3390265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5D3EFD5-6722-2A49-964F-F305997D52D1}"/>
                </a:ext>
              </a:extLst>
            </p:cNvPr>
            <p:cNvSpPr txBox="1"/>
            <p:nvPr/>
          </p:nvSpPr>
          <p:spPr>
            <a:xfrm rot="16200000">
              <a:off x="3428245" y="1889530"/>
              <a:ext cx="3310956" cy="478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photons/bin  (x1000)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5724BE-992B-6249-9DD4-066FD1233318}"/>
                </a:ext>
              </a:extLst>
            </p:cNvPr>
            <p:cNvSpPr txBox="1"/>
            <p:nvPr/>
          </p:nvSpPr>
          <p:spPr>
            <a:xfrm rot="16200000">
              <a:off x="4123028" y="4529759"/>
              <a:ext cx="1921377" cy="478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Asymmetry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1C272E46-F8FE-FA48-97E6-DAC6C6D39A8C}"/>
              </a:ext>
            </a:extLst>
          </p:cNvPr>
          <p:cNvSpPr/>
          <p:nvPr/>
        </p:nvSpPr>
        <p:spPr>
          <a:xfrm>
            <a:off x="7105426" y="2340922"/>
            <a:ext cx="1888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single-port fringes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0078600-274F-5D4C-89E2-42C2C4B39760}"/>
              </a:ext>
            </a:extLst>
          </p:cNvPr>
          <p:cNvSpPr/>
          <p:nvPr/>
        </p:nvSpPr>
        <p:spPr>
          <a:xfrm>
            <a:off x="6885365" y="4253022"/>
            <a:ext cx="211634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two-port asymmetry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F83EBA9-79CE-BB45-982F-9248458A3F48}"/>
              </a:ext>
            </a:extLst>
          </p:cNvPr>
          <p:cNvSpPr txBox="1"/>
          <p:nvPr/>
        </p:nvSpPr>
        <p:spPr>
          <a:xfrm>
            <a:off x="2243401" y="4400900"/>
            <a:ext cx="241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Simulated Data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9EC2460-879B-9549-9947-17F7CB035329}"/>
              </a:ext>
            </a:extLst>
          </p:cNvPr>
          <p:cNvSpPr txBox="1"/>
          <p:nvPr/>
        </p:nvSpPr>
        <p:spPr>
          <a:xfrm>
            <a:off x="6166624" y="1659623"/>
            <a:ext cx="274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Simulated Data</a:t>
            </a:r>
          </a:p>
        </p:txBody>
      </p:sp>
    </p:spTree>
    <p:extLst>
      <p:ext uri="{BB962C8B-B14F-4D97-AF65-F5344CB8AC3E}">
        <p14:creationId xmlns:p14="http://schemas.microsoft.com/office/powerpoint/2010/main" val="3294102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E025-8B52-49CA-8E24-4E1DD76D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Elevator Wall Measurements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413F4-A484-4323-BEB3-D6FEE3B7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46" y="1517437"/>
            <a:ext cx="4799475" cy="27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1F13D-D964-4E3D-85C6-CC89016CC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29" y="2701892"/>
            <a:ext cx="4036795" cy="3369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105D1-9E94-4DAE-85AB-EBFDFD0BA8CB}"/>
              </a:ext>
            </a:extLst>
          </p:cNvPr>
          <p:cNvSpPr txBox="1"/>
          <p:nvPr/>
        </p:nvSpPr>
        <p:spPr>
          <a:xfrm>
            <a:off x="6214018" y="1986311"/>
            <a:ext cx="2751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Seismometer vs. Accelerometer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B6F99-ECB4-4D41-9A78-537FCA520B52}"/>
              </a:ext>
            </a:extLst>
          </p:cNvPr>
          <p:cNvSpPr txBox="1"/>
          <p:nvPr/>
        </p:nvSpPr>
        <p:spPr>
          <a:xfrm>
            <a:off x="3010426" y="2375469"/>
            <a:ext cx="135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Acceleration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C0729-F0AC-4B60-9C23-BC729CD3F34E}"/>
              </a:ext>
            </a:extLst>
          </p:cNvPr>
          <p:cNvSpPr txBox="1"/>
          <p:nvPr/>
        </p:nvSpPr>
        <p:spPr>
          <a:xfrm>
            <a:off x="6583680" y="434300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Amplitude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DB62A-A5E7-4DC9-8D1E-15329006D8F2}"/>
              </a:ext>
            </a:extLst>
          </p:cNvPr>
          <p:cNvSpPr txBox="1"/>
          <p:nvPr/>
        </p:nvSpPr>
        <p:spPr>
          <a:xfrm>
            <a:off x="2560321" y="4620005"/>
            <a:ext cx="25718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Varying locations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5284E-2BF0-4826-BBB1-99A12EC3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ECB4-0893-400B-A04E-9B39F95712DC}" type="datetime1">
              <a:rPr lang="en-US" smtClean="0"/>
              <a:t>10/29/2023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82C6BB-989A-4B0B-8189-FADF1577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9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50" t="18942" r="16879" b="-325"/>
          <a:stretch/>
        </p:blipFill>
        <p:spPr>
          <a:xfrm>
            <a:off x="-37212" y="1280370"/>
            <a:ext cx="4474359" cy="43812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-71120" y="1321501"/>
            <a:ext cx="365760" cy="3546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82" y="5767280"/>
            <a:ext cx="1186650" cy="3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882" y="5235140"/>
            <a:ext cx="632880" cy="412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29042" y="4724842"/>
            <a:ext cx="22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dirty="0"/>
              <a:t>Two ways to get a signal: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00241" y="5772458"/>
            <a:ext cx="206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/>
              <a:t>Gravitational wave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0241" y="5276374"/>
            <a:ext cx="140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/>
              <a:t>Dark matter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1858" y="409188"/>
            <a:ext cx="48239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/>
              <a:t>Phase shift of an interferometer determined by difference in times spent in excited clock state for arm 1 vs arm 2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Look at difference in phase shifts for two interferometers separated by baseline ~L (gradiometer phase shift)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Magnitude of contribution to gradiometer phase shift from each interferometer zone: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For constant (or linearly drifting) L and transition frequency, gradiometer phase shift cancels between all three zones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b="1" dirty="0"/>
              <a:t>To have a nonzero gradiometer phase shift, need transition frequency or L to vary on the time scale of time T between each zone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112" y="2662581"/>
            <a:ext cx="1742428" cy="321477"/>
          </a:xfrm>
          <a:prstGeom prst="rect">
            <a:avLst/>
          </a:prstGeom>
        </p:spPr>
      </p:pic>
      <p:grpSp>
        <p:nvGrpSpPr>
          <p:cNvPr id="15" name="Group 35">
            <a:extLst>
              <a:ext uri="{FF2B5EF4-FFF2-40B4-BE49-F238E27FC236}">
                <a16:creationId xmlns:a16="http://schemas.microsoft.com/office/drawing/2014/main" id="{BE9772EC-E045-4BA1-9D26-DDA1219C407C}"/>
              </a:ext>
            </a:extLst>
          </p:cNvPr>
          <p:cNvGrpSpPr/>
          <p:nvPr/>
        </p:nvGrpSpPr>
        <p:grpSpPr>
          <a:xfrm>
            <a:off x="1140662" y="384462"/>
            <a:ext cx="1185789" cy="977351"/>
            <a:chOff x="4193537" y="913288"/>
            <a:chExt cx="1185789" cy="97735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7C320A-1212-416E-83F3-FB9823B08E6F}"/>
                </a:ext>
              </a:extLst>
            </p:cNvPr>
            <p:cNvCxnSpPr/>
            <p:nvPr/>
          </p:nvCxnSpPr>
          <p:spPr>
            <a:xfrm>
              <a:off x="4203668" y="1642095"/>
              <a:ext cx="731520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654E70-EDD1-4D17-9EE1-448807EA1C49}"/>
                </a:ext>
              </a:extLst>
            </p:cNvPr>
            <p:cNvCxnSpPr/>
            <p:nvPr/>
          </p:nvCxnSpPr>
          <p:spPr>
            <a:xfrm>
              <a:off x="4193537" y="1155923"/>
              <a:ext cx="73152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D51320F7-24E4-4D94-B200-51C07A186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D97AE03D-EB69-4277-BC7D-B88000990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D298F-85A9-4613-8050-E36A63EE8A89}"/>
              </a:ext>
            </a:extLst>
          </p:cNvPr>
          <p:cNvCxnSpPr/>
          <p:nvPr/>
        </p:nvCxnSpPr>
        <p:spPr>
          <a:xfrm flipV="1">
            <a:off x="1424093" y="653186"/>
            <a:ext cx="0" cy="4318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5">
            <a:extLst>
              <a:ext uri="{FF2B5EF4-FFF2-40B4-BE49-F238E27FC236}">
                <a16:creationId xmlns:a16="http://schemas.microsoft.com/office/drawing/2014/main" id="{914E6730-D4F5-4AEF-A99C-D37B560C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1506645" y="780980"/>
            <a:ext cx="245269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E13202-FD46-4091-8F4B-0143F6D5C864}"/>
              </a:ext>
            </a:extLst>
          </p:cNvPr>
          <p:cNvSpPr txBox="1"/>
          <p:nvPr/>
        </p:nvSpPr>
        <p:spPr>
          <a:xfrm>
            <a:off x="1002136" y="5789195"/>
            <a:ext cx="3541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Graham et al., PRL </a:t>
            </a:r>
            <a:r>
              <a:rPr lang="en-US" sz="1600" b="1" dirty="0"/>
              <a:t>110</a:t>
            </a:r>
            <a:r>
              <a:rPr lang="en-US" sz="1600" dirty="0"/>
              <a:t>, 171102 (2013).</a:t>
            </a:r>
          </a:p>
          <a:p>
            <a:pPr>
              <a:buNone/>
            </a:pPr>
            <a:r>
              <a:rPr lang="nb-NO" sz="1600" dirty="0"/>
              <a:t>Arvanitaki et al., PRD </a:t>
            </a:r>
            <a:r>
              <a:rPr lang="nb-NO" sz="1600" b="1" dirty="0"/>
              <a:t>97</a:t>
            </a:r>
            <a:r>
              <a:rPr lang="nb-NO" sz="1600" dirty="0"/>
              <a:t>, 075020 (2018).</a:t>
            </a:r>
            <a:endParaRPr lang="en-US" sz="1600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A5C93B9-CCCF-4D4A-A2F3-99A4610707A4}"/>
              </a:ext>
            </a:extLst>
          </p:cNvPr>
          <p:cNvSpPr txBox="1">
            <a:spLocks noChangeArrowheads="1"/>
          </p:cNvSpPr>
          <p:nvPr/>
        </p:nvSpPr>
        <p:spPr>
          <a:xfrm>
            <a:off x="-30480" y="-81732"/>
            <a:ext cx="925576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+mn-lt"/>
              </a:rPr>
              <a:t>Gradiometer DM Signal (same as GW configuration)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48971-D830-4D50-9088-D5DA0988C7A1}"/>
              </a:ext>
            </a:extLst>
          </p:cNvPr>
          <p:cNvSpPr/>
          <p:nvPr/>
        </p:nvSpPr>
        <p:spPr>
          <a:xfrm>
            <a:off x="916130" y="4132704"/>
            <a:ext cx="3247949" cy="8214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8E9B7C-15A2-48F2-9226-7E347512D358}"/>
              </a:ext>
            </a:extLst>
          </p:cNvPr>
          <p:cNvSpPr/>
          <p:nvPr/>
        </p:nvSpPr>
        <p:spPr>
          <a:xfrm>
            <a:off x="910507" y="2669668"/>
            <a:ext cx="3253573" cy="111029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68F57-C11F-4E57-94FA-F1070324B678}"/>
              </a:ext>
            </a:extLst>
          </p:cNvPr>
          <p:cNvSpPr txBox="1"/>
          <p:nvPr/>
        </p:nvSpPr>
        <p:spPr>
          <a:xfrm flipH="1">
            <a:off x="1801062" y="4615588"/>
            <a:ext cx="2022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beam splitter 1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46087E-EBC5-40D1-8AE5-22FB0D0BE94A}"/>
              </a:ext>
            </a:extLst>
          </p:cNvPr>
          <p:cNvSpPr/>
          <p:nvPr/>
        </p:nvSpPr>
        <p:spPr>
          <a:xfrm>
            <a:off x="916130" y="1497708"/>
            <a:ext cx="3247949" cy="8214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2B7962-4C37-4E9E-A065-89D841F4AA6E}"/>
              </a:ext>
            </a:extLst>
          </p:cNvPr>
          <p:cNvSpPr txBox="1"/>
          <p:nvPr/>
        </p:nvSpPr>
        <p:spPr>
          <a:xfrm flipH="1">
            <a:off x="2225114" y="2026731"/>
            <a:ext cx="2022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beam splitter 2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A3E960-3850-4BCC-9924-AD2C6C37D6C8}"/>
              </a:ext>
            </a:extLst>
          </p:cNvPr>
          <p:cNvSpPr txBox="1"/>
          <p:nvPr/>
        </p:nvSpPr>
        <p:spPr>
          <a:xfrm flipH="1">
            <a:off x="2158492" y="3452049"/>
            <a:ext cx="2022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mirror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832465" y="4636672"/>
            <a:ext cx="4001194" cy="1684713"/>
          </a:xfrm>
          <a:prstGeom prst="rect">
            <a:avLst/>
          </a:prstGeom>
          <a:solidFill>
            <a:schemeClr val="bg2">
              <a:lumMod val="60000"/>
              <a:lumOff val="40000"/>
              <a:alpha val="3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7898B-CFFF-42C1-A41C-DA40B887DF94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3E0C4-8443-4666-871E-10A4DBFE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6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130" y="-117104"/>
            <a:ext cx="90424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Large Momentum Transfer (LMT) Pulse Sequences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r="3767"/>
          <a:stretch>
            <a:fillRect/>
          </a:stretch>
        </p:blipFill>
        <p:spPr bwMode="auto">
          <a:xfrm rot="16200000" flipV="1">
            <a:off x="-17009" y="1724341"/>
            <a:ext cx="4589009" cy="428339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420307" y="1211434"/>
            <a:ext cx="1793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/>
              <a:t>LMT </a:t>
            </a:r>
            <a:r>
              <a:rPr lang="en-US" sz="1600" b="1" dirty="0" err="1"/>
              <a:t>beamsplitter</a:t>
            </a:r>
            <a:r>
              <a:rPr lang="en-US" sz="1600" b="1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0EC491-29B2-4A2E-A374-50FC839E0DD1}"/>
              </a:ext>
            </a:extLst>
          </p:cNvPr>
          <p:cNvSpPr/>
          <p:nvPr/>
        </p:nvSpPr>
        <p:spPr>
          <a:xfrm>
            <a:off x="664735" y="6009782"/>
            <a:ext cx="2925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Graham, </a:t>
            </a:r>
            <a:r>
              <a:rPr lang="en-US" i="1" dirty="0"/>
              <a:t>et al.</a:t>
            </a:r>
            <a:r>
              <a:rPr lang="en-US" dirty="0"/>
              <a:t>, PRL (2013)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6EFC0-B324-4A11-BA9E-0854AD0569FA}"/>
              </a:ext>
            </a:extLst>
          </p:cNvPr>
          <p:cNvSpPr txBox="1"/>
          <p:nvPr/>
        </p:nvSpPr>
        <p:spPr>
          <a:xfrm>
            <a:off x="442262" y="851127"/>
            <a:ext cx="664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Sequential single-photon transitions remain laser noise immune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6C929-FE5E-41B4-A124-7B0229DEB40B}"/>
              </a:ext>
            </a:extLst>
          </p:cNvPr>
          <p:cNvSpPr txBox="1"/>
          <p:nvPr/>
        </p:nvSpPr>
        <p:spPr>
          <a:xfrm>
            <a:off x="4610663" y="1420546"/>
            <a:ext cx="45890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Additional laser pulses exchanged across baseline, further accelerate one of the interferometer arms (detuned from second arm due to Doppler shift)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/>
              <a:t>Additional pulses coherently enhance differential clock signal:  </a:t>
            </a:r>
            <a:r>
              <a:rPr lang="en-US" sz="1800" u="sng" dirty="0"/>
              <a:t>total amount of time spent in excited state during beam splitter decreases as x increases from 0 to L (giving differential signal) </a:t>
            </a:r>
            <a:r>
              <a:rPr lang="en-US" sz="1800" b="1" u="sng" dirty="0"/>
              <a:t>and is proportional to number of pulses</a:t>
            </a:r>
          </a:p>
          <a:p>
            <a:pPr marL="285750" indent="-285750">
              <a:buFontTx/>
              <a:buChar char="-"/>
            </a:pPr>
            <a:endParaRPr lang="en-US" b="1" u="sng" dirty="0"/>
          </a:p>
          <a:p>
            <a:pPr marL="285750" indent="-285750">
              <a:buFontTx/>
              <a:buChar char="-"/>
            </a:pPr>
            <a:r>
              <a:rPr lang="en-US" sz="1800" dirty="0"/>
              <a:t>Magnitude of contribution to differential phase shift from each interferometer zone for beam splitters with 2n pulses: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3791B-F9CB-4C42-8109-BBFA99A24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907" y="5691125"/>
            <a:ext cx="2925032" cy="54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10C5E5-3394-464D-8A5C-20B1610C6812}"/>
              </a:ext>
            </a:extLst>
          </p:cNvPr>
          <p:cNvSpPr/>
          <p:nvPr/>
        </p:nvSpPr>
        <p:spPr>
          <a:xfrm>
            <a:off x="171130" y="1743028"/>
            <a:ext cx="377510" cy="4263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663B14-1C07-4940-BC9F-D17B321B70C3}"/>
              </a:ext>
            </a:extLst>
          </p:cNvPr>
          <p:cNvSpPr/>
          <p:nvPr/>
        </p:nvSpPr>
        <p:spPr>
          <a:xfrm>
            <a:off x="171130" y="1595932"/>
            <a:ext cx="4362208" cy="30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BD15E3-E1F4-4987-B57C-317990F9DAAC}"/>
              </a:ext>
            </a:extLst>
          </p:cNvPr>
          <p:cNvSpPr/>
          <p:nvPr/>
        </p:nvSpPr>
        <p:spPr>
          <a:xfrm>
            <a:off x="323530" y="5667863"/>
            <a:ext cx="4362208" cy="30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B5FF-68BA-4667-8565-DAE83E9C612F}" type="datetime1">
              <a:rPr lang="en-US" smtClean="0"/>
              <a:t>10/29/2023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27653A-B2D5-4AF4-84CC-E7FACD1B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8689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2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Bounds on stochastic GW 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4" y="1154657"/>
            <a:ext cx="7227277" cy="4621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8493" y="1142854"/>
            <a:ext cx="244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Example resonant sequence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98123" y="1789185"/>
            <a:ext cx="93785" cy="479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78307" y="2391493"/>
            <a:ext cx="110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Envelope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509386" y="2760825"/>
            <a:ext cx="778829" cy="169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69527" y="4144092"/>
            <a:ext cx="826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White dwarf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01197" y="3465645"/>
            <a:ext cx="1482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99FF"/>
                </a:solidFill>
              </a:rPr>
              <a:t>(cosmic strings)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39161" y="3990203"/>
            <a:ext cx="1581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33CC33"/>
                </a:solidFill>
              </a:rPr>
              <a:t>(phase transition)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17961" y="5388310"/>
            <a:ext cx="3418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/>
              <a:t>Narrow band sensitivity possible in 1 year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5361134"/>
            <a:ext cx="309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Graham, </a:t>
            </a:r>
            <a:r>
              <a:rPr lang="en-US" i="1" dirty="0"/>
              <a:t>et al.</a:t>
            </a:r>
            <a:r>
              <a:rPr lang="en-US" dirty="0"/>
              <a:t>, arXiv:1606.01860 (2016)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742A-3602-4B48-8325-67AE615C3559}" type="datetime1">
              <a:rPr lang="en-US" smtClean="0"/>
              <a:t>10/29/2023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3BE26-3F19-4A16-9088-08713214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0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3D simulations have been done at Fermilab in both classic ANSYS parametric design language and contemporary ANSYS Maxwell magnetic analysis program.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F4BAC24-5BE9-4B10-B2AE-38B6A9C00426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shield simulations</a:t>
            </a:r>
          </a:p>
        </p:txBody>
      </p:sp>
      <p:pic>
        <p:nvPicPr>
          <p:cNvPr id="2" name="Picture 1" descr="Screen Shot 2019-03-20 at 10.4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80035"/>
            <a:ext cx="4335689" cy="3404432"/>
          </a:xfrm>
          <a:prstGeom prst="rect">
            <a:avLst/>
          </a:prstGeom>
        </p:spPr>
      </p:pic>
      <p:pic>
        <p:nvPicPr>
          <p:cNvPr id="8" name="Picture 7" descr="Screen Shot 2019-03-20 at 10.4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89" y="1280034"/>
            <a:ext cx="4495973" cy="3219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3BBC7-37C3-4605-B5BE-8C0BB1105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80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5" name="Picture 4" descr="Top of shaft looking nor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9995"/>
            <a:ext cx="3728737" cy="4971649"/>
          </a:xfrm>
          <a:prstGeom prst="rect">
            <a:avLst/>
          </a:prstGeom>
        </p:spPr>
      </p:pic>
      <p:pic>
        <p:nvPicPr>
          <p:cNvPr id="6" name="Picture 5" descr="Top of shaft looking sou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7" y="1113274"/>
            <a:ext cx="3677477" cy="490330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B1904-3318-43FA-9054-5E293BB0484B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E0EB5-F19E-445F-9F2F-5E1580A2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07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7" name="Picture 6" descr="Top of shaft look down at north end of divider w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95" y="1042157"/>
            <a:ext cx="6447022" cy="483526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182B-C067-4D4F-AD4B-46B9B10FCA30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3452D-B27D-4DA4-9FD7-5DB9FAA5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5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5" name="Picture 4" descr="Looking up from base of sh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" y="903237"/>
            <a:ext cx="6782100" cy="508657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DF0D-4152-4E1B-9D57-03CD6ABB3255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5461F-B3B1-4713-BE94-5B643234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5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68"/>
            <a:ext cx="8229600" cy="1143000"/>
          </a:xfrm>
        </p:spPr>
        <p:txBody>
          <a:bodyPr/>
          <a:lstStyle/>
          <a:p>
            <a:r>
              <a:rPr lang="en-US" dirty="0"/>
              <a:t>Fountain Interferometer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EA56-7CF2-4A35-9BEB-C41704B5A931}" type="datetime1">
              <a:rPr lang="en-US" smtClean="0"/>
              <a:t>10/29/2023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B58948C-CE29-44A1-AEDA-C793F608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500"/>
          <a:stretch>
            <a:fillRect/>
          </a:stretch>
        </p:blipFill>
        <p:spPr bwMode="auto">
          <a:xfrm>
            <a:off x="6921035" y="1568067"/>
            <a:ext cx="184889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FDE14-041B-4174-8248-71EAA983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918"/>
            <a:ext cx="7235556" cy="45727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35623-4232-4F9E-B8BD-5B636C4A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0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6" name="Picture 5" descr="Typical condition of shaft wall at north side of divider w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81" y="1205625"/>
            <a:ext cx="6378916" cy="478418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71CD1-EA97-475D-A97E-6224E83122D1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2586D2-6314-4DD0-9EBD-A939B9B0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15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5" name="Picture 4" descr="Typical utilites and supports along shaft w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2" y="1017046"/>
            <a:ext cx="3970802" cy="5294403"/>
          </a:xfrm>
          <a:prstGeom prst="rect">
            <a:avLst/>
          </a:prstGeom>
        </p:spPr>
      </p:pic>
      <p:pic>
        <p:nvPicPr>
          <p:cNvPr id="7" name="Picture 6" descr="Duct and supports along shaft 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58" y="1302076"/>
            <a:ext cx="4481342" cy="336100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1957A-D0DA-4C33-B6E6-2727BD6F60A1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87FE8-7136-41B0-9B4E-374A8565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40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Clock Atom Interferometry Demonstration (Stanford)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D0C89BA-D3CE-468D-88A0-F5454EA31500}" type="datetime1">
              <a:rPr lang="en-US" smtClean="0"/>
              <a:t>10/29/2023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43C396-B6A0-954D-8FE4-E02BC96A9227}"/>
              </a:ext>
            </a:extLst>
          </p:cNvPr>
          <p:cNvGrpSpPr/>
          <p:nvPr/>
        </p:nvGrpSpPr>
        <p:grpSpPr>
          <a:xfrm>
            <a:off x="3991879" y="908753"/>
            <a:ext cx="4569375" cy="3264738"/>
            <a:chOff x="4485087" y="3732575"/>
            <a:chExt cx="4194098" cy="29842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3BB344-E387-3C45-96FE-34430C77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" t="2202"/>
            <a:stretch/>
          </p:blipFill>
          <p:spPr>
            <a:xfrm>
              <a:off x="4485087" y="3732575"/>
              <a:ext cx="4194098" cy="298426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8DE96B-05D7-7049-A7FF-DAE87DEEB3AE}"/>
                </a:ext>
              </a:extLst>
            </p:cNvPr>
            <p:cNvSpPr/>
            <p:nvPr/>
          </p:nvSpPr>
          <p:spPr bwMode="auto">
            <a:xfrm>
              <a:off x="4485087" y="3792236"/>
              <a:ext cx="199109" cy="2798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E9FB8-2FC2-9F47-8A41-A3C780D895F1}"/>
              </a:ext>
            </a:extLst>
          </p:cNvPr>
          <p:cNvGrpSpPr/>
          <p:nvPr/>
        </p:nvGrpSpPr>
        <p:grpSpPr>
          <a:xfrm>
            <a:off x="228600" y="809956"/>
            <a:ext cx="3100468" cy="3014560"/>
            <a:chOff x="195681" y="796594"/>
            <a:chExt cx="3100468" cy="30145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AD17D6-5894-A249-BE85-6EACAB670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12"/>
            <a:stretch/>
          </p:blipFill>
          <p:spPr>
            <a:xfrm>
              <a:off x="195681" y="842650"/>
              <a:ext cx="3100468" cy="29685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68EB0F-45B3-D64E-89BC-1D12B385201E}"/>
                </a:ext>
              </a:extLst>
            </p:cNvPr>
            <p:cNvSpPr/>
            <p:nvPr/>
          </p:nvSpPr>
          <p:spPr bwMode="auto">
            <a:xfrm>
              <a:off x="195681" y="796594"/>
              <a:ext cx="415789" cy="3990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36AC376-4889-714F-823B-EE7DB7812DF8}"/>
              </a:ext>
            </a:extLst>
          </p:cNvPr>
          <p:cNvSpPr txBox="1"/>
          <p:nvPr/>
        </p:nvSpPr>
        <p:spPr>
          <a:xfrm>
            <a:off x="228600" y="4190891"/>
            <a:ext cx="868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200" dirty="0">
                <a:solidFill>
                  <a:schemeClr val="accent6"/>
                </a:solidFill>
              </a:rPr>
              <a:t>First LMT clock interferometers using sequential single-photon transitions</a:t>
            </a:r>
          </a:p>
          <a:p>
            <a:pPr marL="285750" indent="-285750"/>
            <a:r>
              <a:rPr lang="en-US" sz="2200" dirty="0">
                <a:solidFill>
                  <a:schemeClr val="accent6"/>
                </a:solidFill>
              </a:rPr>
              <a:t>Record LMT interferometer (141 </a:t>
            </a:r>
            <a:r>
              <a:rPr lang="az-Cyrl-AZ" sz="2200" dirty="0">
                <a:solidFill>
                  <a:schemeClr val="accent6"/>
                </a:solidFill>
              </a:rPr>
              <a:t>ћ</a:t>
            </a:r>
            <a:r>
              <a:rPr lang="en-US" sz="2200" dirty="0">
                <a:solidFill>
                  <a:schemeClr val="accent6"/>
                </a:solidFill>
              </a:rPr>
              <a:t>k)</a:t>
            </a:r>
          </a:p>
          <a:p>
            <a:pPr marL="285750" indent="-285750"/>
            <a:r>
              <a:rPr lang="en-US" sz="2200" dirty="0">
                <a:solidFill>
                  <a:schemeClr val="accent6"/>
                </a:solidFill>
              </a:rPr>
              <a:t>Demonstrated 81 </a:t>
            </a:r>
            <a:r>
              <a:rPr lang="az-Cyrl-AZ" sz="2200" dirty="0">
                <a:solidFill>
                  <a:schemeClr val="accent6"/>
                </a:solidFill>
              </a:rPr>
              <a:t>ћ</a:t>
            </a:r>
            <a:r>
              <a:rPr lang="en-US" sz="2200" dirty="0">
                <a:solidFill>
                  <a:schemeClr val="accent6"/>
                </a:solidFill>
              </a:rPr>
              <a:t>k gradiometer (power limited)</a:t>
            </a:r>
          </a:p>
          <a:p>
            <a:pPr marL="285750" indent="-285750"/>
            <a:r>
              <a:rPr lang="en-US" sz="2200" dirty="0">
                <a:solidFill>
                  <a:schemeClr val="accent6"/>
                </a:solidFill>
              </a:rPr>
              <a:t>Demonstrated T &gt; 1 </a:t>
            </a:r>
            <a:r>
              <a:rPr lang="en-US" sz="2200" dirty="0" err="1">
                <a:solidFill>
                  <a:schemeClr val="accent6"/>
                </a:solidFill>
              </a:rPr>
              <a:t>ms</a:t>
            </a:r>
            <a:r>
              <a:rPr lang="en-US" sz="2200" dirty="0">
                <a:solidFill>
                  <a:schemeClr val="accent6"/>
                </a:solidFill>
              </a:rPr>
              <a:t>  (&gt;&gt; lifetime)</a:t>
            </a:r>
          </a:p>
          <a:p>
            <a:pPr marL="285750" indent="-285750"/>
            <a:r>
              <a:rPr lang="en-US" sz="2200" dirty="0">
                <a:solidFill>
                  <a:schemeClr val="accent6"/>
                </a:solidFill>
              </a:rPr>
              <a:t>Current work: upgrade to 1000 </a:t>
            </a:r>
            <a:r>
              <a:rPr lang="az-Cyrl-AZ" sz="2200" dirty="0">
                <a:solidFill>
                  <a:schemeClr val="accent6"/>
                </a:solidFill>
              </a:rPr>
              <a:t>ћ</a:t>
            </a:r>
            <a:r>
              <a:rPr lang="en-US" sz="2200" dirty="0">
                <a:solidFill>
                  <a:schemeClr val="accent6"/>
                </a:solidFill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B31BE-F29B-284C-850E-032B3C8AD9B2}"/>
              </a:ext>
            </a:extLst>
          </p:cNvPr>
          <p:cNvSpPr txBox="1"/>
          <p:nvPr/>
        </p:nvSpPr>
        <p:spPr>
          <a:xfrm>
            <a:off x="4307921" y="5949247"/>
            <a:ext cx="348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J. Rudolph, PRL </a:t>
            </a:r>
            <a:r>
              <a:rPr lang="en-US" sz="1800" b="1" dirty="0"/>
              <a:t>124</a:t>
            </a:r>
            <a:r>
              <a:rPr lang="en-US" sz="1800" dirty="0"/>
              <a:t>, 083604 (2020)</a:t>
            </a:r>
          </a:p>
        </p:txBody>
      </p:sp>
    </p:spTree>
    <p:extLst>
      <p:ext uri="{BB962C8B-B14F-4D97-AF65-F5344CB8AC3E}">
        <p14:creationId xmlns:p14="http://schemas.microsoft.com/office/powerpoint/2010/main" val="3299749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i="1" dirty="0"/>
              <a:t>Shaft Photos</a:t>
            </a:r>
          </a:p>
        </p:txBody>
      </p:sp>
      <p:pic>
        <p:nvPicPr>
          <p:cNvPr id="6" name="Picture 5" descr="Looking down at bottom minos floor from base of sh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29" y="956475"/>
            <a:ext cx="3814627" cy="508616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F9F5-2671-4636-933B-5943BC34E134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15789-05C1-484D-9FB6-574DE7D5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06E42D-0C7E-47B3-B6E6-39CC80BD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61688"/>
            <a:ext cx="6990588" cy="2752344"/>
          </a:xfrm>
          <a:prstGeom prst="rect">
            <a:avLst/>
          </a:prstGeom>
        </p:spPr>
      </p:pic>
      <p:sp>
        <p:nvSpPr>
          <p:cNvPr id="6400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8343" y="720740"/>
            <a:ext cx="8490857" cy="8473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Back-of-the-envelope phase shift calculation (not fully rigorous, but gives the right answer): look at gravitational potential energy difference between two paths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buNone/>
            </a:pP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21227" y="3030078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8812" y="2812073"/>
            <a:ext cx="3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705062"/>
            <a:ext cx="1851660" cy="97282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2ACBF20-3EBC-4780-BB90-49E051B3DE8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05747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Interferometer Phase Shift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6E637C-AB31-497E-A1F5-F2896A623AE3}"/>
              </a:ext>
            </a:extLst>
          </p:cNvPr>
          <p:cNvCxnSpPr/>
          <p:nvPr/>
        </p:nvCxnSpPr>
        <p:spPr>
          <a:xfrm rot="5400000">
            <a:off x="2344109" y="3176272"/>
            <a:ext cx="1719072" cy="6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1814E9B-BB90-4FDB-95E9-C02EA90F8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961" y="3167879"/>
            <a:ext cx="727710" cy="38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065C19-C1A8-4F57-BA60-2EC3BDD14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9" y="5005601"/>
            <a:ext cx="1821312" cy="5016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D037B9-3B37-4228-9E36-670809EF99CA}"/>
              </a:ext>
            </a:extLst>
          </p:cNvPr>
          <p:cNvSpPr txBox="1"/>
          <p:nvPr/>
        </p:nvSpPr>
        <p:spPr>
          <a:xfrm>
            <a:off x="2820279" y="5524273"/>
            <a:ext cx="436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a typeface="ＭＳ Ｐゴシック" charset="-128"/>
              </a:rPr>
              <a:t>For n=100, 461 nm light (for Sr atoms), T = 1 s, phase shift from g is 10</a:t>
            </a:r>
            <a:r>
              <a:rPr lang="en-US" sz="1400" baseline="30000" dirty="0">
                <a:ea typeface="ＭＳ Ｐゴシック" charset="-128"/>
              </a:rPr>
              <a:t>10 </a:t>
            </a:r>
            <a:r>
              <a:rPr lang="en-US" sz="1400" dirty="0">
                <a:ea typeface="ＭＳ Ｐゴシック" charset="-128"/>
              </a:rPr>
              <a:t>radians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6B09A4-02CC-4DA2-B00E-D779504BCCC1}"/>
              </a:ext>
            </a:extLst>
          </p:cNvPr>
          <p:cNvSpPr/>
          <p:nvPr/>
        </p:nvSpPr>
        <p:spPr bwMode="auto">
          <a:xfrm>
            <a:off x="1837944" y="2980888"/>
            <a:ext cx="9144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13674-36CA-475A-B9D1-D80F9E62A02D}"/>
              </a:ext>
            </a:extLst>
          </p:cNvPr>
          <p:cNvSpPr txBox="1"/>
          <p:nvPr/>
        </p:nvSpPr>
        <p:spPr>
          <a:xfrm>
            <a:off x="1765750" y="2911796"/>
            <a:ext cx="256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B58948C-CE29-44A1-AEDA-C793F608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5500"/>
          <a:stretch>
            <a:fillRect/>
          </a:stretch>
        </p:blipFill>
        <p:spPr bwMode="auto">
          <a:xfrm>
            <a:off x="7190244" y="2597013"/>
            <a:ext cx="184889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AB1E73-ABBD-48E1-8194-9B0DAB439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49" y="5581804"/>
            <a:ext cx="1684723" cy="5652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C974A2-AB44-4565-9518-15563A84C694}"/>
              </a:ext>
            </a:extLst>
          </p:cNvPr>
          <p:cNvSpPr txBox="1"/>
          <p:nvPr/>
        </p:nvSpPr>
        <p:spPr>
          <a:xfrm flipH="1">
            <a:off x="659771" y="4611231"/>
            <a:ext cx="6326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Acceleration sensitivity (consideration sensitivity to g as illustrative example)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13DBB0-F71A-494F-A189-BA5326598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568" y="5040303"/>
            <a:ext cx="1470858" cy="344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20368A-6341-409E-B5AD-398C8CF0B67C}"/>
              </a:ext>
            </a:extLst>
          </p:cNvPr>
          <p:cNvSpPr/>
          <p:nvPr/>
        </p:nvSpPr>
        <p:spPr>
          <a:xfrm>
            <a:off x="2870383" y="5021660"/>
            <a:ext cx="1551147" cy="39996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0EBC-02EF-4315-8F26-E1AC47E4C49F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274EF-66DF-4B39-894E-035AB3301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6231-9079-4D45-91C0-8D5F3613B5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8231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50" t="18942" r="16879" b="-325"/>
          <a:stretch/>
        </p:blipFill>
        <p:spPr>
          <a:xfrm>
            <a:off x="102590" y="1735931"/>
            <a:ext cx="4290955" cy="4201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91439" y="1707780"/>
            <a:ext cx="365760" cy="3546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82" y="3217120"/>
            <a:ext cx="1186650" cy="3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882" y="2684980"/>
            <a:ext cx="632880" cy="412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886483" y="2165230"/>
            <a:ext cx="3379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/>
              <a:t>Two ways for phase to vary: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00241" y="3222298"/>
            <a:ext cx="206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/>
              <a:t>Gravitational wave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0241" y="2726214"/>
            <a:ext cx="140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/>
              <a:t>Dark matter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52212" y="3779967"/>
            <a:ext cx="37745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DM causes time-variation of transition frequency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Each interferometer measures the change over time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Laser noise is common-mode suppressed in the gradiometer</a:t>
            </a:r>
          </a:p>
          <a:p>
            <a:pPr marL="344488" indent="-344488"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949845" y="878561"/>
            <a:ext cx="3579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Excited state phase evolution: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260" y="1353349"/>
            <a:ext cx="3057961" cy="7478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852212" y="2165230"/>
            <a:ext cx="4001194" cy="1684713"/>
          </a:xfrm>
          <a:prstGeom prst="rect">
            <a:avLst/>
          </a:prstGeom>
          <a:solidFill>
            <a:schemeClr val="bg2">
              <a:lumMod val="60000"/>
              <a:lumOff val="40000"/>
              <a:alpha val="3686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 dirty="0"/>
          </a:p>
        </p:txBody>
      </p:sp>
      <p:grpSp>
        <p:nvGrpSpPr>
          <p:cNvPr id="15" name="Group 35">
            <a:extLst>
              <a:ext uri="{FF2B5EF4-FFF2-40B4-BE49-F238E27FC236}">
                <a16:creationId xmlns:a16="http://schemas.microsoft.com/office/drawing/2014/main" id="{BE9772EC-E045-4BA1-9D26-DDA1219C407C}"/>
              </a:ext>
            </a:extLst>
          </p:cNvPr>
          <p:cNvGrpSpPr/>
          <p:nvPr/>
        </p:nvGrpSpPr>
        <p:grpSpPr>
          <a:xfrm>
            <a:off x="2043020" y="817157"/>
            <a:ext cx="1185789" cy="977351"/>
            <a:chOff x="4193537" y="913288"/>
            <a:chExt cx="1185789" cy="97735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7C320A-1212-416E-83F3-FB9823B08E6F}"/>
                </a:ext>
              </a:extLst>
            </p:cNvPr>
            <p:cNvCxnSpPr/>
            <p:nvPr/>
          </p:nvCxnSpPr>
          <p:spPr>
            <a:xfrm>
              <a:off x="4203668" y="1642095"/>
              <a:ext cx="731520" cy="0"/>
            </a:xfrm>
            <a:prstGeom prst="line">
              <a:avLst/>
            </a:prstGeom>
            <a:ln w="571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654E70-EDD1-4D17-9EE1-448807EA1C49}"/>
                </a:ext>
              </a:extLst>
            </p:cNvPr>
            <p:cNvCxnSpPr/>
            <p:nvPr/>
          </p:nvCxnSpPr>
          <p:spPr>
            <a:xfrm>
              <a:off x="4193537" y="1155923"/>
              <a:ext cx="73152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D51320F7-24E4-4D94-B200-51C07A186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21291" r="57246"/>
            <a:stretch>
              <a:fillRect/>
            </a:stretch>
          </p:blipFill>
          <p:spPr bwMode="auto">
            <a:xfrm>
              <a:off x="4960226" y="1393152"/>
              <a:ext cx="41910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D97AE03D-EB69-4277-BC7D-B88000990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79176" r="2288"/>
            <a:stretch>
              <a:fillRect/>
            </a:stretch>
          </p:blipFill>
          <p:spPr bwMode="auto">
            <a:xfrm>
              <a:off x="4990662" y="913288"/>
              <a:ext cx="361950" cy="49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D298F-85A9-4613-8050-E36A63EE8A89}"/>
              </a:ext>
            </a:extLst>
          </p:cNvPr>
          <p:cNvCxnSpPr/>
          <p:nvPr/>
        </p:nvCxnSpPr>
        <p:spPr>
          <a:xfrm flipV="1">
            <a:off x="2326451" y="1085881"/>
            <a:ext cx="0" cy="4318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5">
            <a:extLst>
              <a:ext uri="{FF2B5EF4-FFF2-40B4-BE49-F238E27FC236}">
                <a16:creationId xmlns:a16="http://schemas.microsoft.com/office/drawing/2014/main" id="{914E6730-D4F5-4AEF-A99C-D37B560C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448" t="24107" r="9453" b="45618"/>
          <a:stretch>
            <a:fillRect/>
          </a:stretch>
        </p:blipFill>
        <p:spPr bwMode="auto">
          <a:xfrm>
            <a:off x="2409003" y="1213675"/>
            <a:ext cx="245269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E13202-FD46-4091-8F4B-0143F6D5C864}"/>
              </a:ext>
            </a:extLst>
          </p:cNvPr>
          <p:cNvSpPr txBox="1"/>
          <p:nvPr/>
        </p:nvSpPr>
        <p:spPr>
          <a:xfrm>
            <a:off x="1002136" y="5789195"/>
            <a:ext cx="3541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Graham et al., PRL </a:t>
            </a:r>
            <a:r>
              <a:rPr lang="en-US" sz="1600" b="1" dirty="0"/>
              <a:t>110</a:t>
            </a:r>
            <a:r>
              <a:rPr lang="en-US" sz="1600" dirty="0"/>
              <a:t>, 171102 (2013).</a:t>
            </a:r>
          </a:p>
          <a:p>
            <a:pPr>
              <a:buNone/>
            </a:pPr>
            <a:r>
              <a:rPr lang="nb-NO" sz="1600" dirty="0"/>
              <a:t>Arvanitaki et al., PRD </a:t>
            </a:r>
            <a:r>
              <a:rPr lang="nb-NO" sz="1600" b="1" dirty="0"/>
              <a:t>97</a:t>
            </a:r>
            <a:r>
              <a:rPr lang="nb-NO" sz="1600" dirty="0"/>
              <a:t>, 075020 (2018).</a:t>
            </a:r>
            <a:endParaRPr lang="en-US" sz="1600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A5C93B9-CCCF-4D4A-A2F3-99A4610707A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9342"/>
            <a:ext cx="912825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400" dirty="0">
                <a:latin typeface="+mn-lt"/>
              </a:rPr>
              <a:t>Gradiometer Using Different Internal Clock States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02D3-FF16-45AD-A86E-F028199F5AC6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D557B-E568-41FF-AD7E-0E6409FA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5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Experiment Layout: Shaft, and Surface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7F69B-7CA5-4176-8B30-3AE31EE0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" y="831892"/>
            <a:ext cx="7572764" cy="4369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1EAFF-2890-4776-8A2D-B4917506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17" y="4433262"/>
            <a:ext cx="2138678" cy="197675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7D363B-9999-47E9-BC95-13968F415613}"/>
              </a:ext>
            </a:extLst>
          </p:cNvPr>
          <p:cNvCxnSpPr>
            <a:cxnSpLocks/>
          </p:cNvCxnSpPr>
          <p:nvPr/>
        </p:nvCxnSpPr>
        <p:spPr>
          <a:xfrm flipH="1" flipV="1">
            <a:off x="1628078" y="3323063"/>
            <a:ext cx="685801" cy="1628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606AB5-C19D-4A05-8BEF-46F5CD402FD2}"/>
              </a:ext>
            </a:extLst>
          </p:cNvPr>
          <p:cNvSpPr txBox="1"/>
          <p:nvPr/>
        </p:nvSpPr>
        <p:spPr>
          <a:xfrm>
            <a:off x="4298795" y="4599127"/>
            <a:ext cx="15332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Atom Source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x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9D896F-E373-4F24-94F0-FB7F9C364C21}"/>
              </a:ext>
            </a:extLst>
          </p:cNvPr>
          <p:cNvSpPr txBox="1"/>
          <p:nvPr/>
        </p:nvSpPr>
        <p:spPr>
          <a:xfrm>
            <a:off x="7524959" y="2780690"/>
            <a:ext cx="15332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Modular Section</a:t>
            </a:r>
          </a:p>
          <a:p>
            <a:r>
              <a:rPr lang="en-US" sz="3600" dirty="0">
                <a:solidFill>
                  <a:srgbClr val="FF0000"/>
                </a:solidFill>
              </a:rPr>
              <a:t>x 17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36EEC0-B7C4-497E-A3EB-DA94EC204511}"/>
              </a:ext>
            </a:extLst>
          </p:cNvPr>
          <p:cNvGrpSpPr/>
          <p:nvPr/>
        </p:nvGrpSpPr>
        <p:grpSpPr>
          <a:xfrm>
            <a:off x="5488443" y="679629"/>
            <a:ext cx="2027479" cy="5367301"/>
            <a:chOff x="8288575" y="793666"/>
            <a:chExt cx="2027479" cy="5367301"/>
          </a:xfrm>
        </p:grpSpPr>
        <p:pic>
          <p:nvPicPr>
            <p:cNvPr id="10" name="Picture 9" descr="A picture containing text, transport, crane&#10;&#10;Description automatically generated">
              <a:extLst>
                <a:ext uri="{FF2B5EF4-FFF2-40B4-BE49-F238E27FC236}">
                  <a16:creationId xmlns:a16="http://schemas.microsoft.com/office/drawing/2014/main" id="{DD1A7AF2-727D-42E2-AB89-22F32755A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56173" y="823306"/>
              <a:ext cx="1759881" cy="53376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2FA96-4ADA-45F0-8FEF-DE19699AB511}"/>
                </a:ext>
              </a:extLst>
            </p:cNvPr>
            <p:cNvSpPr txBox="1"/>
            <p:nvPr/>
          </p:nvSpPr>
          <p:spPr>
            <a:xfrm>
              <a:off x="8329373" y="793666"/>
              <a:ext cx="16764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Vacuum tube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4F9DE0-797E-4BD6-B3ED-8176CEB5A5FA}"/>
                </a:ext>
              </a:extLst>
            </p:cNvPr>
            <p:cNvSpPr txBox="1"/>
            <p:nvPr/>
          </p:nvSpPr>
          <p:spPr>
            <a:xfrm>
              <a:off x="8288575" y="3154150"/>
              <a:ext cx="918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Structural </a:t>
              </a:r>
            </a:p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support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893B1-D1C3-4F03-9511-705B8656B9D9}"/>
                </a:ext>
              </a:extLst>
            </p:cNvPr>
            <p:cNvSpPr txBox="1"/>
            <p:nvPr/>
          </p:nvSpPr>
          <p:spPr>
            <a:xfrm>
              <a:off x="8381092" y="4164099"/>
              <a:ext cx="1676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Magnetic </a:t>
              </a:r>
            </a:p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shield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FFD858-D421-459C-99C2-6FB956D3D689}"/>
                </a:ext>
              </a:extLst>
            </p:cNvPr>
            <p:cNvCxnSpPr>
              <a:cxnSpLocks/>
            </p:cNvCxnSpPr>
            <p:nvPr/>
          </p:nvCxnSpPr>
          <p:spPr>
            <a:xfrm>
              <a:off x="9273904" y="932164"/>
              <a:ext cx="218439" cy="114606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B9040D-1056-4331-AA82-36295F2D259B}"/>
                </a:ext>
              </a:extLst>
            </p:cNvPr>
            <p:cNvCxnSpPr>
              <a:cxnSpLocks/>
            </p:cNvCxnSpPr>
            <p:nvPr/>
          </p:nvCxnSpPr>
          <p:spPr>
            <a:xfrm>
              <a:off x="8916475" y="3491005"/>
              <a:ext cx="357428" cy="254632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9A5941-5492-4FE0-9251-71B27E45E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7390" y="4394930"/>
              <a:ext cx="520170" cy="58024"/>
            </a:xfrm>
            <a:prstGeom prst="line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1986D-895C-4C0C-A637-376438F76C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A754C89-10DE-4023-BA75-4C04426D6A79}" type="datetime1">
              <a:rPr lang="en-US" smtClean="0"/>
              <a:t>10/29/2023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of Cooled </a:t>
            </a:r>
            <a:r>
              <a:rPr lang="en-US" dirty="0" err="1"/>
              <a:t>Sr</a:t>
            </a:r>
            <a:r>
              <a:rPr lang="en-US" dirty="0"/>
              <a:t> Atoms (Stanford)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7588-3A94-429B-986F-28F72A4C7470}" type="datetime1">
              <a:rPr lang="en-US" smtClean="0"/>
              <a:t>10/29/2023</a:t>
            </a:fld>
            <a:endParaRPr lang="en-US"/>
          </a:p>
        </p:txBody>
      </p:sp>
      <p:pic>
        <p:nvPicPr>
          <p:cNvPr id="7" name="Picture 6" descr="Sr-atoms-IMG_0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95" y="1571625"/>
            <a:ext cx="6286498" cy="47148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AEED7-3093-4912-B04C-07A2D33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8E44-E694-2249-B4D0-E3EC65E0CA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10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0.4|19|36.3|5.5"/>
</p:tagLst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18962</TotalTime>
  <Words>2389</Words>
  <Application>Microsoft Office PowerPoint</Application>
  <PresentationFormat>On-screen Show (4:3)</PresentationFormat>
  <Paragraphs>530</Paragraphs>
  <Slides>53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Helvetica</vt:lpstr>
      <vt:lpstr>Symbol</vt:lpstr>
      <vt:lpstr>Tahoma</vt:lpstr>
      <vt:lpstr>Times New Roman</vt:lpstr>
      <vt:lpstr>Fermilab_PowerPoint_Template_090915</vt:lpstr>
      <vt:lpstr>PowerPoint Presentation</vt:lpstr>
      <vt:lpstr>MAGIS-100 Collaboration</vt:lpstr>
      <vt:lpstr>Brief Introduction to Atom Interferometry</vt:lpstr>
      <vt:lpstr>Pulsed Atomic Clock</vt:lpstr>
      <vt:lpstr>Fountain Interferometer</vt:lpstr>
      <vt:lpstr>PowerPoint Presentation</vt:lpstr>
      <vt:lpstr>PowerPoint Presentation</vt:lpstr>
      <vt:lpstr>Experiment Layout: Shaft, and Surface</vt:lpstr>
      <vt:lpstr>Cloud of Cooled Sr Atoms (Stanford)</vt:lpstr>
      <vt:lpstr>     Laser System   </vt:lpstr>
      <vt:lpstr>Laser Laboratory</vt:lpstr>
      <vt:lpstr>Laser transport system layout</vt:lpstr>
      <vt:lpstr>MAGIS-100 Operation Modes</vt:lpstr>
      <vt:lpstr>Landscape </vt:lpstr>
      <vt:lpstr>Ultralight scalar dark matter</vt:lpstr>
      <vt:lpstr>Measurement Concept</vt:lpstr>
      <vt:lpstr>PowerPoint Presentation</vt:lpstr>
      <vt:lpstr>PowerPoint Presentation</vt:lpstr>
      <vt:lpstr>Gravitational Wave Detection</vt:lpstr>
      <vt:lpstr>Gravitational Wave Frequency Bands</vt:lpstr>
      <vt:lpstr>Measurement Concept</vt:lpstr>
      <vt:lpstr>PowerPoint Presentation</vt:lpstr>
      <vt:lpstr>Mid-band Science</vt:lpstr>
      <vt:lpstr>Sky position determination</vt:lpstr>
      <vt:lpstr>PowerPoint Presentation</vt:lpstr>
      <vt:lpstr>Resonant Pulse Sequences</vt:lpstr>
      <vt:lpstr>A Network of Sensors</vt:lpstr>
      <vt:lpstr>B-L Dark Forces</vt:lpstr>
      <vt:lpstr>PowerPoint Presentation</vt:lpstr>
      <vt:lpstr>Status and Prospects</vt:lpstr>
      <vt:lpstr>PowerPoint Presentation</vt:lpstr>
      <vt:lpstr>10-meter Sr prototype design</vt:lpstr>
      <vt:lpstr>Location – MINOS building</vt:lpstr>
      <vt:lpstr>Atom source laser system</vt:lpstr>
      <vt:lpstr>Location – Shaft in MINOS building</vt:lpstr>
      <vt:lpstr>Optical Frequency Comb</vt:lpstr>
      <vt:lpstr>Optical Lattice Launching</vt:lpstr>
      <vt:lpstr>Assembly process for modular sections</vt:lpstr>
      <vt:lpstr>Magnetic Shield</vt:lpstr>
      <vt:lpstr>Interference at long interrogation time</vt:lpstr>
      <vt:lpstr>Experimental Simulation – getting ready for Science</vt:lpstr>
      <vt:lpstr>Elevator Wall Measurements </vt:lpstr>
      <vt:lpstr>PowerPoint Presentation</vt:lpstr>
      <vt:lpstr>Large Momentum Transfer (LMT) Pulse Sequences</vt:lpstr>
      <vt:lpstr>Bounds on stochastic GW sources</vt:lpstr>
      <vt:lpstr>Magnetic shield simulations</vt:lpstr>
      <vt:lpstr>Shaft Photos</vt:lpstr>
      <vt:lpstr>Shaft Photos</vt:lpstr>
      <vt:lpstr>Shaft Photos</vt:lpstr>
      <vt:lpstr>Shaft Photos</vt:lpstr>
      <vt:lpstr>Shaft Photos</vt:lpstr>
      <vt:lpstr>Clock Atom Interferometry Demonstration (Stanford) </vt:lpstr>
      <vt:lpstr>Shaft Photos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Robert Plunkett</cp:lastModifiedBy>
  <cp:revision>914</cp:revision>
  <cp:lastPrinted>2014-01-20T19:40:21Z</cp:lastPrinted>
  <dcterms:created xsi:type="dcterms:W3CDTF">2014-01-03T20:18:13Z</dcterms:created>
  <dcterms:modified xsi:type="dcterms:W3CDTF">2023-10-29T21:16:46Z</dcterms:modified>
</cp:coreProperties>
</file>