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0"/>
  </p:notesMasterIdLst>
  <p:handoutMasterIdLst>
    <p:handoutMasterId r:id="rId11"/>
  </p:handoutMasterIdLst>
  <p:sldIdLst>
    <p:sldId id="294" r:id="rId2"/>
    <p:sldId id="662" r:id="rId3"/>
    <p:sldId id="415" r:id="rId4"/>
    <p:sldId id="661" r:id="rId5"/>
    <p:sldId id="663" r:id="rId6"/>
    <p:sldId id="664" r:id="rId7"/>
    <p:sldId id="665" r:id="rId8"/>
    <p:sldId id="666" r:id="rId9"/>
  </p:sldIdLst>
  <p:sldSz cx="9144000" cy="6858000" type="screen4x3"/>
  <p:notesSz cx="6946900" cy="92202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99D6EA"/>
    <a:srgbClr val="4E4E4E"/>
    <a:srgbClr val="FB8B18"/>
    <a:srgbClr val="A25E20"/>
    <a:srgbClr val="C7C7C7"/>
    <a:srgbClr val="A7A8AA"/>
    <a:srgbClr val="50504E"/>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6" autoAdjust="0"/>
    <p:restoredTop sz="94660"/>
  </p:normalViewPr>
  <p:slideViewPr>
    <p:cSldViewPr snapToGrid="0" snapToObjects="1" showGuides="1">
      <p:cViewPr varScale="1">
        <p:scale>
          <a:sx n="89" d="100"/>
          <a:sy n="89" d="100"/>
        </p:scale>
        <p:origin x="486" y="3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34969" y="0"/>
            <a:ext cx="3010323" cy="461010"/>
          </a:xfrm>
          <a:prstGeom prst="rect">
            <a:avLst/>
          </a:prstGeom>
        </p:spPr>
        <p:txBody>
          <a:bodyPr vert="horz" wrap="square" lIns="92382" tIns="46191" rIns="92382" bIns="46191"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10/20/2023</a:t>
            </a:fld>
            <a:endParaRPr lang="en-US"/>
          </a:p>
        </p:txBody>
      </p:sp>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wrap="square" lIns="92382" tIns="46191" rIns="92382" bIns="46191"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34969" y="0"/>
            <a:ext cx="3010323" cy="461010"/>
          </a:xfrm>
          <a:prstGeom prst="rect">
            <a:avLst/>
          </a:prstGeom>
        </p:spPr>
        <p:txBody>
          <a:bodyPr vert="horz" wrap="square" lIns="92382" tIns="46191" rIns="92382" bIns="46191"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10/20/2023</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wrap="square" lIns="92382" tIns="46191" rIns="92382" bIns="46191"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10/20/2023</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10/20/2023</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10/20/2023</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10/20/2023</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10/20/2023</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10/20/2023</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10/20/2023</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467781"/>
            <a:ext cx="8499231" cy="1390219"/>
          </a:xfrm>
        </p:spPr>
        <p:txBody>
          <a:bodyPr/>
          <a:lstStyle/>
          <a:p>
            <a:r>
              <a:rPr lang="en-US" dirty="0"/>
              <a:t>Cons Gattuso / Tony Busch	</a:t>
            </a:r>
          </a:p>
          <a:p>
            <a:endParaRPr lang="en-US" dirty="0"/>
          </a:p>
          <a:p>
            <a:endParaRPr lang="en-US" dirty="0"/>
          </a:p>
        </p:txBody>
      </p:sp>
      <p:sp>
        <p:nvSpPr>
          <p:cNvPr id="3" name="Text Placeholder 2"/>
          <p:cNvSpPr>
            <a:spLocks noGrp="1"/>
          </p:cNvSpPr>
          <p:nvPr>
            <p:ph type="body" sz="quarter" idx="11"/>
          </p:nvPr>
        </p:nvSpPr>
        <p:spPr>
          <a:xfrm>
            <a:off x="341924" y="3886785"/>
            <a:ext cx="8499232" cy="1580995"/>
          </a:xfrm>
        </p:spPr>
        <p:txBody>
          <a:bodyPr>
            <a:noAutofit/>
          </a:bodyPr>
          <a:lstStyle/>
          <a:p>
            <a:r>
              <a:rPr lang="en-US" dirty="0"/>
              <a:t>2023 Summer Shutdown Planning</a:t>
            </a:r>
          </a:p>
          <a:p>
            <a:r>
              <a:rPr lang="en-US" dirty="0"/>
              <a:t>10/20/23</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4662A4-D95A-2818-79F3-636B300934B2}"/>
              </a:ext>
            </a:extLst>
          </p:cNvPr>
          <p:cNvSpPr>
            <a:spLocks noGrp="1"/>
          </p:cNvSpPr>
          <p:nvPr>
            <p:ph idx="1"/>
          </p:nvPr>
        </p:nvSpPr>
        <p:spPr>
          <a:xfrm>
            <a:off x="0" y="461249"/>
            <a:ext cx="9220912" cy="5875289"/>
          </a:xfrm>
        </p:spPr>
        <p:txBody>
          <a:bodyPr/>
          <a:lstStyle/>
          <a:p>
            <a:r>
              <a:rPr lang="en-US" sz="2000" dirty="0"/>
              <a:t>Official end of the Summer Shutdown: Friday </a:t>
            </a:r>
            <a:r>
              <a:rPr lang="en-US" sz="1800" dirty="0"/>
              <a:t>November 3</a:t>
            </a:r>
            <a:r>
              <a:rPr lang="en-US" sz="1800" baseline="30000" dirty="0"/>
              <a:t>rd</a:t>
            </a:r>
            <a:r>
              <a:rPr lang="en-US" sz="1800" dirty="0"/>
              <a:t> </a:t>
            </a:r>
          </a:p>
          <a:p>
            <a:r>
              <a:rPr lang="en-US" sz="2000" dirty="0"/>
              <a:t>Grey Period </a:t>
            </a:r>
            <a:r>
              <a:rPr lang="en-US" sz="2000" dirty="0">
                <a:highlight>
                  <a:srgbClr val="C0C0C0"/>
                </a:highlight>
              </a:rPr>
              <a:t>(Cons will coordinate the activities)</a:t>
            </a:r>
          </a:p>
          <a:p>
            <a:pPr lvl="1"/>
            <a:r>
              <a:rPr lang="en-US" sz="1800" dirty="0"/>
              <a:t>November 3</a:t>
            </a:r>
            <a:r>
              <a:rPr lang="en-US" sz="1800" baseline="30000" dirty="0"/>
              <a:t>rd</a:t>
            </a:r>
            <a:r>
              <a:rPr lang="en-US" sz="1800" dirty="0"/>
              <a:t> until Dec 30</a:t>
            </a:r>
            <a:r>
              <a:rPr lang="en-US" sz="1800" baseline="30000" dirty="0"/>
              <a:t>th</a:t>
            </a:r>
            <a:r>
              <a:rPr lang="en-US" sz="1800" dirty="0"/>
              <a:t> (Soft Dates)</a:t>
            </a:r>
          </a:p>
          <a:p>
            <a:pPr lvl="1"/>
            <a:r>
              <a:rPr lang="en-US" sz="1800" dirty="0"/>
              <a:t>Selected tunnel work will be approved on a case-by-case basis</a:t>
            </a:r>
          </a:p>
          <a:p>
            <a:pPr lvl="2"/>
            <a:r>
              <a:rPr lang="en-US" sz="1600" dirty="0"/>
              <a:t>Priority will be given to activities that are needed to further the SAD or ACE</a:t>
            </a:r>
          </a:p>
          <a:p>
            <a:pPr lvl="1"/>
            <a:r>
              <a:rPr lang="en-US" sz="1800" dirty="0"/>
              <a:t>Where work is NOT being performed, we will have enclosures secured and in a standby state.</a:t>
            </a:r>
          </a:p>
          <a:p>
            <a:pPr lvl="2"/>
            <a:r>
              <a:rPr lang="en-US" sz="1600" dirty="0"/>
              <a:t>Safety system Testing Completed </a:t>
            </a:r>
          </a:p>
          <a:p>
            <a:pPr lvl="2"/>
            <a:r>
              <a:rPr lang="en-US" sz="1600" dirty="0"/>
              <a:t>Ready to be turned on </a:t>
            </a:r>
          </a:p>
          <a:p>
            <a:pPr lvl="3"/>
            <a:r>
              <a:rPr lang="en-US" sz="1400" dirty="0"/>
              <a:t>Water systems on and flowing (level to be determined) </a:t>
            </a:r>
          </a:p>
          <a:p>
            <a:pPr lvl="1"/>
            <a:r>
              <a:rPr lang="en-US" sz="1600" dirty="0"/>
              <a:t>Runco’s will be phased as after Linac beam has been established </a:t>
            </a:r>
          </a:p>
          <a:p>
            <a:endParaRPr lang="en-US" sz="1800" dirty="0"/>
          </a:p>
          <a:p>
            <a:r>
              <a:rPr lang="en-US" sz="1800" dirty="0"/>
              <a:t>Summer Shutdown 2024 </a:t>
            </a:r>
            <a:r>
              <a:rPr lang="en-US" sz="1800" dirty="0">
                <a:highlight>
                  <a:srgbClr val="00FF00"/>
                </a:highlight>
              </a:rPr>
              <a:t>(Tony will coordinate these activities)</a:t>
            </a:r>
          </a:p>
          <a:p>
            <a:pPr lvl="1"/>
            <a:r>
              <a:rPr lang="en-US" sz="1800" dirty="0"/>
              <a:t>Email went out to Department Headers requesting Machine/system Coordinator.</a:t>
            </a:r>
          </a:p>
          <a:p>
            <a:pPr lvl="1"/>
            <a:r>
              <a:rPr lang="en-US" sz="1800" dirty="0"/>
              <a:t>Kick off meeting will occur the </a:t>
            </a:r>
            <a:r>
              <a:rPr lang="en-US" sz="1800" b="1" dirty="0"/>
              <a:t>Tuesday November 14</a:t>
            </a:r>
            <a:r>
              <a:rPr lang="en-US" sz="1800" b="1" baseline="30000" dirty="0"/>
              <a:t>th</a:t>
            </a:r>
            <a:r>
              <a:rPr lang="en-US" sz="1800" b="1" dirty="0"/>
              <a:t> </a:t>
            </a:r>
          </a:p>
          <a:p>
            <a:pPr lvl="2"/>
            <a:r>
              <a:rPr lang="en-US" sz="1600" dirty="0"/>
              <a:t>Shutdown Parameters will be released then</a:t>
            </a:r>
          </a:p>
          <a:p>
            <a:pPr lvl="3"/>
            <a:r>
              <a:rPr lang="en-US" sz="1400" dirty="0"/>
              <a:t>Start/End/Duration </a:t>
            </a:r>
            <a:r>
              <a:rPr lang="en-US" sz="1400" dirty="0" err="1"/>
              <a:t>ect</a:t>
            </a:r>
            <a:r>
              <a:rPr lang="en-US" sz="1400" dirty="0"/>
              <a:t>.</a:t>
            </a:r>
          </a:p>
          <a:p>
            <a:pPr lvl="3"/>
            <a:r>
              <a:rPr lang="en-US" sz="1400" dirty="0"/>
              <a:t>Planning Schedule and milestone</a:t>
            </a:r>
          </a:p>
          <a:p>
            <a:pPr lvl="1"/>
            <a:r>
              <a:rPr lang="en-US" sz="1800" dirty="0"/>
              <a:t>Start the planning and execution of the 2024 shutdown</a:t>
            </a:r>
          </a:p>
        </p:txBody>
      </p:sp>
      <p:sp>
        <p:nvSpPr>
          <p:cNvPr id="3" name="Title 2">
            <a:extLst>
              <a:ext uri="{FF2B5EF4-FFF2-40B4-BE49-F238E27FC236}">
                <a16:creationId xmlns:a16="http://schemas.microsoft.com/office/drawing/2014/main" id="{090FBB88-CDFD-3CC6-760D-A8E3615EDEDC}"/>
              </a:ext>
            </a:extLst>
          </p:cNvPr>
          <p:cNvSpPr>
            <a:spLocks noGrp="1"/>
          </p:cNvSpPr>
          <p:nvPr>
            <p:ph type="title"/>
          </p:nvPr>
        </p:nvSpPr>
        <p:spPr>
          <a:xfrm>
            <a:off x="228600" y="37813"/>
            <a:ext cx="8686800" cy="427877"/>
          </a:xfrm>
        </p:spPr>
        <p:txBody>
          <a:bodyPr/>
          <a:lstStyle/>
          <a:p>
            <a:r>
              <a:rPr lang="en-US" dirty="0"/>
              <a:t>Looking Ahead</a:t>
            </a:r>
          </a:p>
        </p:txBody>
      </p:sp>
      <p:sp>
        <p:nvSpPr>
          <p:cNvPr id="4" name="Date Placeholder 3">
            <a:extLst>
              <a:ext uri="{FF2B5EF4-FFF2-40B4-BE49-F238E27FC236}">
                <a16:creationId xmlns:a16="http://schemas.microsoft.com/office/drawing/2014/main" id="{B9E55337-72FF-530D-FF60-8DD21BE55CF0}"/>
              </a:ext>
            </a:extLst>
          </p:cNvPr>
          <p:cNvSpPr>
            <a:spLocks noGrp="1"/>
          </p:cNvSpPr>
          <p:nvPr>
            <p:ph type="dt" sz="half" idx="2"/>
          </p:nvPr>
        </p:nvSpPr>
        <p:spPr/>
        <p:txBody>
          <a:bodyPr/>
          <a:lstStyle/>
          <a:p>
            <a:pPr>
              <a:defRPr/>
            </a:pPr>
            <a:fld id="{57ADAB69-348E-2C41-AF41-E98D046040A4}" type="datetime1">
              <a:rPr lang="en-US" smtClean="0"/>
              <a:t>10/20/2023</a:t>
            </a:fld>
            <a:endParaRPr lang="en-US" dirty="0"/>
          </a:p>
        </p:txBody>
      </p:sp>
      <p:sp>
        <p:nvSpPr>
          <p:cNvPr id="5" name="Footer Placeholder 4">
            <a:extLst>
              <a:ext uri="{FF2B5EF4-FFF2-40B4-BE49-F238E27FC236}">
                <a16:creationId xmlns:a16="http://schemas.microsoft.com/office/drawing/2014/main" id="{1D5DDDC9-0B28-B9EE-C054-4F0DF5389682}"/>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2966B611-E779-5A54-36E5-632A23AAD3E9}"/>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226297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4BC292-C6A3-47DA-811E-F2F275587B4E}"/>
              </a:ext>
            </a:extLst>
          </p:cNvPr>
          <p:cNvSpPr>
            <a:spLocks noGrp="1"/>
          </p:cNvSpPr>
          <p:nvPr>
            <p:ph idx="1"/>
          </p:nvPr>
        </p:nvSpPr>
        <p:spPr>
          <a:xfrm>
            <a:off x="0" y="554133"/>
            <a:ext cx="8672513" cy="5896285"/>
          </a:xfrm>
        </p:spPr>
        <p:txBody>
          <a:bodyPr/>
          <a:lstStyle/>
          <a:p>
            <a:pPr lvl="1"/>
            <a:endParaRPr lang="en-US" sz="16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Saturday Oct 21</a:t>
            </a:r>
            <a:r>
              <a:rPr lang="en-US" sz="1800" baseline="30000" dirty="0">
                <a:latin typeface="Times New Roman" panose="02020603050405020304" pitchFamily="18" charset="0"/>
                <a:cs typeface="Times New Roman" panose="02020603050405020304" pitchFamily="18" charset="0"/>
              </a:rPr>
              <a:t>st</a:t>
            </a:r>
            <a:endParaRPr lang="en-US" sz="1800" dirty="0">
              <a:latin typeface="Times New Roman" panose="02020603050405020304" pitchFamily="18" charset="0"/>
              <a:cs typeface="Times New Roman" panose="02020603050405020304" pitchFamily="18" charset="0"/>
            </a:endParaRPr>
          </a:p>
          <a:p>
            <a:pPr lvl="2"/>
            <a:r>
              <a:rPr lang="en-US" sz="1400" dirty="0">
                <a:latin typeface="Times New Roman" panose="02020603050405020304" pitchFamily="18" charset="0"/>
                <a:cs typeface="Times New Roman" panose="02020603050405020304" pitchFamily="18" charset="0"/>
              </a:rPr>
              <a:t>IBA Campus</a:t>
            </a:r>
          </a:p>
          <a:p>
            <a:pPr lvl="3"/>
            <a:r>
              <a:rPr lang="en-US" sz="1400" dirty="0">
                <a:latin typeface="Times New Roman" panose="02020603050405020304" pitchFamily="18" charset="0"/>
                <a:cs typeface="Times New Roman" panose="02020603050405020304" pitchFamily="18" charset="0"/>
              </a:rPr>
              <a:t>07:00- 16:0 </a:t>
            </a:r>
            <a:r>
              <a:rPr lang="en-US" sz="1400" dirty="0" err="1">
                <a:latin typeface="Times New Roman" panose="02020603050405020304" pitchFamily="18" charset="0"/>
                <a:cs typeface="Times New Roman" panose="02020603050405020304" pitchFamily="18" charset="0"/>
              </a:rPr>
              <a:t>hrs</a:t>
            </a:r>
            <a:endParaRPr lang="en-US" sz="1400" dirty="0">
              <a:latin typeface="Times New Roman" panose="02020603050405020304" pitchFamily="18" charset="0"/>
              <a:cs typeface="Times New Roman" panose="02020603050405020304" pitchFamily="18" charset="0"/>
            </a:endParaRPr>
          </a:p>
          <a:p>
            <a:pPr lvl="1"/>
            <a:r>
              <a:rPr lang="en-US" sz="1800" strike="sngStrike" dirty="0">
                <a:latin typeface="Times New Roman" panose="02020603050405020304" pitchFamily="18" charset="0"/>
                <a:cs typeface="Times New Roman" panose="02020603050405020304" pitchFamily="18" charset="0"/>
              </a:rPr>
              <a:t>Tuesday Oct 24</a:t>
            </a:r>
            <a:r>
              <a:rPr lang="en-US" sz="1800" strike="sngStrike" baseline="30000" dirty="0">
                <a:latin typeface="Times New Roman" panose="02020603050405020304" pitchFamily="18" charset="0"/>
                <a:cs typeface="Times New Roman" panose="02020603050405020304" pitchFamily="18" charset="0"/>
              </a:rPr>
              <a:t>th</a:t>
            </a:r>
            <a:r>
              <a:rPr lang="en-US" sz="1800" strike="sngStrike" dirty="0">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Canceled</a:t>
            </a:r>
          </a:p>
          <a:p>
            <a:pPr lvl="2"/>
            <a:r>
              <a:rPr lang="en-US" sz="1200" strike="sngStrike" dirty="0">
                <a:latin typeface="Times New Roman" panose="02020603050405020304" pitchFamily="18" charset="0"/>
                <a:cs typeface="Times New Roman" panose="02020603050405020304" pitchFamily="18" charset="0"/>
              </a:rPr>
              <a:t>CMTF Building</a:t>
            </a:r>
            <a:br>
              <a:rPr lang="en-US" sz="1200" strike="sngStrike" dirty="0">
                <a:latin typeface="Times New Roman" panose="02020603050405020304" pitchFamily="18" charset="0"/>
                <a:cs typeface="Times New Roman" panose="02020603050405020304" pitchFamily="18" charset="0"/>
              </a:rPr>
            </a:br>
            <a:r>
              <a:rPr lang="en-US" sz="1200" strike="sngStrike" dirty="0">
                <a:latin typeface="Times New Roman" panose="02020603050405020304" pitchFamily="18" charset="0"/>
                <a:cs typeface="Times New Roman" panose="02020603050405020304" pitchFamily="18" charset="0"/>
              </a:rPr>
              <a:t>Andy's pond pump station, Feeder 32/35</a:t>
            </a:r>
          </a:p>
          <a:p>
            <a:pPr lvl="3"/>
            <a:r>
              <a:rPr lang="en-US" sz="1400" strike="sngStrike" dirty="0">
                <a:latin typeface="Times New Roman" panose="02020603050405020304" pitchFamily="18" charset="0"/>
                <a:cs typeface="Times New Roman" panose="02020603050405020304" pitchFamily="18" charset="0"/>
              </a:rPr>
              <a:t>08:20-16:00</a:t>
            </a:r>
            <a:endParaRPr lang="en-US" sz="18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Monday Oct 23</a:t>
            </a:r>
            <a:r>
              <a:rPr lang="en-US" sz="1800" baseline="30000" dirty="0">
                <a:latin typeface="Times New Roman" panose="02020603050405020304" pitchFamily="18" charset="0"/>
                <a:cs typeface="Times New Roman" panose="02020603050405020304" pitchFamily="18" charset="0"/>
              </a:rPr>
              <a:t>rd</a:t>
            </a:r>
            <a:r>
              <a:rPr lang="en-US" sz="1800" dirty="0">
                <a:latin typeface="Times New Roman" panose="02020603050405020304" pitchFamily="18" charset="0"/>
                <a:cs typeface="Times New Roman" panose="02020603050405020304" pitchFamily="18" charset="0"/>
              </a:rPr>
              <a:t> </a:t>
            </a:r>
          </a:p>
          <a:p>
            <a:pPr lvl="2"/>
            <a:r>
              <a:rPr lang="en-US" sz="1600" dirty="0">
                <a:solidFill>
                  <a:srgbClr val="FF0000"/>
                </a:solidFill>
                <a:latin typeface="Times New Roman" panose="02020603050405020304" pitchFamily="18" charset="0"/>
                <a:cs typeface="Times New Roman" panose="02020603050405020304" pitchFamily="18" charset="0"/>
              </a:rPr>
              <a:t>Local Outage </a:t>
            </a:r>
            <a:r>
              <a:rPr lang="en-US" sz="1600" dirty="0">
                <a:latin typeface="Times New Roman" panose="02020603050405020304" pitchFamily="18" charset="0"/>
                <a:cs typeface="Times New Roman" panose="02020603050405020304" pitchFamily="18" charset="0"/>
              </a:rPr>
              <a:t>to AP30 </a:t>
            </a:r>
            <a:r>
              <a:rPr lang="en-US" sz="1400" dirty="0">
                <a:latin typeface="Times New Roman" panose="02020603050405020304" pitchFamily="18" charset="0"/>
                <a:cs typeface="Times New Roman" panose="02020603050405020304" pitchFamily="18" charset="0"/>
              </a:rPr>
              <a:t>Braided connection repair</a:t>
            </a:r>
          </a:p>
          <a:p>
            <a:pPr lvl="4"/>
            <a:r>
              <a:rPr lang="en-US" sz="1400" dirty="0">
                <a:latin typeface="Times New Roman" panose="02020603050405020304" pitchFamily="18" charset="0"/>
                <a:cs typeface="Times New Roman" panose="02020603050405020304" pitchFamily="18" charset="0"/>
              </a:rPr>
              <a:t>Start time ~08:30 </a:t>
            </a:r>
            <a:r>
              <a:rPr lang="en-US" sz="1400" dirty="0" err="1">
                <a:latin typeface="Times New Roman" panose="02020603050405020304" pitchFamily="18" charset="0"/>
                <a:cs typeface="Times New Roman" panose="02020603050405020304" pitchFamily="18" charset="0"/>
              </a:rPr>
              <a:t>hrs</a:t>
            </a:r>
            <a:r>
              <a:rPr lang="en-US" sz="1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1"/>
            <a:r>
              <a:rPr lang="en-US" sz="1800" strike="sngStrike" dirty="0">
                <a:latin typeface="Times New Roman" panose="02020603050405020304" pitchFamily="18" charset="0"/>
                <a:cs typeface="Times New Roman" panose="02020603050405020304" pitchFamily="18" charset="0"/>
              </a:rPr>
              <a:t>Wednesday Oct 25</a:t>
            </a:r>
            <a:r>
              <a:rPr lang="en-US" sz="1800" strike="sngStrike" baseline="30000" dirty="0">
                <a:latin typeface="Times New Roman" panose="02020603050405020304" pitchFamily="18" charset="0"/>
                <a:cs typeface="Times New Roman" panose="02020603050405020304" pitchFamily="18" charset="0"/>
              </a:rPr>
              <a:t>th</a:t>
            </a:r>
            <a:r>
              <a:rPr lang="en-US" sz="1800" strike="sngStrike" dirty="0">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Canceled</a:t>
            </a:r>
          </a:p>
          <a:p>
            <a:pPr lvl="2"/>
            <a:r>
              <a:rPr lang="en-US" sz="1600" strike="sngStrike" dirty="0">
                <a:latin typeface="Times New Roman" panose="02020603050405020304" pitchFamily="18" charset="0"/>
                <a:cs typeface="Times New Roman" panose="02020603050405020304" pitchFamily="18" charset="0"/>
              </a:rPr>
              <a:t>NML Feeder 35</a:t>
            </a:r>
          </a:p>
          <a:p>
            <a:pPr lvl="3"/>
            <a:r>
              <a:rPr lang="en-US" sz="1400" strike="sngStrike" dirty="0">
                <a:latin typeface="Times New Roman" panose="02020603050405020304" pitchFamily="18" charset="0"/>
                <a:cs typeface="Times New Roman" panose="02020603050405020304" pitchFamily="18" charset="0"/>
              </a:rPr>
              <a:t>08:20- 16:00 </a:t>
            </a:r>
            <a:r>
              <a:rPr lang="en-US" sz="1400" strike="sngStrike" dirty="0" err="1">
                <a:latin typeface="Times New Roman" panose="02020603050405020304" pitchFamily="18" charset="0"/>
                <a:cs typeface="Times New Roman" panose="02020603050405020304" pitchFamily="18" charset="0"/>
              </a:rPr>
              <a:t>hrs</a:t>
            </a:r>
            <a:endParaRPr lang="en-US" sz="1400" strike="sngStrike" dirty="0">
              <a:latin typeface="Times New Roman" panose="02020603050405020304" pitchFamily="18" charset="0"/>
              <a:cs typeface="Times New Roman" panose="02020603050405020304" pitchFamily="18" charset="0"/>
            </a:endParaRPr>
          </a:p>
          <a:p>
            <a:pPr lvl="1"/>
            <a:r>
              <a:rPr lang="en-US" sz="1800" strike="sngStrike" dirty="0">
                <a:latin typeface="Times New Roman" panose="02020603050405020304" pitchFamily="18" charset="0"/>
                <a:cs typeface="Times New Roman" panose="02020603050405020304" pitchFamily="18" charset="0"/>
              </a:rPr>
              <a:t>Thursday Oct </a:t>
            </a:r>
            <a:r>
              <a:rPr lang="en-US" sz="1800" strike="sngStrike">
                <a:latin typeface="Times New Roman" panose="02020603050405020304" pitchFamily="18" charset="0"/>
                <a:cs typeface="Times New Roman" panose="02020603050405020304" pitchFamily="18" charset="0"/>
              </a:rPr>
              <a:t>26</a:t>
            </a:r>
            <a:r>
              <a:rPr lang="en-US" sz="1800" strike="sngStrike" baseline="30000">
                <a:latin typeface="Times New Roman" panose="02020603050405020304" pitchFamily="18" charset="0"/>
                <a:cs typeface="Times New Roman" panose="02020603050405020304" pitchFamily="18" charset="0"/>
              </a:rPr>
              <a:t>th</a:t>
            </a:r>
            <a:r>
              <a:rPr lang="en-US" sz="1800" strike="sngStrike">
                <a:latin typeface="Times New Roman" panose="02020603050405020304" pitchFamily="18" charset="0"/>
                <a:cs typeface="Times New Roman" panose="02020603050405020304" pitchFamily="18" charset="0"/>
              </a:rPr>
              <a:t>  </a:t>
            </a:r>
            <a:r>
              <a:rPr lang="en-US" sz="1800" b="1">
                <a:solidFill>
                  <a:srgbClr val="FF0000"/>
                </a:solidFill>
                <a:latin typeface="Times New Roman" panose="02020603050405020304" pitchFamily="18" charset="0"/>
                <a:cs typeface="Times New Roman" panose="02020603050405020304" pitchFamily="18" charset="0"/>
              </a:rPr>
              <a:t>Canceled</a:t>
            </a:r>
            <a:endParaRPr lang="en-US" sz="1800" strike="sngStrike" dirty="0">
              <a:latin typeface="Times New Roman" panose="02020603050405020304" pitchFamily="18" charset="0"/>
              <a:cs typeface="Times New Roman" panose="02020603050405020304" pitchFamily="18" charset="0"/>
            </a:endParaRPr>
          </a:p>
          <a:p>
            <a:pPr lvl="2"/>
            <a:r>
              <a:rPr lang="en-US" sz="1400" strike="sngStrike" dirty="0">
                <a:latin typeface="Times New Roman" panose="02020603050405020304" pitchFamily="18" charset="0"/>
                <a:cs typeface="Times New Roman" panose="02020603050405020304" pitchFamily="18" charset="0"/>
              </a:rPr>
              <a:t>LAB B, NML </a:t>
            </a:r>
            <a:r>
              <a:rPr lang="en-US" sz="1400" strike="sngStrike" dirty="0" err="1">
                <a:latin typeface="Times New Roman" panose="02020603050405020304" pitchFamily="18" charset="0"/>
                <a:cs typeface="Times New Roman" panose="02020603050405020304" pitchFamily="18" charset="0"/>
              </a:rPr>
              <a:t>Cryo</a:t>
            </a:r>
            <a:r>
              <a:rPr lang="en-US" sz="1400" strike="sngStrike" dirty="0">
                <a:latin typeface="Times New Roman" panose="02020603050405020304" pitchFamily="18" charset="0"/>
                <a:cs typeface="Times New Roman" panose="02020603050405020304" pitchFamily="18" charset="0"/>
              </a:rPr>
              <a:t>, LAB E&amp;F, ABX, Feeder 35</a:t>
            </a:r>
          </a:p>
          <a:p>
            <a:pPr lvl="3"/>
            <a:r>
              <a:rPr lang="en-US" sz="1400" strike="sngStrike" dirty="0">
                <a:latin typeface="Times New Roman" panose="02020603050405020304" pitchFamily="18" charset="0"/>
                <a:cs typeface="Times New Roman" panose="02020603050405020304" pitchFamily="18" charset="0"/>
              </a:rPr>
              <a:t>08:20- 16:00 </a:t>
            </a:r>
            <a:r>
              <a:rPr lang="en-US" sz="1400" strike="sngStrike" dirty="0" err="1">
                <a:latin typeface="Times New Roman" panose="02020603050405020304" pitchFamily="18" charset="0"/>
                <a:cs typeface="Times New Roman" panose="02020603050405020304" pitchFamily="18" charset="0"/>
              </a:rPr>
              <a:t>hrs</a:t>
            </a:r>
            <a:endParaRPr lang="en-US" sz="1400" strike="sngStrike"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Wednesday Nov 1</a:t>
            </a:r>
            <a:r>
              <a:rPr lang="en-US" sz="1800" baseline="30000" dirty="0">
                <a:latin typeface="Times New Roman" panose="02020603050405020304" pitchFamily="18" charset="0"/>
                <a:cs typeface="Times New Roman" panose="02020603050405020304" pitchFamily="18" charset="0"/>
              </a:rPr>
              <a:t>st</a:t>
            </a:r>
            <a:endParaRPr lang="en-US" sz="1800" dirty="0">
              <a:latin typeface="Times New Roman" panose="02020603050405020304" pitchFamily="18" charset="0"/>
              <a:cs typeface="Times New Roman" panose="02020603050405020304" pitchFamily="18" charset="0"/>
            </a:endParaRPr>
          </a:p>
          <a:p>
            <a:pPr lvl="2"/>
            <a:r>
              <a:rPr lang="en-US" sz="1400" dirty="0">
                <a:latin typeface="Times New Roman" panose="02020603050405020304" pitchFamily="18" charset="0"/>
                <a:cs typeface="Times New Roman" panose="02020603050405020304" pitchFamily="18" charset="0"/>
              </a:rPr>
              <a:t>Feeder 45</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TEV Ring, Transfer Hall, All MR Service Buildings</a:t>
            </a:r>
          </a:p>
          <a:p>
            <a:pPr lvl="3"/>
            <a:r>
              <a:rPr lang="en-US" sz="1050" dirty="0">
                <a:latin typeface="Times New Roman" panose="02020603050405020304" pitchFamily="18" charset="0"/>
                <a:cs typeface="Times New Roman" panose="02020603050405020304" pitchFamily="18" charset="0"/>
              </a:rPr>
              <a:t>07:00- 16:00 </a:t>
            </a:r>
            <a:r>
              <a:rPr lang="en-US" sz="1050" dirty="0" err="1">
                <a:latin typeface="Times New Roman" panose="02020603050405020304" pitchFamily="18" charset="0"/>
                <a:cs typeface="Times New Roman" panose="02020603050405020304" pitchFamily="18" charset="0"/>
              </a:rPr>
              <a:t>hrs</a:t>
            </a:r>
            <a:r>
              <a:rPr lang="en-US" sz="1050" dirty="0">
                <a:latin typeface="Times New Roman" panose="02020603050405020304" pitchFamily="18" charset="0"/>
                <a:cs typeface="Times New Roman" panose="02020603050405020304" pitchFamily="18" charset="0"/>
              </a:rPr>
              <a:t> </a:t>
            </a:r>
          </a:p>
        </p:txBody>
      </p:sp>
      <p:sp>
        <p:nvSpPr>
          <p:cNvPr id="3" name="Title 2">
            <a:extLst>
              <a:ext uri="{FF2B5EF4-FFF2-40B4-BE49-F238E27FC236}">
                <a16:creationId xmlns:a16="http://schemas.microsoft.com/office/drawing/2014/main" id="{17A32520-D12F-44F5-B445-167D0D59CF2A}"/>
              </a:ext>
            </a:extLst>
          </p:cNvPr>
          <p:cNvSpPr>
            <a:spLocks noGrp="1"/>
          </p:cNvSpPr>
          <p:nvPr>
            <p:ph type="title"/>
          </p:nvPr>
        </p:nvSpPr>
        <p:spPr>
          <a:xfrm>
            <a:off x="228600" y="57904"/>
            <a:ext cx="8686800" cy="427877"/>
          </a:xfrm>
        </p:spPr>
        <p:txBody>
          <a:bodyPr/>
          <a:lstStyle/>
          <a:p>
            <a:r>
              <a:rPr lang="en-US" dirty="0"/>
              <a:t>Power Outages</a:t>
            </a:r>
          </a:p>
        </p:txBody>
      </p:sp>
      <p:sp>
        <p:nvSpPr>
          <p:cNvPr id="4" name="Date Placeholder 3">
            <a:extLst>
              <a:ext uri="{FF2B5EF4-FFF2-40B4-BE49-F238E27FC236}">
                <a16:creationId xmlns:a16="http://schemas.microsoft.com/office/drawing/2014/main" id="{878E58F5-A734-43A4-9326-F913FDA49E63}"/>
              </a:ext>
            </a:extLst>
          </p:cNvPr>
          <p:cNvSpPr>
            <a:spLocks noGrp="1"/>
          </p:cNvSpPr>
          <p:nvPr>
            <p:ph type="dt" sz="half" idx="2"/>
          </p:nvPr>
        </p:nvSpPr>
        <p:spPr/>
        <p:txBody>
          <a:bodyPr/>
          <a:lstStyle/>
          <a:p>
            <a:pPr>
              <a:defRPr/>
            </a:pPr>
            <a:fld id="{57ADAB69-348E-2C41-AF41-E98D046040A4}" type="datetime1">
              <a:rPr lang="en-US" smtClean="0"/>
              <a:t>10/20/2023</a:t>
            </a:fld>
            <a:endParaRPr lang="en-US" dirty="0"/>
          </a:p>
        </p:txBody>
      </p:sp>
      <p:sp>
        <p:nvSpPr>
          <p:cNvPr id="5" name="Footer Placeholder 4">
            <a:extLst>
              <a:ext uri="{FF2B5EF4-FFF2-40B4-BE49-F238E27FC236}">
                <a16:creationId xmlns:a16="http://schemas.microsoft.com/office/drawing/2014/main" id="{D4345464-80E1-4C63-BC0E-B1AED0267AFA}"/>
              </a:ext>
            </a:extLst>
          </p:cNvPr>
          <p:cNvSpPr>
            <a:spLocks noGrp="1"/>
          </p:cNvSpPr>
          <p:nvPr>
            <p:ph type="ftr" sz="quarter" idx="3"/>
          </p:nvPr>
        </p:nvSpPr>
        <p:spPr/>
        <p:txBody>
          <a:bodyPr/>
          <a:lstStyle/>
          <a:p>
            <a:pPr>
              <a:buFont typeface="Arial" panose="020B0604020202020204" pitchFamily="34" charset="0"/>
              <a:buChar char="•"/>
            </a:pPr>
            <a:r>
              <a:rPr lang="en-US" dirty="0"/>
              <a:t>Presenter | Presentation Title or Meeting</a:t>
            </a:r>
            <a:endParaRPr lang="en-US" b="1" dirty="0"/>
          </a:p>
        </p:txBody>
      </p:sp>
      <p:sp>
        <p:nvSpPr>
          <p:cNvPr id="6" name="Slide Number Placeholder 5">
            <a:extLst>
              <a:ext uri="{FF2B5EF4-FFF2-40B4-BE49-F238E27FC236}">
                <a16:creationId xmlns:a16="http://schemas.microsoft.com/office/drawing/2014/main" id="{00986C2F-4F4B-4D2C-B129-77C2100A7578}"/>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45959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81028F-61C5-FFE5-A513-EF1C9E65C37F}"/>
              </a:ext>
            </a:extLst>
          </p:cNvPr>
          <p:cNvSpPr>
            <a:spLocks noGrp="1"/>
          </p:cNvSpPr>
          <p:nvPr>
            <p:ph idx="1"/>
          </p:nvPr>
        </p:nvSpPr>
        <p:spPr>
          <a:xfrm>
            <a:off x="108208" y="440060"/>
            <a:ext cx="8672513" cy="5857998"/>
          </a:xfrm>
        </p:spPr>
        <p:txBody>
          <a:bodyPr/>
          <a:lstStyle/>
          <a:p>
            <a:r>
              <a:rPr lang="en-US" sz="1800" dirty="0"/>
              <a:t>Re-coring Back to Operational Keys (typically done after 16:00 </a:t>
            </a:r>
            <a:r>
              <a:rPr lang="en-US" sz="1800" dirty="0" err="1"/>
              <a:t>hrs</a:t>
            </a:r>
            <a:r>
              <a:rPr lang="en-US" sz="1800" dirty="0"/>
              <a:t>)</a:t>
            </a:r>
          </a:p>
          <a:p>
            <a:pPr lvl="1"/>
            <a:r>
              <a:rPr lang="en-US" sz="1400" dirty="0"/>
              <a:t>MI		    Monday Nov 6</a:t>
            </a:r>
            <a:r>
              <a:rPr lang="en-US" sz="1400" baseline="30000" dirty="0"/>
              <a:t>th</a:t>
            </a:r>
            <a:r>
              <a:rPr lang="en-US" sz="1400" dirty="0"/>
              <a:t> </a:t>
            </a:r>
          </a:p>
          <a:p>
            <a:pPr lvl="1"/>
            <a:r>
              <a:rPr lang="en-US" sz="1400" dirty="0"/>
              <a:t>Muon Campus   TBS (To Be Set)</a:t>
            </a:r>
          </a:p>
          <a:p>
            <a:r>
              <a:rPr lang="en-US" sz="1800" dirty="0"/>
              <a:t>MI Q319 and Main power Supplies Ramps Studies</a:t>
            </a:r>
          </a:p>
          <a:p>
            <a:pPr lvl="1"/>
            <a:r>
              <a:rPr lang="en-US" sz="1600" dirty="0"/>
              <a:t>More details in next slide</a:t>
            </a:r>
          </a:p>
          <a:p>
            <a:r>
              <a:rPr lang="en-US" sz="1800" dirty="0"/>
              <a:t>Tunnel Cleaning </a:t>
            </a:r>
          </a:p>
          <a:p>
            <a:pPr lvl="1"/>
            <a:r>
              <a:rPr lang="en-US" sz="1400" dirty="0"/>
              <a:t> Main Injector completed by Nov 3</a:t>
            </a:r>
            <a:r>
              <a:rPr lang="en-US" sz="1400" baseline="30000" dirty="0"/>
              <a:t>rd</a:t>
            </a:r>
            <a:r>
              <a:rPr lang="en-US" sz="1400" dirty="0"/>
              <a:t> </a:t>
            </a:r>
          </a:p>
          <a:p>
            <a:pPr lvl="1"/>
            <a:r>
              <a:rPr lang="en-US" sz="1400" dirty="0"/>
              <a:t> Muon Campus will be scheduled soon</a:t>
            </a:r>
          </a:p>
          <a:p>
            <a:endParaRPr lang="en-US" sz="1600" dirty="0"/>
          </a:p>
          <a:p>
            <a:r>
              <a:rPr lang="en-US" sz="1600" dirty="0"/>
              <a:t>Beam Ready</a:t>
            </a:r>
          </a:p>
          <a:p>
            <a:pPr lvl="1"/>
            <a:r>
              <a:rPr lang="en-US" sz="1600" dirty="0"/>
              <a:t>“ALL” Tunnel activities complete </a:t>
            </a:r>
          </a:p>
          <a:p>
            <a:pPr lvl="1"/>
            <a:r>
              <a:rPr lang="en-US" sz="1600" dirty="0"/>
              <a:t>Safety System test completed</a:t>
            </a:r>
          </a:p>
          <a:p>
            <a:pPr lvl="1"/>
            <a:r>
              <a:rPr lang="en-US" sz="1600" dirty="0"/>
              <a:t>System </a:t>
            </a:r>
            <a:r>
              <a:rPr lang="en-US" sz="1600" dirty="0" err="1"/>
              <a:t>Start-UP</a:t>
            </a:r>
            <a:r>
              <a:rPr lang="en-US" sz="1600" dirty="0"/>
              <a:t> Sign-off sheets complete</a:t>
            </a:r>
          </a:p>
          <a:p>
            <a:pPr lvl="1"/>
            <a:r>
              <a:rPr lang="en-US" sz="1600" dirty="0"/>
              <a:t>Power Supply tests completed </a:t>
            </a:r>
          </a:p>
          <a:p>
            <a:pPr lvl="1"/>
            <a:r>
              <a:rPr lang="en-US" sz="1600" dirty="0"/>
              <a:t>“All” Systems on and in an operational state (Soft Time Frames)</a:t>
            </a:r>
          </a:p>
          <a:p>
            <a:pPr lvl="2"/>
            <a:r>
              <a:rPr lang="en-US" sz="1400" dirty="0"/>
              <a:t>Linac: 			Mid Dec</a:t>
            </a:r>
          </a:p>
          <a:p>
            <a:pPr lvl="2"/>
            <a:r>
              <a:rPr lang="en-US" sz="1400" dirty="0"/>
              <a:t>Booster: 		Early Jan</a:t>
            </a:r>
          </a:p>
          <a:p>
            <a:pPr lvl="2"/>
            <a:r>
              <a:rPr lang="en-US" sz="1400" dirty="0"/>
              <a:t>BNB: 			Early Jan</a:t>
            </a:r>
          </a:p>
          <a:p>
            <a:pPr lvl="2"/>
            <a:r>
              <a:rPr lang="en-US" sz="1400" dirty="0"/>
              <a:t>MI/RR: 			Early Jan</a:t>
            </a:r>
          </a:p>
          <a:p>
            <a:pPr lvl="2"/>
            <a:r>
              <a:rPr lang="en-US" sz="1400" dirty="0"/>
              <a:t>NuMI: 			Early Jan</a:t>
            </a:r>
          </a:p>
          <a:p>
            <a:pPr lvl="2"/>
            <a:r>
              <a:rPr lang="en-US" sz="1200" dirty="0"/>
              <a:t>External beam lines: 	Early Feb</a:t>
            </a:r>
          </a:p>
        </p:txBody>
      </p:sp>
      <p:sp>
        <p:nvSpPr>
          <p:cNvPr id="3" name="Title 2">
            <a:extLst>
              <a:ext uri="{FF2B5EF4-FFF2-40B4-BE49-F238E27FC236}">
                <a16:creationId xmlns:a16="http://schemas.microsoft.com/office/drawing/2014/main" id="{7FC2D037-0FE7-7E6D-B302-FFF4612CBFCC}"/>
              </a:ext>
            </a:extLst>
          </p:cNvPr>
          <p:cNvSpPr>
            <a:spLocks noGrp="1"/>
          </p:cNvSpPr>
          <p:nvPr>
            <p:ph type="title"/>
          </p:nvPr>
        </p:nvSpPr>
        <p:spPr>
          <a:xfrm>
            <a:off x="164804" y="7163"/>
            <a:ext cx="8686800" cy="427877"/>
          </a:xfrm>
        </p:spPr>
        <p:txBody>
          <a:bodyPr/>
          <a:lstStyle/>
          <a:p>
            <a:r>
              <a:rPr lang="en-US" dirty="0"/>
              <a:t>Important Activities</a:t>
            </a:r>
          </a:p>
        </p:txBody>
      </p:sp>
      <p:sp>
        <p:nvSpPr>
          <p:cNvPr id="4" name="Date Placeholder 3">
            <a:extLst>
              <a:ext uri="{FF2B5EF4-FFF2-40B4-BE49-F238E27FC236}">
                <a16:creationId xmlns:a16="http://schemas.microsoft.com/office/drawing/2014/main" id="{234ADF13-299E-B98C-269D-976B93D2275A}"/>
              </a:ext>
            </a:extLst>
          </p:cNvPr>
          <p:cNvSpPr>
            <a:spLocks noGrp="1"/>
          </p:cNvSpPr>
          <p:nvPr>
            <p:ph type="dt" sz="half" idx="2"/>
          </p:nvPr>
        </p:nvSpPr>
        <p:spPr/>
        <p:txBody>
          <a:bodyPr/>
          <a:lstStyle/>
          <a:p>
            <a:pPr>
              <a:defRPr/>
            </a:pPr>
            <a:fld id="{57ADAB69-348E-2C41-AF41-E98D046040A4}" type="datetime1">
              <a:rPr lang="en-US" smtClean="0"/>
              <a:t>10/20/2023</a:t>
            </a:fld>
            <a:endParaRPr lang="en-US" dirty="0"/>
          </a:p>
        </p:txBody>
      </p:sp>
      <p:sp>
        <p:nvSpPr>
          <p:cNvPr id="5" name="Footer Placeholder 4">
            <a:extLst>
              <a:ext uri="{FF2B5EF4-FFF2-40B4-BE49-F238E27FC236}">
                <a16:creationId xmlns:a16="http://schemas.microsoft.com/office/drawing/2014/main" id="{33B14B53-7634-29E0-1CA1-5DA88BC40877}"/>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41017F1E-E1F6-90CB-6CD5-6FB9011451A1}"/>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 name="TextBox 6">
            <a:extLst>
              <a:ext uri="{FF2B5EF4-FFF2-40B4-BE49-F238E27FC236}">
                <a16:creationId xmlns:a16="http://schemas.microsoft.com/office/drawing/2014/main" id="{25BC1524-5253-EF68-CEDA-0F9934FF0675}"/>
              </a:ext>
            </a:extLst>
          </p:cNvPr>
          <p:cNvSpPr txBox="1"/>
          <p:nvPr/>
        </p:nvSpPr>
        <p:spPr>
          <a:xfrm>
            <a:off x="6131441" y="1254642"/>
            <a:ext cx="3012559" cy="2400657"/>
          </a:xfrm>
          <a:prstGeom prst="rect">
            <a:avLst/>
          </a:prstGeom>
          <a:noFill/>
        </p:spPr>
        <p:txBody>
          <a:bodyPr wrap="square" rtlCol="0">
            <a:spAutoFit/>
          </a:bodyPr>
          <a:lstStyle/>
          <a:p>
            <a:r>
              <a:rPr lang="en-US" sz="1400" dirty="0">
                <a:solidFill>
                  <a:srgbClr val="FF0000"/>
                </a:solidFill>
              </a:rPr>
              <a:t>Wild cards still in play</a:t>
            </a:r>
          </a:p>
          <a:p>
            <a:pPr marL="285750" indent="-285750">
              <a:buFont typeface="Arial" panose="020B0604020202020204" pitchFamily="34" charset="0"/>
              <a:buChar char="•"/>
            </a:pPr>
            <a:r>
              <a:rPr lang="en-US" sz="1400" dirty="0">
                <a:solidFill>
                  <a:srgbClr val="FF0000"/>
                </a:solidFill>
              </a:rPr>
              <a:t>Gate installation to isolate the accelerator complex with the rest of the lab</a:t>
            </a:r>
          </a:p>
          <a:p>
            <a:pPr marL="285750" indent="-285750">
              <a:buFont typeface="Arial" panose="020B0604020202020204" pitchFamily="34" charset="0"/>
              <a:buChar char="•"/>
            </a:pPr>
            <a:r>
              <a:rPr lang="en-US" sz="1400" dirty="0">
                <a:solidFill>
                  <a:srgbClr val="FF0000"/>
                </a:solidFill>
              </a:rPr>
              <a:t>Fencing around some buildings</a:t>
            </a:r>
          </a:p>
          <a:p>
            <a:pPr marL="742950" lvl="1" indent="-285750">
              <a:buFont typeface="Arial" panose="020B0604020202020204" pitchFamily="34" charset="0"/>
              <a:buChar char="•"/>
            </a:pPr>
            <a:r>
              <a:rPr lang="en-US" sz="1400" dirty="0">
                <a:solidFill>
                  <a:srgbClr val="FF0000"/>
                </a:solidFill>
              </a:rPr>
              <a:t>Muon Campus</a:t>
            </a:r>
          </a:p>
          <a:p>
            <a:pPr marL="742950" lvl="1" indent="-285750">
              <a:buFont typeface="Arial" panose="020B0604020202020204" pitchFamily="34" charset="0"/>
              <a:buChar char="•"/>
            </a:pPr>
            <a:r>
              <a:rPr lang="en-US" sz="1400" dirty="0">
                <a:solidFill>
                  <a:srgbClr val="FF0000"/>
                </a:solidFill>
              </a:rPr>
              <a:t>BNB</a:t>
            </a:r>
          </a:p>
          <a:p>
            <a:pPr marL="742950" lvl="1" indent="-285750">
              <a:buFont typeface="Arial" panose="020B0604020202020204" pitchFamily="34" charset="0"/>
              <a:buChar char="•"/>
            </a:pPr>
            <a:r>
              <a:rPr lang="en-US" sz="1400" dirty="0">
                <a:solidFill>
                  <a:srgbClr val="FF0000"/>
                </a:solidFill>
              </a:rPr>
              <a:t>Booster</a:t>
            </a:r>
          </a:p>
          <a:p>
            <a:pPr marL="742950" lvl="1" indent="-285750">
              <a:buFont typeface="Arial" panose="020B0604020202020204" pitchFamily="34" charset="0"/>
              <a:buChar char="•"/>
            </a:pPr>
            <a:r>
              <a:rPr lang="en-US" sz="1400" dirty="0" err="1">
                <a:solidFill>
                  <a:srgbClr val="FF0000"/>
                </a:solidFill>
              </a:rPr>
              <a:t>Ect</a:t>
            </a:r>
            <a:r>
              <a:rPr lang="en-US" sz="1400" dirty="0">
                <a:solidFill>
                  <a:srgbClr val="FF0000"/>
                </a:solidFill>
              </a:rPr>
              <a: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6327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849B1B-2D1E-7BAA-EAF9-14EB0D73C552}"/>
              </a:ext>
            </a:extLst>
          </p:cNvPr>
          <p:cNvSpPr>
            <a:spLocks noGrp="1"/>
          </p:cNvSpPr>
          <p:nvPr>
            <p:ph type="title"/>
          </p:nvPr>
        </p:nvSpPr>
        <p:spPr/>
        <p:txBody>
          <a:bodyPr/>
          <a:lstStyle/>
          <a:p>
            <a:r>
              <a:rPr lang="en-US" dirty="0"/>
              <a:t>MI Ramp and Q319 Testing</a:t>
            </a:r>
          </a:p>
        </p:txBody>
      </p:sp>
      <p:sp>
        <p:nvSpPr>
          <p:cNvPr id="4" name="Date Placeholder 3">
            <a:extLst>
              <a:ext uri="{FF2B5EF4-FFF2-40B4-BE49-F238E27FC236}">
                <a16:creationId xmlns:a16="http://schemas.microsoft.com/office/drawing/2014/main" id="{B4858E0C-DF76-7A74-ADCE-C5B35A8F4185}"/>
              </a:ext>
            </a:extLst>
          </p:cNvPr>
          <p:cNvSpPr>
            <a:spLocks noGrp="1"/>
          </p:cNvSpPr>
          <p:nvPr>
            <p:ph type="dt" sz="half" idx="2"/>
          </p:nvPr>
        </p:nvSpPr>
        <p:spPr/>
        <p:txBody>
          <a:bodyPr/>
          <a:lstStyle/>
          <a:p>
            <a:pPr>
              <a:defRPr/>
            </a:pPr>
            <a:fld id="{57ADAB69-348E-2C41-AF41-E98D046040A4}" type="datetime1">
              <a:rPr lang="en-US" smtClean="0"/>
              <a:t>10/20/2023</a:t>
            </a:fld>
            <a:endParaRPr lang="en-US" dirty="0"/>
          </a:p>
        </p:txBody>
      </p:sp>
      <p:sp>
        <p:nvSpPr>
          <p:cNvPr id="5" name="Footer Placeholder 4">
            <a:extLst>
              <a:ext uri="{FF2B5EF4-FFF2-40B4-BE49-F238E27FC236}">
                <a16:creationId xmlns:a16="http://schemas.microsoft.com/office/drawing/2014/main" id="{2A60C3F3-29C6-79D2-A08B-1768CD3FF6A7}"/>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AD2893CF-0846-C170-9BF4-28CDC0FE556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graphicFrame>
        <p:nvGraphicFramePr>
          <p:cNvPr id="38" name="Object 37">
            <a:extLst>
              <a:ext uri="{FF2B5EF4-FFF2-40B4-BE49-F238E27FC236}">
                <a16:creationId xmlns:a16="http://schemas.microsoft.com/office/drawing/2014/main" id="{D34DCCDC-BB1D-0C91-0D2C-19E9A33D2E80}"/>
              </a:ext>
            </a:extLst>
          </p:cNvPr>
          <p:cNvGraphicFramePr>
            <a:graphicFrameLocks noChangeAspect="1"/>
          </p:cNvGraphicFramePr>
          <p:nvPr>
            <p:extLst>
              <p:ext uri="{D42A27DB-BD31-4B8C-83A1-F6EECF244321}">
                <p14:modId xmlns:p14="http://schemas.microsoft.com/office/powerpoint/2010/main" val="1602344395"/>
              </p:ext>
            </p:extLst>
          </p:nvPr>
        </p:nvGraphicFramePr>
        <p:xfrm>
          <a:off x="47625" y="799988"/>
          <a:ext cx="9096375" cy="3669685"/>
        </p:xfrm>
        <a:graphic>
          <a:graphicData uri="http://schemas.openxmlformats.org/presentationml/2006/ole">
            <mc:AlternateContent xmlns:mc="http://schemas.openxmlformats.org/markup-compatibility/2006">
              <mc:Choice xmlns:v="urn:schemas-microsoft-com:vml" Requires="v">
                <p:oleObj name="Worksheet" r:id="rId2" imgW="10953793" imgH="4362244" progId="Excel.Sheet.12">
                  <p:embed/>
                </p:oleObj>
              </mc:Choice>
              <mc:Fallback>
                <p:oleObj name="Worksheet" r:id="rId2" imgW="10953793" imgH="4362244" progId="Excel.Sheet.12">
                  <p:embed/>
                  <p:pic>
                    <p:nvPicPr>
                      <p:cNvPr id="38" name="Object 37">
                        <a:extLst>
                          <a:ext uri="{FF2B5EF4-FFF2-40B4-BE49-F238E27FC236}">
                            <a16:creationId xmlns:a16="http://schemas.microsoft.com/office/drawing/2014/main" id="{D34DCCDC-BB1D-0C91-0D2C-19E9A33D2E80}"/>
                          </a:ext>
                        </a:extLst>
                      </p:cNvPr>
                      <p:cNvPicPr/>
                      <p:nvPr/>
                    </p:nvPicPr>
                    <p:blipFill>
                      <a:blip r:embed="rId3"/>
                      <a:stretch>
                        <a:fillRect/>
                      </a:stretch>
                    </p:blipFill>
                    <p:spPr>
                      <a:xfrm>
                        <a:off x="47625" y="799988"/>
                        <a:ext cx="9096375" cy="3669685"/>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id="{C14F6676-FC02-9551-1778-E824EC0E4BBF}"/>
              </a:ext>
            </a:extLst>
          </p:cNvPr>
          <p:cNvSpPr txBox="1"/>
          <p:nvPr/>
        </p:nvSpPr>
        <p:spPr>
          <a:xfrm>
            <a:off x="151181" y="4583861"/>
            <a:ext cx="9017405" cy="1384995"/>
          </a:xfrm>
          <a:prstGeom prst="rect">
            <a:avLst/>
          </a:prstGeom>
          <a:noFill/>
        </p:spPr>
        <p:txBody>
          <a:bodyPr wrap="none" rtlCol="0">
            <a:spAutoFit/>
          </a:bodyPr>
          <a:lstStyle/>
          <a:p>
            <a:r>
              <a:rPr lang="en-US" dirty="0"/>
              <a:t>Why are we doing this now?</a:t>
            </a:r>
          </a:p>
          <a:p>
            <a:pPr marL="342900" indent="-342900">
              <a:buFont typeface="Arial" panose="020B0604020202020204" pitchFamily="34" charset="0"/>
              <a:buChar char="•"/>
            </a:pPr>
            <a:r>
              <a:rPr lang="en-US" sz="2000" dirty="0"/>
              <a:t>We have a new design for Quad Magnet that we can only really test in the tunnel.</a:t>
            </a:r>
          </a:p>
          <a:p>
            <a:pPr marL="800100" lvl="1" indent="-342900">
              <a:buFont typeface="Arial" panose="020B0604020202020204" pitchFamily="34" charset="0"/>
              <a:buChar char="•"/>
            </a:pPr>
            <a:r>
              <a:rPr lang="en-US" sz="2000" dirty="0"/>
              <a:t>If it fails, we have sometime to produce plan “B”</a:t>
            </a:r>
          </a:p>
          <a:p>
            <a:pPr marL="342900" indent="-342900">
              <a:buFont typeface="Arial" panose="020B0604020202020204" pitchFamily="34" charset="0"/>
              <a:buChar char="•"/>
            </a:pPr>
            <a:r>
              <a:rPr lang="en-US" sz="2000" dirty="0"/>
              <a:t>Significant power supply work done. </a:t>
            </a:r>
          </a:p>
        </p:txBody>
      </p:sp>
    </p:spTree>
    <p:extLst>
      <p:ext uri="{BB962C8B-B14F-4D97-AF65-F5344CB8AC3E}">
        <p14:creationId xmlns:p14="http://schemas.microsoft.com/office/powerpoint/2010/main" val="314423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685629-37FE-2FEF-BC44-E981622829B4}"/>
              </a:ext>
            </a:extLst>
          </p:cNvPr>
          <p:cNvSpPr>
            <a:spLocks noGrp="1"/>
          </p:cNvSpPr>
          <p:nvPr>
            <p:ph idx="1"/>
          </p:nvPr>
        </p:nvSpPr>
        <p:spPr/>
        <p:txBody>
          <a:bodyPr/>
          <a:lstStyle/>
          <a:p>
            <a:r>
              <a:rPr lang="en-US" dirty="0"/>
              <a:t>Safety System Testing</a:t>
            </a:r>
          </a:p>
          <a:p>
            <a:pPr lvl="1"/>
            <a:r>
              <a:rPr lang="en-US" sz="2000" dirty="0"/>
              <a:t>Next Week SSI (Safety System Integrity testing)</a:t>
            </a:r>
          </a:p>
          <a:p>
            <a:pPr lvl="2"/>
            <a:r>
              <a:rPr lang="en-US" sz="1800" dirty="0"/>
              <a:t>MI-8, MI10, MI20-62  (leave it as you found it)</a:t>
            </a:r>
          </a:p>
          <a:p>
            <a:pPr lvl="2"/>
            <a:endParaRPr lang="en-US" sz="1800" dirty="0"/>
          </a:p>
          <a:p>
            <a:pPr lvl="1"/>
            <a:r>
              <a:rPr lang="en-US" sz="2000" dirty="0"/>
              <a:t>Next Week SST (Safety System Testing)</a:t>
            </a:r>
          </a:p>
          <a:p>
            <a:pPr lvl="2"/>
            <a:r>
              <a:rPr lang="en-US" sz="1800" dirty="0"/>
              <a:t>Area that work has fully been completed we will start securing and prepare for our annual testing.  The intent here is to keep enclosures secured moving forward </a:t>
            </a:r>
          </a:p>
          <a:p>
            <a:pPr lvl="3"/>
            <a:r>
              <a:rPr lang="en-US" sz="1600" dirty="0"/>
              <a:t>List will be posted next week</a:t>
            </a:r>
          </a:p>
          <a:p>
            <a:r>
              <a:rPr lang="en-US"/>
              <a:t>Grey </a:t>
            </a:r>
            <a:r>
              <a:rPr lang="en-US" dirty="0"/>
              <a:t>period Work</a:t>
            </a:r>
          </a:p>
          <a:p>
            <a:pPr lvl="1"/>
            <a:r>
              <a:rPr lang="en-US" sz="2000" dirty="0"/>
              <a:t>We have received several requests from several machine </a:t>
            </a:r>
          </a:p>
          <a:p>
            <a:pPr lvl="1"/>
            <a:r>
              <a:rPr lang="en-US" sz="2000" dirty="0"/>
              <a:t>We ask that all request are in by the close of Business Monday October 23</a:t>
            </a:r>
            <a:r>
              <a:rPr lang="en-US" sz="2000" baseline="30000" dirty="0"/>
              <a:t>rd</a:t>
            </a:r>
            <a:r>
              <a:rPr lang="en-US" sz="2000" dirty="0"/>
              <a:t> </a:t>
            </a:r>
          </a:p>
          <a:p>
            <a:pPr lvl="1"/>
            <a:r>
              <a:rPr lang="en-US" sz="2000" dirty="0"/>
              <a:t>By Friday the 27</a:t>
            </a:r>
            <a:r>
              <a:rPr lang="en-US" sz="2000" baseline="30000" dirty="0"/>
              <a:t>th</a:t>
            </a:r>
            <a:r>
              <a:rPr lang="en-US" sz="2000" dirty="0"/>
              <a:t> of October we will post a list of approved work and a Grey period Shutdown work list will be opened</a:t>
            </a:r>
          </a:p>
        </p:txBody>
      </p:sp>
      <p:sp>
        <p:nvSpPr>
          <p:cNvPr id="3" name="Title 2">
            <a:extLst>
              <a:ext uri="{FF2B5EF4-FFF2-40B4-BE49-F238E27FC236}">
                <a16:creationId xmlns:a16="http://schemas.microsoft.com/office/drawing/2014/main" id="{1875FA29-E6DC-798E-1BBC-7E4588AFEEA2}"/>
              </a:ext>
            </a:extLst>
          </p:cNvPr>
          <p:cNvSpPr>
            <a:spLocks noGrp="1"/>
          </p:cNvSpPr>
          <p:nvPr>
            <p:ph type="title"/>
          </p:nvPr>
        </p:nvSpPr>
        <p:spPr>
          <a:xfrm>
            <a:off x="228600" y="251752"/>
            <a:ext cx="8915400" cy="427877"/>
          </a:xfrm>
        </p:spPr>
        <p:txBody>
          <a:bodyPr/>
          <a:lstStyle/>
          <a:p>
            <a:r>
              <a:rPr lang="en-US" dirty="0"/>
              <a:t>Moving into the Grey Period and in the Grey Period</a:t>
            </a:r>
          </a:p>
        </p:txBody>
      </p:sp>
      <p:sp>
        <p:nvSpPr>
          <p:cNvPr id="4" name="Date Placeholder 3">
            <a:extLst>
              <a:ext uri="{FF2B5EF4-FFF2-40B4-BE49-F238E27FC236}">
                <a16:creationId xmlns:a16="http://schemas.microsoft.com/office/drawing/2014/main" id="{3C62C45B-D622-CB27-436E-BB57500321ED}"/>
              </a:ext>
            </a:extLst>
          </p:cNvPr>
          <p:cNvSpPr>
            <a:spLocks noGrp="1"/>
          </p:cNvSpPr>
          <p:nvPr>
            <p:ph type="dt" sz="half" idx="2"/>
          </p:nvPr>
        </p:nvSpPr>
        <p:spPr/>
        <p:txBody>
          <a:bodyPr/>
          <a:lstStyle/>
          <a:p>
            <a:pPr>
              <a:defRPr/>
            </a:pPr>
            <a:fld id="{57ADAB69-348E-2C41-AF41-E98D046040A4}" type="datetime1">
              <a:rPr lang="en-US" smtClean="0"/>
              <a:t>10/20/2023</a:t>
            </a:fld>
            <a:endParaRPr lang="en-US" dirty="0"/>
          </a:p>
        </p:txBody>
      </p:sp>
      <p:sp>
        <p:nvSpPr>
          <p:cNvPr id="5" name="Footer Placeholder 4">
            <a:extLst>
              <a:ext uri="{FF2B5EF4-FFF2-40B4-BE49-F238E27FC236}">
                <a16:creationId xmlns:a16="http://schemas.microsoft.com/office/drawing/2014/main" id="{9D6CEA65-DF48-3009-609C-9E16E9C1EF31}"/>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9CC0F40F-4CD2-5B83-6D65-BC45E00AA3A1}"/>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3966068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5A970-4367-AAF9-2E4F-4FC0D05EB788}"/>
              </a:ext>
            </a:extLst>
          </p:cNvPr>
          <p:cNvSpPr>
            <a:spLocks noGrp="1"/>
          </p:cNvSpPr>
          <p:nvPr>
            <p:ph idx="1"/>
          </p:nvPr>
        </p:nvSpPr>
        <p:spPr>
          <a:xfrm>
            <a:off x="228600" y="543698"/>
            <a:ext cx="8672513" cy="5807676"/>
          </a:xfrm>
        </p:spPr>
        <p:txBody>
          <a:bodyPr/>
          <a:lstStyle/>
          <a:p>
            <a:pPr marL="342900" marR="0" lvl="0" indent="-342900">
              <a:spcBef>
                <a:spcPts val="0"/>
              </a:spcBef>
              <a:spcAft>
                <a:spcPts val="0"/>
              </a:spcAft>
              <a:buFont typeface="+mj-lt"/>
              <a:buAutoNum type="arabicPeriod"/>
              <a:tabLst>
                <a:tab pos="457200" algn="l"/>
              </a:tabLst>
            </a:pPr>
            <a:r>
              <a:rPr lang="en-US" sz="1800" u="sng" dirty="0">
                <a:solidFill>
                  <a:srgbClr val="000000"/>
                </a:solidFill>
                <a:effectLst/>
                <a:latin typeface="Aptos" panose="020B0004020202020204" pitchFamily="34" charset="0"/>
                <a:ea typeface="Times New Roman" panose="02020603050405020304" pitchFamily="18" charset="0"/>
              </a:rPr>
              <a:t>Cathodic Protection work at MIPV03-10 (North of MI30), and further North at MI21</a:t>
            </a:r>
            <a:r>
              <a:rPr lang="en-US" sz="1800" dirty="0">
                <a:solidFill>
                  <a:srgbClr val="000000"/>
                </a:solidFill>
                <a:effectLst/>
                <a:latin typeface="Aptos" panose="020B0004020202020204" pitchFamily="34" charset="0"/>
                <a:ea typeface="Times New Roman" panose="02020603050405020304" pitchFamily="18" charset="0"/>
              </a:rPr>
              <a:t>.   As of tomorrow, 10/20/23, all work in these areas are planned to be finished by end of business.   Repair work at the MIPV03-10 vault will require the replacement of a type LB (90 degree electrical fitting) that was damaged during restoration work today.  Volt Electric will be the contractor performing the work, and Kristian Bennett will be the Task Manager on this job.   Kristian's number is 630-524-8171.   </a:t>
            </a:r>
            <a:endParaRPr lang="en-US" sz="1800" dirty="0">
              <a:solidFill>
                <a:srgbClr val="000000"/>
              </a:solidFill>
              <a:effectLst/>
              <a:latin typeface="Calibri" panose="020F0502020204030204" pitchFamily="34" charset="0"/>
              <a:ea typeface="Yu Gothic" panose="020B0400000000000000" pitchFamily="34" charset="-128"/>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rPr>
              <a:t> </a:t>
            </a:r>
          </a:p>
          <a:p>
            <a:pPr marL="0" marR="0">
              <a:spcBef>
                <a:spcPts val="0"/>
              </a:spcBef>
              <a:spcAft>
                <a:spcPts val="0"/>
              </a:spcAft>
            </a:pPr>
            <a:endParaRPr lang="en-US" sz="1800" dirty="0">
              <a:effectLst/>
              <a:latin typeface="Calibri" panose="020F0502020204030204" pitchFamily="34" charset="0"/>
              <a:ea typeface="Yu Gothic" panose="020B0400000000000000" pitchFamily="34" charset="-128"/>
            </a:endParaRPr>
          </a:p>
          <a:p>
            <a:pPr marL="0" marR="0">
              <a:spcBef>
                <a:spcPts val="0"/>
              </a:spcBef>
              <a:spcAft>
                <a:spcPts val="0"/>
              </a:spcAft>
            </a:pPr>
            <a:endParaRPr lang="en-US" sz="1800" dirty="0">
              <a:latin typeface="Calibri" panose="020F0502020204030204" pitchFamily="34" charset="0"/>
              <a:ea typeface="Yu Gothic" panose="020B0400000000000000" pitchFamily="34" charset="-128"/>
            </a:endParaRPr>
          </a:p>
          <a:p>
            <a:pPr marL="0" marR="0">
              <a:spcBef>
                <a:spcPts val="0"/>
              </a:spcBef>
              <a:spcAft>
                <a:spcPts val="0"/>
              </a:spcAft>
            </a:pPr>
            <a:endParaRPr lang="en-US" sz="1800" dirty="0">
              <a:effectLst/>
              <a:latin typeface="Calibri" panose="020F0502020204030204" pitchFamily="34" charset="0"/>
              <a:ea typeface="Yu Gothic" panose="020B0400000000000000" pitchFamily="34" charset="-128"/>
            </a:endParaRPr>
          </a:p>
          <a:p>
            <a:pPr marL="0" marR="0">
              <a:spcBef>
                <a:spcPts val="0"/>
              </a:spcBef>
              <a:spcAft>
                <a:spcPts val="0"/>
              </a:spcAft>
            </a:pPr>
            <a:endParaRPr lang="en-US" sz="1800" dirty="0">
              <a:latin typeface="Calibri" panose="020F0502020204030204" pitchFamily="34" charset="0"/>
              <a:ea typeface="Yu Gothic" panose="020B0400000000000000" pitchFamily="34" charset="-128"/>
            </a:endParaRPr>
          </a:p>
          <a:p>
            <a:pPr marL="0" marR="0">
              <a:spcBef>
                <a:spcPts val="0"/>
              </a:spcBef>
              <a:spcAft>
                <a:spcPts val="0"/>
              </a:spcAft>
            </a:pPr>
            <a:endParaRPr lang="en-US" sz="1800" dirty="0">
              <a:effectLst/>
              <a:latin typeface="Calibri" panose="020F0502020204030204" pitchFamily="34" charset="0"/>
              <a:ea typeface="Yu Gothic" panose="020B0400000000000000" pitchFamily="34" charset="-128"/>
            </a:endParaRPr>
          </a:p>
          <a:p>
            <a:pPr marL="0" marR="0">
              <a:spcBef>
                <a:spcPts val="0"/>
              </a:spcBef>
              <a:spcAft>
                <a:spcPts val="0"/>
              </a:spcAft>
            </a:pPr>
            <a:endParaRPr lang="en-US" sz="1800" dirty="0">
              <a:effectLst/>
              <a:latin typeface="Calibri" panose="020F0502020204030204" pitchFamily="34" charset="0"/>
              <a:ea typeface="Yu Gothic" panose="020B0400000000000000" pitchFamily="34" charset="-128"/>
            </a:endParaRPr>
          </a:p>
          <a:p>
            <a:pPr marL="0" marR="0">
              <a:spcBef>
                <a:spcPts val="0"/>
              </a:spcBef>
              <a:spcAft>
                <a:spcPts val="0"/>
              </a:spcAft>
            </a:pPr>
            <a:endParaRPr lang="en-US" sz="1800" dirty="0">
              <a:effectLst/>
              <a:latin typeface="Calibri" panose="020F0502020204030204" pitchFamily="34" charset="0"/>
              <a:ea typeface="Yu Gothic" panose="020B0400000000000000" pitchFamily="34" charset="-128"/>
            </a:endParaRPr>
          </a:p>
          <a:p>
            <a:pPr marL="0" marR="0">
              <a:spcBef>
                <a:spcPts val="0"/>
              </a:spcBef>
              <a:spcAft>
                <a:spcPts val="0"/>
              </a:spcAft>
            </a:pPr>
            <a:endParaRPr lang="en-US" sz="1800" dirty="0">
              <a:effectLst/>
              <a:latin typeface="Calibri" panose="020F0502020204030204" pitchFamily="34" charset="0"/>
              <a:ea typeface="Yu Gothic" panose="020B0400000000000000" pitchFamily="34" charset="-128"/>
            </a:endParaRPr>
          </a:p>
          <a:p>
            <a:pPr marL="342900" marR="0" lvl="0" indent="-342900">
              <a:spcBef>
                <a:spcPts val="0"/>
              </a:spcBef>
              <a:spcAft>
                <a:spcPts val="0"/>
              </a:spcAft>
              <a:buFont typeface="+mj-lt"/>
              <a:buAutoNum type="arabicPeriod" startAt="2"/>
              <a:tabLst>
                <a:tab pos="457200" algn="l"/>
              </a:tabLst>
            </a:pPr>
            <a:r>
              <a:rPr lang="en-US" sz="1800" u="sng" dirty="0">
                <a:solidFill>
                  <a:srgbClr val="000000"/>
                </a:solidFill>
                <a:effectLst/>
                <a:latin typeface="Aptos" panose="020B0004020202020204" pitchFamily="34" charset="0"/>
                <a:ea typeface="Times New Roman" panose="02020603050405020304" pitchFamily="18" charset="0"/>
              </a:rPr>
              <a:t>Domestic valve DVBC678 replacement North of MI60. </a:t>
            </a:r>
            <a:r>
              <a:rPr lang="en-US" sz="1800" dirty="0">
                <a:solidFill>
                  <a:srgbClr val="000000"/>
                </a:solidFill>
                <a:effectLst/>
                <a:latin typeface="Aptos" panose="020B0004020202020204" pitchFamily="34" charset="0"/>
                <a:ea typeface="Times New Roman" panose="02020603050405020304" pitchFamily="18" charset="0"/>
              </a:rPr>
              <a:t>   Starting today (10/19/23), Concord Excavating is out to remove and replace a failed DWS valve.   The attached graphic "</a:t>
            </a:r>
            <a:r>
              <a:rPr lang="en-US" sz="1800" b="1" dirty="0">
                <a:solidFill>
                  <a:srgbClr val="000000"/>
                </a:solidFill>
                <a:effectLst/>
                <a:latin typeface="Aptos" panose="020B0004020202020204" pitchFamily="34" charset="0"/>
                <a:ea typeface="Times New Roman" panose="02020603050405020304" pitchFamily="18" charset="0"/>
              </a:rPr>
              <a:t>101923_DVBC678.PDF</a:t>
            </a:r>
            <a:r>
              <a:rPr lang="en-US" sz="1800" dirty="0">
                <a:solidFill>
                  <a:srgbClr val="000000"/>
                </a:solidFill>
                <a:effectLst/>
                <a:latin typeface="Aptos" panose="020B0004020202020204" pitchFamily="34" charset="0"/>
                <a:ea typeface="Times New Roman" panose="02020603050405020304" pitchFamily="18" charset="0"/>
              </a:rPr>
              <a:t>" shows the location of this valve.   We anticipate that this work will be completed by the end of next week (finished by 10/27/23).  This only affects the domestic water in the area.   Michael Wallace is the Task Manager for this work and can be reached at 630-524-8715. </a:t>
            </a:r>
            <a:endParaRPr lang="en-US" sz="1800" dirty="0">
              <a:solidFill>
                <a:srgbClr val="000000"/>
              </a:solidFill>
              <a:effectLst/>
              <a:latin typeface="Calibri" panose="020F0502020204030204" pitchFamily="34" charset="0"/>
              <a:ea typeface="Yu Gothic" panose="020B0400000000000000" pitchFamily="34" charset="-128"/>
            </a:endParaRPr>
          </a:p>
          <a:p>
            <a:endParaRPr lang="en-US" dirty="0"/>
          </a:p>
        </p:txBody>
      </p:sp>
      <p:sp>
        <p:nvSpPr>
          <p:cNvPr id="3" name="Title 2">
            <a:extLst>
              <a:ext uri="{FF2B5EF4-FFF2-40B4-BE49-F238E27FC236}">
                <a16:creationId xmlns:a16="http://schemas.microsoft.com/office/drawing/2014/main" id="{F05D5BE1-1DEB-5A08-8A65-FF2CF0F41E12}"/>
              </a:ext>
            </a:extLst>
          </p:cNvPr>
          <p:cNvSpPr>
            <a:spLocks noGrp="1"/>
          </p:cNvSpPr>
          <p:nvPr>
            <p:ph type="title"/>
          </p:nvPr>
        </p:nvSpPr>
        <p:spPr>
          <a:xfrm>
            <a:off x="228600" y="17695"/>
            <a:ext cx="8686800" cy="427877"/>
          </a:xfrm>
        </p:spPr>
        <p:txBody>
          <a:bodyPr/>
          <a:lstStyle/>
          <a:p>
            <a:r>
              <a:rPr lang="en-US" dirty="0"/>
              <a:t>Current Excavations</a:t>
            </a:r>
          </a:p>
        </p:txBody>
      </p:sp>
      <p:sp>
        <p:nvSpPr>
          <p:cNvPr id="4" name="Date Placeholder 3">
            <a:extLst>
              <a:ext uri="{FF2B5EF4-FFF2-40B4-BE49-F238E27FC236}">
                <a16:creationId xmlns:a16="http://schemas.microsoft.com/office/drawing/2014/main" id="{1E10A32C-D6BE-85FD-941E-E171EC743B24}"/>
              </a:ext>
            </a:extLst>
          </p:cNvPr>
          <p:cNvSpPr>
            <a:spLocks noGrp="1"/>
          </p:cNvSpPr>
          <p:nvPr>
            <p:ph type="dt" sz="half" idx="2"/>
          </p:nvPr>
        </p:nvSpPr>
        <p:spPr/>
        <p:txBody>
          <a:bodyPr/>
          <a:lstStyle/>
          <a:p>
            <a:pPr>
              <a:defRPr/>
            </a:pPr>
            <a:fld id="{57ADAB69-348E-2C41-AF41-E98D046040A4}" type="datetime1">
              <a:rPr lang="en-US" smtClean="0"/>
              <a:t>10/20/2023</a:t>
            </a:fld>
            <a:endParaRPr lang="en-US" dirty="0"/>
          </a:p>
        </p:txBody>
      </p:sp>
      <p:sp>
        <p:nvSpPr>
          <p:cNvPr id="5" name="Footer Placeholder 4">
            <a:extLst>
              <a:ext uri="{FF2B5EF4-FFF2-40B4-BE49-F238E27FC236}">
                <a16:creationId xmlns:a16="http://schemas.microsoft.com/office/drawing/2014/main" id="{251864AB-701D-CC61-F1CF-9BCD77162AF5}"/>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B6737F3A-24C3-D71C-798A-8DB6E8BB97D5}"/>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8" name="Picture 7">
            <a:extLst>
              <a:ext uri="{FF2B5EF4-FFF2-40B4-BE49-F238E27FC236}">
                <a16:creationId xmlns:a16="http://schemas.microsoft.com/office/drawing/2014/main" id="{64B36C33-33B7-F4FD-8598-3406BE3D40D1}"/>
              </a:ext>
            </a:extLst>
          </p:cNvPr>
          <p:cNvPicPr>
            <a:picLocks noChangeAspect="1"/>
          </p:cNvPicPr>
          <p:nvPr/>
        </p:nvPicPr>
        <p:blipFill>
          <a:blip r:embed="rId2"/>
          <a:stretch>
            <a:fillRect/>
          </a:stretch>
        </p:blipFill>
        <p:spPr>
          <a:xfrm>
            <a:off x="429419" y="2398212"/>
            <a:ext cx="2770717" cy="2061575"/>
          </a:xfrm>
          <a:prstGeom prst="rect">
            <a:avLst/>
          </a:prstGeom>
        </p:spPr>
      </p:pic>
      <p:pic>
        <p:nvPicPr>
          <p:cNvPr id="12" name="Picture 11" descr="A map of a water valve&#10;&#10;Description automatically generated">
            <a:extLst>
              <a:ext uri="{FF2B5EF4-FFF2-40B4-BE49-F238E27FC236}">
                <a16:creationId xmlns:a16="http://schemas.microsoft.com/office/drawing/2014/main" id="{5210B541-0484-3662-ED18-66D4F7F9AB31}"/>
              </a:ext>
            </a:extLst>
          </p:cNvPr>
          <p:cNvPicPr>
            <a:picLocks noChangeAspect="1"/>
          </p:cNvPicPr>
          <p:nvPr/>
        </p:nvPicPr>
        <p:blipFill>
          <a:blip r:embed="rId3"/>
          <a:stretch>
            <a:fillRect/>
          </a:stretch>
        </p:blipFill>
        <p:spPr>
          <a:xfrm>
            <a:off x="5899708" y="2337159"/>
            <a:ext cx="3015692" cy="2271912"/>
          </a:xfrm>
          <a:prstGeom prst="rect">
            <a:avLst/>
          </a:prstGeom>
        </p:spPr>
      </p:pic>
    </p:spTree>
    <p:extLst>
      <p:ext uri="{BB962C8B-B14F-4D97-AF65-F5344CB8AC3E}">
        <p14:creationId xmlns:p14="http://schemas.microsoft.com/office/powerpoint/2010/main" val="172818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0E950FD-D2CB-8242-9255-EF061BA64C32}"/>
              </a:ext>
            </a:extLst>
          </p:cNvPr>
          <p:cNvPicPr>
            <a:picLocks noGrp="1" noChangeAspect="1"/>
          </p:cNvPicPr>
          <p:nvPr>
            <p:ph type="pic" idx="13"/>
          </p:nvPr>
        </p:nvPicPr>
        <p:blipFill rotWithShape="1">
          <a:blip r:embed="rId2"/>
          <a:srcRect t="22520" b="20279"/>
          <a:stretch/>
        </p:blipFill>
        <p:spPr>
          <a:xfrm>
            <a:off x="141879" y="679629"/>
            <a:ext cx="8686800" cy="4494302"/>
          </a:xfrm>
          <a:prstGeom prst="rect">
            <a:avLst/>
          </a:prstGeom>
          <a:noFill/>
        </p:spPr>
      </p:pic>
      <p:sp>
        <p:nvSpPr>
          <p:cNvPr id="12" name="Text Placeholder 2">
            <a:extLst>
              <a:ext uri="{FF2B5EF4-FFF2-40B4-BE49-F238E27FC236}">
                <a16:creationId xmlns:a16="http://schemas.microsoft.com/office/drawing/2014/main" id="{C94BEFFB-11D5-D485-B482-78FB1FB504F5}"/>
              </a:ext>
            </a:extLst>
          </p:cNvPr>
          <p:cNvSpPr>
            <a:spLocks noGrp="1"/>
          </p:cNvSpPr>
          <p:nvPr>
            <p:ph type="body" sz="half" idx="2"/>
          </p:nvPr>
        </p:nvSpPr>
        <p:spPr>
          <a:xfrm>
            <a:off x="222250" y="5173931"/>
            <a:ext cx="8686800" cy="1093305"/>
          </a:xfrm>
        </p:spPr>
        <p:txBody>
          <a:bodyPr/>
          <a:lstStyle/>
          <a:p>
            <a:r>
              <a:rPr lang="en-US" dirty="0"/>
              <a:t>ALL Permits and Approval were in place it was a question of notification.</a:t>
            </a:r>
          </a:p>
          <a:p>
            <a:r>
              <a:rPr lang="en-US" dirty="0"/>
              <a:t>IMPACT has some problems that are being address</a:t>
            </a:r>
          </a:p>
          <a:p>
            <a:r>
              <a:rPr lang="en-US" dirty="0"/>
              <a:t>Repairs will be made today…</a:t>
            </a:r>
          </a:p>
        </p:txBody>
      </p:sp>
      <p:sp>
        <p:nvSpPr>
          <p:cNvPr id="4" name="Date Placeholder 3">
            <a:extLst>
              <a:ext uri="{FF2B5EF4-FFF2-40B4-BE49-F238E27FC236}">
                <a16:creationId xmlns:a16="http://schemas.microsoft.com/office/drawing/2014/main" id="{1D5C2237-F632-4779-5C28-57592C43C82A}"/>
              </a:ext>
            </a:extLst>
          </p:cNvPr>
          <p:cNvSpPr>
            <a:spLocks noGrp="1"/>
          </p:cNvSpPr>
          <p:nvPr>
            <p:ph type="dt" sz="half" idx="14"/>
          </p:nvPr>
        </p:nvSpPr>
        <p:spPr>
          <a:xfrm>
            <a:off x="736827" y="6504213"/>
            <a:ext cx="675368" cy="241300"/>
          </a:xfrm>
        </p:spPr>
        <p:txBody>
          <a:bodyPr wrap="square" anchor="t">
            <a:normAutofit/>
          </a:bodyPr>
          <a:lstStyle/>
          <a:p>
            <a:pPr>
              <a:lnSpc>
                <a:spcPct val="90000"/>
              </a:lnSpc>
              <a:spcAft>
                <a:spcPts val="600"/>
              </a:spcAft>
              <a:defRPr/>
            </a:pPr>
            <a:fld id="{57ADAB69-348E-2C41-AF41-E98D046040A4}" type="datetime1">
              <a:rPr lang="en-US" sz="1000" smtClean="0"/>
              <a:pPr>
                <a:lnSpc>
                  <a:spcPct val="90000"/>
                </a:lnSpc>
                <a:spcAft>
                  <a:spcPts val="600"/>
                </a:spcAft>
                <a:defRPr/>
              </a:pPr>
              <a:t>10/20/2023</a:t>
            </a:fld>
            <a:endParaRPr lang="en-US" sz="1000"/>
          </a:p>
        </p:txBody>
      </p:sp>
      <p:sp>
        <p:nvSpPr>
          <p:cNvPr id="5" name="Footer Placeholder 4">
            <a:extLst>
              <a:ext uri="{FF2B5EF4-FFF2-40B4-BE49-F238E27FC236}">
                <a16:creationId xmlns:a16="http://schemas.microsoft.com/office/drawing/2014/main" id="{546E812D-7BD7-4A95-71E5-453B9234C430}"/>
              </a:ext>
            </a:extLst>
          </p:cNvPr>
          <p:cNvSpPr>
            <a:spLocks noGrp="1"/>
          </p:cNvSpPr>
          <p:nvPr>
            <p:ph type="ftr" sz="quarter" idx="3"/>
          </p:nvPr>
        </p:nvSpPr>
        <p:spPr>
          <a:xfrm>
            <a:off x="1530603" y="6504213"/>
            <a:ext cx="6251958" cy="242873"/>
          </a:xfrm>
        </p:spPr>
        <p:txBody>
          <a:bodyPr anchor="t">
            <a:normAutofit/>
          </a:bodyPr>
          <a:lstStyle/>
          <a:p>
            <a:pPr>
              <a:spcAft>
                <a:spcPts val="600"/>
              </a:spcAft>
              <a:defRPr/>
            </a:pPr>
            <a:r>
              <a:rPr lang="en-US"/>
              <a:t>Presenter | Presentation Title or Meeting Title</a:t>
            </a:r>
            <a:endParaRPr lang="en-US" b="1"/>
          </a:p>
        </p:txBody>
      </p:sp>
      <p:sp>
        <p:nvSpPr>
          <p:cNvPr id="6" name="Slide Number Placeholder 5">
            <a:extLst>
              <a:ext uri="{FF2B5EF4-FFF2-40B4-BE49-F238E27FC236}">
                <a16:creationId xmlns:a16="http://schemas.microsoft.com/office/drawing/2014/main" id="{5DDE506F-CA2B-7183-D75B-DA972678ED99}"/>
              </a:ext>
            </a:extLst>
          </p:cNvPr>
          <p:cNvSpPr>
            <a:spLocks noGrp="1"/>
          </p:cNvSpPr>
          <p:nvPr>
            <p:ph type="sldNum" sz="quarter" idx="4"/>
          </p:nvPr>
        </p:nvSpPr>
        <p:spPr>
          <a:xfrm>
            <a:off x="222250" y="6504213"/>
            <a:ext cx="414338" cy="237285"/>
          </a:xfrm>
        </p:spPr>
        <p:txBody>
          <a:bodyPr wrap="square" anchor="t">
            <a:normAutofit/>
          </a:bodyPr>
          <a:lstStyle/>
          <a:p>
            <a:pPr>
              <a:spcAft>
                <a:spcPts val="600"/>
              </a:spcAft>
              <a:defRPr/>
            </a:pPr>
            <a:fld id="{148C009B-CB69-E04A-B9B3-34B26D69E9CF}" type="slidenum">
              <a:rPr lang="en-US" smtClean="0"/>
              <a:pPr>
                <a:spcAft>
                  <a:spcPts val="600"/>
                </a:spcAft>
                <a:defRPr/>
              </a:pPr>
              <a:t>8</a:t>
            </a:fld>
            <a:endParaRPr lang="en-US"/>
          </a:p>
        </p:txBody>
      </p:sp>
      <p:sp>
        <p:nvSpPr>
          <p:cNvPr id="14" name="Title 6">
            <a:extLst>
              <a:ext uri="{FF2B5EF4-FFF2-40B4-BE49-F238E27FC236}">
                <a16:creationId xmlns:a16="http://schemas.microsoft.com/office/drawing/2014/main" id="{055274EF-9378-11A3-964F-92942BBD84D2}"/>
              </a:ext>
            </a:extLst>
          </p:cNvPr>
          <p:cNvSpPr>
            <a:spLocks noGrp="1"/>
          </p:cNvSpPr>
          <p:nvPr>
            <p:ph type="title"/>
          </p:nvPr>
        </p:nvSpPr>
        <p:spPr>
          <a:xfrm>
            <a:off x="228600" y="251752"/>
            <a:ext cx="8686800" cy="427877"/>
          </a:xfrm>
        </p:spPr>
        <p:txBody>
          <a:bodyPr/>
          <a:lstStyle/>
          <a:p>
            <a:r>
              <a:rPr lang="en-US" dirty="0"/>
              <a:t>MI30 pump vault</a:t>
            </a:r>
          </a:p>
        </p:txBody>
      </p:sp>
    </p:spTree>
    <p:extLst>
      <p:ext uri="{BB962C8B-B14F-4D97-AF65-F5344CB8AC3E}">
        <p14:creationId xmlns:p14="http://schemas.microsoft.com/office/powerpoint/2010/main" val="396884347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Fermilab_PowerPoint_Template_090915</Template>
  <TotalTime>13919</TotalTime>
  <Words>880</Words>
  <Application>Microsoft Office PowerPoint</Application>
  <PresentationFormat>On-screen Show (4:3)</PresentationFormat>
  <Paragraphs>125</Paragraphs>
  <Slides>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Aptos</vt:lpstr>
      <vt:lpstr>Arial</vt:lpstr>
      <vt:lpstr>Calibri</vt:lpstr>
      <vt:lpstr>Helvetica</vt:lpstr>
      <vt:lpstr>Times New Roman</vt:lpstr>
      <vt:lpstr>Fermilab_PPT_090815</vt:lpstr>
      <vt:lpstr>Worksheet</vt:lpstr>
      <vt:lpstr>PowerPoint Presentation</vt:lpstr>
      <vt:lpstr>Looking Ahead</vt:lpstr>
      <vt:lpstr>Power Outages</vt:lpstr>
      <vt:lpstr>Important Activities</vt:lpstr>
      <vt:lpstr>MI Ramp and Q319 Testing</vt:lpstr>
      <vt:lpstr>Moving into the Grey Period and in the Grey Period</vt:lpstr>
      <vt:lpstr>Current Excavations</vt:lpstr>
      <vt:lpstr>MI30 pump vault</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Consolato Gattuso x6331 08022N</dc:creator>
  <cp:lastModifiedBy>Consolato Gattuso</cp:lastModifiedBy>
  <cp:revision>175</cp:revision>
  <cp:lastPrinted>2016-04-05T12:58:00Z</cp:lastPrinted>
  <dcterms:created xsi:type="dcterms:W3CDTF">2016-03-03T19:44:14Z</dcterms:created>
  <dcterms:modified xsi:type="dcterms:W3CDTF">2023-10-20T15:29:11Z</dcterms:modified>
</cp:coreProperties>
</file>