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  <p:sldMasterId id="2147484110" r:id="rId3"/>
  </p:sldMasterIdLst>
  <p:notesMasterIdLst>
    <p:notesMasterId r:id="rId9"/>
  </p:notesMasterIdLst>
  <p:handoutMasterIdLst>
    <p:handoutMasterId r:id="rId10"/>
  </p:handoutMasterIdLst>
  <p:sldIdLst>
    <p:sldId id="265" r:id="rId4"/>
    <p:sldId id="286" r:id="rId5"/>
    <p:sldId id="300" r:id="rId6"/>
    <p:sldId id="306" r:id="rId7"/>
    <p:sldId id="301" r:id="rId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DD5483-647A-4871-82F6-421C1F86154A}">
          <p14:sldIdLst>
            <p14:sldId id="265"/>
            <p14:sldId id="286"/>
            <p14:sldId id="300"/>
            <p14:sldId id="306"/>
            <p14:sldId id="301"/>
          </p14:sldIdLst>
        </p14:section>
        <p14:section name="extra slide" id="{2E6BB51E-C3C9-4C98-8127-98C4712D76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87"/>
    <a:srgbClr val="FF33CC"/>
    <a:srgbClr val="6600FF"/>
    <a:srgbClr val="004C97"/>
    <a:srgbClr val="404040"/>
    <a:srgbClr val="E9EAF1"/>
    <a:srgbClr val="505050"/>
    <a:srgbClr val="63666A"/>
    <a:srgbClr val="A7A8AA"/>
    <a:srgbClr val="0F2D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1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10/20/2023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10/20/2023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331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10/20/2023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42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10/20/2023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98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10/20/2023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830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10/20/2023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29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10/20/2023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10/20/2023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10/20/2023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10/20/2023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10/20/2023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10/20/2023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10/20/2023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10/20/2023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10/20/2023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81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1" r:id="rId1"/>
    <p:sldLayoutId id="2147484112" r:id="rId2"/>
    <p:sldLayoutId id="2147484113" r:id="rId3"/>
    <p:sldLayoutId id="2147484114" r:id="rId4"/>
    <p:sldLayoutId id="2147484115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Operation Report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Jim Morgan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Friday 09:00 Operation Meeting 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October 20,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Muon Campus status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E1D7-718F-4B69-B0BB-E2437D1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/>
              <a:t>10/20/2023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7ADB4-F7C8-403F-A498-26D2FD547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311C2-48AE-4864-91BD-D693DB32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2</a:t>
            </a:fld>
            <a:endParaRPr lang="en-US" alt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8314C-A771-4F09-8217-50D2607032C5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6200000">
            <a:off x="4541858" y="2305205"/>
            <a:ext cx="2067190" cy="497786"/>
          </a:xfrm>
        </p:spPr>
        <p:txBody>
          <a:bodyPr/>
          <a:lstStyle/>
          <a:p>
            <a:pPr marL="0" indent="0"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chemeClr val="bg1"/>
                </a:solidFill>
              </a:rPr>
              <a:t>KPS5A PFL  Repair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72C2581-ACFD-4344-BDD5-B799229E1A83}"/>
              </a:ext>
            </a:extLst>
          </p:cNvPr>
          <p:cNvSpPr txBox="1">
            <a:spLocks/>
          </p:cNvSpPr>
          <p:nvPr/>
        </p:nvSpPr>
        <p:spPr>
          <a:xfrm>
            <a:off x="3932917" y="4015085"/>
            <a:ext cx="1517974" cy="198912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Intentional Accelerator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Standby Period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0A51B29-A5F2-453C-B600-9F742CAF0C89}"/>
              </a:ext>
            </a:extLst>
          </p:cNvPr>
          <p:cNvSpPr txBox="1">
            <a:spLocks/>
          </p:cNvSpPr>
          <p:nvPr/>
        </p:nvSpPr>
        <p:spPr>
          <a:xfrm rot="16200000">
            <a:off x="6050398" y="2350981"/>
            <a:ext cx="1707779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MC-1 Controlled Access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C1ECAAB-82EA-4488-8934-2EA55ACC3947}"/>
              </a:ext>
            </a:extLst>
          </p:cNvPr>
          <p:cNvSpPr txBox="1">
            <a:spLocks/>
          </p:cNvSpPr>
          <p:nvPr/>
        </p:nvSpPr>
        <p:spPr>
          <a:xfrm rot="16200000">
            <a:off x="5171960" y="1658111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Alternative M5 optics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2897469C-900D-48CA-A845-EB27EF05CC65}"/>
              </a:ext>
            </a:extLst>
          </p:cNvPr>
          <p:cNvSpPr txBox="1">
            <a:spLocks/>
          </p:cNvSpPr>
          <p:nvPr/>
        </p:nvSpPr>
        <p:spPr>
          <a:xfrm rot="16200000">
            <a:off x="6645398" y="3448064"/>
            <a:ext cx="1183821" cy="26116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G-2 Trolley Run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645234F-2652-4435-B9EF-645C09FBEDD2}"/>
              </a:ext>
            </a:extLst>
          </p:cNvPr>
          <p:cNvSpPr txBox="1">
            <a:spLocks/>
          </p:cNvSpPr>
          <p:nvPr/>
        </p:nvSpPr>
        <p:spPr>
          <a:xfrm>
            <a:off x="5711294" y="5351826"/>
            <a:ext cx="2673063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&lt;------------Week Days -------------------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A90B59B-B90A-46DA-8A38-044E39BF583F}"/>
              </a:ext>
            </a:extLst>
          </p:cNvPr>
          <p:cNvSpPr txBox="1">
            <a:spLocks/>
          </p:cNvSpPr>
          <p:nvPr/>
        </p:nvSpPr>
        <p:spPr>
          <a:xfrm rot="16200000">
            <a:off x="5831837" y="1233627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M1-M3 Optics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FA65EA-4B2E-4FB1-9BFC-95C554DB4EEA}"/>
              </a:ext>
            </a:extLst>
          </p:cNvPr>
          <p:cNvSpPr txBox="1"/>
          <p:nvPr/>
        </p:nvSpPr>
        <p:spPr>
          <a:xfrm>
            <a:off x="228600" y="929598"/>
            <a:ext cx="85436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Wall Current relocation from Delivery Ring to 907 in M4 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Vacuum pump-down began lasts Friday, looks good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Wall Current Monitor and vacuum pipe aligned, V907 surveyed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D30 straight section surveyed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ESS1 Electrostatic Septum at NWA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Vacuum got good enough for a low voltage power test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Turned on to 5 kV yesterday, will be increased next week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Electrostatic Septum ESS2 remains isolated and under vacuum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Venting to reconnect to Delivery Ring vacuum depends on ESS1 progress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Working on plan for draining AP-0 RAW systems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Still need Vault access to confirm isolation valve locations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Will keep Dump system filled and running for possible future Mu2e target test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Pre-Target exhaust blower EF1 replacement VFD controller on order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ISD ordered spare unit 8/30, part expected to arrive next week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AP-0 Air Conditioner Replacement work continues to be paused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Waiting on contractors to return and finish installation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Only a week or two of work needed before system can be tested</a:t>
            </a:r>
          </a:p>
        </p:txBody>
      </p:sp>
    </p:spTree>
    <p:extLst>
      <p:ext uri="{BB962C8B-B14F-4D97-AF65-F5344CB8AC3E}">
        <p14:creationId xmlns:p14="http://schemas.microsoft.com/office/powerpoint/2010/main" val="227429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C1DA4-BBE9-42B6-9F9E-4A6E97348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Mu2e Electrostatic Septa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2B1A2-3FBF-412D-B895-CD23A089C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  <a:cs typeface="+mn-cs"/>
              </a:rPr>
              <a:t>10/20/2023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D44C5-01EC-420D-96C2-737E78FF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ＭＳ Ｐゴシック" charset="0"/>
              </a:rPr>
              <a:t>Jim Morgan | Muon Campus Status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/>
              <a:ea typeface="ＭＳ Ｐゴシック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3DEFC-BB4A-4516-9D6C-A487D5ADC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2E9C158-AEF1-41A2-A6CE-6F0BAB305EF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 panose="020B0604020202020204" pitchFamily="34" charset="0"/>
                <a:ea typeface="Geneva" pitchFamily="121" charset="-128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 panose="020B0604020202020204" pitchFamily="34" charset="0"/>
              <a:ea typeface="Geneva" pitchFamily="121" charset="-128"/>
              <a:cs typeface="+mn-cs"/>
            </a:endParaRPr>
          </a:p>
        </p:txBody>
      </p:sp>
      <p:pic>
        <p:nvPicPr>
          <p:cNvPr id="27" name="Picture 26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6EF7598C-1933-DF1D-FBAE-33C5FD01C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4725"/>
            <a:ext cx="9144000" cy="340042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A8FF272-F284-C8C2-98A9-5812F041F7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519"/>
          <a:stretch/>
        </p:blipFill>
        <p:spPr>
          <a:xfrm rot="10800000">
            <a:off x="0" y="4285150"/>
            <a:ext cx="9144000" cy="1846122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5199908A-D3C5-516D-8196-4BDD542FD4E2}"/>
              </a:ext>
            </a:extLst>
          </p:cNvPr>
          <p:cNvSpPr txBox="1"/>
          <p:nvPr/>
        </p:nvSpPr>
        <p:spPr>
          <a:xfrm>
            <a:off x="3999244" y="4933713"/>
            <a:ext cx="857927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Q203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98C4182-03AA-E44D-CFE6-B923B156A049}"/>
              </a:ext>
            </a:extLst>
          </p:cNvPr>
          <p:cNvSpPr/>
          <p:nvPr/>
        </p:nvSpPr>
        <p:spPr>
          <a:xfrm>
            <a:off x="5765418" y="2832128"/>
            <a:ext cx="1509589" cy="786785"/>
          </a:xfrm>
          <a:prstGeom prst="ellipse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F23DB7B-77D0-15A5-7A11-DB1241F6CB1F}"/>
              </a:ext>
            </a:extLst>
          </p:cNvPr>
          <p:cNvCxnSpPr>
            <a:cxnSpLocks/>
          </p:cNvCxnSpPr>
          <p:nvPr/>
        </p:nvCxnSpPr>
        <p:spPr>
          <a:xfrm flipV="1">
            <a:off x="5074418" y="3618913"/>
            <a:ext cx="912074" cy="7637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8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A5888-6129-4F1B-84E1-333960747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AP-30 transformer jumper replacement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C505D-C4A5-3DC0-0D59-C7D3DB0A20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/>
          <a:p>
            <a:pPr>
              <a:defRPr/>
            </a:pPr>
            <a:r>
              <a:rPr lang="en-US" altLang="en-US" sz="1200" dirty="0"/>
              <a:t>10/20/2023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9A4B6-5694-244C-B930-C1BF40B5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1A91A-8285-D4B1-4869-FF6D622B8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4</a:t>
            </a:fld>
            <a:endParaRPr lang="en-US" altLang="en-US" sz="1200" dirty="0"/>
          </a:p>
        </p:txBody>
      </p:sp>
      <p:pic>
        <p:nvPicPr>
          <p:cNvPr id="10" name="Picture 9" descr="A picture containing indoor, rack&#10;&#10;Description automatically generated">
            <a:extLst>
              <a:ext uri="{FF2B5EF4-FFF2-40B4-BE49-F238E27FC236}">
                <a16:creationId xmlns:a16="http://schemas.microsoft.com/office/drawing/2014/main" id="{D352BFE1-7F2F-9412-A197-B2B73ED87CA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8169" y="914400"/>
            <a:ext cx="4075229" cy="534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290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9CD3E-9F56-195B-CEDC-53E499B38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095C3-2685-95EC-BC35-1C3894029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5327609"/>
          </a:xfrm>
        </p:spPr>
        <p:txBody>
          <a:bodyPr/>
          <a:lstStyle/>
          <a:p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AP-30 Transformer jumper replacement this Monday 10/23</a:t>
            </a:r>
          </a:p>
          <a:p>
            <a:pPr lvl="1"/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off by 09:00, ion pumps turned off by 08:00, controls crates without power</a:t>
            </a:r>
          </a:p>
          <a:p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Replace two LCW sub-header braided hoses in Delivery Ring Enclosure</a:t>
            </a:r>
          </a:p>
          <a:p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Replace four leaking NSA Sextupoles in the Delivery 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ESS1 at NWA, power testing has begun, conditioning starts next week</a:t>
            </a:r>
          </a:p>
          <a:p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Survey and Alignment jobs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D30 survey and V907 area alignment and survey completed!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ESS1 installed in Delivery Ring later this Fall, will need to be aligned</a:t>
            </a:r>
          </a:p>
          <a:p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Finish plans for draining AP-0 RAW systems and schedule work</a:t>
            </a:r>
            <a:endParaRPr lang="en-US" dirty="0">
              <a:solidFill>
                <a:srgbClr val="004C9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AP-0 A/C work on hold, awaiting return of contractor</a:t>
            </a:r>
          </a:p>
          <a:p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Replace EF1 Pre-Target rad air exhaust VFD Controller when replacement arrives</a:t>
            </a:r>
          </a:p>
          <a:p>
            <a:r>
              <a:rPr lang="en-US" sz="20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Grey Zone proposed 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ESS1 installation, new compact ESS vacuum layout with new Q203 pipe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 hard Q205 magnet swap, new Q205 vacuum pipe that’s easier to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rad hard quadrupole swaps in D30?</a:t>
            </a:r>
          </a:p>
          <a:p>
            <a:endParaRPr lang="en-US" sz="2000" dirty="0">
              <a:solidFill>
                <a:srgbClr val="004C9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solidFill>
                <a:srgbClr val="004C9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C93F9-8CDE-3E29-1E07-2E673A53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/>
              <a:t>10/20/2023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9D8C-405A-D465-CC22-3C018AAF9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6CACC-DD80-F031-9FC7-73C61240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349517761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463906</TotalTime>
  <Words>403</Words>
  <Application>Microsoft Office PowerPoint</Application>
  <PresentationFormat>On-screen Show (4:3)</PresentationFormat>
  <Paragraphs>68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</vt:lpstr>
      <vt:lpstr>FermilabTempate</vt:lpstr>
      <vt:lpstr>Fermilab: Footer Only</vt:lpstr>
      <vt:lpstr>1_FermilabTempate</vt:lpstr>
      <vt:lpstr>Muon Campus Operation Report</vt:lpstr>
      <vt:lpstr> Muon Campus status</vt:lpstr>
      <vt:lpstr>Mu2e Electrostatic Septa</vt:lpstr>
      <vt:lpstr>AP-30 transformer jumper replacement</vt:lpstr>
      <vt:lpstr>Upcoming work 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James P. Morgan</cp:lastModifiedBy>
  <cp:revision>1007</cp:revision>
  <cp:lastPrinted>2016-10-17T16:36:40Z</cp:lastPrinted>
  <dcterms:created xsi:type="dcterms:W3CDTF">2014-12-17T13:45:40Z</dcterms:created>
  <dcterms:modified xsi:type="dcterms:W3CDTF">2023-10-20T17:15:49Z</dcterms:modified>
</cp:coreProperties>
</file>