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29" r:id="rId5"/>
    <p:sldMasterId id="2147484148" r:id="rId6"/>
  </p:sldMasterIdLst>
  <p:notesMasterIdLst>
    <p:notesMasterId r:id="rId22"/>
  </p:notesMasterIdLst>
  <p:handoutMasterIdLst>
    <p:handoutMasterId r:id="rId23"/>
  </p:handoutMasterIdLst>
  <p:sldIdLst>
    <p:sldId id="449" r:id="rId7"/>
    <p:sldId id="2516" r:id="rId8"/>
    <p:sldId id="2506" r:id="rId9"/>
    <p:sldId id="2517" r:id="rId10"/>
    <p:sldId id="2518" r:id="rId11"/>
    <p:sldId id="2526" r:id="rId12"/>
    <p:sldId id="2519" r:id="rId13"/>
    <p:sldId id="2527" r:id="rId14"/>
    <p:sldId id="2529" r:id="rId15"/>
    <p:sldId id="2522" r:id="rId16"/>
    <p:sldId id="2524" r:id="rId17"/>
    <p:sldId id="2525" r:id="rId18"/>
    <p:sldId id="2530" r:id="rId19"/>
    <p:sldId id="2531" r:id="rId20"/>
    <p:sldId id="2532" r:id="rId21"/>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BFEFF"/>
    <a:srgbClr val="DAF3CB"/>
    <a:srgbClr val="97D7EB"/>
    <a:srgbClr val="98D7EA"/>
    <a:srgbClr val="98D7EB"/>
    <a:srgbClr val="50504E"/>
    <a:srgbClr val="4E4E4E"/>
    <a:srgbClr val="404040"/>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30" y="-525"/>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10/19/2023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047228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66928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480315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441419"/>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10/19/2023</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836338"/>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10/19/2023</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915356"/>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10/19/2023</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221560"/>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10/19/2023</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161784"/>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59875"/>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14578831"/>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22404938"/>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03588710"/>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540933736"/>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259346799"/>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00721686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10/19/2023</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558697"/>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10/19/2023</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690902"/>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10/19/2023</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176168"/>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10/19/2023</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594279"/>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10/19/2023</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263379"/>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10/19/2023</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36861"/>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847496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89732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53996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79667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12965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000831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178375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1-24-2023</a:t>
            </a:r>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Quinn | Rad Protection Update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434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1-24-2023</a:t>
            </a:r>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Quinn | Rad Protection Update</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606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1-24-2023</a:t>
            </a:r>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M. Quinn | Rad Protection Update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316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1-24-2023</a:t>
            </a:r>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Quinn | Rad Protection Update</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31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1-24-2023</a:t>
            </a:r>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M. Quinn | Rad Protection Update</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69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1-24-2023</a:t>
            </a:r>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M. Quinn | Rad Protection Update</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48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10/19/2023</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226953"/>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10/19/2023</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580072"/>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9.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10/19/2023</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10/19/2023</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8273861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1-24-2023</a:t>
            </a:r>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 Quinn | Rad Protection Update</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195324903"/>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1.xml"/><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 Id="rId4" Type="http://schemas.openxmlformats.org/officeDocument/2006/relationships/hyperlink" Target="https://fnal.zoom.us/j/92753724888?pwd=bjJnVnZHd0N2MDVzdXpPMWxqaEVoZz0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SEMD@fnal.gov"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142D3-71AD-455D-BFAD-C417798B35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48"/>
          <a:stretch/>
        </p:blipFill>
        <p:spPr>
          <a:xfrm>
            <a:off x="0" y="0"/>
            <a:ext cx="9144000" cy="5143500"/>
          </a:xfrm>
          <a:prstGeom prst="rect">
            <a:avLst/>
          </a:prstGeom>
        </p:spPr>
      </p:pic>
      <p:sp>
        <p:nvSpPr>
          <p:cNvPr id="10" name="Rectangle 9">
            <a:extLst>
              <a:ext uri="{FF2B5EF4-FFF2-40B4-BE49-F238E27FC236}">
                <a16:creationId xmlns:a16="http://schemas.microsoft.com/office/drawing/2014/main" id="{1FEE3973-6055-4F16-B13B-2126F475A3DF}"/>
              </a:ext>
            </a:extLst>
          </p:cNvPr>
          <p:cNvSpPr/>
          <p:nvPr/>
        </p:nvSpPr>
        <p:spPr>
          <a:xfrm rot="10800000">
            <a:off x="58605" y="1922"/>
            <a:ext cx="9144000" cy="5141578"/>
          </a:xfrm>
          <a:prstGeom prst="rect">
            <a:avLst/>
          </a:prstGeom>
          <a:gradFill flip="none" rotWithShape="1">
            <a:gsLst>
              <a:gs pos="51000">
                <a:srgbClr val="8397A9">
                  <a:alpha val="69000"/>
                </a:srgbClr>
              </a:gs>
              <a:gs pos="0">
                <a:schemeClr val="tx1"/>
              </a:gs>
              <a:gs pos="100000">
                <a:schemeClr val="bg1">
                  <a:alpha val="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44ACDAA-8A3A-487A-887A-E488F5E0E9B8}"/>
              </a:ext>
            </a:extLst>
          </p:cNvPr>
          <p:cNvSpPr/>
          <p:nvPr/>
        </p:nvSpPr>
        <p:spPr>
          <a:xfrm>
            <a:off x="222250" y="1068894"/>
            <a:ext cx="5706602" cy="4447371"/>
          </a:xfrm>
          <a:prstGeom prst="rect">
            <a:avLst/>
          </a:prstGeom>
          <a:noFill/>
        </p:spPr>
        <p:txBody>
          <a:bodyPr wrap="square" lIns="91440" tIns="45720" rIns="91440" bIns="45720" anchor="t">
            <a:spAutoFit/>
          </a:bodyPr>
          <a:lstStyle/>
          <a:p>
            <a:pPr marR="57150" lvl="0" algn="l" defTabSz="457200" rtl="0" eaLnBrk="1" fontAlgn="base" latinLnBrk="0" hangingPunct="1">
              <a:lnSpc>
                <a:spcPct val="100000"/>
              </a:lnSpc>
              <a:spcBef>
                <a:spcPts val="0"/>
              </a:spcBef>
              <a:spcAft>
                <a:spcPts val="600"/>
              </a:spcAft>
              <a:buClrTx/>
              <a:buSzTx/>
              <a:tabLst/>
              <a:defRPr/>
            </a:pPr>
            <a:r>
              <a:rPr lang="en-US" sz="1400" b="1" dirty="0">
                <a:solidFill>
                  <a:schemeClr val="bg1"/>
                </a:solidFill>
                <a:latin typeface="+mn-lt"/>
                <a:ea typeface="Times New Roman" panose="02020603050405020304" pitchFamily="18" charset="0"/>
                <a:cs typeface="Calibri" panose="020F0502020204030204" pitchFamily="34" charset="0"/>
              </a:rPr>
              <a:t>Roof Repairs in progress</a:t>
            </a:r>
            <a:r>
              <a:rPr lang="en-US" sz="1100" b="1" dirty="0">
                <a:solidFill>
                  <a:schemeClr val="bg1"/>
                </a:solidFill>
                <a:latin typeface="+mn-lt"/>
                <a:ea typeface="Times New Roman" panose="02020603050405020304" pitchFamily="18" charset="0"/>
                <a:cs typeface="Calibri" panose="020F0502020204030204" pitchFamily="34" charset="0"/>
              </a:rPr>
              <a:t>: MI-20 (</a:t>
            </a:r>
            <a:r>
              <a:rPr lang="en-US" sz="1100" dirty="0">
                <a:solidFill>
                  <a:srgbClr val="92D050"/>
                </a:solidFill>
                <a:latin typeface="+mn-lt"/>
                <a:ea typeface="Times New Roman" panose="02020603050405020304" pitchFamily="18" charset="0"/>
                <a:cs typeface="Calibri" panose="020F0502020204030204" pitchFamily="34" charset="0"/>
              </a:rPr>
              <a:t>shifted to warranty work</a:t>
            </a:r>
            <a:r>
              <a:rPr lang="en-US" sz="1100" dirty="0">
                <a:solidFill>
                  <a:schemeClr val="bg1"/>
                </a:solidFill>
                <a:latin typeface="+mn-lt"/>
                <a:ea typeface="Times New Roman" panose="02020603050405020304" pitchFamily="18" charset="0"/>
                <a:cs typeface="Calibri" panose="020F0502020204030204" pitchFamily="34" charset="0"/>
              </a:rPr>
              <a:t>)</a:t>
            </a:r>
            <a:r>
              <a:rPr lang="en-US" sz="1100" b="1" dirty="0">
                <a:solidFill>
                  <a:schemeClr val="bg1"/>
                </a:solidFill>
                <a:latin typeface="+mn-lt"/>
                <a:ea typeface="Times New Roman" panose="02020603050405020304" pitchFamily="18" charset="0"/>
                <a:cs typeface="Calibri" panose="020F0502020204030204" pitchFamily="34" charset="0"/>
              </a:rPr>
              <a:t>, MDB,  MS4, LINAC (BGE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slide #5.</a:t>
            </a:r>
            <a:r>
              <a:rPr lang="en-US" sz="1100" b="1" dirty="0">
                <a:solidFill>
                  <a:schemeClr val="bg1"/>
                </a:solidFill>
                <a:latin typeface="+mn-lt"/>
                <a:ea typeface="Times New Roman" panose="02020603050405020304" pitchFamily="18" charset="0"/>
                <a:cs typeface="Calibri" panose="020F0502020204030204" pitchFamily="34" charset="0"/>
              </a:rPr>
              <a:t>).</a:t>
            </a:r>
          </a:p>
          <a:p>
            <a:pPr marR="57150" lvl="0" algn="l" defTabSz="457200" rtl="0" eaLnBrk="1" fontAlgn="base" latinLnBrk="0" hangingPunct="1">
              <a:lnSpc>
                <a:spcPct val="100000"/>
              </a:lnSpc>
              <a:spcBef>
                <a:spcPts val="0"/>
              </a:spcBef>
              <a:spcAft>
                <a:spcPts val="600"/>
              </a:spcAft>
              <a:buClrTx/>
              <a:buSzTx/>
              <a:tabLst/>
              <a:defRPr/>
            </a:pPr>
            <a:r>
              <a:rPr lang="en-US" sz="1400" b="1" dirty="0">
                <a:solidFill>
                  <a:schemeClr val="bg1"/>
                </a:solidFill>
                <a:latin typeface="+mn-lt"/>
                <a:ea typeface="Times New Roman" panose="02020603050405020304" pitchFamily="18" charset="0"/>
                <a:cs typeface="Calibri" panose="020F0502020204030204" pitchFamily="34" charset="0"/>
              </a:rPr>
              <a:t>Carpentry: </a:t>
            </a:r>
            <a:r>
              <a:rPr lang="en-US" sz="1100" b="1" dirty="0">
                <a:solidFill>
                  <a:schemeClr val="bg1"/>
                </a:solidFill>
                <a:latin typeface="+mn-lt"/>
                <a:ea typeface="Times New Roman" panose="02020603050405020304" pitchFamily="18" charset="0"/>
                <a:cs typeface="Calibri" panose="020F0502020204030204" pitchFamily="34" charset="0"/>
              </a:rPr>
              <a:t>BTW207</a:t>
            </a:r>
            <a:r>
              <a:rPr lang="en-US" sz="1400" b="1" dirty="0">
                <a:solidFill>
                  <a:schemeClr val="bg1"/>
                </a:solidFill>
                <a:latin typeface="+mn-lt"/>
                <a:ea typeface="Times New Roman" panose="02020603050405020304" pitchFamily="18" charset="0"/>
                <a:cs typeface="Calibri" panose="020F0502020204030204" pitchFamily="34" charset="0"/>
              </a:rPr>
              <a:t> – </a:t>
            </a:r>
            <a:r>
              <a:rPr lang="en-US" sz="1100" dirty="0">
                <a:solidFill>
                  <a:schemeClr val="bg1"/>
                </a:solidFill>
                <a:latin typeface="+mn-lt"/>
                <a:ea typeface="Times New Roman" panose="02020603050405020304" pitchFamily="18" charset="0"/>
                <a:cs typeface="Calibri" panose="020F0502020204030204" pitchFamily="34" charset="0"/>
              </a:rPr>
              <a:t>Corkboard install - </a:t>
            </a:r>
            <a:r>
              <a:rPr lang="en-US" sz="1100" b="1" dirty="0">
                <a:solidFill>
                  <a:srgbClr val="92D050"/>
                </a:solidFill>
                <a:latin typeface="+mn-lt"/>
                <a:ea typeface="Times New Roman" panose="02020603050405020304" pitchFamily="18" charset="0"/>
                <a:cs typeface="Calibri" panose="020F0502020204030204" pitchFamily="34" charset="0"/>
              </a:rPr>
              <a:t>complete</a:t>
            </a:r>
          </a:p>
          <a:p>
            <a:pPr marR="57150">
              <a:spcBef>
                <a:spcPts val="0"/>
              </a:spcBef>
              <a:spcAft>
                <a:spcPts val="600"/>
              </a:spcAft>
              <a:defRPr/>
            </a:pPr>
            <a:r>
              <a:rPr lang="en-US" sz="1400" b="1" dirty="0">
                <a:solidFill>
                  <a:schemeClr val="bg1"/>
                </a:solidFill>
                <a:latin typeface="+mn-lt"/>
                <a:ea typeface="Times New Roman" panose="02020603050405020304" pitchFamily="18" charset="0"/>
                <a:cs typeface="Calibri" panose="020F0502020204030204" pitchFamily="34" charset="0"/>
              </a:rPr>
              <a:t>Abatement</a:t>
            </a:r>
            <a:r>
              <a:rPr lang="en-US" sz="1100" b="1" dirty="0">
                <a:solidFill>
                  <a:schemeClr val="bg1"/>
                </a:solidFill>
                <a:latin typeface="+mn-lt"/>
                <a:ea typeface="Times New Roman" panose="02020603050405020304" pitchFamily="18" charset="0"/>
                <a:cs typeface="Calibri" panose="020F0502020204030204" pitchFamily="34" charset="0"/>
              </a:rPr>
              <a:t>: 102 (</a:t>
            </a:r>
            <a:r>
              <a:rPr lang="en-US" sz="1100" b="1" dirty="0">
                <a:solidFill>
                  <a:srgbClr val="92D050"/>
                </a:solidFill>
                <a:latin typeface="+mn-lt"/>
                <a:ea typeface="Times New Roman" panose="02020603050405020304" pitchFamily="18" charset="0"/>
                <a:cs typeface="Calibri" panose="020F0502020204030204" pitchFamily="34" charset="0"/>
              </a:rPr>
              <a:t>complete</a:t>
            </a:r>
            <a:r>
              <a:rPr lang="en-US" sz="1100" b="1" dirty="0">
                <a:solidFill>
                  <a:schemeClr val="bg1"/>
                </a:solidFill>
                <a:latin typeface="+mn-lt"/>
                <a:ea typeface="Times New Roman" panose="02020603050405020304" pitchFamily="18" charset="0"/>
                <a:cs typeface="Calibri" panose="020F0502020204030204" pitchFamily="34" charset="0"/>
              </a:rPr>
              <a:t>), 103 (</a:t>
            </a:r>
            <a:r>
              <a:rPr lang="en-US" sz="1100" b="1" dirty="0">
                <a:solidFill>
                  <a:srgbClr val="92D050"/>
                </a:solidFill>
                <a:latin typeface="+mn-lt"/>
                <a:ea typeface="Times New Roman" panose="02020603050405020304" pitchFamily="18" charset="0"/>
                <a:cs typeface="Calibri" panose="020F0502020204030204" pitchFamily="34" charset="0"/>
              </a:rPr>
              <a:t>complete</a:t>
            </a:r>
            <a:r>
              <a:rPr lang="en-US" sz="1100" b="1" dirty="0">
                <a:solidFill>
                  <a:schemeClr val="bg1"/>
                </a:solidFill>
                <a:latin typeface="+mn-lt"/>
                <a:ea typeface="Times New Roman" panose="02020603050405020304" pitchFamily="18" charset="0"/>
                <a:cs typeface="Calibri" panose="020F0502020204030204" pitchFamily="34" charset="0"/>
              </a:rPr>
              <a:t>). We are at capacity currently for office renovations for this year. </a:t>
            </a:r>
          </a:p>
          <a:p>
            <a:pPr marR="57150">
              <a:spcBef>
                <a:spcPts val="0"/>
              </a:spcBef>
              <a:spcAft>
                <a:spcPts val="600"/>
              </a:spcAft>
              <a:defRPr/>
            </a:pPr>
            <a:r>
              <a:rPr lang="en-US" sz="1400" b="1" dirty="0">
                <a:solidFill>
                  <a:schemeClr val="bg1"/>
                </a:solidFill>
                <a:latin typeface="+mn-lt"/>
                <a:ea typeface="Times New Roman" panose="02020603050405020304" pitchFamily="18" charset="0"/>
                <a:cs typeface="Calibri" panose="020F0502020204030204" pitchFamily="34" charset="0"/>
              </a:rPr>
              <a:t>WH Leak Repair In Tunnel</a:t>
            </a:r>
            <a:r>
              <a:rPr lang="en-US" sz="1100" b="1" dirty="0">
                <a:solidFill>
                  <a:schemeClr val="bg1"/>
                </a:solidFill>
                <a:latin typeface="+mn-lt"/>
                <a:ea typeface="Times New Roman" panose="02020603050405020304" pitchFamily="18" charset="0"/>
                <a:cs typeface="Calibri" panose="020F0502020204030204" pitchFamily="34" charset="0"/>
              </a:rPr>
              <a:t>: </a:t>
            </a:r>
            <a:r>
              <a:rPr lang="en-US" sz="1100" dirty="0">
                <a:solidFill>
                  <a:schemeClr val="bg1"/>
                </a:solidFill>
                <a:latin typeface="+mn-lt"/>
                <a:ea typeface="Times New Roman" panose="02020603050405020304" pitchFamily="18" charset="0"/>
                <a:cs typeface="Calibri" panose="020F0502020204030204" pitchFamily="34" charset="0"/>
              </a:rPr>
              <a:t>Project is to stop the leaking into the tunnel leading from LINAC to WH. </a:t>
            </a:r>
            <a:r>
              <a:rPr lang="en-US" sz="1100" dirty="0">
                <a:solidFill>
                  <a:srgbClr val="000000"/>
                </a:solidFill>
                <a:highlight>
                  <a:srgbClr val="FFFF00"/>
                </a:highlight>
                <a:latin typeface="+mn-lt"/>
                <a:ea typeface="Times New Roman" panose="02020603050405020304" pitchFamily="18" charset="0"/>
                <a:cs typeface="Calibri" panose="020F0502020204030204" pitchFamily="34" charset="0"/>
              </a:rPr>
              <a:t>NOTICE</a:t>
            </a:r>
            <a:r>
              <a:rPr lang="en-US" sz="1100" dirty="0">
                <a:solidFill>
                  <a:schemeClr val="bg1"/>
                </a:solidFill>
                <a:latin typeface="+mn-lt"/>
                <a:ea typeface="Times New Roman" panose="02020603050405020304" pitchFamily="18" charset="0"/>
                <a:cs typeface="Calibri" panose="020F0502020204030204" pitchFamily="34" charset="0"/>
              </a:rPr>
              <a:t> – Slight change, access will be limited for the period that concrete work is completed for phase 1</a:t>
            </a:r>
            <a:r>
              <a:rPr lang="en-US" sz="1100" b="1" dirty="0">
                <a:solidFill>
                  <a:schemeClr val="bg1"/>
                </a:solidFill>
                <a:latin typeface="+mn-lt"/>
                <a:ea typeface="Times New Roman" panose="02020603050405020304" pitchFamily="18" charset="0"/>
                <a:cs typeface="Calibri" panose="020F0502020204030204" pitchFamily="34" charset="0"/>
              </a:rPr>
              <a:t>.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slide #13 &amp; slide #14.</a:t>
            </a:r>
            <a:r>
              <a:rPr lang="en-US" sz="1100" b="1" dirty="0">
                <a:solidFill>
                  <a:srgbClr val="000000"/>
                </a:solidFill>
                <a:latin typeface="+mn-lt"/>
                <a:ea typeface="Times New Roman" panose="02020603050405020304" pitchFamily="18" charset="0"/>
                <a:cs typeface="Calibri" panose="020F0502020204030204" pitchFamily="34" charset="0"/>
              </a:rPr>
              <a:t> </a:t>
            </a:r>
            <a:endParaRPr lang="en-US" sz="1100" b="1" dirty="0">
              <a:solidFill>
                <a:schemeClr val="bg1"/>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r>
              <a:rPr lang="en-US" sz="1400" b="1" dirty="0">
                <a:solidFill>
                  <a:schemeClr val="bg1"/>
                </a:solidFill>
                <a:latin typeface="+mn-lt"/>
                <a:ea typeface="Times New Roman" panose="02020603050405020304" pitchFamily="18" charset="0"/>
                <a:cs typeface="Calibri" panose="020F0502020204030204" pitchFamily="34" charset="0"/>
              </a:rPr>
              <a:t>Office Rehab work</a:t>
            </a:r>
            <a:r>
              <a:rPr lang="en-US" sz="1600" b="1" dirty="0">
                <a:solidFill>
                  <a:schemeClr val="bg1"/>
                </a:solidFill>
                <a:latin typeface="+mn-lt"/>
                <a:ea typeface="Times New Roman" panose="02020603050405020304" pitchFamily="18" charset="0"/>
                <a:cs typeface="Calibri" panose="020F0502020204030204" pitchFamily="34" charset="0"/>
              </a:rPr>
              <a:t>:</a:t>
            </a:r>
            <a:r>
              <a:rPr lang="en-US" sz="1100" b="1" dirty="0">
                <a:solidFill>
                  <a:schemeClr val="bg1"/>
                </a:solidFill>
                <a:latin typeface="+mn-lt"/>
                <a:ea typeface="Times New Roman" panose="02020603050405020304" pitchFamily="18" charset="0"/>
                <a:cs typeface="Calibri" panose="020F0502020204030204" pitchFamily="34" charset="0"/>
              </a:rPr>
              <a:t> </a:t>
            </a:r>
            <a:r>
              <a:rPr lang="en-US" sz="1100" dirty="0">
                <a:solidFill>
                  <a:schemeClr val="bg1"/>
                </a:solidFill>
                <a:latin typeface="+mn-lt"/>
                <a:ea typeface="Times New Roman" panose="02020603050405020304" pitchFamily="18" charset="0"/>
                <a:cs typeface="Calibri" panose="020F0502020204030204" pitchFamily="34" charset="0"/>
              </a:rPr>
              <a:t>We are currently looking at a larger application per building.  Like doing bundles at a time.  This will be cheaper for the lab and more aligned with regular maintenance.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A proposal is in slide #6 </a:t>
            </a:r>
            <a:r>
              <a:rPr lang="en-US" sz="1100" dirty="0">
                <a:solidFill>
                  <a:schemeClr val="bg1"/>
                </a:solidFill>
                <a:latin typeface="+mn-lt"/>
                <a:ea typeface="Times New Roman" panose="02020603050405020304" pitchFamily="18" charset="0"/>
                <a:cs typeface="Calibri" panose="020F0502020204030204" pitchFamily="34" charset="0"/>
              </a:rPr>
              <a:t>LIG-124 is still getting scheduled.</a:t>
            </a:r>
            <a:endParaRPr lang="en-US" sz="1100" dirty="0">
              <a:solidFill>
                <a:srgbClr val="000000"/>
              </a:solidFill>
              <a:highlight>
                <a:srgbClr val="FFFF00"/>
              </a:highlight>
              <a:latin typeface="+mn-lt"/>
              <a:ea typeface="Times New Roman" panose="02020603050405020304" pitchFamily="18" charset="0"/>
              <a:cs typeface="Calibri" panose="020F0502020204030204" pitchFamily="34" charset="0"/>
            </a:endParaRPr>
          </a:p>
          <a:p>
            <a:pPr marR="57150" lvl="0" algn="l" defTabSz="457200" rtl="0" eaLnBrk="1" fontAlgn="base" latinLnBrk="0" hangingPunct="1">
              <a:lnSpc>
                <a:spcPct val="100000"/>
              </a:lnSpc>
              <a:spcBef>
                <a:spcPts val="0"/>
              </a:spcBef>
              <a:spcAft>
                <a:spcPts val="600"/>
              </a:spcAft>
              <a:buClrTx/>
              <a:buSzTx/>
              <a:tabLst/>
              <a:defRPr/>
            </a:pPr>
            <a:r>
              <a:rPr lang="en-US" sz="1400" b="1" dirty="0">
                <a:solidFill>
                  <a:schemeClr val="bg1"/>
                </a:solidFill>
                <a:latin typeface="+mn-lt"/>
                <a:ea typeface="Times New Roman" panose="02020603050405020304" pitchFamily="18" charset="0"/>
                <a:cs typeface="Calibri" panose="020F0502020204030204" pitchFamily="34" charset="0"/>
              </a:rPr>
              <a:t>Public Service Announcement </a:t>
            </a:r>
            <a:r>
              <a:rPr lang="en-US" sz="1100" b="1" dirty="0">
                <a:solidFill>
                  <a:schemeClr val="bg1"/>
                </a:solidFill>
                <a:latin typeface="+mn-lt"/>
                <a:ea typeface="Times New Roman" panose="02020603050405020304" pitchFamily="18" charset="0"/>
                <a:cs typeface="Calibri" panose="020F0502020204030204" pitchFamily="34" charset="0"/>
              </a:rPr>
              <a:t>– </a:t>
            </a:r>
            <a:r>
              <a:rPr lang="en-US" sz="1100" dirty="0">
                <a:solidFill>
                  <a:schemeClr val="bg1"/>
                </a:solidFill>
                <a:latin typeface="+mn-lt"/>
                <a:ea typeface="Times New Roman" panose="02020603050405020304" pitchFamily="18" charset="0"/>
                <a:cs typeface="Calibri" panose="020F0502020204030204" pitchFamily="34" charset="0"/>
              </a:rPr>
              <a:t>October is Breast Cancer Awareness Month – If you didn’t get your pin on the 17</a:t>
            </a:r>
            <a:r>
              <a:rPr lang="en-US" sz="1100" baseline="30000" dirty="0">
                <a:solidFill>
                  <a:schemeClr val="bg1"/>
                </a:solidFill>
                <a:latin typeface="+mn-lt"/>
                <a:ea typeface="Times New Roman" panose="02020603050405020304" pitchFamily="18" charset="0"/>
                <a:cs typeface="Calibri" panose="020F0502020204030204" pitchFamily="34" charset="0"/>
              </a:rPr>
              <a:t>th</a:t>
            </a:r>
            <a:r>
              <a:rPr lang="en-US" sz="1100" dirty="0">
                <a:solidFill>
                  <a:schemeClr val="bg1"/>
                </a:solidFill>
                <a:latin typeface="+mn-lt"/>
                <a:ea typeface="Times New Roman" panose="02020603050405020304" pitchFamily="18" charset="0"/>
                <a:cs typeface="Calibri" panose="020F0502020204030204" pitchFamily="34" charset="0"/>
              </a:rPr>
              <a:t>, please reach out to the women’s Initiative Leadership Board</a:t>
            </a:r>
            <a:r>
              <a:rPr lang="en-US" sz="1100" b="1" dirty="0">
                <a:solidFill>
                  <a:schemeClr val="bg1"/>
                </a:solidFill>
                <a:latin typeface="+mn-lt"/>
                <a:ea typeface="Times New Roman" panose="02020603050405020304" pitchFamily="18" charset="0"/>
                <a:cs typeface="Calibri" panose="020F0502020204030204" pitchFamily="34" charset="0"/>
              </a:rPr>
              <a:t>.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slide #7.</a:t>
            </a:r>
            <a:endParaRPr lang="en-US" sz="1100" b="1" dirty="0">
              <a:solidFill>
                <a:schemeClr val="bg1"/>
              </a:solidFill>
              <a:latin typeface="+mn-lt"/>
              <a:ea typeface="Times New Roman" panose="02020603050405020304" pitchFamily="18" charset="0"/>
              <a:cs typeface="Calibri" panose="020F0502020204030204" pitchFamily="34" charset="0"/>
            </a:endParaRPr>
          </a:p>
          <a:p>
            <a:pPr marR="57150" lvl="0" algn="l" defTabSz="457200" rtl="0" eaLnBrk="1" fontAlgn="base" latinLnBrk="0" hangingPunct="1">
              <a:lnSpc>
                <a:spcPct val="100000"/>
              </a:lnSpc>
              <a:spcBef>
                <a:spcPts val="0"/>
              </a:spcBef>
              <a:spcAft>
                <a:spcPts val="600"/>
              </a:spcAft>
              <a:buClrTx/>
              <a:buSzTx/>
              <a:tabLst/>
              <a:defRPr/>
            </a:pPr>
            <a:r>
              <a:rPr lang="en-US" sz="1400" b="1" dirty="0">
                <a:solidFill>
                  <a:schemeClr val="bg1"/>
                </a:solidFill>
                <a:latin typeface="+mn-lt"/>
                <a:ea typeface="Times New Roman" panose="02020603050405020304" pitchFamily="18" charset="0"/>
                <a:cs typeface="Calibri" panose="020F0502020204030204" pitchFamily="34" charset="0"/>
              </a:rPr>
              <a:t>Kautz RD/Linac Road Closure </a:t>
            </a:r>
            <a:r>
              <a:rPr lang="en-US" sz="1100" dirty="0">
                <a:solidFill>
                  <a:schemeClr val="bg1"/>
                </a:solidFill>
                <a:latin typeface="+mn-lt"/>
                <a:ea typeface="Times New Roman" panose="02020603050405020304" pitchFamily="18" charset="0"/>
                <a:cs typeface="Calibri" panose="020F0502020204030204" pitchFamily="34" charset="0"/>
              </a:rPr>
              <a:t>– The road section where the guard shack is getting placed, the pad is going to be poured, traffic and parking will be altered.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slide #8.</a:t>
            </a:r>
            <a:endParaRPr lang="en-US" sz="1100" dirty="0">
              <a:solidFill>
                <a:schemeClr val="bg1"/>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endParaRPr lang="en-US" sz="1400" dirty="0">
              <a:solidFill>
                <a:schemeClr val="bg1"/>
              </a:solidFill>
              <a:latin typeface="+mn-lt"/>
              <a:cs typeface="Calibri" panose="020F0502020204030204" pitchFamily="34" charset="0"/>
            </a:endParaRPr>
          </a:p>
          <a:p>
            <a:pPr marR="57150">
              <a:spcBef>
                <a:spcPts val="0"/>
              </a:spcBef>
              <a:spcAft>
                <a:spcPts val="600"/>
              </a:spcAft>
              <a:defRPr/>
            </a:pPr>
            <a:endParaRPr lang="en-US" sz="1400" dirty="0">
              <a:solidFill>
                <a:schemeClr val="bg1"/>
              </a:solidFill>
              <a:latin typeface="+mn-lt"/>
              <a:cs typeface="Calibri" panose="020F0502020204030204" pitchFamily="34" charset="0"/>
            </a:endParaRPr>
          </a:p>
          <a:p>
            <a:pPr marR="57150">
              <a:spcBef>
                <a:spcPts val="0"/>
              </a:spcBef>
              <a:spcAft>
                <a:spcPts val="600"/>
              </a:spcAft>
              <a:defRPr/>
            </a:pPr>
            <a:endParaRPr lang="en-US" sz="1100" dirty="0">
              <a:solidFill>
                <a:schemeClr val="bg1"/>
              </a:solidFill>
              <a:latin typeface="+mn-lt"/>
              <a:cs typeface="Calibri" panose="020F0502020204030204" pitchFamily="34" charset="0"/>
            </a:endParaRPr>
          </a:p>
        </p:txBody>
      </p:sp>
      <p:sp>
        <p:nvSpPr>
          <p:cNvPr id="12" name="TextBox 11">
            <a:extLst>
              <a:ext uri="{FF2B5EF4-FFF2-40B4-BE49-F238E27FC236}">
                <a16:creationId xmlns:a16="http://schemas.microsoft.com/office/drawing/2014/main" id="{43829EBE-2286-4BFE-AB9D-27C5930E3C48}"/>
              </a:ext>
            </a:extLst>
          </p:cNvPr>
          <p:cNvSpPr txBox="1"/>
          <p:nvPr/>
        </p:nvSpPr>
        <p:spPr>
          <a:xfrm>
            <a:off x="1455" y="427649"/>
            <a:ext cx="5084895"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a:solidFill>
                  <a:schemeClr val="bg1"/>
                </a:solidFill>
              </a:rPr>
              <a:t>Infrastructure Services Division Updates</a:t>
            </a:r>
          </a:p>
        </p:txBody>
      </p:sp>
      <p:sp>
        <p:nvSpPr>
          <p:cNvPr id="2" name="Slide Number Placeholder 1">
            <a:extLst>
              <a:ext uri="{FF2B5EF4-FFF2-40B4-BE49-F238E27FC236}">
                <a16:creationId xmlns:a16="http://schemas.microsoft.com/office/drawing/2014/main" id="{85A9511A-FFE3-AA86-CA6F-5A492B9C97D7}"/>
              </a:ext>
            </a:extLst>
          </p:cNvPr>
          <p:cNvSpPr>
            <a:spLocks noGrp="1"/>
          </p:cNvSpPr>
          <p:nvPr>
            <p:ph type="sldNum" sz="quarter" idx="4"/>
          </p:nvPr>
        </p:nvSpPr>
        <p:spPr/>
        <p:txBody>
          <a:bodyPr/>
          <a:lstStyle/>
          <a:p>
            <a:pPr>
              <a:defRPr/>
            </a:pPr>
            <a:fld id="{148C009B-CB69-E04A-B9B3-34B26D69E9CF}" type="slidenum">
              <a:rPr lang="en-US" smtClean="0"/>
              <a:pPr>
                <a:defRPr/>
              </a:pPr>
              <a:t>1</a:t>
            </a:fld>
            <a:endParaRPr lang="en-US"/>
          </a:p>
        </p:txBody>
      </p:sp>
    </p:spTree>
    <p:extLst>
      <p:ext uri="{BB962C8B-B14F-4D97-AF65-F5344CB8AC3E}">
        <p14:creationId xmlns:p14="http://schemas.microsoft.com/office/powerpoint/2010/main" val="181086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 – LINAC RAD Safety Growth</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a:p>
        </p:txBody>
      </p:sp>
      <p:sp>
        <p:nvSpPr>
          <p:cNvPr id="10" name="TextBox 9">
            <a:extLst>
              <a:ext uri="{FF2B5EF4-FFF2-40B4-BE49-F238E27FC236}">
                <a16:creationId xmlns:a16="http://schemas.microsoft.com/office/drawing/2014/main" id="{4B8D4FFA-8CE8-E0DE-FD42-CE42B4AE0671}"/>
              </a:ext>
            </a:extLst>
          </p:cNvPr>
          <p:cNvSpPr txBox="1"/>
          <p:nvPr/>
        </p:nvSpPr>
        <p:spPr>
          <a:xfrm>
            <a:off x="6827068" y="1839741"/>
            <a:ext cx="1880380" cy="1323439"/>
          </a:xfrm>
          <a:prstGeom prst="rect">
            <a:avLst/>
          </a:prstGeom>
          <a:noFill/>
        </p:spPr>
        <p:txBody>
          <a:bodyPr wrap="square" rtlCol="0">
            <a:spAutoFit/>
          </a:bodyPr>
          <a:lstStyle/>
          <a:p>
            <a:r>
              <a:rPr lang="en-US" sz="1600" dirty="0">
                <a:solidFill>
                  <a:srgbClr val="000000"/>
                </a:solidFill>
              </a:rPr>
              <a:t>Currently working on getting data drops and cubicle materials ordered and delivered. </a:t>
            </a:r>
          </a:p>
        </p:txBody>
      </p:sp>
      <p:pic>
        <p:nvPicPr>
          <p:cNvPr id="9" name="Content Placeholder 8">
            <a:extLst>
              <a:ext uri="{FF2B5EF4-FFF2-40B4-BE49-F238E27FC236}">
                <a16:creationId xmlns:a16="http://schemas.microsoft.com/office/drawing/2014/main" id="{0B514568-C557-B9D8-7972-820348B88698}"/>
              </a:ext>
            </a:extLst>
          </p:cNvPr>
          <p:cNvPicPr>
            <a:picLocks noGrp="1" noChangeAspect="1"/>
          </p:cNvPicPr>
          <p:nvPr>
            <p:ph idx="1"/>
          </p:nvPr>
        </p:nvPicPr>
        <p:blipFill>
          <a:blip r:embed="rId2"/>
          <a:stretch>
            <a:fillRect/>
          </a:stretch>
        </p:blipFill>
        <p:spPr>
          <a:xfrm>
            <a:off x="312666" y="674687"/>
            <a:ext cx="4098633" cy="3794125"/>
          </a:xfrm>
        </p:spPr>
      </p:pic>
      <p:pic>
        <p:nvPicPr>
          <p:cNvPr id="12" name="Picture 11">
            <a:extLst>
              <a:ext uri="{FF2B5EF4-FFF2-40B4-BE49-F238E27FC236}">
                <a16:creationId xmlns:a16="http://schemas.microsoft.com/office/drawing/2014/main" id="{39290DC6-878A-681A-5689-53E8B4D7A9CF}"/>
              </a:ext>
            </a:extLst>
          </p:cNvPr>
          <p:cNvPicPr>
            <a:picLocks noChangeAspect="1"/>
          </p:cNvPicPr>
          <p:nvPr/>
        </p:nvPicPr>
        <p:blipFill>
          <a:blip r:embed="rId3"/>
          <a:stretch>
            <a:fillRect/>
          </a:stretch>
        </p:blipFill>
        <p:spPr>
          <a:xfrm rot="5400000">
            <a:off x="3983111" y="1690668"/>
            <a:ext cx="3442256" cy="2114032"/>
          </a:xfrm>
          <a:prstGeom prst="rect">
            <a:avLst/>
          </a:prstGeom>
        </p:spPr>
      </p:pic>
    </p:spTree>
    <p:extLst>
      <p:ext uri="{BB962C8B-B14F-4D97-AF65-F5344CB8AC3E}">
        <p14:creationId xmlns:p14="http://schemas.microsoft.com/office/powerpoint/2010/main" val="233834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 – WH Leak &amp; Site Improvements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a:p>
        </p:txBody>
      </p:sp>
      <p:sp>
        <p:nvSpPr>
          <p:cNvPr id="10" name="TextBox 9">
            <a:extLst>
              <a:ext uri="{FF2B5EF4-FFF2-40B4-BE49-F238E27FC236}">
                <a16:creationId xmlns:a16="http://schemas.microsoft.com/office/drawing/2014/main" id="{4B8D4FFA-8CE8-E0DE-FD42-CE42B4AE0671}"/>
              </a:ext>
            </a:extLst>
          </p:cNvPr>
          <p:cNvSpPr txBox="1"/>
          <p:nvPr/>
        </p:nvSpPr>
        <p:spPr>
          <a:xfrm>
            <a:off x="5806480" y="1471563"/>
            <a:ext cx="1880380" cy="2308324"/>
          </a:xfrm>
          <a:prstGeom prst="rect">
            <a:avLst/>
          </a:prstGeom>
          <a:noFill/>
        </p:spPr>
        <p:txBody>
          <a:bodyPr wrap="square" rtlCol="0">
            <a:spAutoFit/>
          </a:bodyPr>
          <a:lstStyle/>
          <a:p>
            <a:r>
              <a:rPr lang="en-US" sz="1600" dirty="0">
                <a:solidFill>
                  <a:srgbClr val="000000"/>
                </a:solidFill>
              </a:rPr>
              <a:t>Work package has been reviewed. </a:t>
            </a:r>
          </a:p>
          <a:p>
            <a:endParaRPr lang="en-US" sz="1600" dirty="0">
              <a:solidFill>
                <a:srgbClr val="000000"/>
              </a:solidFill>
            </a:endParaRPr>
          </a:p>
          <a:p>
            <a:r>
              <a:rPr lang="en-US" sz="1600" dirty="0">
                <a:solidFill>
                  <a:srgbClr val="000000"/>
                </a:solidFill>
              </a:rPr>
              <a:t>All the </a:t>
            </a:r>
            <a:r>
              <a:rPr lang="en-US" sz="1600" b="1" dirty="0">
                <a:solidFill>
                  <a:srgbClr val="FF0000"/>
                </a:solidFill>
              </a:rPr>
              <a:t>red</a:t>
            </a:r>
            <a:r>
              <a:rPr lang="en-US" sz="1600" dirty="0">
                <a:solidFill>
                  <a:srgbClr val="000000"/>
                </a:solidFill>
              </a:rPr>
              <a:t> dots are where existing lighting will be removed and new LED lighting will be installed. </a:t>
            </a:r>
          </a:p>
        </p:txBody>
      </p:sp>
      <p:pic>
        <p:nvPicPr>
          <p:cNvPr id="16" name="Picture 15">
            <a:extLst>
              <a:ext uri="{FF2B5EF4-FFF2-40B4-BE49-F238E27FC236}">
                <a16:creationId xmlns:a16="http://schemas.microsoft.com/office/drawing/2014/main" id="{9C27F659-C735-39B0-2E33-66A7487E0C36}"/>
              </a:ext>
            </a:extLst>
          </p:cNvPr>
          <p:cNvPicPr>
            <a:picLocks noChangeAspect="1"/>
          </p:cNvPicPr>
          <p:nvPr/>
        </p:nvPicPr>
        <p:blipFill>
          <a:blip r:embed="rId2"/>
          <a:stretch>
            <a:fillRect/>
          </a:stretch>
        </p:blipFill>
        <p:spPr>
          <a:xfrm>
            <a:off x="228600" y="656193"/>
            <a:ext cx="8915400" cy="3831113"/>
          </a:xfrm>
          <a:prstGeom prst="rect">
            <a:avLst/>
          </a:prstGeom>
        </p:spPr>
      </p:pic>
      <p:pic>
        <p:nvPicPr>
          <p:cNvPr id="9" name="Content Placeholder 8">
            <a:extLst>
              <a:ext uri="{FF2B5EF4-FFF2-40B4-BE49-F238E27FC236}">
                <a16:creationId xmlns:a16="http://schemas.microsoft.com/office/drawing/2014/main" id="{C42B6866-B870-DDCB-9020-4B94B0464933}"/>
              </a:ext>
            </a:extLst>
          </p:cNvPr>
          <p:cNvPicPr>
            <a:picLocks noGrp="1" noChangeAspect="1"/>
          </p:cNvPicPr>
          <p:nvPr>
            <p:ph idx="1"/>
          </p:nvPr>
        </p:nvPicPr>
        <p:blipFill>
          <a:blip r:embed="rId3"/>
          <a:stretch>
            <a:fillRect/>
          </a:stretch>
        </p:blipFill>
        <p:spPr>
          <a:xfrm>
            <a:off x="3838522" y="3108960"/>
            <a:ext cx="1358650" cy="1468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4889A31-60F1-0124-F799-BE5F80086A52}"/>
              </a:ext>
            </a:extLst>
          </p:cNvPr>
          <p:cNvPicPr>
            <a:picLocks noChangeAspect="1"/>
          </p:cNvPicPr>
          <p:nvPr/>
        </p:nvPicPr>
        <p:blipFill>
          <a:blip r:embed="rId4"/>
          <a:stretch>
            <a:fillRect/>
          </a:stretch>
        </p:blipFill>
        <p:spPr>
          <a:xfrm>
            <a:off x="6746670" y="2690105"/>
            <a:ext cx="1197843" cy="1588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Connector 5">
            <a:extLst>
              <a:ext uri="{FF2B5EF4-FFF2-40B4-BE49-F238E27FC236}">
                <a16:creationId xmlns:a16="http://schemas.microsoft.com/office/drawing/2014/main" id="{D9F0EDA3-71A7-32F1-4CF6-0FA873569B18}"/>
              </a:ext>
            </a:extLst>
          </p:cNvPr>
          <p:cNvCxnSpPr/>
          <p:nvPr/>
        </p:nvCxnSpPr>
        <p:spPr>
          <a:xfrm flipV="1">
            <a:off x="8229600" y="1870095"/>
            <a:ext cx="117987" cy="159283"/>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A430D8B2-157D-9FF1-B7A5-448E3D7E6B5D}"/>
              </a:ext>
            </a:extLst>
          </p:cNvPr>
          <p:cNvCxnSpPr>
            <a:cxnSpLocks/>
          </p:cNvCxnSpPr>
          <p:nvPr/>
        </p:nvCxnSpPr>
        <p:spPr>
          <a:xfrm flipV="1">
            <a:off x="8188305" y="1805203"/>
            <a:ext cx="464082" cy="631231"/>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450AA8EF-AD65-803B-030C-86C47C27FF76}"/>
              </a:ext>
            </a:extLst>
          </p:cNvPr>
          <p:cNvCxnSpPr>
            <a:cxnSpLocks/>
          </p:cNvCxnSpPr>
          <p:nvPr/>
        </p:nvCxnSpPr>
        <p:spPr>
          <a:xfrm flipV="1">
            <a:off x="8188305" y="1976284"/>
            <a:ext cx="616482" cy="849507"/>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AEF52FD9-3AAD-A1CF-68D3-2DF7598CF23E}"/>
              </a:ext>
            </a:extLst>
          </p:cNvPr>
          <p:cNvCxnSpPr>
            <a:cxnSpLocks/>
          </p:cNvCxnSpPr>
          <p:nvPr/>
        </p:nvCxnSpPr>
        <p:spPr>
          <a:xfrm flipV="1">
            <a:off x="8188305" y="2327295"/>
            <a:ext cx="616482" cy="858357"/>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75F063B8-B711-45D3-B129-807AC82E4D86}"/>
              </a:ext>
            </a:extLst>
          </p:cNvPr>
          <p:cNvCxnSpPr>
            <a:cxnSpLocks/>
          </p:cNvCxnSpPr>
          <p:nvPr/>
        </p:nvCxnSpPr>
        <p:spPr>
          <a:xfrm flipV="1">
            <a:off x="8184864" y="2693979"/>
            <a:ext cx="616482" cy="858357"/>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F3C94C7E-BB81-1EDA-EAFD-DFD6149676BE}"/>
              </a:ext>
            </a:extLst>
          </p:cNvPr>
          <p:cNvCxnSpPr>
            <a:cxnSpLocks/>
          </p:cNvCxnSpPr>
          <p:nvPr/>
        </p:nvCxnSpPr>
        <p:spPr>
          <a:xfrm flipV="1">
            <a:off x="8164708" y="3083336"/>
            <a:ext cx="616482" cy="858357"/>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2137616E-CFA5-F967-BF19-0CA1A8A46CA2}"/>
              </a:ext>
            </a:extLst>
          </p:cNvPr>
          <p:cNvCxnSpPr>
            <a:cxnSpLocks/>
          </p:cNvCxnSpPr>
          <p:nvPr/>
        </p:nvCxnSpPr>
        <p:spPr>
          <a:xfrm flipV="1">
            <a:off x="8191255" y="3350708"/>
            <a:ext cx="616482" cy="858357"/>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C8EDE6A6-C4C0-5CAB-534A-00FF0CA76E71}"/>
              </a:ext>
            </a:extLst>
          </p:cNvPr>
          <p:cNvCxnSpPr>
            <a:cxnSpLocks/>
          </p:cNvCxnSpPr>
          <p:nvPr/>
        </p:nvCxnSpPr>
        <p:spPr>
          <a:xfrm flipV="1">
            <a:off x="8468279" y="3717392"/>
            <a:ext cx="353223" cy="486698"/>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D1EC4F4E-5C88-B884-3DF6-A7B4032B8107}"/>
              </a:ext>
            </a:extLst>
          </p:cNvPr>
          <p:cNvCxnSpPr/>
          <p:nvPr/>
        </p:nvCxnSpPr>
        <p:spPr>
          <a:xfrm flipV="1">
            <a:off x="8676476" y="4011437"/>
            <a:ext cx="117987" cy="159283"/>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27116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 – WH Site Improvements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a:p>
        </p:txBody>
      </p:sp>
      <p:sp>
        <p:nvSpPr>
          <p:cNvPr id="10" name="TextBox 9">
            <a:extLst>
              <a:ext uri="{FF2B5EF4-FFF2-40B4-BE49-F238E27FC236}">
                <a16:creationId xmlns:a16="http://schemas.microsoft.com/office/drawing/2014/main" id="{4B8D4FFA-8CE8-E0DE-FD42-CE42B4AE0671}"/>
              </a:ext>
            </a:extLst>
          </p:cNvPr>
          <p:cNvSpPr txBox="1"/>
          <p:nvPr/>
        </p:nvSpPr>
        <p:spPr>
          <a:xfrm>
            <a:off x="5806480" y="1471563"/>
            <a:ext cx="1880380" cy="2308324"/>
          </a:xfrm>
          <a:prstGeom prst="rect">
            <a:avLst/>
          </a:prstGeom>
          <a:noFill/>
        </p:spPr>
        <p:txBody>
          <a:bodyPr wrap="square" rtlCol="0">
            <a:spAutoFit/>
          </a:bodyPr>
          <a:lstStyle/>
          <a:p>
            <a:r>
              <a:rPr lang="en-US" sz="1600" dirty="0">
                <a:solidFill>
                  <a:srgbClr val="000000"/>
                </a:solidFill>
              </a:rPr>
              <a:t>Work package has been reviewed. </a:t>
            </a:r>
          </a:p>
          <a:p>
            <a:endParaRPr lang="en-US" sz="1600" dirty="0">
              <a:solidFill>
                <a:srgbClr val="000000"/>
              </a:solidFill>
            </a:endParaRPr>
          </a:p>
          <a:p>
            <a:r>
              <a:rPr lang="en-US" sz="1600" dirty="0">
                <a:solidFill>
                  <a:srgbClr val="000000"/>
                </a:solidFill>
              </a:rPr>
              <a:t>All the </a:t>
            </a:r>
            <a:r>
              <a:rPr lang="en-US" sz="1600" b="1" dirty="0">
                <a:solidFill>
                  <a:srgbClr val="FF0000"/>
                </a:solidFill>
              </a:rPr>
              <a:t>red</a:t>
            </a:r>
            <a:r>
              <a:rPr lang="en-US" sz="1600" dirty="0">
                <a:solidFill>
                  <a:srgbClr val="000000"/>
                </a:solidFill>
              </a:rPr>
              <a:t> dots are where existing lighting will be removed and new LED lighting will be installed. </a:t>
            </a:r>
          </a:p>
        </p:txBody>
      </p:sp>
      <p:pic>
        <p:nvPicPr>
          <p:cNvPr id="9" name="Content Placeholder 8">
            <a:extLst>
              <a:ext uri="{FF2B5EF4-FFF2-40B4-BE49-F238E27FC236}">
                <a16:creationId xmlns:a16="http://schemas.microsoft.com/office/drawing/2014/main" id="{C42B6866-B870-DDCB-9020-4B94B0464933}"/>
              </a:ext>
            </a:extLst>
          </p:cNvPr>
          <p:cNvPicPr>
            <a:picLocks noGrp="1" noChangeAspect="1"/>
          </p:cNvPicPr>
          <p:nvPr>
            <p:ph idx="1"/>
          </p:nvPr>
        </p:nvPicPr>
        <p:blipFill>
          <a:blip r:embed="rId2"/>
          <a:stretch>
            <a:fillRect/>
          </a:stretch>
        </p:blipFill>
        <p:spPr>
          <a:xfrm>
            <a:off x="3838522" y="3108960"/>
            <a:ext cx="1358650" cy="1468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4889A31-60F1-0124-F799-BE5F80086A52}"/>
              </a:ext>
            </a:extLst>
          </p:cNvPr>
          <p:cNvPicPr>
            <a:picLocks noChangeAspect="1"/>
          </p:cNvPicPr>
          <p:nvPr/>
        </p:nvPicPr>
        <p:blipFill>
          <a:blip r:embed="rId3"/>
          <a:stretch>
            <a:fillRect/>
          </a:stretch>
        </p:blipFill>
        <p:spPr>
          <a:xfrm>
            <a:off x="6746670" y="2690105"/>
            <a:ext cx="1197843" cy="1588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3729353-9F3F-1665-DC82-B19E0F2CE0D7}"/>
              </a:ext>
            </a:extLst>
          </p:cNvPr>
          <p:cNvPicPr>
            <a:picLocks noChangeAspect="1"/>
          </p:cNvPicPr>
          <p:nvPr/>
        </p:nvPicPr>
        <p:blipFill>
          <a:blip r:embed="rId4"/>
          <a:stretch>
            <a:fillRect/>
          </a:stretch>
        </p:blipFill>
        <p:spPr>
          <a:xfrm>
            <a:off x="1974206" y="707922"/>
            <a:ext cx="3057525" cy="3869899"/>
          </a:xfrm>
          <a:prstGeom prst="rect">
            <a:avLst/>
          </a:prstGeom>
        </p:spPr>
      </p:pic>
    </p:spTree>
    <p:extLst>
      <p:ext uri="{BB962C8B-B14F-4D97-AF65-F5344CB8AC3E}">
        <p14:creationId xmlns:p14="http://schemas.microsoft.com/office/powerpoint/2010/main" val="196752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 – Drone ariel photos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a:p>
        </p:txBody>
      </p:sp>
      <p:sp>
        <p:nvSpPr>
          <p:cNvPr id="10" name="TextBox 9">
            <a:extLst>
              <a:ext uri="{FF2B5EF4-FFF2-40B4-BE49-F238E27FC236}">
                <a16:creationId xmlns:a16="http://schemas.microsoft.com/office/drawing/2014/main" id="{4B8D4FFA-8CE8-E0DE-FD42-CE42B4AE0671}"/>
              </a:ext>
            </a:extLst>
          </p:cNvPr>
          <p:cNvSpPr txBox="1"/>
          <p:nvPr/>
        </p:nvSpPr>
        <p:spPr>
          <a:xfrm>
            <a:off x="5057368" y="964526"/>
            <a:ext cx="3345577" cy="2308324"/>
          </a:xfrm>
          <a:prstGeom prst="rect">
            <a:avLst/>
          </a:prstGeom>
          <a:noFill/>
        </p:spPr>
        <p:txBody>
          <a:bodyPr wrap="square" rtlCol="0">
            <a:spAutoFit/>
          </a:bodyPr>
          <a:lstStyle/>
          <a:p>
            <a:r>
              <a:rPr lang="en-US" sz="1600" dirty="0">
                <a:solidFill>
                  <a:srgbClr val="000000"/>
                </a:solidFill>
              </a:rPr>
              <a:t>The lab has a couple drones in Creative Services and AD &amp; AFM’s are working on a process for the use of drones on a larger scale. </a:t>
            </a:r>
          </a:p>
          <a:p>
            <a:endParaRPr lang="en-US" sz="1600" dirty="0">
              <a:solidFill>
                <a:srgbClr val="000000"/>
              </a:solidFill>
            </a:endParaRPr>
          </a:p>
          <a:p>
            <a:r>
              <a:rPr lang="en-US" sz="1600" dirty="0">
                <a:solidFill>
                  <a:srgbClr val="000000"/>
                </a:solidFill>
              </a:rPr>
              <a:t>There is plenty of projects where we can use the drones to be more efficient, we just need to iron out the details.</a:t>
            </a:r>
          </a:p>
        </p:txBody>
      </p:sp>
      <p:pic>
        <p:nvPicPr>
          <p:cNvPr id="7" name="Content Placeholder 6">
            <a:extLst>
              <a:ext uri="{FF2B5EF4-FFF2-40B4-BE49-F238E27FC236}">
                <a16:creationId xmlns:a16="http://schemas.microsoft.com/office/drawing/2014/main" id="{DCE4D3DA-4BF0-65DD-4E3F-84FF6C207786}"/>
              </a:ext>
            </a:extLst>
          </p:cNvPr>
          <p:cNvPicPr>
            <a:picLocks noGrp="1" noChangeAspect="1"/>
          </p:cNvPicPr>
          <p:nvPr>
            <p:ph idx="1"/>
          </p:nvPr>
        </p:nvPicPr>
        <p:blipFill>
          <a:blip r:embed="rId2"/>
          <a:stretch>
            <a:fillRect/>
          </a:stretch>
        </p:blipFill>
        <p:spPr>
          <a:xfrm>
            <a:off x="827727" y="728663"/>
            <a:ext cx="3616029" cy="3800475"/>
          </a:xfrm>
          <a:prstGeom prst="rect">
            <a:avLst/>
          </a:prstGeom>
        </p:spPr>
      </p:pic>
    </p:spTree>
    <p:extLst>
      <p:ext uri="{BB962C8B-B14F-4D97-AF65-F5344CB8AC3E}">
        <p14:creationId xmlns:p14="http://schemas.microsoft.com/office/powerpoint/2010/main" val="3851975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 – NML Boiler Repairs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a:p>
        </p:txBody>
      </p:sp>
      <p:sp>
        <p:nvSpPr>
          <p:cNvPr id="10" name="TextBox 9">
            <a:extLst>
              <a:ext uri="{FF2B5EF4-FFF2-40B4-BE49-F238E27FC236}">
                <a16:creationId xmlns:a16="http://schemas.microsoft.com/office/drawing/2014/main" id="{4B8D4FFA-8CE8-E0DE-FD42-CE42B4AE0671}"/>
              </a:ext>
            </a:extLst>
          </p:cNvPr>
          <p:cNvSpPr txBox="1"/>
          <p:nvPr/>
        </p:nvSpPr>
        <p:spPr>
          <a:xfrm>
            <a:off x="5057368" y="964526"/>
            <a:ext cx="3345577" cy="1077218"/>
          </a:xfrm>
          <a:prstGeom prst="rect">
            <a:avLst/>
          </a:prstGeom>
          <a:noFill/>
        </p:spPr>
        <p:txBody>
          <a:bodyPr wrap="square" rtlCol="0">
            <a:spAutoFit/>
          </a:bodyPr>
          <a:lstStyle/>
          <a:p>
            <a:r>
              <a:rPr lang="en-US" sz="1600" dirty="0">
                <a:solidFill>
                  <a:srgbClr val="000000"/>
                </a:solidFill>
              </a:rPr>
              <a:t>Multiple repairs needed on boilers at NML. Each are being addressed in hopes of completion before the weather really turns.</a:t>
            </a:r>
          </a:p>
        </p:txBody>
      </p:sp>
      <p:sp>
        <p:nvSpPr>
          <p:cNvPr id="6" name="Content Placeholder 5">
            <a:extLst>
              <a:ext uri="{FF2B5EF4-FFF2-40B4-BE49-F238E27FC236}">
                <a16:creationId xmlns:a16="http://schemas.microsoft.com/office/drawing/2014/main" id="{168F3BF3-7A32-C171-1CAF-25E26276DE98}"/>
              </a:ext>
            </a:extLst>
          </p:cNvPr>
          <p:cNvSpPr>
            <a:spLocks noGrp="1"/>
          </p:cNvSpPr>
          <p:nvPr>
            <p:ph idx="1"/>
          </p:nvPr>
        </p:nvSpPr>
        <p:spPr>
          <a:xfrm>
            <a:off x="228603" y="728664"/>
            <a:ext cx="4343397" cy="3794522"/>
          </a:xfrm>
        </p:spPr>
        <p:txBody>
          <a:bodyPr/>
          <a:lstStyle/>
          <a:p>
            <a:endParaRPr lang="en-US" dirty="0"/>
          </a:p>
        </p:txBody>
      </p:sp>
      <p:pic>
        <p:nvPicPr>
          <p:cNvPr id="9" name="Picture 8">
            <a:extLst>
              <a:ext uri="{FF2B5EF4-FFF2-40B4-BE49-F238E27FC236}">
                <a16:creationId xmlns:a16="http://schemas.microsoft.com/office/drawing/2014/main" id="{213F0F27-0255-C6B2-4C8A-6F454E348B11}"/>
              </a:ext>
            </a:extLst>
          </p:cNvPr>
          <p:cNvPicPr>
            <a:picLocks noChangeAspect="1"/>
          </p:cNvPicPr>
          <p:nvPr/>
        </p:nvPicPr>
        <p:blipFill>
          <a:blip r:embed="rId2"/>
          <a:stretch>
            <a:fillRect/>
          </a:stretch>
        </p:blipFill>
        <p:spPr>
          <a:xfrm>
            <a:off x="228600" y="728665"/>
            <a:ext cx="4097909" cy="3794522"/>
          </a:xfrm>
          <a:prstGeom prst="rect">
            <a:avLst/>
          </a:prstGeom>
        </p:spPr>
      </p:pic>
    </p:spTree>
    <p:extLst>
      <p:ext uri="{BB962C8B-B14F-4D97-AF65-F5344CB8AC3E}">
        <p14:creationId xmlns:p14="http://schemas.microsoft.com/office/powerpoint/2010/main" val="1206547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 – Fuel </a:t>
            </a:r>
            <a:r>
              <a:rPr lang="en-US" dirty="0" err="1"/>
              <a:t>Cte</a:t>
            </a:r>
            <a:r>
              <a:rPr lang="en-US" dirty="0"/>
              <a:t>. Decom </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a:p>
        </p:txBody>
      </p:sp>
      <p:sp>
        <p:nvSpPr>
          <p:cNvPr id="6" name="Content Placeholder 5">
            <a:extLst>
              <a:ext uri="{FF2B5EF4-FFF2-40B4-BE49-F238E27FC236}">
                <a16:creationId xmlns:a16="http://schemas.microsoft.com/office/drawing/2014/main" id="{168F3BF3-7A32-C171-1CAF-25E26276DE98}"/>
              </a:ext>
            </a:extLst>
          </p:cNvPr>
          <p:cNvSpPr>
            <a:spLocks noGrp="1"/>
          </p:cNvSpPr>
          <p:nvPr>
            <p:ph idx="1"/>
          </p:nvPr>
        </p:nvSpPr>
        <p:spPr>
          <a:xfrm>
            <a:off x="228603" y="728664"/>
            <a:ext cx="4343397" cy="3794522"/>
          </a:xfrm>
        </p:spPr>
        <p:txBody>
          <a:bodyPr/>
          <a:lstStyle/>
          <a:p>
            <a:endParaRPr lang="en-US" dirty="0"/>
          </a:p>
        </p:txBody>
      </p:sp>
      <p:pic>
        <p:nvPicPr>
          <p:cNvPr id="9" name="Picture 8">
            <a:extLst>
              <a:ext uri="{FF2B5EF4-FFF2-40B4-BE49-F238E27FC236}">
                <a16:creationId xmlns:a16="http://schemas.microsoft.com/office/drawing/2014/main" id="{213F0F27-0255-C6B2-4C8A-6F454E348B11}"/>
              </a:ext>
            </a:extLst>
          </p:cNvPr>
          <p:cNvPicPr>
            <a:picLocks noChangeAspect="1"/>
          </p:cNvPicPr>
          <p:nvPr/>
        </p:nvPicPr>
        <p:blipFill>
          <a:blip r:embed="rId2"/>
          <a:stretch>
            <a:fillRect/>
          </a:stretch>
        </p:blipFill>
        <p:spPr>
          <a:xfrm>
            <a:off x="228600" y="728665"/>
            <a:ext cx="4097909" cy="3794522"/>
          </a:xfrm>
          <a:prstGeom prst="rect">
            <a:avLst/>
          </a:prstGeom>
        </p:spPr>
      </p:pic>
      <p:pic>
        <p:nvPicPr>
          <p:cNvPr id="7" name="Picture 6">
            <a:extLst>
              <a:ext uri="{FF2B5EF4-FFF2-40B4-BE49-F238E27FC236}">
                <a16:creationId xmlns:a16="http://schemas.microsoft.com/office/drawing/2014/main" id="{E59D9F37-315E-93F3-0CEC-A34D48CF941E}"/>
              </a:ext>
            </a:extLst>
          </p:cNvPr>
          <p:cNvPicPr>
            <a:picLocks noChangeAspect="1"/>
          </p:cNvPicPr>
          <p:nvPr/>
        </p:nvPicPr>
        <p:blipFill>
          <a:blip r:embed="rId3"/>
          <a:stretch>
            <a:fillRect/>
          </a:stretch>
        </p:blipFill>
        <p:spPr>
          <a:xfrm>
            <a:off x="0" y="663047"/>
            <a:ext cx="4624004" cy="4179581"/>
          </a:xfrm>
          <a:prstGeom prst="rect">
            <a:avLst/>
          </a:prstGeom>
        </p:spPr>
      </p:pic>
      <p:sp>
        <p:nvSpPr>
          <p:cNvPr id="11" name="Oval 10">
            <a:extLst>
              <a:ext uri="{FF2B5EF4-FFF2-40B4-BE49-F238E27FC236}">
                <a16:creationId xmlns:a16="http://schemas.microsoft.com/office/drawing/2014/main" id="{978F9FAD-C457-CE25-3B4C-3BEED4F3895D}"/>
              </a:ext>
            </a:extLst>
          </p:cNvPr>
          <p:cNvSpPr/>
          <p:nvPr/>
        </p:nvSpPr>
        <p:spPr>
          <a:xfrm>
            <a:off x="736827" y="1759644"/>
            <a:ext cx="2067845" cy="176732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285F78-7091-6EB4-B565-5BC01489F999}"/>
              </a:ext>
            </a:extLst>
          </p:cNvPr>
          <p:cNvSpPr txBox="1"/>
          <p:nvPr/>
        </p:nvSpPr>
        <p:spPr>
          <a:xfrm>
            <a:off x="4710678" y="891348"/>
            <a:ext cx="4204720" cy="3477875"/>
          </a:xfrm>
          <a:prstGeom prst="rect">
            <a:avLst/>
          </a:prstGeom>
          <a:noFill/>
        </p:spPr>
        <p:txBody>
          <a:bodyPr wrap="square" rtlCol="0">
            <a:spAutoFit/>
          </a:bodyPr>
          <a:lstStyle/>
          <a:p>
            <a:pPr algn="l"/>
            <a:r>
              <a:rPr lang="en-US" sz="1000" b="1" i="0" dirty="0">
                <a:solidFill>
                  <a:srgbClr val="444444"/>
                </a:solidFill>
                <a:effectLst/>
                <a:latin typeface="Cabin"/>
              </a:rPr>
              <a:t>WHAT ARE WE DOING?</a:t>
            </a:r>
            <a:endParaRPr lang="en-US" sz="1000" b="0" i="0" dirty="0">
              <a:solidFill>
                <a:srgbClr val="444444"/>
              </a:solidFill>
              <a:effectLst/>
              <a:latin typeface="Cabin"/>
            </a:endParaRPr>
          </a:p>
          <a:p>
            <a:pPr algn="l"/>
            <a:r>
              <a:rPr lang="en-US" sz="1000" b="0" i="0" dirty="0">
                <a:solidFill>
                  <a:srgbClr val="444444"/>
                </a:solidFill>
                <a:effectLst/>
                <a:latin typeface="Open Sans" panose="020B0606030504020204" pitchFamily="34" charset="0"/>
              </a:rPr>
              <a:t>Attention all GSA-leased vehicle custodians and users. </a:t>
            </a:r>
            <a:r>
              <a:rPr lang="en-US" sz="1000" b="1" i="0" dirty="0">
                <a:solidFill>
                  <a:srgbClr val="444444"/>
                </a:solidFill>
                <a:effectLst/>
                <a:latin typeface="Open Sans" panose="020B0606030504020204" pitchFamily="34" charset="0"/>
              </a:rPr>
              <a:t>The fuel center station at Site 38 is being decommissioned.</a:t>
            </a:r>
            <a:r>
              <a:rPr lang="en-US" sz="1000" b="0" i="0" dirty="0">
                <a:solidFill>
                  <a:srgbClr val="444444"/>
                </a:solidFill>
                <a:effectLst/>
                <a:latin typeface="Open Sans" panose="020B0606030504020204" pitchFamily="34" charset="0"/>
              </a:rPr>
              <a:t> As a result, you will need to refuel your vehicles at the nearby offsite fuel stations. However, if you have DOE-owned equipment such as UTVs, or heavy/small engine equipment, you can use the existing above-ground fuel tanks conveniently located next to the Site 37 Roads &amp; Grounds facility. The site has an existing 1,000-gallon diesel tank and a 550-gallon unleaded tank for non-GSA vehicles.</a:t>
            </a:r>
          </a:p>
          <a:p>
            <a:pPr algn="l"/>
            <a:r>
              <a:rPr lang="en-US" sz="1000" b="0" i="0" dirty="0">
                <a:solidFill>
                  <a:srgbClr val="444444"/>
                </a:solidFill>
                <a:effectLst/>
                <a:latin typeface="Cabin"/>
              </a:rPr>
              <a:t>WHEN WILL THIS OCCUR?</a:t>
            </a:r>
          </a:p>
          <a:p>
            <a:pPr algn="l"/>
            <a:r>
              <a:rPr lang="en-US" sz="1000" b="0" i="0" dirty="0">
                <a:solidFill>
                  <a:srgbClr val="444444"/>
                </a:solidFill>
                <a:effectLst/>
                <a:latin typeface="Open Sans" panose="020B0606030504020204" pitchFamily="34" charset="0"/>
              </a:rPr>
              <a:t>Fuel center operations will no longer be available as of Nov. 1 and will be placed in “OUT OF SERVICE.”</a:t>
            </a:r>
          </a:p>
          <a:p>
            <a:pPr algn="l"/>
            <a:r>
              <a:rPr lang="en-US" sz="1000" b="0" i="0" dirty="0">
                <a:solidFill>
                  <a:srgbClr val="444444"/>
                </a:solidFill>
                <a:effectLst/>
                <a:latin typeface="Cabin"/>
              </a:rPr>
              <a:t>WHAT DO YOU NEED TO DO?</a:t>
            </a:r>
          </a:p>
          <a:p>
            <a:pPr algn="l"/>
            <a:r>
              <a:rPr lang="en-US" sz="1000" b="0" i="0" dirty="0">
                <a:solidFill>
                  <a:srgbClr val="444444"/>
                </a:solidFill>
                <a:effectLst/>
                <a:latin typeface="Open Sans" panose="020B0606030504020204" pitchFamily="34" charset="0"/>
              </a:rPr>
              <a:t>Next week, the Fleet Manager will send guidance and instructions to all custodians and users. On Oct. 25 at 11:30 a.m., there will be a 30-minute brown bag session covering the following topics: fuel center decommissioning, EVs with supporting infrastructure and GSA replacement vehicles. If you have any questions or concerns, this session will be an opportunity to have them addressed.</a:t>
            </a:r>
          </a:p>
          <a:p>
            <a:pPr algn="l"/>
            <a:endParaRPr lang="en-US" sz="1000" dirty="0">
              <a:solidFill>
                <a:srgbClr val="444444"/>
              </a:solidFill>
              <a:latin typeface="Open Sans" panose="020B0606030504020204" pitchFamily="34" charset="0"/>
            </a:endParaRPr>
          </a:p>
          <a:p>
            <a:pPr algn="l"/>
            <a:r>
              <a:rPr lang="en-US" sz="1000" b="0" i="0" u="none" strike="noStrike" dirty="0">
                <a:solidFill>
                  <a:srgbClr val="007DA3"/>
                </a:solidFill>
                <a:effectLst/>
                <a:latin typeface="Open Sans" panose="020B0606030504020204" pitchFamily="34" charset="0"/>
                <a:hlinkClick r:id="rId4"/>
              </a:rPr>
              <a:t>https://fnal.zoom.us/j/92753724888?pwd=bjJnVnZHd0N2MDVzdXpPMWxqaEVoZz09</a:t>
            </a:r>
            <a:endParaRPr lang="en-US" sz="1000" b="0" i="0" dirty="0">
              <a:solidFill>
                <a:srgbClr val="444444"/>
              </a:solidFill>
              <a:effectLst/>
              <a:latin typeface="Open Sans" panose="020B0606030504020204" pitchFamily="34" charset="0"/>
            </a:endParaRPr>
          </a:p>
        </p:txBody>
      </p:sp>
    </p:spTree>
    <p:extLst>
      <p:ext uri="{BB962C8B-B14F-4D97-AF65-F5344CB8AC3E}">
        <p14:creationId xmlns:p14="http://schemas.microsoft.com/office/powerpoint/2010/main" val="55259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142D3-71AD-455D-BFAD-C417798B35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48"/>
          <a:stretch/>
        </p:blipFill>
        <p:spPr>
          <a:xfrm>
            <a:off x="0" y="0"/>
            <a:ext cx="9144000" cy="5143500"/>
          </a:xfrm>
          <a:prstGeom prst="rect">
            <a:avLst/>
          </a:prstGeom>
        </p:spPr>
      </p:pic>
      <p:sp>
        <p:nvSpPr>
          <p:cNvPr id="10" name="Rectangle 9">
            <a:extLst>
              <a:ext uri="{FF2B5EF4-FFF2-40B4-BE49-F238E27FC236}">
                <a16:creationId xmlns:a16="http://schemas.microsoft.com/office/drawing/2014/main" id="{1FEE3973-6055-4F16-B13B-2126F475A3DF}"/>
              </a:ext>
            </a:extLst>
          </p:cNvPr>
          <p:cNvSpPr/>
          <p:nvPr/>
        </p:nvSpPr>
        <p:spPr>
          <a:xfrm rot="10800000">
            <a:off x="58605" y="1922"/>
            <a:ext cx="9144000" cy="5141578"/>
          </a:xfrm>
          <a:prstGeom prst="rect">
            <a:avLst/>
          </a:prstGeom>
          <a:gradFill flip="none" rotWithShape="1">
            <a:gsLst>
              <a:gs pos="51000">
                <a:srgbClr val="8397A9">
                  <a:alpha val="69000"/>
                </a:srgbClr>
              </a:gs>
              <a:gs pos="0">
                <a:schemeClr val="tx1"/>
              </a:gs>
              <a:gs pos="100000">
                <a:schemeClr val="bg1">
                  <a:alpha val="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44ACDAA-8A3A-487A-887A-E488F5E0E9B8}"/>
              </a:ext>
            </a:extLst>
          </p:cNvPr>
          <p:cNvSpPr/>
          <p:nvPr/>
        </p:nvSpPr>
        <p:spPr>
          <a:xfrm>
            <a:off x="222250" y="1068894"/>
            <a:ext cx="5802032" cy="3247043"/>
          </a:xfrm>
          <a:prstGeom prst="rect">
            <a:avLst/>
          </a:prstGeom>
          <a:noFill/>
        </p:spPr>
        <p:txBody>
          <a:bodyPr wrap="square" lIns="91440" tIns="45720" rIns="91440" bIns="45720" anchor="t">
            <a:spAutoFit/>
          </a:bodyPr>
          <a:lstStyle/>
          <a:p>
            <a:pPr marR="57150">
              <a:spcBef>
                <a:spcPts val="0"/>
              </a:spcBef>
              <a:spcAft>
                <a:spcPts val="600"/>
              </a:spcAft>
              <a:defRPr/>
            </a:pPr>
            <a:r>
              <a:rPr lang="en-US" sz="1400" b="1" dirty="0">
                <a:solidFill>
                  <a:schemeClr val="bg1"/>
                </a:solidFill>
                <a:latin typeface="+mn-lt"/>
                <a:ea typeface="Times New Roman" panose="02020603050405020304" pitchFamily="18" charset="0"/>
                <a:cs typeface="Calibri" panose="020F0502020204030204" pitchFamily="34" charset="0"/>
              </a:rPr>
              <a:t>Active Shooter Drills: </a:t>
            </a:r>
            <a:r>
              <a:rPr lang="en-US" sz="1100" dirty="0">
                <a:solidFill>
                  <a:schemeClr val="bg1"/>
                </a:solidFill>
                <a:latin typeface="+mn-lt"/>
                <a:ea typeface="Times New Roman" panose="02020603050405020304" pitchFamily="18" charset="0"/>
                <a:cs typeface="Calibri" panose="020F0502020204030204" pitchFamily="34" charset="0"/>
              </a:rPr>
              <a:t>on Wednesday, 25</a:t>
            </a:r>
            <a:r>
              <a:rPr lang="en-US" sz="1100" baseline="30000" dirty="0">
                <a:solidFill>
                  <a:schemeClr val="bg1"/>
                </a:solidFill>
                <a:latin typeface="+mn-lt"/>
                <a:ea typeface="Times New Roman" panose="02020603050405020304" pitchFamily="18" charset="0"/>
                <a:cs typeface="Calibri" panose="020F0502020204030204" pitchFamily="34" charset="0"/>
              </a:rPr>
              <a:t>th</a:t>
            </a:r>
            <a:r>
              <a:rPr lang="en-US" sz="1100" dirty="0">
                <a:solidFill>
                  <a:schemeClr val="bg1"/>
                </a:solidFill>
                <a:latin typeface="+mn-lt"/>
                <a:ea typeface="Times New Roman" panose="02020603050405020304" pitchFamily="18" charset="0"/>
                <a:cs typeface="Calibri" panose="020F0502020204030204" pitchFamily="34" charset="0"/>
              </a:rPr>
              <a:t> of October. Drill will be performed on floors 15/16 of Wilson Hall.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slide #10</a:t>
            </a:r>
            <a:endParaRPr lang="en-US" sz="1100" dirty="0">
              <a:solidFill>
                <a:schemeClr val="bg1"/>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r>
              <a:rPr lang="en-US" sz="1400" b="1" dirty="0">
                <a:solidFill>
                  <a:schemeClr val="bg1"/>
                </a:solidFill>
                <a:latin typeface="+mn-lt"/>
                <a:ea typeface="Times New Roman" panose="02020603050405020304" pitchFamily="18" charset="0"/>
                <a:cs typeface="Calibri" panose="020F0502020204030204" pitchFamily="34" charset="0"/>
              </a:rPr>
              <a:t>RAD Safety</a:t>
            </a:r>
            <a:r>
              <a:rPr lang="en-US" sz="1100" b="1" dirty="0">
                <a:solidFill>
                  <a:schemeClr val="bg1"/>
                </a:solidFill>
                <a:latin typeface="+mn-lt"/>
                <a:ea typeface="Times New Roman" panose="02020603050405020304" pitchFamily="18" charset="0"/>
                <a:cs typeface="Calibri" panose="020F0502020204030204" pitchFamily="34" charset="0"/>
              </a:rPr>
              <a:t>: </a:t>
            </a:r>
            <a:r>
              <a:rPr lang="en-US" sz="1100" dirty="0">
                <a:solidFill>
                  <a:schemeClr val="bg1"/>
                </a:solidFill>
                <a:latin typeface="+mn-lt"/>
                <a:ea typeface="Times New Roman" panose="02020603050405020304" pitchFamily="18" charset="0"/>
                <a:cs typeface="Calibri" panose="020F0502020204030204" pitchFamily="34" charset="0"/>
              </a:rPr>
              <a:t>we are working with the tenant liaisons to support the buildout for new safety members on the 2</a:t>
            </a:r>
            <a:r>
              <a:rPr lang="en-US" sz="1100" baseline="30000" dirty="0">
                <a:solidFill>
                  <a:schemeClr val="bg1"/>
                </a:solidFill>
                <a:latin typeface="+mn-lt"/>
                <a:ea typeface="Times New Roman" panose="02020603050405020304" pitchFamily="18" charset="0"/>
                <a:cs typeface="Calibri" panose="020F0502020204030204" pitchFamily="34" charset="0"/>
              </a:rPr>
              <a:t>nd</a:t>
            </a:r>
            <a:r>
              <a:rPr lang="en-US" sz="1100" dirty="0">
                <a:solidFill>
                  <a:schemeClr val="bg1"/>
                </a:solidFill>
                <a:latin typeface="+mn-lt"/>
                <a:ea typeface="Times New Roman" panose="02020603050405020304" pitchFamily="18" charset="0"/>
                <a:cs typeface="Calibri" panose="020F0502020204030204" pitchFamily="34" charset="0"/>
              </a:rPr>
              <a:t> floor LINAC.  We are about 2-3 months out for getting the materials for the cubicle buildout</a:t>
            </a:r>
            <a:r>
              <a:rPr lang="en-US" sz="1100" b="1" dirty="0">
                <a:solidFill>
                  <a:schemeClr val="bg1"/>
                </a:solidFill>
                <a:latin typeface="+mn-lt"/>
                <a:ea typeface="Times New Roman" panose="02020603050405020304" pitchFamily="18" charset="0"/>
                <a:cs typeface="Calibri" panose="020F0502020204030204" pitchFamily="34" charset="0"/>
              </a:rPr>
              <a:t>.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A proposal is in slide #12</a:t>
            </a:r>
          </a:p>
          <a:p>
            <a:pPr marR="57150">
              <a:spcBef>
                <a:spcPts val="0"/>
              </a:spcBef>
              <a:spcAft>
                <a:spcPts val="600"/>
              </a:spcAft>
              <a:defRPr/>
            </a:pPr>
            <a:r>
              <a:rPr lang="en-US" sz="1400" b="1" dirty="0">
                <a:solidFill>
                  <a:schemeClr val="bg1"/>
                </a:solidFill>
                <a:latin typeface="+mn-lt"/>
                <a:ea typeface="Times New Roman" panose="02020603050405020304" pitchFamily="18" charset="0"/>
                <a:cs typeface="Calibri" panose="020F0502020204030204" pitchFamily="34" charset="0"/>
              </a:rPr>
              <a:t>RAD Safety </a:t>
            </a:r>
            <a:r>
              <a:rPr lang="en-US" sz="1100" b="1" dirty="0">
                <a:solidFill>
                  <a:schemeClr val="bg1"/>
                </a:solidFill>
                <a:latin typeface="+mn-lt"/>
                <a:ea typeface="Times New Roman" panose="02020603050405020304" pitchFamily="18" charset="0"/>
                <a:cs typeface="Calibri" panose="020F0502020204030204" pitchFamily="34" charset="0"/>
              </a:rPr>
              <a:t>– </a:t>
            </a:r>
            <a:r>
              <a:rPr lang="en-US" sz="1100" dirty="0">
                <a:solidFill>
                  <a:schemeClr val="bg1"/>
                </a:solidFill>
                <a:latin typeface="+mn-lt"/>
                <a:ea typeface="Times New Roman" panose="02020603050405020304" pitchFamily="18" charset="0"/>
                <a:cs typeface="Calibri" panose="020F0502020204030204" pitchFamily="34" charset="0"/>
              </a:rPr>
              <a:t>Working to get new signs to replace warn and dated signs off the buildings. Carpenters are involved and working on the signage.</a:t>
            </a:r>
          </a:p>
          <a:p>
            <a:pPr marR="57150">
              <a:spcBef>
                <a:spcPts val="0"/>
              </a:spcBef>
              <a:spcAft>
                <a:spcPts val="600"/>
              </a:spcAft>
              <a:defRPr/>
            </a:pPr>
            <a:r>
              <a:rPr lang="en-US" sz="1400" b="1" dirty="0">
                <a:solidFill>
                  <a:schemeClr val="bg1"/>
                </a:solidFill>
                <a:latin typeface="+mn-lt"/>
                <a:cs typeface="Calibri" panose="020F0502020204030204" pitchFamily="34" charset="0"/>
              </a:rPr>
              <a:t>Drone Footage </a:t>
            </a:r>
            <a:r>
              <a:rPr lang="en-US" sz="1400" dirty="0">
                <a:solidFill>
                  <a:schemeClr val="bg1"/>
                </a:solidFill>
                <a:latin typeface="+mn-lt"/>
                <a:cs typeface="Calibri" panose="020F0502020204030204" pitchFamily="34" charset="0"/>
              </a:rPr>
              <a:t>– </a:t>
            </a:r>
            <a:r>
              <a:rPr lang="en-US" sz="1100" dirty="0">
                <a:solidFill>
                  <a:schemeClr val="bg1"/>
                </a:solidFill>
                <a:latin typeface="+mn-lt"/>
                <a:cs typeface="Calibri" panose="020F0502020204030204" pitchFamily="34" charset="0"/>
              </a:rPr>
              <a:t>We are starting to explore using the Lab’s drones for gaining footage of exterior project before and after shots, to help cut down on the multiple people walk throughs</a:t>
            </a:r>
            <a:r>
              <a:rPr lang="en-US" sz="1400" dirty="0">
                <a:solidFill>
                  <a:schemeClr val="bg1"/>
                </a:solidFill>
                <a:latin typeface="+mn-lt"/>
                <a:cs typeface="Calibri" panose="020F0502020204030204" pitchFamily="34" charset="0"/>
              </a:rPr>
              <a:t>.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slide #15</a:t>
            </a:r>
            <a:endParaRPr lang="en-US" sz="1100" dirty="0">
              <a:solidFill>
                <a:schemeClr val="bg1"/>
              </a:solidFill>
              <a:latin typeface="+mn-lt"/>
              <a:cs typeface="Calibri" panose="020F0502020204030204" pitchFamily="34" charset="0"/>
            </a:endParaRPr>
          </a:p>
          <a:p>
            <a:pPr marR="57150">
              <a:spcBef>
                <a:spcPts val="0"/>
              </a:spcBef>
              <a:spcAft>
                <a:spcPts val="600"/>
              </a:spcAft>
              <a:defRPr/>
            </a:pPr>
            <a:r>
              <a:rPr lang="en-US" sz="1400" b="1" dirty="0">
                <a:solidFill>
                  <a:schemeClr val="bg1"/>
                </a:solidFill>
                <a:latin typeface="+mn-lt"/>
                <a:cs typeface="Calibri" panose="020F0502020204030204" pitchFamily="34" charset="0"/>
              </a:rPr>
              <a:t>Boiler Work:</a:t>
            </a:r>
            <a:r>
              <a:rPr lang="en-US" sz="1400" dirty="0">
                <a:solidFill>
                  <a:schemeClr val="bg1"/>
                </a:solidFill>
                <a:latin typeface="+mn-lt"/>
                <a:cs typeface="Calibri" panose="020F0502020204030204" pitchFamily="34" charset="0"/>
              </a:rPr>
              <a:t> </a:t>
            </a:r>
            <a:r>
              <a:rPr lang="en-US" sz="1100" dirty="0">
                <a:solidFill>
                  <a:schemeClr val="bg1"/>
                </a:solidFill>
                <a:latin typeface="+mn-lt"/>
                <a:cs typeface="Calibri" panose="020F0502020204030204" pitchFamily="34" charset="0"/>
              </a:rPr>
              <a:t>NML is getting some boiler repairs done.</a:t>
            </a:r>
            <a:r>
              <a:rPr lang="en-US" sz="1400" dirty="0">
                <a:solidFill>
                  <a:schemeClr val="bg1"/>
                </a:solidFill>
                <a:latin typeface="+mn-lt"/>
                <a:cs typeface="Calibri" panose="020F0502020204030204" pitchFamily="34" charset="0"/>
              </a:rPr>
              <a:t>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slide #16</a:t>
            </a:r>
            <a:r>
              <a:rPr lang="en-US" sz="1400" dirty="0">
                <a:solidFill>
                  <a:schemeClr val="bg1"/>
                </a:solidFill>
                <a:latin typeface="+mn-lt"/>
                <a:cs typeface="Calibri" panose="020F0502020204030204" pitchFamily="34" charset="0"/>
              </a:rPr>
              <a:t> </a:t>
            </a:r>
          </a:p>
          <a:p>
            <a:pPr marR="57150">
              <a:spcBef>
                <a:spcPts val="0"/>
              </a:spcBef>
              <a:spcAft>
                <a:spcPts val="600"/>
              </a:spcAft>
              <a:defRPr/>
            </a:pPr>
            <a:r>
              <a:rPr lang="en-US" sz="1400" b="1" dirty="0">
                <a:solidFill>
                  <a:schemeClr val="bg1"/>
                </a:solidFill>
                <a:latin typeface="+mn-lt"/>
                <a:cs typeface="Calibri" panose="020F0502020204030204" pitchFamily="34" charset="0"/>
              </a:rPr>
              <a:t>Fuel Depot</a:t>
            </a:r>
            <a:r>
              <a:rPr lang="en-US" sz="1400" dirty="0">
                <a:solidFill>
                  <a:schemeClr val="bg1"/>
                </a:solidFill>
                <a:latin typeface="+mn-lt"/>
                <a:cs typeface="Calibri" panose="020F0502020204030204" pitchFamily="34" charset="0"/>
              </a:rPr>
              <a:t>: </a:t>
            </a:r>
            <a:r>
              <a:rPr lang="en-US" sz="1100" dirty="0">
                <a:solidFill>
                  <a:schemeClr val="bg1"/>
                </a:solidFill>
                <a:latin typeface="+mn-lt"/>
                <a:cs typeface="Calibri" panose="020F0502020204030204" pitchFamily="34" charset="0"/>
              </a:rPr>
              <a:t>Is being decommissioned, gas up now</a:t>
            </a:r>
            <a:r>
              <a:rPr lang="en-US" sz="1400" dirty="0">
                <a:solidFill>
                  <a:schemeClr val="bg1"/>
                </a:solidFill>
                <a:latin typeface="+mn-lt"/>
                <a:cs typeface="Calibri" panose="020F0502020204030204" pitchFamily="34" charset="0"/>
              </a:rPr>
              <a:t>. </a:t>
            </a:r>
            <a:r>
              <a:rPr lang="en-US" sz="1100" dirty="0">
                <a:solidFill>
                  <a:schemeClr val="bg1"/>
                </a:solidFill>
                <a:latin typeface="+mn-lt"/>
                <a:cs typeface="Calibri" panose="020F0502020204030204" pitchFamily="34" charset="0"/>
              </a:rPr>
              <a:t>As of November 1</a:t>
            </a:r>
            <a:r>
              <a:rPr lang="en-US" sz="1100" baseline="30000" dirty="0">
                <a:solidFill>
                  <a:schemeClr val="bg1"/>
                </a:solidFill>
                <a:latin typeface="+mn-lt"/>
                <a:cs typeface="Calibri" panose="020F0502020204030204" pitchFamily="34" charset="0"/>
              </a:rPr>
              <a:t>st</a:t>
            </a:r>
            <a:r>
              <a:rPr lang="en-US" sz="1100" dirty="0">
                <a:solidFill>
                  <a:schemeClr val="bg1"/>
                </a:solidFill>
                <a:latin typeface="+mn-lt"/>
                <a:cs typeface="Calibri" panose="020F0502020204030204" pitchFamily="34" charset="0"/>
              </a:rPr>
              <a:t> it will be closed. </a:t>
            </a:r>
            <a:r>
              <a:rPr lang="en-US" sz="1100" b="1" dirty="0">
                <a:solidFill>
                  <a:srgbClr val="000000"/>
                </a:solidFill>
                <a:highlight>
                  <a:srgbClr val="FFFF00"/>
                </a:highlight>
                <a:latin typeface="+mn-lt"/>
                <a:ea typeface="Times New Roman" panose="02020603050405020304" pitchFamily="18" charset="0"/>
                <a:cs typeface="Calibri" panose="020F0502020204030204" pitchFamily="34" charset="0"/>
              </a:rPr>
              <a:t>slide #17</a:t>
            </a:r>
            <a:endParaRPr lang="en-US" sz="1100" dirty="0">
              <a:solidFill>
                <a:schemeClr val="bg1"/>
              </a:solidFill>
              <a:latin typeface="+mn-lt"/>
              <a:cs typeface="Calibri" panose="020F0502020204030204" pitchFamily="34" charset="0"/>
            </a:endParaRPr>
          </a:p>
          <a:p>
            <a:pPr marR="57150">
              <a:spcBef>
                <a:spcPts val="0"/>
              </a:spcBef>
              <a:spcAft>
                <a:spcPts val="600"/>
              </a:spcAft>
              <a:defRPr/>
            </a:pPr>
            <a:endParaRPr lang="en-US" sz="1100" dirty="0">
              <a:solidFill>
                <a:schemeClr val="bg1"/>
              </a:solidFill>
              <a:latin typeface="+mn-lt"/>
              <a:cs typeface="Calibri" panose="020F0502020204030204" pitchFamily="34" charset="0"/>
            </a:endParaRPr>
          </a:p>
        </p:txBody>
      </p:sp>
      <p:sp>
        <p:nvSpPr>
          <p:cNvPr id="12" name="TextBox 11">
            <a:extLst>
              <a:ext uri="{FF2B5EF4-FFF2-40B4-BE49-F238E27FC236}">
                <a16:creationId xmlns:a16="http://schemas.microsoft.com/office/drawing/2014/main" id="{43829EBE-2286-4BFE-AB9D-27C5930E3C48}"/>
              </a:ext>
            </a:extLst>
          </p:cNvPr>
          <p:cNvSpPr txBox="1"/>
          <p:nvPr/>
        </p:nvSpPr>
        <p:spPr>
          <a:xfrm>
            <a:off x="1455" y="427649"/>
            <a:ext cx="5084895"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a:solidFill>
                  <a:schemeClr val="bg1"/>
                </a:solidFill>
              </a:rPr>
              <a:t>Infrastructure Services Division Updates</a:t>
            </a:r>
          </a:p>
        </p:txBody>
      </p:sp>
      <p:sp>
        <p:nvSpPr>
          <p:cNvPr id="2" name="Slide Number Placeholder 1">
            <a:extLst>
              <a:ext uri="{FF2B5EF4-FFF2-40B4-BE49-F238E27FC236}">
                <a16:creationId xmlns:a16="http://schemas.microsoft.com/office/drawing/2014/main" id="{85A9511A-FFE3-AA86-CA6F-5A492B9C97D7}"/>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a:p>
        </p:txBody>
      </p:sp>
    </p:spTree>
    <p:extLst>
      <p:ext uri="{BB962C8B-B14F-4D97-AF65-F5344CB8AC3E}">
        <p14:creationId xmlns:p14="http://schemas.microsoft.com/office/powerpoint/2010/main" val="2691299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905E434-43C3-4581-A82A-270EDC9A11D5}"/>
              </a:ext>
            </a:extLst>
          </p:cNvPr>
          <p:cNvSpPr txBox="1"/>
          <p:nvPr/>
        </p:nvSpPr>
        <p:spPr>
          <a:xfrm>
            <a:off x="1455" y="427649"/>
            <a:ext cx="4988555" cy="400110"/>
          </a:xfrm>
          <a:prstGeom prst="rect">
            <a:avLst/>
          </a:prstGeom>
          <a:solidFill>
            <a:schemeClr val="accent3"/>
          </a:solidFill>
          <a:ln>
            <a:solidFill>
              <a:schemeClr val="accent3"/>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a:solidFill>
                  <a:schemeClr val="bg1"/>
                </a:solidFill>
              </a:rPr>
              <a:t>Utility Outages</a:t>
            </a:r>
          </a:p>
        </p:txBody>
      </p:sp>
      <p:sp>
        <p:nvSpPr>
          <p:cNvPr id="14" name="object 2">
            <a:extLst>
              <a:ext uri="{FF2B5EF4-FFF2-40B4-BE49-F238E27FC236}">
                <a16:creationId xmlns:a16="http://schemas.microsoft.com/office/drawing/2014/main" id="{E9D5E7EA-A5E4-44B4-8D0A-48F4CD10F218}"/>
              </a:ext>
            </a:extLst>
          </p:cNvPr>
          <p:cNvSpPr txBox="1"/>
          <p:nvPr/>
        </p:nvSpPr>
        <p:spPr>
          <a:xfrm>
            <a:off x="6471138" y="827759"/>
            <a:ext cx="2589006" cy="4144291"/>
          </a:xfrm>
          <a:prstGeom prst="rect">
            <a:avLst/>
          </a:prstGeom>
        </p:spPr>
        <p:txBody>
          <a:bodyPr vert="horz" wrap="square" lIns="0" tIns="95885" rIns="0" bIns="0" rtlCol="0" anchor="t">
            <a:noAutofit/>
          </a:bodyPr>
          <a:lstStyle/>
          <a:p>
            <a:pPr marL="402590" indent="-171450">
              <a:lnSpc>
                <a:spcPct val="100000"/>
              </a:lnSpc>
              <a:spcBef>
                <a:spcPts val="10"/>
              </a:spcBef>
              <a:spcAft>
                <a:spcPts val="600"/>
              </a:spcAft>
              <a:buFont typeface="Arial" panose="020B0604020202020204" pitchFamily="34" charset="0"/>
              <a:buChar char="•"/>
            </a:pPr>
            <a:endParaRPr lang="en-US" sz="1600" spc="15">
              <a:solidFill>
                <a:schemeClr val="accent6"/>
              </a:solidFill>
              <a:latin typeface="Century Gothic"/>
              <a:cs typeface="Century Gothic"/>
            </a:endParaRPr>
          </a:p>
        </p:txBody>
      </p:sp>
      <p:pic>
        <p:nvPicPr>
          <p:cNvPr id="2" name="Picture 2">
            <a:extLst>
              <a:ext uri="{FF2B5EF4-FFF2-40B4-BE49-F238E27FC236}">
                <a16:creationId xmlns:a16="http://schemas.microsoft.com/office/drawing/2014/main" id="{BFDFC012-F1DE-3AE0-DAAB-35485CDE28C1}"/>
              </a:ext>
            </a:extLst>
          </p:cNvPr>
          <p:cNvPicPr>
            <a:picLocks noChangeAspect="1"/>
          </p:cNvPicPr>
          <p:nvPr/>
        </p:nvPicPr>
        <p:blipFill>
          <a:blip r:embed="rId3"/>
          <a:stretch>
            <a:fillRect/>
          </a:stretch>
        </p:blipFill>
        <p:spPr>
          <a:xfrm>
            <a:off x="5463786" y="4462575"/>
            <a:ext cx="3491345" cy="542682"/>
          </a:xfrm>
          <a:prstGeom prst="rect">
            <a:avLst/>
          </a:prstGeom>
        </p:spPr>
      </p:pic>
      <p:sp>
        <p:nvSpPr>
          <p:cNvPr id="3" name="Slide Number Placeholder 2">
            <a:extLst>
              <a:ext uri="{FF2B5EF4-FFF2-40B4-BE49-F238E27FC236}">
                <a16:creationId xmlns:a16="http://schemas.microsoft.com/office/drawing/2014/main" id="{1840035A-28B7-B277-3692-E4D97C927F1E}"/>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a:p>
        </p:txBody>
      </p:sp>
      <p:sp>
        <p:nvSpPr>
          <p:cNvPr id="7" name="TextBox 6">
            <a:extLst>
              <a:ext uri="{FF2B5EF4-FFF2-40B4-BE49-F238E27FC236}">
                <a16:creationId xmlns:a16="http://schemas.microsoft.com/office/drawing/2014/main" id="{C696065B-C323-AF07-7047-37C19D64E32B}"/>
              </a:ext>
            </a:extLst>
          </p:cNvPr>
          <p:cNvSpPr txBox="1"/>
          <p:nvPr/>
        </p:nvSpPr>
        <p:spPr>
          <a:xfrm>
            <a:off x="5355771" y="419183"/>
            <a:ext cx="2620255" cy="461665"/>
          </a:xfrm>
          <a:prstGeom prst="rect">
            <a:avLst/>
          </a:prstGeom>
          <a:noFill/>
        </p:spPr>
        <p:txBody>
          <a:bodyPr wrap="square" rtlCol="0">
            <a:spAutoFit/>
          </a:bodyPr>
          <a:lstStyle/>
          <a:p>
            <a:r>
              <a:rPr lang="en-US" b="1" dirty="0">
                <a:solidFill>
                  <a:srgbClr val="000000"/>
                </a:solidFill>
              </a:rPr>
              <a:t>Two-week outlook</a:t>
            </a:r>
          </a:p>
        </p:txBody>
      </p:sp>
      <p:pic>
        <p:nvPicPr>
          <p:cNvPr id="6" name="Picture 5">
            <a:extLst>
              <a:ext uri="{FF2B5EF4-FFF2-40B4-BE49-F238E27FC236}">
                <a16:creationId xmlns:a16="http://schemas.microsoft.com/office/drawing/2014/main" id="{EE0DB145-2F12-4ABA-C395-FF7CCE2ACC78}"/>
              </a:ext>
            </a:extLst>
          </p:cNvPr>
          <p:cNvPicPr>
            <a:picLocks noChangeAspect="1"/>
          </p:cNvPicPr>
          <p:nvPr/>
        </p:nvPicPr>
        <p:blipFill>
          <a:blip r:embed="rId4"/>
          <a:stretch>
            <a:fillRect/>
          </a:stretch>
        </p:blipFill>
        <p:spPr>
          <a:xfrm>
            <a:off x="0" y="1136308"/>
            <a:ext cx="9144000" cy="2870883"/>
          </a:xfrm>
          <a:prstGeom prst="rect">
            <a:avLst/>
          </a:prstGeom>
        </p:spPr>
      </p:pic>
    </p:spTree>
    <p:extLst>
      <p:ext uri="{BB962C8B-B14F-4D97-AF65-F5344CB8AC3E}">
        <p14:creationId xmlns:p14="http://schemas.microsoft.com/office/powerpoint/2010/main" val="3172550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a:p>
        </p:txBody>
      </p:sp>
      <p:sp>
        <p:nvSpPr>
          <p:cNvPr id="12" name="Content Placeholder 11">
            <a:extLst>
              <a:ext uri="{FF2B5EF4-FFF2-40B4-BE49-F238E27FC236}">
                <a16:creationId xmlns:a16="http://schemas.microsoft.com/office/drawing/2014/main" id="{A763CA87-AD73-FE00-E03F-00D89F35D913}"/>
              </a:ext>
            </a:extLst>
          </p:cNvPr>
          <p:cNvSpPr>
            <a:spLocks noGrp="1"/>
          </p:cNvSpPr>
          <p:nvPr>
            <p:ph idx="1"/>
          </p:nvPr>
        </p:nvSpPr>
        <p:spPr>
          <a:xfrm>
            <a:off x="228604" y="1081216"/>
            <a:ext cx="8371700" cy="3441970"/>
          </a:xfrm>
        </p:spPr>
        <p:txBody>
          <a:bodyPr/>
          <a:lstStyle/>
          <a:p>
            <a:r>
              <a:rPr lang="en-US" dirty="0"/>
              <a:t>The below slides are more detailed information on current happenings.  Feel free to review. </a:t>
            </a:r>
            <a:r>
              <a:rPr lang="en-US"/>
              <a:t>Keep </a:t>
            </a:r>
            <a:r>
              <a:rPr lang="en-US" dirty="0"/>
              <a:t>scrolling…or hit the stop button.</a:t>
            </a:r>
          </a:p>
        </p:txBody>
      </p:sp>
      <p:pic>
        <p:nvPicPr>
          <p:cNvPr id="14" name="Picture 13" descr="Red alert button">
            <a:extLst>
              <a:ext uri="{FF2B5EF4-FFF2-40B4-BE49-F238E27FC236}">
                <a16:creationId xmlns:a16="http://schemas.microsoft.com/office/drawing/2014/main" id="{B80D53D7-2C4C-9B0B-AC32-16CB1C496ABC}"/>
              </a:ext>
            </a:extLst>
          </p:cNvPr>
          <p:cNvPicPr>
            <a:picLocks noChangeAspect="1"/>
          </p:cNvPicPr>
          <p:nvPr/>
        </p:nvPicPr>
        <p:blipFill>
          <a:blip r:embed="rId2"/>
          <a:stretch>
            <a:fillRect/>
          </a:stretch>
        </p:blipFill>
        <p:spPr>
          <a:xfrm>
            <a:off x="2741658" y="2013993"/>
            <a:ext cx="3345591" cy="2509193"/>
          </a:xfrm>
          <a:prstGeom prst="rect">
            <a:avLst/>
          </a:prstGeom>
        </p:spPr>
      </p:pic>
    </p:spTree>
    <p:extLst>
      <p:ext uri="{BB962C8B-B14F-4D97-AF65-F5344CB8AC3E}">
        <p14:creationId xmlns:p14="http://schemas.microsoft.com/office/powerpoint/2010/main" val="4121085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a:t>Current Happenings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a:p>
        </p:txBody>
      </p:sp>
      <p:sp>
        <p:nvSpPr>
          <p:cNvPr id="10" name="TextBox 9">
            <a:extLst>
              <a:ext uri="{FF2B5EF4-FFF2-40B4-BE49-F238E27FC236}">
                <a16:creationId xmlns:a16="http://schemas.microsoft.com/office/drawing/2014/main" id="{901ADFC7-0CC6-4893-697E-1908AF4CA433}"/>
              </a:ext>
            </a:extLst>
          </p:cNvPr>
          <p:cNvSpPr txBox="1"/>
          <p:nvPr/>
        </p:nvSpPr>
        <p:spPr>
          <a:xfrm>
            <a:off x="6372997" y="728663"/>
            <a:ext cx="2326159" cy="461665"/>
          </a:xfrm>
          <a:prstGeom prst="rect">
            <a:avLst/>
          </a:prstGeom>
          <a:noFill/>
        </p:spPr>
        <p:txBody>
          <a:bodyPr wrap="square" rtlCol="0">
            <a:spAutoFit/>
          </a:bodyPr>
          <a:lstStyle/>
          <a:p>
            <a:r>
              <a:rPr lang="en-US" sz="1200" dirty="0">
                <a:solidFill>
                  <a:srgbClr val="000000"/>
                </a:solidFill>
              </a:rPr>
              <a:t>BGE roof Leak Repair – HA has been approved and work started. </a:t>
            </a:r>
          </a:p>
        </p:txBody>
      </p:sp>
      <p:pic>
        <p:nvPicPr>
          <p:cNvPr id="9" name="Content Placeholder 8">
            <a:extLst>
              <a:ext uri="{FF2B5EF4-FFF2-40B4-BE49-F238E27FC236}">
                <a16:creationId xmlns:a16="http://schemas.microsoft.com/office/drawing/2014/main" id="{11664465-CBC5-E46F-6971-D3F0846AD940}"/>
              </a:ext>
            </a:extLst>
          </p:cNvPr>
          <p:cNvPicPr>
            <a:picLocks noGrp="1" noChangeAspect="1"/>
          </p:cNvPicPr>
          <p:nvPr>
            <p:ph idx="1"/>
          </p:nvPr>
        </p:nvPicPr>
        <p:blipFill>
          <a:blip r:embed="rId2"/>
          <a:stretch>
            <a:fillRect/>
          </a:stretch>
        </p:blipFill>
        <p:spPr>
          <a:xfrm>
            <a:off x="636588" y="967495"/>
            <a:ext cx="5233185" cy="3203349"/>
          </a:xfrm>
        </p:spPr>
      </p:pic>
    </p:spTree>
    <p:extLst>
      <p:ext uri="{BB962C8B-B14F-4D97-AF65-F5344CB8AC3E}">
        <p14:creationId xmlns:p14="http://schemas.microsoft.com/office/powerpoint/2010/main" val="695615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a:t>Current Happenings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pic>
        <p:nvPicPr>
          <p:cNvPr id="8" name="Content Placeholder 7" descr="Diagram&#10;&#10;Description automatically generated">
            <a:extLst>
              <a:ext uri="{FF2B5EF4-FFF2-40B4-BE49-F238E27FC236}">
                <a16:creationId xmlns:a16="http://schemas.microsoft.com/office/drawing/2014/main" id="{379CD9EA-64DB-BDB0-6FFB-76427D7986E3}"/>
              </a:ext>
            </a:extLst>
          </p:cNvPr>
          <p:cNvPicPr>
            <a:picLocks noGrp="1" noChangeAspect="1"/>
          </p:cNvPicPr>
          <p:nvPr>
            <p:ph idx="1"/>
          </p:nvPr>
        </p:nvPicPr>
        <p:blipFill>
          <a:blip r:embed="rId2"/>
          <a:stretch>
            <a:fillRect/>
          </a:stretch>
        </p:blipFill>
        <p:spPr>
          <a:xfrm>
            <a:off x="945293" y="728663"/>
            <a:ext cx="5365921" cy="3794125"/>
          </a:xfrm>
        </p:spPr>
      </p:pic>
      <p:sp>
        <p:nvSpPr>
          <p:cNvPr id="10" name="TextBox 9">
            <a:extLst>
              <a:ext uri="{FF2B5EF4-FFF2-40B4-BE49-F238E27FC236}">
                <a16:creationId xmlns:a16="http://schemas.microsoft.com/office/drawing/2014/main" id="{901ADFC7-0CC6-4893-697E-1908AF4CA433}"/>
              </a:ext>
            </a:extLst>
          </p:cNvPr>
          <p:cNvSpPr txBox="1"/>
          <p:nvPr/>
        </p:nvSpPr>
        <p:spPr>
          <a:xfrm>
            <a:off x="6372997" y="728663"/>
            <a:ext cx="2326159" cy="3785652"/>
          </a:xfrm>
          <a:prstGeom prst="rect">
            <a:avLst/>
          </a:prstGeom>
          <a:noFill/>
        </p:spPr>
        <p:txBody>
          <a:bodyPr wrap="square" rtlCol="0">
            <a:spAutoFit/>
          </a:bodyPr>
          <a:lstStyle/>
          <a:p>
            <a:r>
              <a:rPr lang="en-US" sz="1200" dirty="0">
                <a:solidFill>
                  <a:srgbClr val="000000"/>
                </a:solidFill>
              </a:rPr>
              <a:t>For instance, this is a proposed plan for the spaceship. </a:t>
            </a:r>
          </a:p>
          <a:p>
            <a:endParaRPr lang="en-US" sz="1200" dirty="0">
              <a:solidFill>
                <a:srgbClr val="000000"/>
              </a:solidFill>
            </a:endParaRPr>
          </a:p>
          <a:p>
            <a:r>
              <a:rPr lang="en-US" sz="1200" dirty="0">
                <a:solidFill>
                  <a:srgbClr val="000000"/>
                </a:solidFill>
              </a:rPr>
              <a:t>Meetings with ISD managers has begun to secure buy-in and staffing to complete.</a:t>
            </a:r>
          </a:p>
          <a:p>
            <a:endParaRPr lang="en-US" sz="1200" dirty="0">
              <a:solidFill>
                <a:srgbClr val="000000"/>
              </a:solidFill>
            </a:endParaRPr>
          </a:p>
          <a:p>
            <a:r>
              <a:rPr lang="en-US" sz="1200" dirty="0">
                <a:solidFill>
                  <a:srgbClr val="000000"/>
                </a:solidFill>
              </a:rPr>
              <a:t>Our major focuses for AD will be for the below buildings first:</a:t>
            </a:r>
          </a:p>
          <a:p>
            <a:r>
              <a:rPr lang="en-US" sz="1200" dirty="0">
                <a:solidFill>
                  <a:srgbClr val="000000"/>
                </a:solidFill>
              </a:rPr>
              <a:t>BTSW</a:t>
            </a:r>
          </a:p>
          <a:p>
            <a:r>
              <a:rPr lang="en-US" sz="1200" dirty="0">
                <a:solidFill>
                  <a:srgbClr val="000000"/>
                </a:solidFill>
              </a:rPr>
              <a:t>BTSE</a:t>
            </a:r>
          </a:p>
          <a:p>
            <a:r>
              <a:rPr lang="en-US" sz="1200" dirty="0">
                <a:solidFill>
                  <a:srgbClr val="000000"/>
                </a:solidFill>
              </a:rPr>
              <a:t>Spaceship</a:t>
            </a:r>
          </a:p>
          <a:p>
            <a:r>
              <a:rPr lang="en-US" sz="1200" dirty="0">
                <a:solidFill>
                  <a:srgbClr val="000000"/>
                </a:solidFill>
              </a:rPr>
              <a:t>A0 Lab</a:t>
            </a:r>
          </a:p>
          <a:p>
            <a:r>
              <a:rPr lang="en-US" sz="1200" dirty="0">
                <a:solidFill>
                  <a:srgbClr val="000000"/>
                </a:solidFill>
              </a:rPr>
              <a:t>F0 Service Building</a:t>
            </a:r>
          </a:p>
          <a:p>
            <a:r>
              <a:rPr lang="en-US" sz="1200" dirty="0">
                <a:solidFill>
                  <a:srgbClr val="000000"/>
                </a:solidFill>
              </a:rPr>
              <a:t>NWA</a:t>
            </a:r>
          </a:p>
          <a:p>
            <a:r>
              <a:rPr lang="en-US" sz="1200" dirty="0">
                <a:solidFill>
                  <a:srgbClr val="000000"/>
                </a:solidFill>
              </a:rPr>
              <a:t>NML</a:t>
            </a:r>
          </a:p>
          <a:p>
            <a:r>
              <a:rPr lang="en-US" sz="1200" dirty="0">
                <a:solidFill>
                  <a:srgbClr val="000000"/>
                </a:solidFill>
              </a:rPr>
              <a:t>CMTF</a:t>
            </a:r>
          </a:p>
          <a:p>
            <a:r>
              <a:rPr lang="en-US" sz="1200" dirty="0">
                <a:solidFill>
                  <a:srgbClr val="000000"/>
                </a:solidFill>
              </a:rPr>
              <a:t>MI60</a:t>
            </a:r>
          </a:p>
          <a:p>
            <a:endParaRPr lang="en-US" sz="1200" dirty="0">
              <a:solidFill>
                <a:srgbClr val="000000"/>
              </a:solidFill>
            </a:endParaRPr>
          </a:p>
          <a:p>
            <a:r>
              <a:rPr lang="en-US" sz="1200" dirty="0">
                <a:solidFill>
                  <a:srgbClr val="000000"/>
                </a:solidFill>
              </a:rPr>
              <a:t>Not in this order – this a draft.</a:t>
            </a:r>
          </a:p>
        </p:txBody>
      </p:sp>
    </p:spTree>
    <p:extLst>
      <p:ext uri="{BB962C8B-B14F-4D97-AF65-F5344CB8AC3E}">
        <p14:creationId xmlns:p14="http://schemas.microsoft.com/office/powerpoint/2010/main" val="2140894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a:t>Current Happenings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sp>
        <p:nvSpPr>
          <p:cNvPr id="13" name="TextBox 12">
            <a:extLst>
              <a:ext uri="{FF2B5EF4-FFF2-40B4-BE49-F238E27FC236}">
                <a16:creationId xmlns:a16="http://schemas.microsoft.com/office/drawing/2014/main" id="{B42CC82C-F57C-4400-0D95-12A8A7BAC93D}"/>
              </a:ext>
            </a:extLst>
          </p:cNvPr>
          <p:cNvSpPr txBox="1"/>
          <p:nvPr/>
        </p:nvSpPr>
        <p:spPr>
          <a:xfrm>
            <a:off x="6790157" y="1256195"/>
            <a:ext cx="2006802" cy="1015663"/>
          </a:xfrm>
          <a:prstGeom prst="rect">
            <a:avLst/>
          </a:prstGeom>
          <a:noFill/>
        </p:spPr>
        <p:txBody>
          <a:bodyPr wrap="square" rtlCol="0">
            <a:spAutoFit/>
          </a:bodyPr>
          <a:lstStyle/>
          <a:p>
            <a:r>
              <a:rPr lang="en-US" sz="1200" dirty="0">
                <a:solidFill>
                  <a:srgbClr val="000000"/>
                </a:solidFill>
              </a:rPr>
              <a:t>Team(s), this is not just a female thing, all people are affected by this situation. </a:t>
            </a:r>
          </a:p>
          <a:p>
            <a:endParaRPr lang="en-US" sz="1200" dirty="0">
              <a:solidFill>
                <a:srgbClr val="000000"/>
              </a:solidFill>
            </a:endParaRPr>
          </a:p>
          <a:p>
            <a:r>
              <a:rPr lang="en-US" sz="1200" dirty="0">
                <a:solidFill>
                  <a:srgbClr val="000000"/>
                </a:solidFill>
              </a:rPr>
              <a:t>Get checked, get fixed.</a:t>
            </a:r>
          </a:p>
        </p:txBody>
      </p:sp>
      <p:pic>
        <p:nvPicPr>
          <p:cNvPr id="8" name="Content Placeholder 7">
            <a:extLst>
              <a:ext uri="{FF2B5EF4-FFF2-40B4-BE49-F238E27FC236}">
                <a16:creationId xmlns:a16="http://schemas.microsoft.com/office/drawing/2014/main" id="{D2D7A8A8-443D-16AF-142F-B1989C2C176C}"/>
              </a:ext>
            </a:extLst>
          </p:cNvPr>
          <p:cNvPicPr>
            <a:picLocks noGrp="1" noChangeAspect="1"/>
          </p:cNvPicPr>
          <p:nvPr>
            <p:ph idx="1"/>
          </p:nvPr>
        </p:nvPicPr>
        <p:blipFill>
          <a:blip r:embed="rId2"/>
          <a:stretch>
            <a:fillRect/>
          </a:stretch>
        </p:blipFill>
        <p:spPr>
          <a:xfrm>
            <a:off x="429419" y="716617"/>
            <a:ext cx="2975214" cy="3794125"/>
          </a:xfrm>
        </p:spPr>
      </p:pic>
      <p:pic>
        <p:nvPicPr>
          <p:cNvPr id="11" name="Picture 10">
            <a:extLst>
              <a:ext uri="{FF2B5EF4-FFF2-40B4-BE49-F238E27FC236}">
                <a16:creationId xmlns:a16="http://schemas.microsoft.com/office/drawing/2014/main" id="{92BCD1CC-DEDD-6822-B463-66AAFF353F8C}"/>
              </a:ext>
            </a:extLst>
          </p:cNvPr>
          <p:cNvPicPr>
            <a:picLocks noChangeAspect="1"/>
          </p:cNvPicPr>
          <p:nvPr/>
        </p:nvPicPr>
        <p:blipFill>
          <a:blip r:embed="rId3"/>
          <a:stretch>
            <a:fillRect/>
          </a:stretch>
        </p:blipFill>
        <p:spPr>
          <a:xfrm>
            <a:off x="3671041" y="716617"/>
            <a:ext cx="2979461" cy="3808444"/>
          </a:xfrm>
          <a:prstGeom prst="rect">
            <a:avLst/>
          </a:prstGeom>
        </p:spPr>
      </p:pic>
    </p:spTree>
    <p:extLst>
      <p:ext uri="{BB962C8B-B14F-4D97-AF65-F5344CB8AC3E}">
        <p14:creationId xmlns:p14="http://schemas.microsoft.com/office/powerpoint/2010/main" val="360759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a:t>Current Happenings</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a:p>
        </p:txBody>
      </p:sp>
      <p:sp>
        <p:nvSpPr>
          <p:cNvPr id="13" name="TextBox 12">
            <a:extLst>
              <a:ext uri="{FF2B5EF4-FFF2-40B4-BE49-F238E27FC236}">
                <a16:creationId xmlns:a16="http://schemas.microsoft.com/office/drawing/2014/main" id="{B42CC82C-F57C-4400-0D95-12A8A7BAC93D}"/>
              </a:ext>
            </a:extLst>
          </p:cNvPr>
          <p:cNvSpPr txBox="1"/>
          <p:nvPr/>
        </p:nvSpPr>
        <p:spPr>
          <a:xfrm>
            <a:off x="4400919" y="1174587"/>
            <a:ext cx="3929990" cy="461665"/>
          </a:xfrm>
          <a:prstGeom prst="rect">
            <a:avLst/>
          </a:prstGeom>
          <a:noFill/>
        </p:spPr>
        <p:txBody>
          <a:bodyPr wrap="square" rtlCol="0">
            <a:spAutoFit/>
          </a:bodyPr>
          <a:lstStyle/>
          <a:p>
            <a:r>
              <a:rPr lang="en-US" sz="1200" dirty="0">
                <a:solidFill>
                  <a:srgbClr val="000000"/>
                </a:solidFill>
              </a:rPr>
              <a:t>Parking and traffic will be altered until the pad is complete and drivable. </a:t>
            </a:r>
          </a:p>
        </p:txBody>
      </p:sp>
      <p:pic>
        <p:nvPicPr>
          <p:cNvPr id="8" name="Content Placeholder 7">
            <a:extLst>
              <a:ext uri="{FF2B5EF4-FFF2-40B4-BE49-F238E27FC236}">
                <a16:creationId xmlns:a16="http://schemas.microsoft.com/office/drawing/2014/main" id="{3AF60D2F-429C-180F-E8C3-0B717D51325A}"/>
              </a:ext>
            </a:extLst>
          </p:cNvPr>
          <p:cNvPicPr>
            <a:picLocks noGrp="1" noChangeAspect="1"/>
          </p:cNvPicPr>
          <p:nvPr>
            <p:ph idx="1"/>
          </p:nvPr>
        </p:nvPicPr>
        <p:blipFill>
          <a:blip r:embed="rId2"/>
          <a:stretch>
            <a:fillRect/>
          </a:stretch>
        </p:blipFill>
        <p:spPr>
          <a:xfrm>
            <a:off x="636587" y="674687"/>
            <a:ext cx="3363175" cy="3794125"/>
          </a:xfrm>
        </p:spPr>
      </p:pic>
    </p:spTree>
    <p:extLst>
      <p:ext uri="{BB962C8B-B14F-4D97-AF65-F5344CB8AC3E}">
        <p14:creationId xmlns:p14="http://schemas.microsoft.com/office/powerpoint/2010/main" val="3064702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B5F1F-4D1C-4858-8BF0-28B4BD6F2367}"/>
              </a:ext>
            </a:extLst>
          </p:cNvPr>
          <p:cNvSpPr>
            <a:spLocks noGrp="1"/>
          </p:cNvSpPr>
          <p:nvPr>
            <p:ph type="title"/>
          </p:nvPr>
        </p:nvSpPr>
        <p:spPr/>
        <p:txBody>
          <a:bodyPr/>
          <a:lstStyle/>
          <a:p>
            <a:r>
              <a:rPr lang="en-US" dirty="0"/>
              <a:t>Current Happenings – Active Shooter Information</a:t>
            </a:r>
          </a:p>
        </p:txBody>
      </p:sp>
      <p:sp>
        <p:nvSpPr>
          <p:cNvPr id="4" name="Date Placeholder 3">
            <a:extLst>
              <a:ext uri="{FF2B5EF4-FFF2-40B4-BE49-F238E27FC236}">
                <a16:creationId xmlns:a16="http://schemas.microsoft.com/office/drawing/2014/main" id="{E53AAEEA-A91E-4A32-999B-DB5E021B275F}"/>
              </a:ext>
            </a:extLst>
          </p:cNvPr>
          <p:cNvSpPr>
            <a:spLocks noGrp="1"/>
          </p:cNvSpPr>
          <p:nvPr>
            <p:ph type="dt" sz="half" idx="2"/>
          </p:nvPr>
        </p:nvSpPr>
        <p:spPr/>
        <p:txBody>
          <a:bodyPr/>
          <a:lstStyle/>
          <a:p>
            <a:pPr>
              <a:defRPr/>
            </a:pPr>
            <a:fld id="{57ADAB69-348E-2C41-AF41-E98D046040A4}" type="datetime1">
              <a:rPr lang="en-US" smtClean="0"/>
              <a:pPr>
                <a:defRPr/>
              </a:pPr>
              <a:t>10/19/2023</a:t>
            </a:fld>
            <a:endParaRPr lang="en-US"/>
          </a:p>
        </p:txBody>
      </p:sp>
      <p:sp>
        <p:nvSpPr>
          <p:cNvPr id="2" name="Slide Number Placeholder 1">
            <a:extLst>
              <a:ext uri="{FF2B5EF4-FFF2-40B4-BE49-F238E27FC236}">
                <a16:creationId xmlns:a16="http://schemas.microsoft.com/office/drawing/2014/main" id="{7523F0D5-7D8A-20AC-345C-503176DF1E12}"/>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a:p>
        </p:txBody>
      </p:sp>
      <p:sp>
        <p:nvSpPr>
          <p:cNvPr id="10" name="TextBox 9">
            <a:extLst>
              <a:ext uri="{FF2B5EF4-FFF2-40B4-BE49-F238E27FC236}">
                <a16:creationId xmlns:a16="http://schemas.microsoft.com/office/drawing/2014/main" id="{4B8D4FFA-8CE8-E0DE-FD42-CE42B4AE0671}"/>
              </a:ext>
            </a:extLst>
          </p:cNvPr>
          <p:cNvSpPr txBox="1"/>
          <p:nvPr/>
        </p:nvSpPr>
        <p:spPr>
          <a:xfrm>
            <a:off x="6209772" y="674687"/>
            <a:ext cx="2746924" cy="3631763"/>
          </a:xfrm>
          <a:prstGeom prst="rect">
            <a:avLst/>
          </a:prstGeom>
          <a:noFill/>
        </p:spPr>
        <p:txBody>
          <a:bodyPr wrap="square" rtlCol="0">
            <a:spAutoFit/>
          </a:bodyPr>
          <a:lstStyle/>
          <a:p>
            <a:pPr marL="0" marR="0">
              <a:spcBef>
                <a:spcPts val="0"/>
              </a:spcBef>
              <a:spcAft>
                <a:spcPts val="1200"/>
              </a:spcAft>
            </a:pPr>
            <a:r>
              <a:rPr lang="en-US" sz="1000" dirty="0">
                <a:solidFill>
                  <a:srgbClr val="444444"/>
                </a:solidFill>
                <a:effectLst/>
                <a:latin typeface="Open Sans" panose="020B0606030504020204" pitchFamily="34" charset="0"/>
                <a:ea typeface="Calibri" panose="020F0502020204030204" pitchFamily="34" charset="0"/>
              </a:rPr>
              <a:t>As communicated in September, there will be an active shooter drill on the morning of Wednesday, Oct. 25 in Wilson Hall. It will take place on the 15th and 16th floors. The drill is not sitewide and will not require participation from the Fermilab community. The purpose of the drill is to test internal policies and procedures.</a:t>
            </a:r>
            <a:endParaRPr lang="en-US" sz="1000" dirty="0">
              <a:effectLst/>
              <a:latin typeface="Calibri" panose="020F0502020204030204" pitchFamily="34" charset="0"/>
              <a:ea typeface="Calibri" panose="020F0502020204030204" pitchFamily="34" charset="0"/>
            </a:endParaRPr>
          </a:p>
          <a:p>
            <a:pPr marL="0" marR="0">
              <a:spcBef>
                <a:spcPts val="0"/>
              </a:spcBef>
              <a:spcAft>
                <a:spcPts val="1200"/>
              </a:spcAft>
            </a:pPr>
            <a:r>
              <a:rPr lang="en-US" sz="1000" dirty="0">
                <a:solidFill>
                  <a:srgbClr val="444444"/>
                </a:solidFill>
                <a:effectLst/>
                <a:latin typeface="Open Sans" panose="020B0606030504020204" pitchFamily="34" charset="0"/>
                <a:ea typeface="Calibri" panose="020F0502020204030204" pitchFamily="34" charset="0"/>
              </a:rPr>
              <a:t>The Fermilab Physical Security, Emergency Management and Fire departments, in collaboration with the DuPage County SWAT Team, will be hosting the active shooter drill. There will be an increased presence of law enforcement vehicles onsite between the hours of 8 a.m. and 11 a.m. Please note that the emergency responders will be carrying weapons, which </a:t>
            </a:r>
            <a:r>
              <a:rPr lang="en-US" sz="1000" b="1" dirty="0">
                <a:solidFill>
                  <a:srgbClr val="444444"/>
                </a:solidFill>
                <a:effectLst/>
                <a:latin typeface="Open Sans" panose="020B0606030504020204" pitchFamily="34" charset="0"/>
                <a:ea typeface="Calibri" panose="020F0502020204030204" pitchFamily="34" charset="0"/>
              </a:rPr>
              <a:t>do not</a:t>
            </a:r>
            <a:r>
              <a:rPr lang="en-US" sz="1000" dirty="0">
                <a:solidFill>
                  <a:srgbClr val="444444"/>
                </a:solidFill>
                <a:effectLst/>
                <a:latin typeface="Open Sans" panose="020B0606030504020204" pitchFamily="34" charset="0"/>
                <a:ea typeface="Calibri" panose="020F0502020204030204" pitchFamily="34" charset="0"/>
              </a:rPr>
              <a:t> contain live ammunition.</a:t>
            </a:r>
            <a:endParaRPr lang="en-US" sz="1000" dirty="0">
              <a:effectLst/>
              <a:latin typeface="Calibri" panose="020F0502020204030204" pitchFamily="34" charset="0"/>
              <a:ea typeface="Calibri" panose="020F0502020204030204" pitchFamily="34" charset="0"/>
            </a:endParaRPr>
          </a:p>
          <a:p>
            <a:pPr marL="0" marR="0">
              <a:spcBef>
                <a:spcPts val="0"/>
              </a:spcBef>
              <a:spcAft>
                <a:spcPts val="1200"/>
              </a:spcAft>
            </a:pPr>
            <a:r>
              <a:rPr lang="en-US" sz="1000" dirty="0">
                <a:solidFill>
                  <a:srgbClr val="444444"/>
                </a:solidFill>
                <a:effectLst/>
                <a:latin typeface="Open Sans" panose="020B0606030504020204" pitchFamily="34" charset="0"/>
                <a:ea typeface="Calibri" panose="020F0502020204030204" pitchFamily="34" charset="0"/>
              </a:rPr>
              <a:t>We understand that individuals may find this drill to be unsettling. If you have any questions, please contact </a:t>
            </a:r>
            <a:r>
              <a:rPr lang="en-US" sz="1000" u="sng" dirty="0">
                <a:solidFill>
                  <a:srgbClr val="007DA3"/>
                </a:solidFill>
                <a:effectLst/>
                <a:latin typeface="Open Sans" panose="020B0606030504020204" pitchFamily="34" charset="0"/>
                <a:ea typeface="Calibri" panose="020F0502020204030204" pitchFamily="34" charset="0"/>
                <a:hlinkClick r:id="rId2"/>
              </a:rPr>
              <a:t>SEMD@fnal.gov</a:t>
            </a:r>
            <a:r>
              <a:rPr lang="en-US" sz="1000" dirty="0">
                <a:solidFill>
                  <a:srgbClr val="444444"/>
                </a:solidFill>
                <a:effectLst/>
                <a:latin typeface="Open Sans" panose="020B0606030504020204" pitchFamily="34" charset="0"/>
                <a:ea typeface="Calibri" panose="020F0502020204030204" pitchFamily="34" charset="0"/>
              </a:rPr>
              <a:t>.</a:t>
            </a:r>
            <a:endParaRPr lang="en-US" sz="1000" dirty="0">
              <a:effectLst/>
              <a:latin typeface="Calibri" panose="020F0502020204030204" pitchFamily="34" charset="0"/>
              <a:ea typeface="Calibri" panose="020F0502020204030204" pitchFamily="34" charset="0"/>
            </a:endParaRPr>
          </a:p>
        </p:txBody>
      </p:sp>
      <p:pic>
        <p:nvPicPr>
          <p:cNvPr id="9" name="Content Placeholder 8">
            <a:extLst>
              <a:ext uri="{FF2B5EF4-FFF2-40B4-BE49-F238E27FC236}">
                <a16:creationId xmlns:a16="http://schemas.microsoft.com/office/drawing/2014/main" id="{09235347-089C-6A7A-345A-22BF7AA49981}"/>
              </a:ext>
            </a:extLst>
          </p:cNvPr>
          <p:cNvPicPr>
            <a:picLocks noGrp="1" noChangeAspect="1"/>
          </p:cNvPicPr>
          <p:nvPr>
            <p:ph idx="1"/>
          </p:nvPr>
        </p:nvPicPr>
        <p:blipFill>
          <a:blip r:embed="rId3"/>
          <a:stretch>
            <a:fillRect/>
          </a:stretch>
        </p:blipFill>
        <p:spPr>
          <a:xfrm>
            <a:off x="485003" y="674687"/>
            <a:ext cx="5589584" cy="3794125"/>
          </a:xfrm>
        </p:spPr>
      </p:pic>
    </p:spTree>
    <p:extLst>
      <p:ext uri="{BB962C8B-B14F-4D97-AF65-F5344CB8AC3E}">
        <p14:creationId xmlns:p14="http://schemas.microsoft.com/office/powerpoint/2010/main" val="2862283070"/>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3.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8215BA4B975946A65B8A125D1C8CF8" ma:contentTypeVersion="12" ma:contentTypeDescription="Create a new document." ma:contentTypeScope="" ma:versionID="a3a3e1ee4b40806f731935ef9dc75959">
  <xsd:schema xmlns:xsd="http://www.w3.org/2001/XMLSchema" xmlns:xs="http://www.w3.org/2001/XMLSchema" xmlns:p="http://schemas.microsoft.com/office/2006/metadata/properties" xmlns:ns3="5b0c2c9f-5e78-4f01-8553-30af2930880f" xmlns:ns4="37d8579e-9806-4906-bb3f-fe9e6ca36276" targetNamespace="http://schemas.microsoft.com/office/2006/metadata/properties" ma:root="true" ma:fieldsID="1325aa799b5d2d351f20dbf232d68181" ns3:_="" ns4:_="">
    <xsd:import namespace="5b0c2c9f-5e78-4f01-8553-30af2930880f"/>
    <xsd:import namespace="37d8579e-9806-4906-bb3f-fe9e6ca36276"/>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bjectDetectorVersion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c2c9f-5e78-4f01-8553-30af293088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8579e-9806-4906-bb3f-fe9e6ca3627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7d8579e-9806-4906-bb3f-fe9e6ca36276">
      <UserInfo>
        <DisplayName>Bruce Bieritz</DisplayName>
        <AccountId>17</AccountId>
        <AccountType/>
      </UserInfo>
      <UserInfo>
        <DisplayName>Rob Allison</DisplayName>
        <AccountId>15</AccountId>
        <AccountType/>
      </UserInfo>
      <UserInfo>
        <DisplayName>Marcus Lapointe</DisplayName>
        <AccountId>84</AccountId>
        <AccountType/>
      </UserInfo>
    </SharedWithUsers>
    <_activity xmlns="5b0c2c9f-5e78-4f01-8553-30af2930880f" xsi:nil="true"/>
  </documentManagement>
</p:properties>
</file>

<file path=customXml/itemProps1.xml><?xml version="1.0" encoding="utf-8"?>
<ds:datastoreItem xmlns:ds="http://schemas.openxmlformats.org/officeDocument/2006/customXml" ds:itemID="{EED9B64A-574A-4431-AF5D-C309E9D4AE46}">
  <ds:schemaRefs>
    <ds:schemaRef ds:uri="37d8579e-9806-4906-bb3f-fe9e6ca36276"/>
    <ds:schemaRef ds:uri="5b0c2c9f-5e78-4f01-8553-30af293088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E0986E-6B6B-4CD6-B67A-6001D9E3C49B}">
  <ds:schemaRefs>
    <ds:schemaRef ds:uri="http://schemas.microsoft.com/sharepoint/v3/contenttype/forms"/>
  </ds:schemaRefs>
</ds:datastoreItem>
</file>

<file path=customXml/itemProps3.xml><?xml version="1.0" encoding="utf-8"?>
<ds:datastoreItem xmlns:ds="http://schemas.openxmlformats.org/officeDocument/2006/customXml" ds:itemID="{92F2A62D-1FC0-448D-BA91-EB291059DD95}">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37d8579e-9806-4906-bb3f-fe9e6ca36276"/>
    <ds:schemaRef ds:uri="5b0c2c9f-5e78-4f01-8553-30af2930880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FNAL_Powerpoint_16x9-seasons_052121 (3)</Template>
  <TotalTime>1783</TotalTime>
  <Words>1151</Words>
  <Application>Microsoft Office PowerPoint</Application>
  <PresentationFormat>On-screen Show (16:9)</PresentationFormat>
  <Paragraphs>104</Paragraphs>
  <Slides>15</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Cabin</vt:lpstr>
      <vt:lpstr>Calibri</vt:lpstr>
      <vt:lpstr>Century Gothic</vt:lpstr>
      <vt:lpstr>Helvetica</vt:lpstr>
      <vt:lpstr>Open Sans</vt:lpstr>
      <vt:lpstr>Fermilab_PPT_090915</vt:lpstr>
      <vt:lpstr>1_Fermilab_PPT_090915</vt:lpstr>
      <vt:lpstr>2_Fermilab_PPT_090915</vt:lpstr>
      <vt:lpstr>PowerPoint Presentation</vt:lpstr>
      <vt:lpstr>PowerPoint Presentation</vt:lpstr>
      <vt:lpstr>PowerPoint Presentation</vt:lpstr>
      <vt:lpstr>Current Happenings</vt:lpstr>
      <vt:lpstr>Current Happenings</vt:lpstr>
      <vt:lpstr>Current Happenings</vt:lpstr>
      <vt:lpstr>Current Happenings</vt:lpstr>
      <vt:lpstr>Current Happenings</vt:lpstr>
      <vt:lpstr>Current Happenings – Active Shooter Information</vt:lpstr>
      <vt:lpstr>Current Happenings – LINAC RAD Safety Growth</vt:lpstr>
      <vt:lpstr>Current Happenings – WH Leak &amp; Site Improvements</vt:lpstr>
      <vt:lpstr>Current Happenings – WH Site Improvements</vt:lpstr>
      <vt:lpstr>Current Happenings – Drone ariel photos</vt:lpstr>
      <vt:lpstr>Current Happenings – NML Boiler Repairs</vt:lpstr>
      <vt:lpstr>Current Happenings – Fuel Cte. Decom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 Jeffers</dc:creator>
  <cp:lastModifiedBy>Rob Allison</cp:lastModifiedBy>
  <cp:revision>9</cp:revision>
  <cp:lastPrinted>2014-01-20T19:40:21Z</cp:lastPrinted>
  <dcterms:created xsi:type="dcterms:W3CDTF">2021-12-21T17:11:20Z</dcterms:created>
  <dcterms:modified xsi:type="dcterms:W3CDTF">2023-10-19T14:35:56Z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0x010100CD8215BA4B975946A65B8A125D1C8CF8</vt:lpwstr>
  </property>
  <property fmtid="{D5CDD505-2E9C-101B-9397-08002B2CF9AE}" pid="3" name="MediaServiceImageTags">
    <vt:lpwstr/>
  </property>
</Properties>
</file>