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54" r:id="rId5"/>
    <p:sldMasterId id="2147484166" r:id="rId6"/>
    <p:sldMasterId id="2147484187" r:id="rId7"/>
  </p:sldMasterIdLst>
  <p:notesMasterIdLst>
    <p:notesMasterId r:id="rId11"/>
  </p:notesMasterIdLst>
  <p:handoutMasterIdLst>
    <p:handoutMasterId r:id="rId12"/>
  </p:handoutMasterIdLst>
  <p:sldIdLst>
    <p:sldId id="3195" r:id="rId8"/>
    <p:sldId id="2884" r:id="rId9"/>
    <p:sldId id="3196" r:id="rId10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521415D9-36F7-43E2-AB2F-B90AF26B5E84}">
      <p14:sectionLst xmlns:p14="http://schemas.microsoft.com/office/powerpoint/2010/main">
        <p14:section name="Untitled Section" id="{932F237C-8907-4100-8913-D7517A6ECBCE}">
          <p14:sldIdLst>
            <p14:sldId id="3195"/>
            <p14:sldId id="2884"/>
            <p14:sldId id="31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142" userDrawn="1">
          <p15:clr>
            <a:srgbClr val="A4A3A4"/>
          </p15:clr>
        </p15:guide>
        <p15:guide id="2" orient="horz" pos="4027" userDrawn="1">
          <p15:clr>
            <a:srgbClr val="A4A3A4"/>
          </p15:clr>
        </p15:guide>
        <p15:guide id="3" orient="horz" pos="1698" userDrawn="1">
          <p15:clr>
            <a:srgbClr val="A4A3A4"/>
          </p15:clr>
        </p15:guide>
        <p15:guide id="4" orient="horz" pos="152" userDrawn="1">
          <p15:clr>
            <a:srgbClr val="A4A3A4"/>
          </p15:clr>
        </p15:guide>
        <p15:guide id="5" orient="horz" pos="2790" userDrawn="1">
          <p15:clr>
            <a:srgbClr val="A4A3A4"/>
          </p15:clr>
        </p15:guide>
        <p15:guide id="6" orient="horz" pos="604" userDrawn="1">
          <p15:clr>
            <a:srgbClr val="A4A3A4"/>
          </p15:clr>
        </p15:guide>
        <p15:guide id="7" pos="7488" userDrawn="1">
          <p15:clr>
            <a:srgbClr val="A4A3A4"/>
          </p15:clr>
        </p15:guide>
        <p15:guide id="8" pos="181" userDrawn="1">
          <p15:clr>
            <a:srgbClr val="A4A3A4"/>
          </p15:clr>
        </p15:guide>
        <p15:guide id="9" pos="785" userDrawn="1">
          <p15:clr>
            <a:srgbClr val="A4A3A4"/>
          </p15:clr>
        </p15:guide>
        <p15:guide id="10" pos="5937" userDrawn="1">
          <p15:clr>
            <a:srgbClr val="A4A3A4"/>
          </p15:clr>
        </p15:guide>
        <p15:guide id="11" pos="6884" userDrawn="1">
          <p15:clr>
            <a:srgbClr val="A4A3A4"/>
          </p15:clr>
        </p15:guide>
        <p15:guide id="12" pos="61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 Merminga x 35983N" initials="LMx3" lastIdx="1" clrIdx="0">
    <p:extLst>
      <p:ext uri="{19B8F6BF-5375-455C-9EA6-DF929625EA0E}">
        <p15:presenceInfo xmlns:p15="http://schemas.microsoft.com/office/powerpoint/2012/main" userId="S-1-5-21-1644491937-1202660629-839522115-70235" providerId="AD"/>
      </p:ext>
    </p:extLst>
  </p:cmAuthor>
  <p:cmAuthor id="2" name="Lia Merminga" initials="LM" lastIdx="1" clrIdx="1">
    <p:extLst>
      <p:ext uri="{19B8F6BF-5375-455C-9EA6-DF929625EA0E}">
        <p15:presenceInfo xmlns:p15="http://schemas.microsoft.com/office/powerpoint/2012/main" userId="S::merminga@services.fnal.gov::37f97f97-644d-4887-82c0-21f926b4c2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4E4E"/>
    <a:srgbClr val="A7A8AA"/>
    <a:srgbClr val="99D6EA"/>
    <a:srgbClr val="404040"/>
    <a:srgbClr val="63666A"/>
    <a:srgbClr val="505050"/>
    <a:srgbClr val="50504E"/>
    <a:srgbClr val="004C97"/>
    <a:srgbClr val="003087"/>
    <a:srgbClr val="0F2D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830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>
        <p:guide orient="horz" pos="4142"/>
        <p:guide orient="horz" pos="4027"/>
        <p:guide orient="horz" pos="1698"/>
        <p:guide orient="horz" pos="152"/>
        <p:guide orient="horz" pos="2790"/>
        <p:guide orient="horz" pos="604"/>
        <p:guide pos="7488"/>
        <p:guide pos="181"/>
        <p:guide pos="785"/>
        <p:guide pos="5937"/>
        <p:guide pos="6884"/>
        <p:guide pos="61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10/20/23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10/20/23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23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455903" y="5328760"/>
            <a:ext cx="8107060" cy="1247725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133">
                <a:solidFill>
                  <a:srgbClr val="004C97"/>
                </a:solidFill>
                <a:latin typeface="Helvetica"/>
              </a:defRPr>
            </a:lvl1pPr>
            <a:lvl2pPr marL="609585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2pPr>
            <a:lvl3pPr marL="1219170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3pPr>
            <a:lvl4pPr marL="1828754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4pPr>
            <a:lvl5pPr marL="2438339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" y="-1"/>
            <a:ext cx="12192001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pic>
        <p:nvPicPr>
          <p:cNvPr id="3" name="Picture 2" descr="A view of a city&#10;&#10;Description automatically generated">
            <a:extLst>
              <a:ext uri="{FF2B5EF4-FFF2-40B4-BE49-F238E27FC236}">
                <a16:creationId xmlns:a16="http://schemas.microsoft.com/office/drawing/2014/main" id="{E19ACA47-E1C9-D14E-A205-8CB25298F1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896935"/>
            <a:ext cx="12192001" cy="3336828"/>
          </a:xfrm>
          <a:prstGeom prst="rect">
            <a:avLst/>
          </a:prstGeom>
        </p:spPr>
      </p:pic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455899" y="4316829"/>
            <a:ext cx="8107061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3733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3733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3733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3733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title_header_16x9.pdf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56"/>
          <a:stretch/>
        </p:blipFill>
        <p:spPr>
          <a:xfrm>
            <a:off x="-23681" y="249845"/>
            <a:ext cx="12014381" cy="3108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AB522AF-9EFE-4D25-8693-FAF51B05263F}"/>
              </a:ext>
            </a:extLst>
          </p:cNvPr>
          <p:cNvSpPr txBox="1"/>
          <p:nvPr userDrawn="1"/>
        </p:nvSpPr>
        <p:spPr>
          <a:xfrm>
            <a:off x="8562963" y="4817049"/>
            <a:ext cx="3427737" cy="17235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>
                <a:latin typeface="Helvetica"/>
                <a:cs typeface="Helvetica"/>
              </a:rPr>
              <a:t>A Partnership of: 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US/DOE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India/DAE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Italy/INFN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UK/UKRI-STFC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France/CEA, CNRS/IN2P3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Poland/WUST </a:t>
            </a:r>
            <a:endParaRPr lang="en-US" sz="1600" kern="1200" baseline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84BD724-1E80-4878-9472-027E28C6A7C2}"/>
              </a:ext>
            </a:extLst>
          </p:cNvPr>
          <p:cNvPicPr>
            <a:picLocks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40220" y="6275566"/>
            <a:ext cx="338328" cy="210312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872EFF9-AFDE-445C-A3D7-86893885A566}"/>
              </a:ext>
            </a:extLst>
          </p:cNvPr>
          <p:cNvSpPr/>
          <p:nvPr userDrawn="1"/>
        </p:nvSpPr>
        <p:spPr>
          <a:xfrm>
            <a:off x="11334367" y="5522386"/>
            <a:ext cx="320040" cy="210312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DA44023-1640-4E23-9B6C-B21D51AC203C}"/>
              </a:ext>
            </a:extLst>
          </p:cNvPr>
          <p:cNvSpPr/>
          <p:nvPr userDrawn="1"/>
        </p:nvSpPr>
        <p:spPr>
          <a:xfrm>
            <a:off x="11334365" y="5263975"/>
            <a:ext cx="320040" cy="210312"/>
          </a:xfrm>
          <a:prstGeom prst="rect">
            <a:avLst/>
          </a:prstGeom>
          <a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B91944F-4C95-403D-B21A-07CBC836EB9E}"/>
              </a:ext>
            </a:extLst>
          </p:cNvPr>
          <p:cNvPicPr>
            <a:picLocks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3761" y="5025543"/>
            <a:ext cx="402336" cy="210312"/>
          </a:xfrm>
          <a:prstGeom prst="rect">
            <a:avLst/>
          </a:prstGeom>
          <a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5EF24C8-38C3-451F-AE2C-C52B4B0C3DF9}"/>
              </a:ext>
            </a:extLst>
          </p:cNvPr>
          <p:cNvSpPr/>
          <p:nvPr userDrawn="1"/>
        </p:nvSpPr>
        <p:spPr>
          <a:xfrm>
            <a:off x="11334367" y="5777336"/>
            <a:ext cx="420624" cy="210312"/>
          </a:xfrm>
          <a:prstGeom prst="rect">
            <a:avLst/>
          </a:prstGeom>
          <a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04FF91A-2A51-4F15-9737-050781425D07}"/>
              </a:ext>
            </a:extLst>
          </p:cNvPr>
          <p:cNvSpPr/>
          <p:nvPr userDrawn="1"/>
        </p:nvSpPr>
        <p:spPr>
          <a:xfrm>
            <a:off x="11333761" y="6024723"/>
            <a:ext cx="320040" cy="210312"/>
          </a:xfrm>
          <a:prstGeom prst="rect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13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455903" y="5328760"/>
            <a:ext cx="8107060" cy="1247725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133">
                <a:solidFill>
                  <a:srgbClr val="004C97"/>
                </a:solidFill>
                <a:latin typeface="Helvetica"/>
              </a:defRPr>
            </a:lvl1pPr>
            <a:lvl2pPr marL="609585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2pPr>
            <a:lvl3pPr marL="1219170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3pPr>
            <a:lvl4pPr marL="1828754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4pPr>
            <a:lvl5pPr marL="2438339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" y="-1"/>
            <a:ext cx="12192001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pic>
        <p:nvPicPr>
          <p:cNvPr id="3" name="Picture 2" descr="A view of a city&#10;&#10;Description automatically generated">
            <a:extLst>
              <a:ext uri="{FF2B5EF4-FFF2-40B4-BE49-F238E27FC236}">
                <a16:creationId xmlns:a16="http://schemas.microsoft.com/office/drawing/2014/main" id="{E19ACA47-E1C9-D14E-A205-8CB25298F1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896935"/>
            <a:ext cx="12192001" cy="3336828"/>
          </a:xfrm>
          <a:prstGeom prst="rect">
            <a:avLst/>
          </a:prstGeom>
        </p:spPr>
      </p:pic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455899" y="4316829"/>
            <a:ext cx="8107061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3733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3733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3733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3733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title_header_16x9.pdf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56"/>
          <a:stretch/>
        </p:blipFill>
        <p:spPr>
          <a:xfrm>
            <a:off x="-23681" y="249845"/>
            <a:ext cx="12014381" cy="3108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AB522AF-9EFE-4D25-8693-FAF51B05263F}"/>
              </a:ext>
            </a:extLst>
          </p:cNvPr>
          <p:cNvSpPr txBox="1"/>
          <p:nvPr userDrawn="1"/>
        </p:nvSpPr>
        <p:spPr>
          <a:xfrm>
            <a:off x="8562963" y="4817049"/>
            <a:ext cx="3427737" cy="17235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>
                <a:latin typeface="Helvetica"/>
                <a:cs typeface="Helvetica"/>
              </a:rPr>
              <a:t>A Partnership of: 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US/DOE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India/DAE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Italy/INFN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UK/UKRI-STFC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France/CEA, CNRS/IN2P3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Poland/WUST </a:t>
            </a:r>
            <a:endParaRPr lang="en-US" sz="1600" kern="1200" baseline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84BD724-1E80-4878-9472-027E28C6A7C2}"/>
              </a:ext>
            </a:extLst>
          </p:cNvPr>
          <p:cNvPicPr>
            <a:picLocks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40220" y="6275566"/>
            <a:ext cx="338328" cy="210312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872EFF9-AFDE-445C-A3D7-86893885A566}"/>
              </a:ext>
            </a:extLst>
          </p:cNvPr>
          <p:cNvSpPr/>
          <p:nvPr userDrawn="1"/>
        </p:nvSpPr>
        <p:spPr>
          <a:xfrm>
            <a:off x="11334367" y="5522386"/>
            <a:ext cx="320040" cy="210312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DA44023-1640-4E23-9B6C-B21D51AC203C}"/>
              </a:ext>
            </a:extLst>
          </p:cNvPr>
          <p:cNvSpPr/>
          <p:nvPr userDrawn="1"/>
        </p:nvSpPr>
        <p:spPr>
          <a:xfrm>
            <a:off x="11334365" y="5263975"/>
            <a:ext cx="320040" cy="210312"/>
          </a:xfrm>
          <a:prstGeom prst="rect">
            <a:avLst/>
          </a:prstGeom>
          <a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B91944F-4C95-403D-B21A-07CBC836EB9E}"/>
              </a:ext>
            </a:extLst>
          </p:cNvPr>
          <p:cNvPicPr>
            <a:picLocks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3761" y="5025543"/>
            <a:ext cx="402336" cy="210312"/>
          </a:xfrm>
          <a:prstGeom prst="rect">
            <a:avLst/>
          </a:prstGeom>
          <a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5EF24C8-38C3-451F-AE2C-C52B4B0C3DF9}"/>
              </a:ext>
            </a:extLst>
          </p:cNvPr>
          <p:cNvSpPr/>
          <p:nvPr userDrawn="1"/>
        </p:nvSpPr>
        <p:spPr>
          <a:xfrm>
            <a:off x="11334367" y="5777336"/>
            <a:ext cx="420624" cy="210312"/>
          </a:xfrm>
          <a:prstGeom prst="rect">
            <a:avLst/>
          </a:prstGeom>
          <a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04FF91A-2A51-4F15-9737-050781425D07}"/>
              </a:ext>
            </a:extLst>
          </p:cNvPr>
          <p:cNvSpPr/>
          <p:nvPr userDrawn="1"/>
        </p:nvSpPr>
        <p:spPr>
          <a:xfrm>
            <a:off x="11333761" y="6024723"/>
            <a:ext cx="320040" cy="210312"/>
          </a:xfrm>
          <a:prstGeom prst="rect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0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5" y="971552"/>
            <a:ext cx="11563351" cy="5059363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1007" indent="-306910">
              <a:defRPr sz="2000">
                <a:solidFill>
                  <a:srgbClr val="505050"/>
                </a:solidFill>
              </a:defRPr>
            </a:lvl3pPr>
            <a:lvl4pPr marL="1447764" indent="-304792">
              <a:defRPr sz="1867">
                <a:solidFill>
                  <a:srgbClr val="505050"/>
                </a:solidFill>
              </a:defRPr>
            </a:lvl4pPr>
            <a:lvl5pPr marL="1826638" indent="-306910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4F00CD-44CB-48BB-BD23-6E74E41248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78005-5077-434A-80CA-8C55A16B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ED4E1-1604-44D5-A698-639A0CF55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4805" y="6548497"/>
            <a:ext cx="552451" cy="2372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62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304801" y="971551"/>
            <a:ext cx="5608320" cy="3633788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1007" indent="-306910">
              <a:defRPr sz="2000">
                <a:solidFill>
                  <a:srgbClr val="505050"/>
                </a:solidFill>
              </a:defRPr>
            </a:lvl3pPr>
            <a:lvl4pPr marL="1447764" indent="-304792">
              <a:defRPr sz="1867">
                <a:solidFill>
                  <a:srgbClr val="505050"/>
                </a:solidFill>
              </a:defRPr>
            </a:lvl4pPr>
            <a:lvl5pPr marL="1826638" indent="-306910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6256607" y="971551"/>
            <a:ext cx="5620511" cy="3633788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5240" indent="-304792">
              <a:defRPr sz="2000">
                <a:solidFill>
                  <a:srgbClr val="505050"/>
                </a:solidFill>
              </a:defRPr>
            </a:lvl3pPr>
            <a:lvl4pPr marL="1449881" indent="-304792">
              <a:defRPr sz="1867">
                <a:solidFill>
                  <a:srgbClr val="505050"/>
                </a:solidFill>
              </a:defRPr>
            </a:lvl4pPr>
            <a:lvl5pPr marL="1826638" indent="-304792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05820" y="4765103"/>
            <a:ext cx="5607301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6256603" y="4765103"/>
            <a:ext cx="560831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82436" y="6544190"/>
            <a:ext cx="900491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1" y="6548205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E5F9652E-0045-4B51-A24C-BDFA0BB3B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840846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8851"/>
            <a:ext cx="4037192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23621" y="958852"/>
            <a:ext cx="7130140" cy="5022675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5783" indent="-306910">
              <a:defRPr sz="2133">
                <a:solidFill>
                  <a:srgbClr val="505050"/>
                </a:solidFill>
              </a:defRPr>
            </a:lvl2pPr>
            <a:lvl3pPr marL="1075240" indent="-304792">
              <a:defRPr sz="2000">
                <a:solidFill>
                  <a:srgbClr val="505050"/>
                </a:solidFill>
              </a:defRPr>
            </a:lvl3pPr>
            <a:lvl4pPr marL="1449881" indent="-304792">
              <a:defRPr sz="1867">
                <a:solidFill>
                  <a:srgbClr val="505050"/>
                </a:solidFill>
              </a:defRPr>
            </a:lvl4pPr>
            <a:lvl5pPr marL="1826638" indent="-304792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982436" y="6544190"/>
            <a:ext cx="900491" cy="241300"/>
          </a:xfrm>
          <a:prstGeom prst="rect">
            <a:avLst/>
          </a:prstGeo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304800" y="6548205"/>
            <a:ext cx="552451" cy="237285"/>
          </a:xfrm>
          <a:prstGeom prst="rect">
            <a:avLst/>
          </a:prstGeo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254027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9BB7ACA4-80DC-41DD-B0E8-371B4DD0B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983476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98764" y="971552"/>
            <a:ext cx="115824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733">
                <a:solidFill>
                  <a:srgbClr val="505050"/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764" y="4943005"/>
            <a:ext cx="115824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548497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E161075-3224-4010-ABDA-A5185F35D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688803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96333" y="6551292"/>
            <a:ext cx="552451" cy="23728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96333" y="254001"/>
            <a:ext cx="11567584" cy="5802923"/>
          </a:xfrm>
          <a:prstGeom prst="rect">
            <a:avLst/>
          </a:prstGeom>
        </p:spPr>
        <p:txBody>
          <a:bodyPr vert="horz"/>
          <a:lstStyle>
            <a:lvl1pPr marL="306910" indent="-306910">
              <a:defRPr sz="18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A471088-6F95-4269-9C96-59C7FA66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34523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4800" y="6545704"/>
            <a:ext cx="552451" cy="2372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74259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263923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500427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7379275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973435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74259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263923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500427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379275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973435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74259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263923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500427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7379275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973435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9E8766BF-8751-4DD6-9C06-35A200CCD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690194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6569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2" y="1043047"/>
            <a:ext cx="11563351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349" indent="-228594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82436" y="6545704"/>
            <a:ext cx="90850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2" y="6549719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BADC4382-72A1-41B3-A521-95A1D1500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172601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58433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455903" y="5328760"/>
            <a:ext cx="8107060" cy="1247725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133">
                <a:solidFill>
                  <a:srgbClr val="004C97"/>
                </a:solidFill>
                <a:latin typeface="Helvetica"/>
              </a:defRPr>
            </a:lvl1pPr>
            <a:lvl2pPr marL="609585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2pPr>
            <a:lvl3pPr marL="1219170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3pPr>
            <a:lvl4pPr marL="1828754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4pPr>
            <a:lvl5pPr marL="2438339" indent="0">
              <a:buFontTx/>
              <a:buNone/>
              <a:defRPr sz="2133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" y="-1"/>
            <a:ext cx="12192001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pic>
        <p:nvPicPr>
          <p:cNvPr id="3" name="Picture 2" descr="A view of a city&#10;&#10;Description automatically generated">
            <a:extLst>
              <a:ext uri="{FF2B5EF4-FFF2-40B4-BE49-F238E27FC236}">
                <a16:creationId xmlns:a16="http://schemas.microsoft.com/office/drawing/2014/main" id="{E19ACA47-E1C9-D14E-A205-8CB25298F1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896935"/>
            <a:ext cx="12192001" cy="3336828"/>
          </a:xfrm>
          <a:prstGeom prst="rect">
            <a:avLst/>
          </a:prstGeom>
        </p:spPr>
      </p:pic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455899" y="4316829"/>
            <a:ext cx="8107061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3733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3733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3733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3733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title_header_16x9.pdf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56"/>
          <a:stretch/>
        </p:blipFill>
        <p:spPr>
          <a:xfrm>
            <a:off x="-23681" y="249845"/>
            <a:ext cx="12014381" cy="3108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AB522AF-9EFE-4D25-8693-FAF51B05263F}"/>
              </a:ext>
            </a:extLst>
          </p:cNvPr>
          <p:cNvSpPr txBox="1"/>
          <p:nvPr userDrawn="1"/>
        </p:nvSpPr>
        <p:spPr>
          <a:xfrm>
            <a:off x="8562963" y="4817049"/>
            <a:ext cx="3427737" cy="17235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>
                <a:latin typeface="Helvetica"/>
                <a:cs typeface="Helvetica"/>
              </a:rPr>
              <a:t>A Partnership of: 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US/DOE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India/DAE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Italy/INFN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UK/UKRI-STFC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France/CEA, CNRS/IN2P3</a:t>
            </a:r>
          </a:p>
          <a:p>
            <a:pPr marL="109538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baseline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Poland/WUST </a:t>
            </a:r>
            <a:endParaRPr lang="en-US" sz="1600" kern="1200" baseline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84BD724-1E80-4878-9472-027E28C6A7C2}"/>
              </a:ext>
            </a:extLst>
          </p:cNvPr>
          <p:cNvPicPr>
            <a:picLocks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40220" y="6275566"/>
            <a:ext cx="338328" cy="210312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872EFF9-AFDE-445C-A3D7-86893885A566}"/>
              </a:ext>
            </a:extLst>
          </p:cNvPr>
          <p:cNvSpPr/>
          <p:nvPr userDrawn="1"/>
        </p:nvSpPr>
        <p:spPr>
          <a:xfrm>
            <a:off x="11334367" y="5522386"/>
            <a:ext cx="320040" cy="210312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DA44023-1640-4E23-9B6C-B21D51AC203C}"/>
              </a:ext>
            </a:extLst>
          </p:cNvPr>
          <p:cNvSpPr/>
          <p:nvPr userDrawn="1"/>
        </p:nvSpPr>
        <p:spPr>
          <a:xfrm>
            <a:off x="11334365" y="5263975"/>
            <a:ext cx="320040" cy="210312"/>
          </a:xfrm>
          <a:prstGeom prst="rect">
            <a:avLst/>
          </a:prstGeom>
          <a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B91944F-4C95-403D-B21A-07CBC836EB9E}"/>
              </a:ext>
            </a:extLst>
          </p:cNvPr>
          <p:cNvPicPr>
            <a:picLocks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3761" y="5025543"/>
            <a:ext cx="402336" cy="210312"/>
          </a:xfrm>
          <a:prstGeom prst="rect">
            <a:avLst/>
          </a:prstGeom>
          <a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5EF24C8-38C3-451F-AE2C-C52B4B0C3DF9}"/>
              </a:ext>
            </a:extLst>
          </p:cNvPr>
          <p:cNvSpPr/>
          <p:nvPr userDrawn="1"/>
        </p:nvSpPr>
        <p:spPr>
          <a:xfrm>
            <a:off x="11334367" y="5777336"/>
            <a:ext cx="420624" cy="210312"/>
          </a:xfrm>
          <a:prstGeom prst="rect">
            <a:avLst/>
          </a:prstGeom>
          <a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04FF91A-2A51-4F15-9737-050781425D07}"/>
              </a:ext>
            </a:extLst>
          </p:cNvPr>
          <p:cNvSpPr/>
          <p:nvPr userDrawn="1"/>
        </p:nvSpPr>
        <p:spPr>
          <a:xfrm>
            <a:off x="11333761" y="6024723"/>
            <a:ext cx="320040" cy="210312"/>
          </a:xfrm>
          <a:prstGeom prst="rect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49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5" y="971552"/>
            <a:ext cx="11563351" cy="5059363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1007" indent="-306910">
              <a:defRPr sz="2000">
                <a:solidFill>
                  <a:srgbClr val="505050"/>
                </a:solidFill>
              </a:defRPr>
            </a:lvl3pPr>
            <a:lvl4pPr marL="1447764" indent="-304792">
              <a:defRPr sz="1867">
                <a:solidFill>
                  <a:srgbClr val="505050"/>
                </a:solidFill>
              </a:defRPr>
            </a:lvl4pPr>
            <a:lvl5pPr marL="1826638" indent="-306910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4F00CD-44CB-48BB-BD23-6E74E41248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78005-5077-434A-80CA-8C55A16B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ED4E1-1604-44D5-A698-639A0CF55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4805" y="6548497"/>
            <a:ext cx="552451" cy="2372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166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5" y="971552"/>
            <a:ext cx="11563351" cy="5059363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1007" indent="-306910">
              <a:defRPr sz="2000">
                <a:solidFill>
                  <a:srgbClr val="505050"/>
                </a:solidFill>
              </a:defRPr>
            </a:lvl3pPr>
            <a:lvl4pPr marL="1447764" indent="-304792">
              <a:defRPr sz="1867">
                <a:solidFill>
                  <a:srgbClr val="505050"/>
                </a:solidFill>
              </a:defRPr>
            </a:lvl4pPr>
            <a:lvl5pPr marL="1826638" indent="-306910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4F00CD-44CB-48BB-BD23-6E74E41248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78005-5077-434A-80CA-8C55A16B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ED4E1-1604-44D5-A698-639A0CF55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4805" y="6548497"/>
            <a:ext cx="552451" cy="2372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109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304801" y="971551"/>
            <a:ext cx="5608320" cy="3633788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1007" indent="-306910">
              <a:defRPr sz="2000">
                <a:solidFill>
                  <a:srgbClr val="505050"/>
                </a:solidFill>
              </a:defRPr>
            </a:lvl3pPr>
            <a:lvl4pPr marL="1447764" indent="-304792">
              <a:defRPr sz="1867">
                <a:solidFill>
                  <a:srgbClr val="505050"/>
                </a:solidFill>
              </a:defRPr>
            </a:lvl4pPr>
            <a:lvl5pPr marL="1826638" indent="-306910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6256607" y="971551"/>
            <a:ext cx="5620511" cy="3633788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5240" indent="-304792">
              <a:defRPr sz="2000">
                <a:solidFill>
                  <a:srgbClr val="505050"/>
                </a:solidFill>
              </a:defRPr>
            </a:lvl3pPr>
            <a:lvl4pPr marL="1449881" indent="-304792">
              <a:defRPr sz="1867">
                <a:solidFill>
                  <a:srgbClr val="505050"/>
                </a:solidFill>
              </a:defRPr>
            </a:lvl4pPr>
            <a:lvl5pPr marL="1826638" indent="-304792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05820" y="4765103"/>
            <a:ext cx="5607301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6256603" y="4765103"/>
            <a:ext cx="560831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82436" y="6544190"/>
            <a:ext cx="900491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1" y="6548205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E5F9652E-0045-4B51-A24C-BDFA0BB3B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952050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8851"/>
            <a:ext cx="4037192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23621" y="958852"/>
            <a:ext cx="7130140" cy="5022675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5783" indent="-306910">
              <a:defRPr sz="2133">
                <a:solidFill>
                  <a:srgbClr val="505050"/>
                </a:solidFill>
              </a:defRPr>
            </a:lvl2pPr>
            <a:lvl3pPr marL="1075240" indent="-304792">
              <a:defRPr sz="2000">
                <a:solidFill>
                  <a:srgbClr val="505050"/>
                </a:solidFill>
              </a:defRPr>
            </a:lvl3pPr>
            <a:lvl4pPr marL="1449881" indent="-304792">
              <a:defRPr sz="1867">
                <a:solidFill>
                  <a:srgbClr val="505050"/>
                </a:solidFill>
              </a:defRPr>
            </a:lvl4pPr>
            <a:lvl5pPr marL="1826638" indent="-304792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982436" y="6544190"/>
            <a:ext cx="900491" cy="241300"/>
          </a:xfrm>
          <a:prstGeom prst="rect">
            <a:avLst/>
          </a:prstGeo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304800" y="6548205"/>
            <a:ext cx="552451" cy="237285"/>
          </a:xfrm>
          <a:prstGeom prst="rect">
            <a:avLst/>
          </a:prstGeo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254027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9BB7ACA4-80DC-41DD-B0E8-371B4DD0B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7572015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98764" y="971552"/>
            <a:ext cx="115824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733">
                <a:solidFill>
                  <a:srgbClr val="505050"/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764" y="4943005"/>
            <a:ext cx="115824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548497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E161075-3224-4010-ABDA-A5185F35D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896375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96333" y="6551292"/>
            <a:ext cx="552451" cy="23728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96333" y="254001"/>
            <a:ext cx="11567584" cy="5802923"/>
          </a:xfrm>
          <a:prstGeom prst="rect">
            <a:avLst/>
          </a:prstGeom>
        </p:spPr>
        <p:txBody>
          <a:bodyPr vert="horz"/>
          <a:lstStyle>
            <a:lvl1pPr marL="306910" indent="-306910">
              <a:defRPr sz="18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A471088-6F95-4269-9C96-59C7FA66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1461139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4800" y="6545704"/>
            <a:ext cx="552451" cy="2372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74259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263923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500427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7379275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973435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74259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263923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500427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379275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973435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74259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263923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500427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7379275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973435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9E8766BF-8751-4DD6-9C06-35A200CCD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2639116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6569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2" y="1043047"/>
            <a:ext cx="11563351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349" indent="-228594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82436" y="6545704"/>
            <a:ext cx="90850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2" y="6549719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BADC4382-72A1-41B3-A521-95A1D1500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2723403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040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304801" y="971551"/>
            <a:ext cx="5608320" cy="3633788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1007" indent="-306910">
              <a:defRPr sz="2000">
                <a:solidFill>
                  <a:srgbClr val="505050"/>
                </a:solidFill>
              </a:defRPr>
            </a:lvl3pPr>
            <a:lvl4pPr marL="1447764" indent="-304792">
              <a:defRPr sz="1867">
                <a:solidFill>
                  <a:srgbClr val="505050"/>
                </a:solidFill>
              </a:defRPr>
            </a:lvl4pPr>
            <a:lvl5pPr marL="1826638" indent="-306910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6256607" y="971551"/>
            <a:ext cx="5620511" cy="3633788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5240" indent="-304792">
              <a:defRPr sz="2000">
                <a:solidFill>
                  <a:srgbClr val="505050"/>
                </a:solidFill>
              </a:defRPr>
            </a:lvl3pPr>
            <a:lvl4pPr marL="1449881" indent="-304792">
              <a:defRPr sz="1867">
                <a:solidFill>
                  <a:srgbClr val="505050"/>
                </a:solidFill>
              </a:defRPr>
            </a:lvl4pPr>
            <a:lvl5pPr marL="1826638" indent="-304792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05820" y="4765103"/>
            <a:ext cx="5607301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6256603" y="4765103"/>
            <a:ext cx="560831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82436" y="6544190"/>
            <a:ext cx="900491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1" y="6548205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E5F9652E-0045-4B51-A24C-BDFA0BB3B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4384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8851"/>
            <a:ext cx="4037192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23621" y="958852"/>
            <a:ext cx="7130140" cy="5022675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5783" indent="-306910">
              <a:defRPr sz="2133">
                <a:solidFill>
                  <a:srgbClr val="505050"/>
                </a:solidFill>
              </a:defRPr>
            </a:lvl2pPr>
            <a:lvl3pPr marL="1075240" indent="-304792">
              <a:defRPr sz="2000">
                <a:solidFill>
                  <a:srgbClr val="505050"/>
                </a:solidFill>
              </a:defRPr>
            </a:lvl3pPr>
            <a:lvl4pPr marL="1449881" indent="-304792">
              <a:defRPr sz="1867">
                <a:solidFill>
                  <a:srgbClr val="505050"/>
                </a:solidFill>
              </a:defRPr>
            </a:lvl4pPr>
            <a:lvl5pPr marL="1826638" indent="-304792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982436" y="6544190"/>
            <a:ext cx="900491" cy="241300"/>
          </a:xfrm>
          <a:prstGeom prst="rect">
            <a:avLst/>
          </a:prstGeo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304800" y="6548205"/>
            <a:ext cx="552451" cy="237285"/>
          </a:xfrm>
          <a:prstGeom prst="rect">
            <a:avLst/>
          </a:prstGeo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254027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9BB7ACA4-80DC-41DD-B0E8-371B4DD0B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85945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98764" y="971552"/>
            <a:ext cx="115824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733">
                <a:solidFill>
                  <a:srgbClr val="505050"/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764" y="4943005"/>
            <a:ext cx="115824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733" b="1" i="0">
                <a:solidFill>
                  <a:srgbClr val="004C97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548497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E161075-3224-4010-ABDA-A5185F35D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25440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96333" y="6551292"/>
            <a:ext cx="552451" cy="23728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96333" y="254001"/>
            <a:ext cx="11567584" cy="5802923"/>
          </a:xfrm>
          <a:prstGeom prst="rect">
            <a:avLst/>
          </a:prstGeom>
        </p:spPr>
        <p:txBody>
          <a:bodyPr vert="horz"/>
          <a:lstStyle>
            <a:lvl1pPr marL="306910" indent="-306910">
              <a:defRPr sz="18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A471088-6F95-4269-9C96-59C7FA66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65374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82436" y="6547277"/>
            <a:ext cx="900491" cy="241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4800" y="6545704"/>
            <a:ext cx="552451" cy="2372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74259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263923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500427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7379275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9734353" y="271556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74259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263923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500427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379275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9734353" y="972176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74259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263923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500427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7379275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9734353" y="4448801"/>
            <a:ext cx="21336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67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9E8766BF-8751-4DD6-9C06-35A200CCD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71612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487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6569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2" y="1043047"/>
            <a:ext cx="11563351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349" indent="-228594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82436" y="6495483"/>
            <a:ext cx="1034512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078593-954D-4354-B1C8-C6447E54A75A}" type="datetime1">
              <a:rPr lang="en-US" smtClean="0"/>
              <a:t>10/20/23</a:t>
            </a:fld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6333" y="6495483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BADC4382-72A1-41B3-A521-95A1D1500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/>
              <a:t>Fermilab's CryoModule Test Facility (CMTF)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24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914" y="6545704"/>
            <a:ext cx="83471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ctr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8600022" y="4477486"/>
            <a:ext cx="1435100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sz="3200"/>
          </a:p>
        </p:txBody>
      </p:sp>
      <p:cxnSp>
        <p:nvCxnSpPr>
          <p:cNvPr id="26" name="Straight Connector 25"/>
          <p:cNvCxnSpPr>
            <a:cxnSpLocks/>
          </p:cNvCxnSpPr>
          <p:nvPr userDrawn="1"/>
        </p:nvCxnSpPr>
        <p:spPr>
          <a:xfrm>
            <a:off x="296333" y="6466933"/>
            <a:ext cx="10605446" cy="13766"/>
          </a:xfrm>
          <a:prstGeom prst="line">
            <a:avLst/>
          </a:prstGeom>
          <a:ln w="76200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C26EBA69-E27D-44CA-B366-5D4E77470948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0766" y="6229548"/>
            <a:ext cx="910723" cy="474770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0DBC688-4F30-40E8-BBB5-F107F1D3ED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436" y="6545704"/>
            <a:ext cx="90850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246728A-CF4F-487F-8DEA-58E9F682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2" y="6549719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1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4" r:id="rId8"/>
    <p:sldLayoutId id="2147484197" r:id="rId9"/>
  </p:sldLayoutIdLst>
  <p:hf hdr="0" dt="0"/>
  <p:txStyles>
    <p:titleStyle>
      <a:lvl1pPr algn="l" defTabSz="609585" rtl="0" eaLnBrk="1" fontAlgn="base" hangingPunct="1">
        <a:spcBef>
          <a:spcPct val="0"/>
        </a:spcBef>
        <a:spcAft>
          <a:spcPct val="0"/>
        </a:spcAft>
        <a:defRPr sz="2267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609585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1219170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828754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2438339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457189" indent="-457189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990575" indent="-380990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33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523962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67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2133547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743131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914" y="6545704"/>
            <a:ext cx="83471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ctr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8600022" y="4477486"/>
            <a:ext cx="1435100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sz="3200"/>
          </a:p>
        </p:txBody>
      </p:sp>
      <p:cxnSp>
        <p:nvCxnSpPr>
          <p:cNvPr id="26" name="Straight Connector 25"/>
          <p:cNvCxnSpPr>
            <a:cxnSpLocks/>
          </p:cNvCxnSpPr>
          <p:nvPr userDrawn="1"/>
        </p:nvCxnSpPr>
        <p:spPr>
          <a:xfrm>
            <a:off x="296333" y="6466933"/>
            <a:ext cx="10605446" cy="13766"/>
          </a:xfrm>
          <a:prstGeom prst="line">
            <a:avLst/>
          </a:prstGeom>
          <a:ln w="76200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C26EBA69-E27D-44CA-B366-5D4E77470948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0766" y="6229548"/>
            <a:ext cx="910723" cy="474770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0DBC688-4F30-40E8-BBB5-F107F1D3ED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436" y="6545704"/>
            <a:ext cx="90850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246728A-CF4F-487F-8DEA-58E9F682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2" y="6549719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5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</p:sldLayoutIdLst>
  <p:hf hdr="0" dt="0"/>
  <p:txStyles>
    <p:titleStyle>
      <a:lvl1pPr algn="l" defTabSz="609585" rtl="0" eaLnBrk="1" fontAlgn="base" hangingPunct="1">
        <a:spcBef>
          <a:spcPct val="0"/>
        </a:spcBef>
        <a:spcAft>
          <a:spcPct val="0"/>
        </a:spcAft>
        <a:defRPr sz="2267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609585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1219170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828754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2438339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457189" indent="-457189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990575" indent="-380990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33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523962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67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2133547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743131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1914" y="6545704"/>
            <a:ext cx="83471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ctr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121.04 LI&amp;C CAM and L3 Report</a:t>
            </a:r>
            <a:endParaRPr lang="en-US" b="1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8600022" y="4477486"/>
            <a:ext cx="1435100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sz="3200"/>
          </a:p>
        </p:txBody>
      </p:sp>
      <p:cxnSp>
        <p:nvCxnSpPr>
          <p:cNvPr id="26" name="Straight Connector 25"/>
          <p:cNvCxnSpPr>
            <a:cxnSpLocks/>
          </p:cNvCxnSpPr>
          <p:nvPr userDrawn="1"/>
        </p:nvCxnSpPr>
        <p:spPr>
          <a:xfrm>
            <a:off x="296333" y="6466933"/>
            <a:ext cx="10605446" cy="13766"/>
          </a:xfrm>
          <a:prstGeom prst="line">
            <a:avLst/>
          </a:prstGeom>
          <a:ln w="76200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C26EBA69-E27D-44CA-B366-5D4E77470948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0766" y="6229548"/>
            <a:ext cx="910723" cy="474770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0DBC688-4F30-40E8-BBB5-F107F1D3ED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436" y="6545704"/>
            <a:ext cx="90850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04-Feb-2021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246728A-CF4F-487F-8DEA-58E9F682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2" y="6549719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9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8" r:id="rId1"/>
    <p:sldLayoutId id="2147484189" r:id="rId2"/>
    <p:sldLayoutId id="2147484190" r:id="rId3"/>
    <p:sldLayoutId id="2147484191" r:id="rId4"/>
    <p:sldLayoutId id="2147484192" r:id="rId5"/>
    <p:sldLayoutId id="2147484193" r:id="rId6"/>
    <p:sldLayoutId id="2147484194" r:id="rId7"/>
    <p:sldLayoutId id="2147484195" r:id="rId8"/>
    <p:sldLayoutId id="2147484196" r:id="rId9"/>
  </p:sldLayoutIdLst>
  <p:hf hdr="0" dt="0"/>
  <p:txStyles>
    <p:titleStyle>
      <a:lvl1pPr algn="l" defTabSz="609585" rtl="0" eaLnBrk="1" fontAlgn="base" hangingPunct="1">
        <a:spcBef>
          <a:spcPct val="0"/>
        </a:spcBef>
        <a:spcAft>
          <a:spcPct val="0"/>
        </a:spcAft>
        <a:defRPr sz="2267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609585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1219170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828754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2438339" algn="l" defTabSz="609585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457189" indent="-457189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990575" indent="-380990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33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523962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67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2133547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743131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C72B43-D00D-6247-BC0B-9372C56FD1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9137" y="4424806"/>
            <a:ext cx="11110904" cy="1003049"/>
          </a:xfrm>
        </p:spPr>
        <p:txBody>
          <a:bodyPr>
            <a:normAutofit/>
          </a:bodyPr>
          <a:lstStyle/>
          <a:p>
            <a:r>
              <a:rPr lang="en-US" dirty="0"/>
              <a:t>PIP-II Weekly Report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446D667C-6AA0-4104-8397-45E3E900A538}"/>
              </a:ext>
            </a:extLst>
          </p:cNvPr>
          <p:cNvSpPr txBox="1">
            <a:spLocks noGrp="1"/>
          </p:cNvSpPr>
          <p:nvPr>
            <p:ph type="body" sz="quarter" idx="10"/>
          </p:nvPr>
        </p:nvSpPr>
        <p:spPr>
          <a:xfrm>
            <a:off x="179137" y="5677240"/>
            <a:ext cx="8418325" cy="924605"/>
          </a:xfrm>
          <a:prstGeom prst="rect">
            <a:avLst/>
          </a:prstGeom>
        </p:spPr>
        <p:txBody>
          <a:bodyPr lIns="0" tIns="45720" rIns="0" bIns="45720" anchor="t">
            <a:noAutofit/>
          </a:bodyPr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rgbClr val="004C97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4572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kern="12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9144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kern="12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3716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kern="12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182880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kern="1200">
                <a:solidFill>
                  <a:srgbClr val="2E5286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20 October 2023</a:t>
            </a:r>
          </a:p>
          <a:p>
            <a:r>
              <a:rPr lang="en-US" sz="1500" dirty="0"/>
              <a:t>the PIP-II team</a:t>
            </a:r>
          </a:p>
        </p:txBody>
      </p:sp>
    </p:spTree>
    <p:extLst>
      <p:ext uri="{BB962C8B-B14F-4D97-AF65-F5344CB8AC3E}">
        <p14:creationId xmlns:p14="http://schemas.microsoft.com/office/powerpoint/2010/main" val="41852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E0DB92-9A88-BC2E-1F34-0EFE347F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 dirty="0"/>
              <a:t>PIP-II Weekly Report</a:t>
            </a:r>
            <a:endParaRPr lang="en-US" b="1" dirty="0"/>
          </a:p>
        </p:txBody>
      </p:sp>
      <p:sp>
        <p:nvSpPr>
          <p:cNvPr id="18" name="object 8">
            <a:extLst>
              <a:ext uri="{FF2B5EF4-FFF2-40B4-BE49-F238E27FC236}">
                <a16:creationId xmlns:a16="http://schemas.microsoft.com/office/drawing/2014/main" id="{7E3CCB20-056B-4D3E-7C24-2AF2F5B01DB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9528" y="256397"/>
            <a:ext cx="6999878" cy="46230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2900" spc="-10" dirty="0"/>
              <a:t>PIP-II Advisors – P2MAC</a:t>
            </a:r>
            <a:endParaRPr sz="29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176F3B-671F-21CC-20DD-C82E18972B81}"/>
              </a:ext>
            </a:extLst>
          </p:cNvPr>
          <p:cNvSpPr txBox="1">
            <a:spLocks/>
          </p:cNvSpPr>
          <p:nvPr/>
        </p:nvSpPr>
        <p:spPr>
          <a:xfrm>
            <a:off x="304805" y="971553"/>
            <a:ext cx="11563351" cy="4220933"/>
          </a:xfrm>
        </p:spPr>
        <p:txBody>
          <a:bodyPr lIns="0" tIns="0" rIns="0" bIns="0"/>
          <a:lstStyle>
            <a:lvl1pPr marL="457189" indent="-457189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b="0" i="0" kern="1200">
                <a:solidFill>
                  <a:srgbClr val="282828"/>
                </a:solidFill>
                <a:latin typeface="Arial"/>
                <a:ea typeface="Geneva" charset="0"/>
                <a:cs typeface="Arial"/>
              </a:defRPr>
            </a:lvl1pPr>
            <a:lvl2pPr marL="990575" indent="-380990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33" kern="1200">
                <a:solidFill>
                  <a:srgbClr val="7F7F7F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523962" indent="-304792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67" kern="1200">
                <a:solidFill>
                  <a:srgbClr val="7F7F7F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2133547" indent="-304792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rgbClr val="7F7F7F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743131" indent="-304792" algn="l" defTabSz="609585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rgbClr val="7F7F7F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Like any project – fair amount of oversight</a:t>
            </a:r>
          </a:p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PIP-II Machine Advisory Committee: P2MAC</a:t>
            </a:r>
          </a:p>
          <a:p>
            <a:pPr lvl="1"/>
            <a:r>
              <a:rPr lang="en-US" sz="2200" dirty="0">
                <a:solidFill>
                  <a:schemeClr val="accent6">
                    <a:lumMod val="50000"/>
                  </a:schemeClr>
                </a:solidFill>
              </a:rPr>
              <a:t>Internationally recognized accelerator experts</a:t>
            </a:r>
          </a:p>
          <a:p>
            <a:pPr lvl="1"/>
            <a:r>
              <a:rPr lang="en-US" sz="2200" dirty="0">
                <a:solidFill>
                  <a:schemeClr val="accent6">
                    <a:lumMod val="50000"/>
                  </a:schemeClr>
                </a:solidFill>
              </a:rPr>
              <a:t>Meet at least annually </a:t>
            </a:r>
          </a:p>
          <a:p>
            <a:pPr lvl="1"/>
            <a:r>
              <a:rPr lang="en-US" sz="2200" dirty="0">
                <a:solidFill>
                  <a:schemeClr val="accent6">
                    <a:lumMod val="50000"/>
                  </a:schemeClr>
                </a:solidFill>
              </a:rPr>
              <a:t>Here next week: Tuesday - Thursday</a:t>
            </a:r>
          </a:p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P2MAC especially concerned with physics aspects of the project/interfaces to the entire complex</a:t>
            </a:r>
          </a:p>
          <a:p>
            <a:pPr lvl="1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We welcome and heed their advice</a:t>
            </a:r>
          </a:p>
          <a:p>
            <a:endParaRPr lang="en-US" sz="2067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2067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551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E0DB92-9A88-BC2E-1F34-0EFE347F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14" y="6545704"/>
            <a:ext cx="8347199" cy="242873"/>
          </a:xfrm>
        </p:spPr>
        <p:txBody>
          <a:bodyPr/>
          <a:lstStyle/>
          <a:p>
            <a:pPr>
              <a:defRPr/>
            </a:pPr>
            <a:r>
              <a:rPr lang="en-US" dirty="0"/>
              <a:t>PIP-II Weekly Report</a:t>
            </a:r>
            <a:endParaRPr lang="en-US" b="1" dirty="0"/>
          </a:p>
        </p:txBody>
      </p:sp>
      <p:sp>
        <p:nvSpPr>
          <p:cNvPr id="18" name="object 8">
            <a:extLst>
              <a:ext uri="{FF2B5EF4-FFF2-40B4-BE49-F238E27FC236}">
                <a16:creationId xmlns:a16="http://schemas.microsoft.com/office/drawing/2014/main" id="{7E3CCB20-056B-4D3E-7C24-2AF2F5B01DB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9528" y="256397"/>
            <a:ext cx="6999878" cy="46230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2900" spc="-10" dirty="0"/>
              <a:t>P2MAC Agenda</a:t>
            </a:r>
            <a:endParaRPr sz="29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134B30-1D90-33B8-1F9D-ED473FA90F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06" y="1040604"/>
            <a:ext cx="5622073" cy="38961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077A6F-053C-0955-E422-4864748D9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606" y="4931229"/>
            <a:ext cx="5785394" cy="13774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E0DBEE7-053F-D404-C51E-5BD567E9B6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5733" y="2525970"/>
            <a:ext cx="5346267" cy="13773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591471-1FB4-BD10-A38D-A92D66B270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4368" y="1129336"/>
            <a:ext cx="5346266" cy="13773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237199-D2DD-E252-CA50-5A05FD0C7E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04368" y="3903348"/>
            <a:ext cx="4858622" cy="137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219266"/>
      </p:ext>
    </p:extLst>
  </p:cSld>
  <p:clrMapOvr>
    <a:masterClrMapping/>
  </p:clrMapOvr>
</p:sld>
</file>

<file path=ppt/theme/theme1.xml><?xml version="1.0" encoding="utf-8"?>
<a:theme xmlns:a="http://schemas.openxmlformats.org/drawingml/2006/main" name="1_Fermilab_PPT_0909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NAL_PowerPoint_16x9_073020v2" id="{C3AFBADF-C702-034C-A072-F7CD3BBBBC17}" vid="{C997F739-40B4-5A47-99D3-0EE8AE3DFCDD}"/>
    </a:ext>
  </a:extLst>
</a:theme>
</file>

<file path=ppt/theme/theme2.xml><?xml version="1.0" encoding="utf-8"?>
<a:theme xmlns:a="http://schemas.openxmlformats.org/drawingml/2006/main" name="2_Fermilab_PPT_0909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NAL_PowerPoint_16x9_073020v2" id="{C3AFBADF-C702-034C-A072-F7CD3BBBBC17}" vid="{C997F739-40B4-5A47-99D3-0EE8AE3DFCDD}"/>
    </a:ext>
  </a:extLst>
</a:theme>
</file>

<file path=ppt/theme/theme3.xml><?xml version="1.0" encoding="utf-8"?>
<a:theme xmlns:a="http://schemas.openxmlformats.org/drawingml/2006/main" name="3_Fermilab_PPT_0909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NAL_PowerPoint_16x9_073020v2" id="{C3AFBADF-C702-034C-A072-F7CD3BBBBC17}" vid="{C997F739-40B4-5A47-99D3-0EE8AE3DFCD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B0453304452F4BA8F5022CE7AF914B" ma:contentTypeVersion="0" ma:contentTypeDescription="Create a new document." ma:contentTypeScope="" ma:versionID="9b5a00a0332097afac09f2613eef36d7">
  <xsd:schema xmlns:xsd="http://www.w3.org/2001/XMLSchema" xmlns:xs="http://www.w3.org/2001/XMLSchema" xmlns:p="http://schemas.microsoft.com/office/2006/metadata/properties" xmlns:ns2="5c9f3ab6-242c-461d-a351-c910a751d111" targetNamespace="http://schemas.microsoft.com/office/2006/metadata/properties" ma:root="true" ma:fieldsID="c11868c48cb57bdae5bf54d9b0cece7d" ns2:_="">
    <xsd:import namespace="5c9f3ab6-242c-461d-a351-c910a751d11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9f3ab6-242c-461d-a351-c910a751d11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E1F245F-DB62-428D-A566-B113377E911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173E239-737B-4DF5-B0F4-23AFC3CA1E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C55BD3-8853-4DE6-BEAF-FE23147876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9f3ab6-242c-461d-a351-c910a751d1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E70CF0A-2CAB-45D9-9C2B-7A0900F3314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Fermilab_PPT_090815</Template>
  <TotalTime>10985</TotalTime>
  <Words>72</Words>
  <Application>Microsoft Macintosh PowerPoint</Application>
  <PresentationFormat>Widescreen</PresentationFormat>
  <Paragraphs>15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1_Fermilab_PPT_090915</vt:lpstr>
      <vt:lpstr>2_Fermilab_PPT_090915</vt:lpstr>
      <vt:lpstr>3_Fermilab_PPT_090915</vt:lpstr>
      <vt:lpstr>PowerPoint Presentation</vt:lpstr>
      <vt:lpstr>PIP-II Advisors – P2MAC</vt:lpstr>
      <vt:lpstr>P2MAC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Elvin R Harms Jr</cp:lastModifiedBy>
  <cp:revision>57</cp:revision>
  <cp:lastPrinted>2023-09-15T13:35:32Z</cp:lastPrinted>
  <dcterms:created xsi:type="dcterms:W3CDTF">2019-12-16T19:54:36Z</dcterms:created>
  <dcterms:modified xsi:type="dcterms:W3CDTF">2023-10-20T13:37:06Z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0x010100D7B0453304452F4BA8F5022CE7AF914B</vt:lpwstr>
  </property>
</Properties>
</file>