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4"/>
  </p:notesMasterIdLst>
  <p:sldIdLst>
    <p:sldId id="256" r:id="rId2"/>
    <p:sldId id="257" r:id="rId3"/>
    <p:sldId id="258" r:id="rId4"/>
    <p:sldId id="267" r:id="rId5"/>
    <p:sldId id="260" r:id="rId6"/>
    <p:sldId id="261" r:id="rId7"/>
    <p:sldId id="259" r:id="rId8"/>
    <p:sldId id="262" r:id="rId9"/>
    <p:sldId id="265" r:id="rId10"/>
    <p:sldId id="266"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66"/>
    <p:restoredTop sz="94266"/>
  </p:normalViewPr>
  <p:slideViewPr>
    <p:cSldViewPr snapToGrid="0" snapToObjects="1">
      <p:cViewPr varScale="1">
        <p:scale>
          <a:sx n="74" d="100"/>
          <a:sy n="74" d="100"/>
        </p:scale>
        <p:origin x="14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C92DA-E0DC-234B-A422-4F7D4C941672}" type="datetimeFigureOut">
              <a:rPr lang="en-CH" smtClean="0"/>
              <a:t>30.10.2023</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90A42-D06E-2C47-BA62-5AE98F5B0601}" type="slidenum">
              <a:rPr lang="en-CH" smtClean="0"/>
              <a:t>‹#›</a:t>
            </a:fld>
            <a:endParaRPr lang="en-CH"/>
          </a:p>
        </p:txBody>
      </p:sp>
    </p:spTree>
    <p:extLst>
      <p:ext uri="{BB962C8B-B14F-4D97-AF65-F5344CB8AC3E}">
        <p14:creationId xmlns:p14="http://schemas.microsoft.com/office/powerpoint/2010/main" val="3801310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Dark red: problematic, under-resourced areas</a:t>
            </a:r>
          </a:p>
          <a:p>
            <a:r>
              <a:rPr lang="en-CH" dirty="0"/>
              <a:t>Brown: under-resourced areas but not yet on critical path</a:t>
            </a:r>
          </a:p>
          <a:p>
            <a:r>
              <a:rPr lang="en-CH" dirty="0"/>
              <a:t>Blue: OK</a:t>
            </a:r>
          </a:p>
          <a:p>
            <a:r>
              <a:rPr lang="en-CH" dirty="0"/>
              <a:t>UCL moved resources form DQM to CCM to support more critical activities</a:t>
            </a:r>
          </a:p>
        </p:txBody>
      </p:sp>
      <p:sp>
        <p:nvSpPr>
          <p:cNvPr id="4" name="Slide Number Placeholder 3"/>
          <p:cNvSpPr>
            <a:spLocks noGrp="1"/>
          </p:cNvSpPr>
          <p:nvPr>
            <p:ph type="sldNum" sz="quarter" idx="5"/>
          </p:nvPr>
        </p:nvSpPr>
        <p:spPr/>
        <p:txBody>
          <a:bodyPr/>
          <a:lstStyle/>
          <a:p>
            <a:fld id="{17790A42-D06E-2C47-BA62-5AE98F5B0601}" type="slidenum">
              <a:rPr lang="en-CH" smtClean="0"/>
              <a:t>7</a:t>
            </a:fld>
            <a:endParaRPr lang="en-CH"/>
          </a:p>
        </p:txBody>
      </p:sp>
    </p:spTree>
    <p:extLst>
      <p:ext uri="{BB962C8B-B14F-4D97-AF65-F5344CB8AC3E}">
        <p14:creationId xmlns:p14="http://schemas.microsoft.com/office/powerpoint/2010/main" val="804127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3490B95-9709-6744-B520-CED8FEAE1180}"/>
              </a:ext>
            </a:extLst>
          </p:cNvPr>
          <p:cNvSpPr/>
          <p:nvPr userDrawn="1"/>
        </p:nvSpPr>
        <p:spPr>
          <a:xfrm>
            <a:off x="0" y="6356350"/>
            <a:ext cx="12192000" cy="365125"/>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r>
              <a:rPr lang="de-CH"/>
              <a:t>10/30/23</a:t>
            </a:r>
            <a:endParaRPr lang="en-US"/>
          </a:p>
        </p:txBody>
      </p:sp>
      <p:sp>
        <p:nvSpPr>
          <p:cNvPr id="5" name="Footer Placeholder 4"/>
          <p:cNvSpPr>
            <a:spLocks noGrp="1"/>
          </p:cNvSpPr>
          <p:nvPr>
            <p:ph type="ftr" sz="quarter" idx="11"/>
          </p:nvPr>
        </p:nvSpPr>
        <p:spPr/>
        <p:txBody>
          <a:bodyPr/>
          <a:lstStyle/>
          <a:p>
            <a:r>
              <a:rPr lang="en-US"/>
              <a:t>GLM - Overview</a:t>
            </a:r>
          </a:p>
        </p:txBody>
      </p:sp>
      <p:sp>
        <p:nvSpPr>
          <p:cNvPr id="6" name="Slide Number Placeholder 5"/>
          <p:cNvSpPr>
            <a:spLocks noGrp="1"/>
          </p:cNvSpPr>
          <p:nvPr>
            <p:ph type="sldNum" sz="quarter" idx="12"/>
          </p:nvPr>
        </p:nvSpPr>
        <p:spPr/>
        <p:txBody>
          <a:bodyPr/>
          <a:lstStyle/>
          <a:p>
            <a:fld id="{19A9910E-5E5F-E14D-AEE4-93DF81209A47}" type="slidenum">
              <a:rPr lang="en-US" smtClean="0"/>
              <a:t>‹#›</a:t>
            </a:fld>
            <a:endParaRPr lang="en-US"/>
          </a:p>
        </p:txBody>
      </p:sp>
      <p:pic>
        <p:nvPicPr>
          <p:cNvPr id="11" name="Picture 10">
            <a:extLst>
              <a:ext uri="{FF2B5EF4-FFF2-40B4-BE49-F238E27FC236}">
                <a16:creationId xmlns:a16="http://schemas.microsoft.com/office/drawing/2014/main" id="{B6E16BDA-0600-E5E3-E6DC-4F19131D49A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512331" y="136525"/>
            <a:ext cx="1370067" cy="578035"/>
          </a:xfrm>
          <a:prstGeom prst="rect">
            <a:avLst/>
          </a:prstGeom>
        </p:spPr>
      </p:pic>
    </p:spTree>
    <p:extLst>
      <p:ext uri="{BB962C8B-B14F-4D97-AF65-F5344CB8AC3E}">
        <p14:creationId xmlns:p14="http://schemas.microsoft.com/office/powerpoint/2010/main" val="123716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DF0DE2-F2FE-534E-8237-1061D760722D}"/>
              </a:ext>
            </a:extLst>
          </p:cNvPr>
          <p:cNvSpPr/>
          <p:nvPr userDrawn="1"/>
        </p:nvSpPr>
        <p:spPr>
          <a:xfrm>
            <a:off x="0" y="6356350"/>
            <a:ext cx="12192000" cy="365125"/>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de-CH"/>
              <a:t>10/30/23</a:t>
            </a:r>
            <a:endParaRPr lang="en-US"/>
          </a:p>
        </p:txBody>
      </p:sp>
      <p:sp>
        <p:nvSpPr>
          <p:cNvPr id="5" name="Footer Placeholder 4"/>
          <p:cNvSpPr>
            <a:spLocks noGrp="1"/>
          </p:cNvSpPr>
          <p:nvPr>
            <p:ph type="ftr" sz="quarter" idx="11"/>
          </p:nvPr>
        </p:nvSpPr>
        <p:spPr/>
        <p:txBody>
          <a:bodyPr/>
          <a:lstStyle/>
          <a:p>
            <a:r>
              <a:rPr lang="en-US"/>
              <a:t>GLM - Overview</a:t>
            </a:r>
          </a:p>
        </p:txBody>
      </p:sp>
      <p:sp>
        <p:nvSpPr>
          <p:cNvPr id="6" name="Slide Number Placeholder 5"/>
          <p:cNvSpPr>
            <a:spLocks noGrp="1"/>
          </p:cNvSpPr>
          <p:nvPr>
            <p:ph type="sldNum" sz="quarter" idx="12"/>
          </p:nvPr>
        </p:nvSpPr>
        <p:spPr/>
        <p:txBody>
          <a:bodyPr/>
          <a:lstStyle/>
          <a:p>
            <a:fld id="{19A9910E-5E5F-E14D-AEE4-93DF81209A47}" type="slidenum">
              <a:rPr lang="en-US" smtClean="0"/>
              <a:t>‹#›</a:t>
            </a:fld>
            <a:endParaRPr lang="en-US"/>
          </a:p>
        </p:txBody>
      </p:sp>
    </p:spTree>
    <p:extLst>
      <p:ext uri="{BB962C8B-B14F-4D97-AF65-F5344CB8AC3E}">
        <p14:creationId xmlns:p14="http://schemas.microsoft.com/office/powerpoint/2010/main" val="395180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018C3A-8531-724A-B637-3CA207C659FC}"/>
              </a:ext>
            </a:extLst>
          </p:cNvPr>
          <p:cNvSpPr/>
          <p:nvPr userDrawn="1"/>
        </p:nvSpPr>
        <p:spPr>
          <a:xfrm>
            <a:off x="0" y="6356350"/>
            <a:ext cx="12192000" cy="365125"/>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de-CH"/>
              <a:t>10/30/23</a:t>
            </a:r>
            <a:endParaRPr lang="en-US"/>
          </a:p>
        </p:txBody>
      </p:sp>
      <p:sp>
        <p:nvSpPr>
          <p:cNvPr id="5" name="Footer Placeholder 4"/>
          <p:cNvSpPr>
            <a:spLocks noGrp="1"/>
          </p:cNvSpPr>
          <p:nvPr>
            <p:ph type="ftr" sz="quarter" idx="11"/>
          </p:nvPr>
        </p:nvSpPr>
        <p:spPr/>
        <p:txBody>
          <a:bodyPr/>
          <a:lstStyle/>
          <a:p>
            <a:r>
              <a:rPr lang="en-US"/>
              <a:t>GLM - Overview</a:t>
            </a:r>
          </a:p>
        </p:txBody>
      </p:sp>
      <p:sp>
        <p:nvSpPr>
          <p:cNvPr id="6" name="Slide Number Placeholder 5"/>
          <p:cNvSpPr>
            <a:spLocks noGrp="1"/>
          </p:cNvSpPr>
          <p:nvPr>
            <p:ph type="sldNum" sz="quarter" idx="12"/>
          </p:nvPr>
        </p:nvSpPr>
        <p:spPr/>
        <p:txBody>
          <a:bodyPr/>
          <a:lstStyle/>
          <a:p>
            <a:fld id="{19A9910E-5E5F-E14D-AEE4-93DF81209A47}" type="slidenum">
              <a:rPr lang="en-US" smtClean="0"/>
              <a:t>‹#›</a:t>
            </a:fld>
            <a:endParaRPr lang="en-US"/>
          </a:p>
        </p:txBody>
      </p:sp>
      <p:pic>
        <p:nvPicPr>
          <p:cNvPr id="10" name="Picture 9">
            <a:extLst>
              <a:ext uri="{FF2B5EF4-FFF2-40B4-BE49-F238E27FC236}">
                <a16:creationId xmlns:a16="http://schemas.microsoft.com/office/drawing/2014/main" id="{E34EDEDD-5B91-2AE4-FC4B-7F27A345F8C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512331" y="136525"/>
            <a:ext cx="1370067" cy="578035"/>
          </a:xfrm>
          <a:prstGeom prst="rect">
            <a:avLst/>
          </a:prstGeom>
        </p:spPr>
      </p:pic>
    </p:spTree>
    <p:extLst>
      <p:ext uri="{BB962C8B-B14F-4D97-AF65-F5344CB8AC3E}">
        <p14:creationId xmlns:p14="http://schemas.microsoft.com/office/powerpoint/2010/main" val="218966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4CC811-7886-5B40-9C56-0EE4BCC8D830}"/>
              </a:ext>
            </a:extLst>
          </p:cNvPr>
          <p:cNvSpPr/>
          <p:nvPr userDrawn="1"/>
        </p:nvSpPr>
        <p:spPr>
          <a:xfrm>
            <a:off x="0" y="6356350"/>
            <a:ext cx="12192000" cy="365125"/>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de-CH"/>
              <a:t>10/30/23</a:t>
            </a:r>
            <a:endParaRPr lang="en-US"/>
          </a:p>
        </p:txBody>
      </p:sp>
      <p:sp>
        <p:nvSpPr>
          <p:cNvPr id="5" name="Footer Placeholder 4"/>
          <p:cNvSpPr>
            <a:spLocks noGrp="1"/>
          </p:cNvSpPr>
          <p:nvPr>
            <p:ph type="ftr" sz="quarter" idx="11"/>
          </p:nvPr>
        </p:nvSpPr>
        <p:spPr/>
        <p:txBody>
          <a:bodyPr/>
          <a:lstStyle/>
          <a:p>
            <a:r>
              <a:rPr lang="en-US"/>
              <a:t>GLM - Overview</a:t>
            </a:r>
          </a:p>
        </p:txBody>
      </p:sp>
      <p:sp>
        <p:nvSpPr>
          <p:cNvPr id="6" name="Slide Number Placeholder 5"/>
          <p:cNvSpPr>
            <a:spLocks noGrp="1"/>
          </p:cNvSpPr>
          <p:nvPr>
            <p:ph type="sldNum" sz="quarter" idx="12"/>
          </p:nvPr>
        </p:nvSpPr>
        <p:spPr/>
        <p:txBody>
          <a:bodyPr/>
          <a:lstStyle/>
          <a:p>
            <a:fld id="{19A9910E-5E5F-E14D-AEE4-93DF81209A47}" type="slidenum">
              <a:rPr lang="en-US" smtClean="0"/>
              <a:t>‹#›</a:t>
            </a:fld>
            <a:endParaRPr lang="en-US"/>
          </a:p>
        </p:txBody>
      </p:sp>
      <p:pic>
        <p:nvPicPr>
          <p:cNvPr id="9" name="Picture 8">
            <a:extLst>
              <a:ext uri="{FF2B5EF4-FFF2-40B4-BE49-F238E27FC236}">
                <a16:creationId xmlns:a16="http://schemas.microsoft.com/office/drawing/2014/main" id="{8322F624-6BB2-73F6-8547-634C02A7F59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512331" y="136525"/>
            <a:ext cx="1370067" cy="578035"/>
          </a:xfrm>
          <a:prstGeom prst="rect">
            <a:avLst/>
          </a:prstGeom>
        </p:spPr>
      </p:pic>
    </p:spTree>
    <p:extLst>
      <p:ext uri="{BB962C8B-B14F-4D97-AF65-F5344CB8AC3E}">
        <p14:creationId xmlns:p14="http://schemas.microsoft.com/office/powerpoint/2010/main" val="363695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530B38-4295-AE4D-A040-902F2483E7C6}"/>
              </a:ext>
            </a:extLst>
          </p:cNvPr>
          <p:cNvSpPr/>
          <p:nvPr userDrawn="1"/>
        </p:nvSpPr>
        <p:spPr>
          <a:xfrm>
            <a:off x="0" y="6356350"/>
            <a:ext cx="12192000" cy="365125"/>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r>
              <a:rPr lang="de-CH"/>
              <a:t>10/30/23</a:t>
            </a:r>
            <a:endParaRPr lang="en-US"/>
          </a:p>
        </p:txBody>
      </p:sp>
      <p:sp>
        <p:nvSpPr>
          <p:cNvPr id="6" name="Footer Placeholder 5"/>
          <p:cNvSpPr>
            <a:spLocks noGrp="1"/>
          </p:cNvSpPr>
          <p:nvPr>
            <p:ph type="ftr" sz="quarter" idx="11"/>
          </p:nvPr>
        </p:nvSpPr>
        <p:spPr/>
        <p:txBody>
          <a:bodyPr/>
          <a:lstStyle/>
          <a:p>
            <a:r>
              <a:rPr lang="en-US"/>
              <a:t>GLM - Overview</a:t>
            </a:r>
          </a:p>
        </p:txBody>
      </p:sp>
      <p:sp>
        <p:nvSpPr>
          <p:cNvPr id="7" name="Slide Number Placeholder 6"/>
          <p:cNvSpPr>
            <a:spLocks noGrp="1"/>
          </p:cNvSpPr>
          <p:nvPr>
            <p:ph type="sldNum" sz="quarter" idx="12"/>
          </p:nvPr>
        </p:nvSpPr>
        <p:spPr/>
        <p:txBody>
          <a:bodyPr/>
          <a:lstStyle/>
          <a:p>
            <a:fld id="{19A9910E-5E5F-E14D-AEE4-93DF81209A47}" type="slidenum">
              <a:rPr lang="en-US" smtClean="0"/>
              <a:t>‹#›</a:t>
            </a:fld>
            <a:endParaRPr lang="en-US"/>
          </a:p>
        </p:txBody>
      </p:sp>
      <p:pic>
        <p:nvPicPr>
          <p:cNvPr id="10" name="Picture 9">
            <a:extLst>
              <a:ext uri="{FF2B5EF4-FFF2-40B4-BE49-F238E27FC236}">
                <a16:creationId xmlns:a16="http://schemas.microsoft.com/office/drawing/2014/main" id="{37F876D5-4C50-8A73-D7B5-8B688DF87B6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512331" y="136525"/>
            <a:ext cx="1370067" cy="578035"/>
          </a:xfrm>
          <a:prstGeom prst="rect">
            <a:avLst/>
          </a:prstGeom>
        </p:spPr>
      </p:pic>
    </p:spTree>
    <p:extLst>
      <p:ext uri="{BB962C8B-B14F-4D97-AF65-F5344CB8AC3E}">
        <p14:creationId xmlns:p14="http://schemas.microsoft.com/office/powerpoint/2010/main" val="1759794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320B99-18A2-2446-B2B1-8FF88913575B}"/>
              </a:ext>
            </a:extLst>
          </p:cNvPr>
          <p:cNvSpPr/>
          <p:nvPr userDrawn="1"/>
        </p:nvSpPr>
        <p:spPr>
          <a:xfrm>
            <a:off x="0" y="6356350"/>
            <a:ext cx="12192000" cy="365125"/>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r>
              <a:rPr lang="de-CH"/>
              <a:t>10/30/23</a:t>
            </a:r>
            <a:endParaRPr lang="en-US"/>
          </a:p>
        </p:txBody>
      </p:sp>
      <p:sp>
        <p:nvSpPr>
          <p:cNvPr id="8" name="Footer Placeholder 7"/>
          <p:cNvSpPr>
            <a:spLocks noGrp="1"/>
          </p:cNvSpPr>
          <p:nvPr>
            <p:ph type="ftr" sz="quarter" idx="11"/>
          </p:nvPr>
        </p:nvSpPr>
        <p:spPr/>
        <p:txBody>
          <a:bodyPr/>
          <a:lstStyle/>
          <a:p>
            <a:r>
              <a:rPr lang="en-US"/>
              <a:t>GLM - Overview</a:t>
            </a:r>
          </a:p>
        </p:txBody>
      </p:sp>
      <p:sp>
        <p:nvSpPr>
          <p:cNvPr id="9" name="Slide Number Placeholder 8"/>
          <p:cNvSpPr>
            <a:spLocks noGrp="1"/>
          </p:cNvSpPr>
          <p:nvPr>
            <p:ph type="sldNum" sz="quarter" idx="12"/>
          </p:nvPr>
        </p:nvSpPr>
        <p:spPr/>
        <p:txBody>
          <a:bodyPr/>
          <a:lstStyle/>
          <a:p>
            <a:fld id="{19A9910E-5E5F-E14D-AEE4-93DF81209A47}" type="slidenum">
              <a:rPr lang="en-US" smtClean="0"/>
              <a:t>‹#›</a:t>
            </a:fld>
            <a:endParaRPr lang="en-US"/>
          </a:p>
        </p:txBody>
      </p:sp>
      <p:pic>
        <p:nvPicPr>
          <p:cNvPr id="12" name="Picture 11">
            <a:extLst>
              <a:ext uri="{FF2B5EF4-FFF2-40B4-BE49-F238E27FC236}">
                <a16:creationId xmlns:a16="http://schemas.microsoft.com/office/drawing/2014/main" id="{63953486-31DD-7F93-6FB3-443D289D325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512331" y="136525"/>
            <a:ext cx="1370067" cy="578035"/>
          </a:xfrm>
          <a:prstGeom prst="rect">
            <a:avLst/>
          </a:prstGeom>
        </p:spPr>
      </p:pic>
    </p:spTree>
    <p:extLst>
      <p:ext uri="{BB962C8B-B14F-4D97-AF65-F5344CB8AC3E}">
        <p14:creationId xmlns:p14="http://schemas.microsoft.com/office/powerpoint/2010/main" val="875858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7B5B26-81AA-B04D-8F89-94C8049BAFA4}"/>
              </a:ext>
            </a:extLst>
          </p:cNvPr>
          <p:cNvSpPr/>
          <p:nvPr userDrawn="1"/>
        </p:nvSpPr>
        <p:spPr>
          <a:xfrm>
            <a:off x="0" y="6356350"/>
            <a:ext cx="12192000" cy="365125"/>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de-CH"/>
              <a:t>10/30/23</a:t>
            </a:r>
            <a:endParaRPr lang="en-US"/>
          </a:p>
        </p:txBody>
      </p:sp>
      <p:sp>
        <p:nvSpPr>
          <p:cNvPr id="3" name="Footer Placeholder 2"/>
          <p:cNvSpPr>
            <a:spLocks noGrp="1"/>
          </p:cNvSpPr>
          <p:nvPr>
            <p:ph type="ftr" sz="quarter" idx="11"/>
          </p:nvPr>
        </p:nvSpPr>
        <p:spPr/>
        <p:txBody>
          <a:bodyPr/>
          <a:lstStyle/>
          <a:p>
            <a:r>
              <a:rPr lang="en-US"/>
              <a:t>GLM - Overview</a:t>
            </a:r>
          </a:p>
        </p:txBody>
      </p:sp>
      <p:sp>
        <p:nvSpPr>
          <p:cNvPr id="4" name="Slide Number Placeholder 3"/>
          <p:cNvSpPr>
            <a:spLocks noGrp="1"/>
          </p:cNvSpPr>
          <p:nvPr>
            <p:ph type="sldNum" sz="quarter" idx="12"/>
          </p:nvPr>
        </p:nvSpPr>
        <p:spPr/>
        <p:txBody>
          <a:bodyPr/>
          <a:lstStyle/>
          <a:p>
            <a:fld id="{19A9910E-5E5F-E14D-AEE4-93DF81209A47}" type="slidenum">
              <a:rPr lang="en-US" smtClean="0"/>
              <a:t>‹#›</a:t>
            </a:fld>
            <a:endParaRPr lang="en-US"/>
          </a:p>
        </p:txBody>
      </p:sp>
      <p:pic>
        <p:nvPicPr>
          <p:cNvPr id="7" name="Picture 6">
            <a:extLst>
              <a:ext uri="{FF2B5EF4-FFF2-40B4-BE49-F238E27FC236}">
                <a16:creationId xmlns:a16="http://schemas.microsoft.com/office/drawing/2014/main" id="{6B8E39DF-4752-E44B-D90F-EB270983C4F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512331" y="136525"/>
            <a:ext cx="1370067" cy="578035"/>
          </a:xfrm>
          <a:prstGeom prst="rect">
            <a:avLst/>
          </a:prstGeom>
        </p:spPr>
      </p:pic>
    </p:spTree>
    <p:extLst>
      <p:ext uri="{BB962C8B-B14F-4D97-AF65-F5344CB8AC3E}">
        <p14:creationId xmlns:p14="http://schemas.microsoft.com/office/powerpoint/2010/main" val="493274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B440E1-5903-724D-B38A-461491A2CF59}"/>
              </a:ext>
            </a:extLst>
          </p:cNvPr>
          <p:cNvSpPr/>
          <p:nvPr userDrawn="1"/>
        </p:nvSpPr>
        <p:spPr>
          <a:xfrm>
            <a:off x="0" y="6356350"/>
            <a:ext cx="12192000" cy="365125"/>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de-CH"/>
              <a:t>10/30/23</a:t>
            </a:r>
            <a:endParaRPr lang="en-US"/>
          </a:p>
        </p:txBody>
      </p:sp>
      <p:sp>
        <p:nvSpPr>
          <p:cNvPr id="6" name="Footer Placeholder 5"/>
          <p:cNvSpPr>
            <a:spLocks noGrp="1"/>
          </p:cNvSpPr>
          <p:nvPr>
            <p:ph type="ftr" sz="quarter" idx="11"/>
          </p:nvPr>
        </p:nvSpPr>
        <p:spPr/>
        <p:txBody>
          <a:bodyPr/>
          <a:lstStyle/>
          <a:p>
            <a:r>
              <a:rPr lang="en-US"/>
              <a:t>GLM - Overview</a:t>
            </a:r>
          </a:p>
        </p:txBody>
      </p:sp>
      <p:sp>
        <p:nvSpPr>
          <p:cNvPr id="7" name="Slide Number Placeholder 6"/>
          <p:cNvSpPr>
            <a:spLocks noGrp="1"/>
          </p:cNvSpPr>
          <p:nvPr>
            <p:ph type="sldNum" sz="quarter" idx="12"/>
          </p:nvPr>
        </p:nvSpPr>
        <p:spPr/>
        <p:txBody>
          <a:bodyPr/>
          <a:lstStyle/>
          <a:p>
            <a:fld id="{19A9910E-5E5F-E14D-AEE4-93DF81209A47}" type="slidenum">
              <a:rPr lang="en-US" smtClean="0"/>
              <a:t>‹#›</a:t>
            </a:fld>
            <a:endParaRPr lang="en-US"/>
          </a:p>
        </p:txBody>
      </p:sp>
      <p:pic>
        <p:nvPicPr>
          <p:cNvPr id="10" name="Picture 9">
            <a:extLst>
              <a:ext uri="{FF2B5EF4-FFF2-40B4-BE49-F238E27FC236}">
                <a16:creationId xmlns:a16="http://schemas.microsoft.com/office/drawing/2014/main" id="{0D4F3275-CF51-196E-DB46-9462CFE2B06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512331" y="136525"/>
            <a:ext cx="1370067" cy="578035"/>
          </a:xfrm>
          <a:prstGeom prst="rect">
            <a:avLst/>
          </a:prstGeom>
        </p:spPr>
      </p:pic>
    </p:spTree>
    <p:extLst>
      <p:ext uri="{BB962C8B-B14F-4D97-AF65-F5344CB8AC3E}">
        <p14:creationId xmlns:p14="http://schemas.microsoft.com/office/powerpoint/2010/main" val="3152127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6129F7-1715-2549-A55C-A6EAF40B336C}"/>
              </a:ext>
            </a:extLst>
          </p:cNvPr>
          <p:cNvSpPr/>
          <p:nvPr userDrawn="1"/>
        </p:nvSpPr>
        <p:spPr>
          <a:xfrm>
            <a:off x="0" y="6356350"/>
            <a:ext cx="12192000" cy="365125"/>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de-CH"/>
              <a:t>10/30/23</a:t>
            </a:r>
            <a:endParaRPr lang="en-US"/>
          </a:p>
        </p:txBody>
      </p:sp>
      <p:sp>
        <p:nvSpPr>
          <p:cNvPr id="6" name="Footer Placeholder 5"/>
          <p:cNvSpPr>
            <a:spLocks noGrp="1"/>
          </p:cNvSpPr>
          <p:nvPr>
            <p:ph type="ftr" sz="quarter" idx="11"/>
          </p:nvPr>
        </p:nvSpPr>
        <p:spPr/>
        <p:txBody>
          <a:bodyPr/>
          <a:lstStyle/>
          <a:p>
            <a:r>
              <a:rPr lang="en-US"/>
              <a:t>GLM - Overview</a:t>
            </a:r>
          </a:p>
        </p:txBody>
      </p:sp>
      <p:sp>
        <p:nvSpPr>
          <p:cNvPr id="7" name="Slide Number Placeholder 6"/>
          <p:cNvSpPr>
            <a:spLocks noGrp="1"/>
          </p:cNvSpPr>
          <p:nvPr>
            <p:ph type="sldNum" sz="quarter" idx="12"/>
          </p:nvPr>
        </p:nvSpPr>
        <p:spPr/>
        <p:txBody>
          <a:bodyPr/>
          <a:lstStyle/>
          <a:p>
            <a:fld id="{19A9910E-5E5F-E14D-AEE4-93DF81209A47}" type="slidenum">
              <a:rPr lang="en-US" smtClean="0"/>
              <a:t>‹#›</a:t>
            </a:fld>
            <a:endParaRPr lang="en-US"/>
          </a:p>
        </p:txBody>
      </p:sp>
      <p:pic>
        <p:nvPicPr>
          <p:cNvPr id="10" name="Picture 9">
            <a:extLst>
              <a:ext uri="{FF2B5EF4-FFF2-40B4-BE49-F238E27FC236}">
                <a16:creationId xmlns:a16="http://schemas.microsoft.com/office/drawing/2014/main" id="{6233A694-4036-3EED-A8DE-C852FF11BA3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512331" y="136525"/>
            <a:ext cx="1370067" cy="578035"/>
          </a:xfrm>
          <a:prstGeom prst="rect">
            <a:avLst/>
          </a:prstGeom>
        </p:spPr>
      </p:pic>
    </p:spTree>
    <p:extLst>
      <p:ext uri="{BB962C8B-B14F-4D97-AF65-F5344CB8AC3E}">
        <p14:creationId xmlns:p14="http://schemas.microsoft.com/office/powerpoint/2010/main" val="3109227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8E4EE6-493C-8E4F-AD41-0C54AA97A389}"/>
              </a:ext>
            </a:extLst>
          </p:cNvPr>
          <p:cNvSpPr/>
          <p:nvPr userDrawn="1"/>
        </p:nvSpPr>
        <p:spPr>
          <a:xfrm>
            <a:off x="0" y="6356350"/>
            <a:ext cx="12192000" cy="365125"/>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de-CH"/>
              <a:t>10/30/23</a:t>
            </a:r>
            <a:endParaRPr lang="en-US"/>
          </a:p>
        </p:txBody>
      </p:sp>
      <p:sp>
        <p:nvSpPr>
          <p:cNvPr id="5" name="Footer Placeholder 4"/>
          <p:cNvSpPr>
            <a:spLocks noGrp="1"/>
          </p:cNvSpPr>
          <p:nvPr>
            <p:ph type="ftr" sz="quarter" idx="11"/>
          </p:nvPr>
        </p:nvSpPr>
        <p:spPr/>
        <p:txBody>
          <a:bodyPr/>
          <a:lstStyle/>
          <a:p>
            <a:r>
              <a:rPr lang="en-US"/>
              <a:t>GLM - Overview</a:t>
            </a:r>
          </a:p>
        </p:txBody>
      </p:sp>
      <p:sp>
        <p:nvSpPr>
          <p:cNvPr id="6" name="Slide Number Placeholder 5"/>
          <p:cNvSpPr>
            <a:spLocks noGrp="1"/>
          </p:cNvSpPr>
          <p:nvPr>
            <p:ph type="sldNum" sz="quarter" idx="12"/>
          </p:nvPr>
        </p:nvSpPr>
        <p:spPr/>
        <p:txBody>
          <a:bodyPr/>
          <a:lstStyle/>
          <a:p>
            <a:fld id="{19A9910E-5E5F-E14D-AEE4-93DF81209A47}" type="slidenum">
              <a:rPr lang="en-US" smtClean="0"/>
              <a:t>‹#›</a:t>
            </a:fld>
            <a:endParaRPr lang="en-US"/>
          </a:p>
        </p:txBody>
      </p:sp>
      <p:pic>
        <p:nvPicPr>
          <p:cNvPr id="9" name="Picture 8">
            <a:extLst>
              <a:ext uri="{FF2B5EF4-FFF2-40B4-BE49-F238E27FC236}">
                <a16:creationId xmlns:a16="http://schemas.microsoft.com/office/drawing/2014/main" id="{9EE64772-E141-B25A-2D41-50F3E684415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512331" y="136525"/>
            <a:ext cx="1370067" cy="578035"/>
          </a:xfrm>
          <a:prstGeom prst="rect">
            <a:avLst/>
          </a:prstGeom>
        </p:spPr>
      </p:pic>
    </p:spTree>
    <p:extLst>
      <p:ext uri="{BB962C8B-B14F-4D97-AF65-F5344CB8AC3E}">
        <p14:creationId xmlns:p14="http://schemas.microsoft.com/office/powerpoint/2010/main" val="304965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CH"/>
              <a:t>10/30/23</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GLM - Overview</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A9910E-5E5F-E14D-AEE4-93DF81209A47}" type="slidenum">
              <a:rPr lang="en-US" smtClean="0"/>
              <a:t>‹#›</a:t>
            </a:fld>
            <a:endParaRPr lang="en-US"/>
          </a:p>
        </p:txBody>
      </p:sp>
    </p:spTree>
    <p:extLst>
      <p:ext uri="{BB962C8B-B14F-4D97-AF65-F5344CB8AC3E}">
        <p14:creationId xmlns:p14="http://schemas.microsoft.com/office/powerpoint/2010/main" val="3713887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dms.cern.ch/project/CERN-0000193830"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FE121-95B0-354B-940D-25A9BBD9471C}"/>
              </a:ext>
            </a:extLst>
          </p:cNvPr>
          <p:cNvSpPr>
            <a:spLocks noGrp="1"/>
          </p:cNvSpPr>
          <p:nvPr>
            <p:ph type="ctrTitle"/>
          </p:nvPr>
        </p:nvSpPr>
        <p:spPr/>
        <p:txBody>
          <a:bodyPr>
            <a:normAutofit fontScale="90000"/>
          </a:bodyPr>
          <a:lstStyle/>
          <a:p>
            <a:r>
              <a:rPr lang="en-US" b="1" dirty="0">
                <a:solidFill>
                  <a:schemeClr val="accent1">
                    <a:lumMod val="75000"/>
                  </a:schemeClr>
                </a:solidFill>
              </a:rPr>
              <a:t>DAQ Consortium</a:t>
            </a:r>
            <a:br>
              <a:rPr lang="en-US" b="1" dirty="0">
                <a:solidFill>
                  <a:schemeClr val="accent1">
                    <a:lumMod val="75000"/>
                  </a:schemeClr>
                </a:solidFill>
              </a:rPr>
            </a:br>
            <a:r>
              <a:rPr lang="en-US" b="1" dirty="0">
                <a:solidFill>
                  <a:schemeClr val="accent1">
                    <a:lumMod val="75000"/>
                  </a:schemeClr>
                </a:solidFill>
              </a:rPr>
              <a:t>Responsibilities and Milestones</a:t>
            </a:r>
          </a:p>
        </p:txBody>
      </p:sp>
      <p:sp>
        <p:nvSpPr>
          <p:cNvPr id="3" name="Subtitle 2">
            <a:extLst>
              <a:ext uri="{FF2B5EF4-FFF2-40B4-BE49-F238E27FC236}">
                <a16:creationId xmlns:a16="http://schemas.microsoft.com/office/drawing/2014/main" id="{958A2069-04DC-DE4D-9CD2-2D633665B263}"/>
              </a:ext>
            </a:extLst>
          </p:cNvPr>
          <p:cNvSpPr>
            <a:spLocks noGrp="1"/>
          </p:cNvSpPr>
          <p:nvPr>
            <p:ph type="subTitle" idx="1"/>
          </p:nvPr>
        </p:nvSpPr>
        <p:spPr/>
        <p:txBody>
          <a:bodyPr/>
          <a:lstStyle/>
          <a:p>
            <a:r>
              <a:rPr lang="en-US" dirty="0">
                <a:solidFill>
                  <a:schemeClr val="accent1">
                    <a:lumMod val="75000"/>
                  </a:schemeClr>
                </a:solidFill>
              </a:rPr>
              <a:t>G. Lehmann Miotto / CERN</a:t>
            </a:r>
          </a:p>
        </p:txBody>
      </p:sp>
    </p:spTree>
    <p:extLst>
      <p:ext uri="{BB962C8B-B14F-4D97-AF65-F5344CB8AC3E}">
        <p14:creationId xmlns:p14="http://schemas.microsoft.com/office/powerpoint/2010/main" val="313534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A1CE81-3AFC-464A-3E97-28644A81F0CC}"/>
              </a:ext>
            </a:extLst>
          </p:cNvPr>
          <p:cNvPicPr>
            <a:picLocks noChangeAspect="1"/>
          </p:cNvPicPr>
          <p:nvPr/>
        </p:nvPicPr>
        <p:blipFill>
          <a:blip r:embed="rId2"/>
          <a:stretch>
            <a:fillRect/>
          </a:stretch>
        </p:blipFill>
        <p:spPr>
          <a:xfrm>
            <a:off x="838200" y="1073647"/>
            <a:ext cx="10237403" cy="5169841"/>
          </a:xfrm>
          <a:prstGeom prst="rect">
            <a:avLst/>
          </a:prstGeom>
        </p:spPr>
      </p:pic>
      <p:sp>
        <p:nvSpPr>
          <p:cNvPr id="3" name="Title 2">
            <a:extLst>
              <a:ext uri="{FF2B5EF4-FFF2-40B4-BE49-F238E27FC236}">
                <a16:creationId xmlns:a16="http://schemas.microsoft.com/office/drawing/2014/main" id="{074E7F49-6D1E-7BEE-2FF8-7C00731AEA3C}"/>
              </a:ext>
            </a:extLst>
          </p:cNvPr>
          <p:cNvSpPr>
            <a:spLocks noGrp="1"/>
          </p:cNvSpPr>
          <p:nvPr>
            <p:ph type="title"/>
          </p:nvPr>
        </p:nvSpPr>
        <p:spPr>
          <a:xfrm>
            <a:off x="838200" y="4903"/>
            <a:ext cx="10515600" cy="1325563"/>
          </a:xfrm>
        </p:spPr>
        <p:txBody>
          <a:bodyPr/>
          <a:lstStyle/>
          <a:p>
            <a:r>
              <a:rPr lang="en-CH" dirty="0"/>
              <a:t>DAQ Consortium organisation</a:t>
            </a:r>
          </a:p>
        </p:txBody>
      </p:sp>
      <p:sp>
        <p:nvSpPr>
          <p:cNvPr id="5" name="Date Placeholder 4">
            <a:extLst>
              <a:ext uri="{FF2B5EF4-FFF2-40B4-BE49-F238E27FC236}">
                <a16:creationId xmlns:a16="http://schemas.microsoft.com/office/drawing/2014/main" id="{9B25AC0E-977A-FB09-39A8-4132A6762DC2}"/>
              </a:ext>
            </a:extLst>
          </p:cNvPr>
          <p:cNvSpPr>
            <a:spLocks noGrp="1"/>
          </p:cNvSpPr>
          <p:nvPr>
            <p:ph type="dt" sz="half" idx="10"/>
          </p:nvPr>
        </p:nvSpPr>
        <p:spPr/>
        <p:txBody>
          <a:bodyPr/>
          <a:lstStyle/>
          <a:p>
            <a:r>
              <a:rPr lang="de-CH"/>
              <a:t>10/30/23</a:t>
            </a:r>
            <a:endParaRPr lang="en-US"/>
          </a:p>
        </p:txBody>
      </p:sp>
      <p:sp>
        <p:nvSpPr>
          <p:cNvPr id="6" name="Footer Placeholder 5">
            <a:extLst>
              <a:ext uri="{FF2B5EF4-FFF2-40B4-BE49-F238E27FC236}">
                <a16:creationId xmlns:a16="http://schemas.microsoft.com/office/drawing/2014/main" id="{EFE76DCD-D63E-9FC4-9423-A3E5A81FC25E}"/>
              </a:ext>
            </a:extLst>
          </p:cNvPr>
          <p:cNvSpPr>
            <a:spLocks noGrp="1"/>
          </p:cNvSpPr>
          <p:nvPr>
            <p:ph type="ftr" sz="quarter" idx="11"/>
          </p:nvPr>
        </p:nvSpPr>
        <p:spPr/>
        <p:txBody>
          <a:bodyPr/>
          <a:lstStyle/>
          <a:p>
            <a:r>
              <a:rPr lang="en-US"/>
              <a:t>GLM - Overview</a:t>
            </a:r>
          </a:p>
        </p:txBody>
      </p:sp>
      <p:sp>
        <p:nvSpPr>
          <p:cNvPr id="7" name="Slide Number Placeholder 6">
            <a:extLst>
              <a:ext uri="{FF2B5EF4-FFF2-40B4-BE49-F238E27FC236}">
                <a16:creationId xmlns:a16="http://schemas.microsoft.com/office/drawing/2014/main" id="{EC8364C6-1C22-7E38-F72C-8687574F7708}"/>
              </a:ext>
            </a:extLst>
          </p:cNvPr>
          <p:cNvSpPr>
            <a:spLocks noGrp="1"/>
          </p:cNvSpPr>
          <p:nvPr>
            <p:ph type="sldNum" sz="quarter" idx="12"/>
          </p:nvPr>
        </p:nvSpPr>
        <p:spPr/>
        <p:txBody>
          <a:bodyPr/>
          <a:lstStyle/>
          <a:p>
            <a:fld id="{19A9910E-5E5F-E14D-AEE4-93DF81209A47}" type="slidenum">
              <a:rPr lang="en-US" smtClean="0"/>
              <a:t>10</a:t>
            </a:fld>
            <a:endParaRPr lang="en-US"/>
          </a:p>
        </p:txBody>
      </p:sp>
    </p:spTree>
    <p:extLst>
      <p:ext uri="{BB962C8B-B14F-4D97-AF65-F5344CB8AC3E}">
        <p14:creationId xmlns:p14="http://schemas.microsoft.com/office/powerpoint/2010/main" val="3468864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93B2CF-C291-A351-B76A-5AF990EF85CD}"/>
              </a:ext>
            </a:extLst>
          </p:cNvPr>
          <p:cNvPicPr>
            <a:picLocks noChangeAspect="1"/>
          </p:cNvPicPr>
          <p:nvPr/>
        </p:nvPicPr>
        <p:blipFill>
          <a:blip r:embed="rId2"/>
          <a:stretch>
            <a:fillRect/>
          </a:stretch>
        </p:blipFill>
        <p:spPr>
          <a:xfrm>
            <a:off x="0" y="166260"/>
            <a:ext cx="12173648" cy="5929745"/>
          </a:xfrm>
          <a:prstGeom prst="rect">
            <a:avLst/>
          </a:prstGeom>
        </p:spPr>
      </p:pic>
      <p:sp>
        <p:nvSpPr>
          <p:cNvPr id="3" name="Date Placeholder 2">
            <a:extLst>
              <a:ext uri="{FF2B5EF4-FFF2-40B4-BE49-F238E27FC236}">
                <a16:creationId xmlns:a16="http://schemas.microsoft.com/office/drawing/2014/main" id="{76991D14-3A83-96F4-C5F4-3D750784779D}"/>
              </a:ext>
            </a:extLst>
          </p:cNvPr>
          <p:cNvSpPr>
            <a:spLocks noGrp="1"/>
          </p:cNvSpPr>
          <p:nvPr>
            <p:ph type="dt" sz="half" idx="10"/>
          </p:nvPr>
        </p:nvSpPr>
        <p:spPr/>
        <p:txBody>
          <a:bodyPr/>
          <a:lstStyle/>
          <a:p>
            <a:r>
              <a:rPr lang="de-CH"/>
              <a:t>10/30/23</a:t>
            </a:r>
            <a:endParaRPr lang="en-US"/>
          </a:p>
        </p:txBody>
      </p:sp>
      <p:sp>
        <p:nvSpPr>
          <p:cNvPr id="4" name="Footer Placeholder 3">
            <a:extLst>
              <a:ext uri="{FF2B5EF4-FFF2-40B4-BE49-F238E27FC236}">
                <a16:creationId xmlns:a16="http://schemas.microsoft.com/office/drawing/2014/main" id="{2634DCD7-CCE5-317C-CF51-72E576F67777}"/>
              </a:ext>
            </a:extLst>
          </p:cNvPr>
          <p:cNvSpPr>
            <a:spLocks noGrp="1"/>
          </p:cNvSpPr>
          <p:nvPr>
            <p:ph type="ftr" sz="quarter" idx="11"/>
          </p:nvPr>
        </p:nvSpPr>
        <p:spPr/>
        <p:txBody>
          <a:bodyPr/>
          <a:lstStyle/>
          <a:p>
            <a:r>
              <a:rPr lang="en-US"/>
              <a:t>GLM - Overview</a:t>
            </a:r>
          </a:p>
        </p:txBody>
      </p:sp>
      <p:sp>
        <p:nvSpPr>
          <p:cNvPr id="5" name="Slide Number Placeholder 4">
            <a:extLst>
              <a:ext uri="{FF2B5EF4-FFF2-40B4-BE49-F238E27FC236}">
                <a16:creationId xmlns:a16="http://schemas.microsoft.com/office/drawing/2014/main" id="{385AE1C0-7848-429A-A5D5-35AAEDC0D66D}"/>
              </a:ext>
            </a:extLst>
          </p:cNvPr>
          <p:cNvSpPr>
            <a:spLocks noGrp="1"/>
          </p:cNvSpPr>
          <p:nvPr>
            <p:ph type="sldNum" sz="quarter" idx="12"/>
          </p:nvPr>
        </p:nvSpPr>
        <p:spPr/>
        <p:txBody>
          <a:bodyPr/>
          <a:lstStyle/>
          <a:p>
            <a:fld id="{19A9910E-5E5F-E14D-AEE4-93DF81209A47}" type="slidenum">
              <a:rPr lang="en-US" smtClean="0"/>
              <a:t>11</a:t>
            </a:fld>
            <a:endParaRPr lang="en-US"/>
          </a:p>
        </p:txBody>
      </p:sp>
    </p:spTree>
    <p:extLst>
      <p:ext uri="{BB962C8B-B14F-4D97-AF65-F5344CB8AC3E}">
        <p14:creationId xmlns:p14="http://schemas.microsoft.com/office/powerpoint/2010/main" val="3768631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07FCB-06B3-3925-7D38-F28198CD49D1}"/>
              </a:ext>
            </a:extLst>
          </p:cNvPr>
          <p:cNvSpPr>
            <a:spLocks noGrp="1"/>
          </p:cNvSpPr>
          <p:nvPr>
            <p:ph type="title"/>
          </p:nvPr>
        </p:nvSpPr>
        <p:spPr/>
        <p:txBody>
          <a:bodyPr/>
          <a:lstStyle/>
          <a:p>
            <a:r>
              <a:rPr lang="en-CH" dirty="0"/>
              <a:t>Summary</a:t>
            </a:r>
          </a:p>
        </p:txBody>
      </p:sp>
      <p:sp>
        <p:nvSpPr>
          <p:cNvPr id="3" name="Content Placeholder 2">
            <a:extLst>
              <a:ext uri="{FF2B5EF4-FFF2-40B4-BE49-F238E27FC236}">
                <a16:creationId xmlns:a16="http://schemas.microsoft.com/office/drawing/2014/main" id="{B05DADFF-4C39-89E5-7AF4-62A2EE961AD1}"/>
              </a:ext>
            </a:extLst>
          </p:cNvPr>
          <p:cNvSpPr>
            <a:spLocks noGrp="1"/>
          </p:cNvSpPr>
          <p:nvPr>
            <p:ph idx="1"/>
          </p:nvPr>
        </p:nvSpPr>
        <p:spPr/>
        <p:txBody>
          <a:bodyPr>
            <a:normAutofit fontScale="85000" lnSpcReduction="20000"/>
          </a:bodyPr>
          <a:lstStyle/>
          <a:p>
            <a:r>
              <a:rPr lang="en-GB" dirty="0"/>
              <a:t>Maturing SW to the level needed for specifying hardware of servers is mandatory in 2024 (in particular for readout and storage servers, readout network)</a:t>
            </a:r>
            <a:endParaRPr lang="en-CH" dirty="0"/>
          </a:p>
          <a:p>
            <a:r>
              <a:rPr lang="en-CH" dirty="0"/>
              <a:t>Quite a bit of time goes into supporting detector test setups (ND and FD)</a:t>
            </a:r>
          </a:p>
          <a:p>
            <a:r>
              <a:rPr lang="en-CH" dirty="0"/>
              <a:t>There is steady progress, but not at the required pace</a:t>
            </a:r>
          </a:p>
          <a:p>
            <a:pPr lvl="1"/>
            <a:r>
              <a:rPr lang="en-GB" dirty="0"/>
              <a:t>Several contributors at very small fraction of their time on DUNE DAQ</a:t>
            </a:r>
            <a:br>
              <a:rPr lang="en-GB" dirty="0"/>
            </a:br>
            <a:r>
              <a:rPr lang="en-GB" dirty="0"/>
              <a:t>=&gt; ineffective and sometimes counterproductive</a:t>
            </a:r>
          </a:p>
          <a:p>
            <a:pPr lvl="1"/>
            <a:r>
              <a:rPr lang="en-GB" dirty="0"/>
              <a:t>Insufficient level of engagement of some institutions (despite MoU!)</a:t>
            </a:r>
          </a:p>
          <a:p>
            <a:pPr lvl="2"/>
            <a:r>
              <a:rPr lang="en-GB" dirty="0"/>
              <a:t>Will be contacted individually</a:t>
            </a:r>
          </a:p>
          <a:p>
            <a:pPr lvl="1"/>
            <a:r>
              <a:rPr lang="en-GB" dirty="0"/>
              <a:t>Overall, missing software engineering skills!</a:t>
            </a:r>
          </a:p>
          <a:p>
            <a:r>
              <a:rPr lang="en-CH" dirty="0"/>
              <a:t>DAQ team is spread with few occasions to meet in person</a:t>
            </a:r>
          </a:p>
          <a:p>
            <a:pPr lvl="1"/>
            <a:r>
              <a:rPr lang="en-CH" dirty="0"/>
              <a:t>Many meetings (double sided sword): round tables are good over a coffee, a killer on zoom</a:t>
            </a:r>
          </a:p>
          <a:p>
            <a:pPr lvl="1"/>
            <a:r>
              <a:rPr lang="en-GB" dirty="0"/>
              <a:t>E</a:t>
            </a:r>
            <a:r>
              <a:rPr lang="en-CH" dirty="0"/>
              <a:t>arly 2024, workshop at CERN on appfwk and CCM interfaces to core SW</a:t>
            </a:r>
          </a:p>
          <a:p>
            <a:pPr lvl="1"/>
            <a:r>
              <a:rPr lang="en-CH" dirty="0"/>
              <a:t>Try to have a sizeable team at CERN for readout/trigger work</a:t>
            </a:r>
          </a:p>
          <a:p>
            <a:pPr lvl="1"/>
            <a:r>
              <a:rPr lang="en-CH" dirty="0"/>
              <a:t>P</a:t>
            </a:r>
            <a:r>
              <a:rPr lang="en-GB" dirty="0"/>
              <a:t>o</a:t>
            </a:r>
            <a:r>
              <a:rPr lang="en-CH" dirty="0"/>
              <a:t>ssibly aggregate in the UK for making focused progress on CCM</a:t>
            </a:r>
          </a:p>
        </p:txBody>
      </p:sp>
      <p:sp>
        <p:nvSpPr>
          <p:cNvPr id="4" name="Date Placeholder 3">
            <a:extLst>
              <a:ext uri="{FF2B5EF4-FFF2-40B4-BE49-F238E27FC236}">
                <a16:creationId xmlns:a16="http://schemas.microsoft.com/office/drawing/2014/main" id="{3B3ECDB0-851F-1977-7442-1BAB01996CE3}"/>
              </a:ext>
            </a:extLst>
          </p:cNvPr>
          <p:cNvSpPr>
            <a:spLocks noGrp="1"/>
          </p:cNvSpPr>
          <p:nvPr>
            <p:ph type="dt" sz="half" idx="10"/>
          </p:nvPr>
        </p:nvSpPr>
        <p:spPr/>
        <p:txBody>
          <a:bodyPr/>
          <a:lstStyle/>
          <a:p>
            <a:r>
              <a:rPr lang="de-CH"/>
              <a:t>10/30/23</a:t>
            </a:r>
            <a:endParaRPr lang="en-US"/>
          </a:p>
        </p:txBody>
      </p:sp>
      <p:sp>
        <p:nvSpPr>
          <p:cNvPr id="5" name="Footer Placeholder 4">
            <a:extLst>
              <a:ext uri="{FF2B5EF4-FFF2-40B4-BE49-F238E27FC236}">
                <a16:creationId xmlns:a16="http://schemas.microsoft.com/office/drawing/2014/main" id="{A98C3BC3-5B19-E379-ECF3-8112CA1AAF3C}"/>
              </a:ext>
            </a:extLst>
          </p:cNvPr>
          <p:cNvSpPr>
            <a:spLocks noGrp="1"/>
          </p:cNvSpPr>
          <p:nvPr>
            <p:ph type="ftr" sz="quarter" idx="11"/>
          </p:nvPr>
        </p:nvSpPr>
        <p:spPr/>
        <p:txBody>
          <a:bodyPr/>
          <a:lstStyle/>
          <a:p>
            <a:r>
              <a:rPr lang="en-US"/>
              <a:t>GLM - Overview</a:t>
            </a:r>
          </a:p>
        </p:txBody>
      </p:sp>
      <p:sp>
        <p:nvSpPr>
          <p:cNvPr id="6" name="Slide Number Placeholder 5">
            <a:extLst>
              <a:ext uri="{FF2B5EF4-FFF2-40B4-BE49-F238E27FC236}">
                <a16:creationId xmlns:a16="http://schemas.microsoft.com/office/drawing/2014/main" id="{8FB64E56-9BB4-21D9-9760-89D93D11DC86}"/>
              </a:ext>
            </a:extLst>
          </p:cNvPr>
          <p:cNvSpPr>
            <a:spLocks noGrp="1"/>
          </p:cNvSpPr>
          <p:nvPr>
            <p:ph type="sldNum" sz="quarter" idx="12"/>
          </p:nvPr>
        </p:nvSpPr>
        <p:spPr/>
        <p:txBody>
          <a:bodyPr/>
          <a:lstStyle/>
          <a:p>
            <a:fld id="{19A9910E-5E5F-E14D-AEE4-93DF81209A47}" type="slidenum">
              <a:rPr lang="en-US" smtClean="0"/>
              <a:t>12</a:t>
            </a:fld>
            <a:endParaRPr lang="en-US"/>
          </a:p>
        </p:txBody>
      </p:sp>
    </p:spTree>
    <p:extLst>
      <p:ext uri="{BB962C8B-B14F-4D97-AF65-F5344CB8AC3E}">
        <p14:creationId xmlns:p14="http://schemas.microsoft.com/office/powerpoint/2010/main" val="3076955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F3676C-3E9F-A490-ED3C-56AA8BA6AE4B}"/>
              </a:ext>
            </a:extLst>
          </p:cNvPr>
          <p:cNvPicPr>
            <a:picLocks noChangeAspect="1"/>
          </p:cNvPicPr>
          <p:nvPr/>
        </p:nvPicPr>
        <p:blipFill>
          <a:blip r:embed="rId2"/>
          <a:stretch>
            <a:fillRect/>
          </a:stretch>
        </p:blipFill>
        <p:spPr>
          <a:xfrm>
            <a:off x="1526270" y="706577"/>
            <a:ext cx="9265061" cy="5514114"/>
          </a:xfrm>
          <a:prstGeom prst="rect">
            <a:avLst/>
          </a:prstGeom>
        </p:spPr>
      </p:pic>
      <p:sp>
        <p:nvSpPr>
          <p:cNvPr id="2" name="Title 1">
            <a:extLst>
              <a:ext uri="{FF2B5EF4-FFF2-40B4-BE49-F238E27FC236}">
                <a16:creationId xmlns:a16="http://schemas.microsoft.com/office/drawing/2014/main" id="{1E84DB51-E841-943A-E96C-79C86E3EBA08}"/>
              </a:ext>
            </a:extLst>
          </p:cNvPr>
          <p:cNvSpPr>
            <a:spLocks noGrp="1"/>
          </p:cNvSpPr>
          <p:nvPr>
            <p:ph type="title"/>
          </p:nvPr>
        </p:nvSpPr>
        <p:spPr>
          <a:xfrm>
            <a:off x="838200" y="32613"/>
            <a:ext cx="10051473" cy="1325563"/>
          </a:xfrm>
        </p:spPr>
        <p:txBody>
          <a:bodyPr>
            <a:normAutofit/>
          </a:bodyPr>
          <a:lstStyle/>
          <a:p>
            <a:r>
              <a:rPr lang="en-CH" dirty="0"/>
              <a:t>DAQ Overview </a:t>
            </a:r>
            <a:r>
              <a:rPr lang="en-GB" sz="2000" b="0" i="0" u="none" strike="noStrike" dirty="0">
                <a:solidFill>
                  <a:srgbClr val="0645AD"/>
                </a:solidFill>
                <a:effectLst/>
                <a:latin typeface="Helvetica Neue" panose="02000503000000020004" pitchFamily="2" charset="0"/>
                <a:hlinkClick r:id="rId3"/>
              </a:rPr>
              <a:t>https://edms.cern.ch/project/CERN-0000193830</a:t>
            </a:r>
            <a:endParaRPr lang="en-CH" dirty="0"/>
          </a:p>
        </p:txBody>
      </p:sp>
      <p:sp>
        <p:nvSpPr>
          <p:cNvPr id="3" name="Date Placeholder 2">
            <a:extLst>
              <a:ext uri="{FF2B5EF4-FFF2-40B4-BE49-F238E27FC236}">
                <a16:creationId xmlns:a16="http://schemas.microsoft.com/office/drawing/2014/main" id="{0586ECA0-2F64-3DEA-E361-85C5C0C4F89B}"/>
              </a:ext>
            </a:extLst>
          </p:cNvPr>
          <p:cNvSpPr>
            <a:spLocks noGrp="1"/>
          </p:cNvSpPr>
          <p:nvPr>
            <p:ph type="dt" sz="half" idx="10"/>
          </p:nvPr>
        </p:nvSpPr>
        <p:spPr/>
        <p:txBody>
          <a:bodyPr/>
          <a:lstStyle/>
          <a:p>
            <a:r>
              <a:rPr lang="de-CH"/>
              <a:t>10/30/23</a:t>
            </a:r>
            <a:endParaRPr lang="en-US"/>
          </a:p>
        </p:txBody>
      </p:sp>
      <p:sp>
        <p:nvSpPr>
          <p:cNvPr id="5" name="Footer Placeholder 4">
            <a:extLst>
              <a:ext uri="{FF2B5EF4-FFF2-40B4-BE49-F238E27FC236}">
                <a16:creationId xmlns:a16="http://schemas.microsoft.com/office/drawing/2014/main" id="{FCFD63D6-31CB-78C3-E468-01B5988D2B16}"/>
              </a:ext>
            </a:extLst>
          </p:cNvPr>
          <p:cNvSpPr>
            <a:spLocks noGrp="1"/>
          </p:cNvSpPr>
          <p:nvPr>
            <p:ph type="ftr" sz="quarter" idx="11"/>
          </p:nvPr>
        </p:nvSpPr>
        <p:spPr/>
        <p:txBody>
          <a:bodyPr/>
          <a:lstStyle/>
          <a:p>
            <a:r>
              <a:rPr lang="en-US"/>
              <a:t>GLM - Overview</a:t>
            </a:r>
          </a:p>
        </p:txBody>
      </p:sp>
      <p:sp>
        <p:nvSpPr>
          <p:cNvPr id="6" name="Slide Number Placeholder 5">
            <a:extLst>
              <a:ext uri="{FF2B5EF4-FFF2-40B4-BE49-F238E27FC236}">
                <a16:creationId xmlns:a16="http://schemas.microsoft.com/office/drawing/2014/main" id="{BA0FD315-DA2F-E725-D0C6-A3301B36A1D8}"/>
              </a:ext>
            </a:extLst>
          </p:cNvPr>
          <p:cNvSpPr>
            <a:spLocks noGrp="1"/>
          </p:cNvSpPr>
          <p:nvPr>
            <p:ph type="sldNum" sz="quarter" idx="12"/>
          </p:nvPr>
        </p:nvSpPr>
        <p:spPr/>
        <p:txBody>
          <a:bodyPr/>
          <a:lstStyle/>
          <a:p>
            <a:fld id="{19A9910E-5E5F-E14D-AEE4-93DF81209A47}" type="slidenum">
              <a:rPr lang="en-US" smtClean="0"/>
              <a:t>2</a:t>
            </a:fld>
            <a:endParaRPr lang="en-US"/>
          </a:p>
        </p:txBody>
      </p:sp>
    </p:spTree>
    <p:extLst>
      <p:ext uri="{BB962C8B-B14F-4D97-AF65-F5344CB8AC3E}">
        <p14:creationId xmlns:p14="http://schemas.microsoft.com/office/powerpoint/2010/main" val="759145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F3676C-3E9F-A490-ED3C-56AA8BA6AE4B}"/>
              </a:ext>
            </a:extLst>
          </p:cNvPr>
          <p:cNvPicPr>
            <a:picLocks noChangeAspect="1"/>
          </p:cNvPicPr>
          <p:nvPr/>
        </p:nvPicPr>
        <p:blipFill>
          <a:blip r:embed="rId2"/>
          <a:stretch>
            <a:fillRect/>
          </a:stretch>
        </p:blipFill>
        <p:spPr>
          <a:xfrm>
            <a:off x="2042532" y="845206"/>
            <a:ext cx="9164444" cy="5454232"/>
          </a:xfrm>
          <a:prstGeom prst="rect">
            <a:avLst/>
          </a:prstGeom>
        </p:spPr>
      </p:pic>
      <p:sp>
        <p:nvSpPr>
          <p:cNvPr id="2" name="Title 1">
            <a:extLst>
              <a:ext uri="{FF2B5EF4-FFF2-40B4-BE49-F238E27FC236}">
                <a16:creationId xmlns:a16="http://schemas.microsoft.com/office/drawing/2014/main" id="{1E84DB51-E841-943A-E96C-79C86E3EBA08}"/>
              </a:ext>
            </a:extLst>
          </p:cNvPr>
          <p:cNvSpPr>
            <a:spLocks noGrp="1"/>
          </p:cNvSpPr>
          <p:nvPr>
            <p:ph type="title"/>
          </p:nvPr>
        </p:nvSpPr>
        <p:spPr>
          <a:xfrm>
            <a:off x="838200" y="3515"/>
            <a:ext cx="7833360" cy="1325563"/>
          </a:xfrm>
        </p:spPr>
        <p:txBody>
          <a:bodyPr/>
          <a:lstStyle/>
          <a:p>
            <a:r>
              <a:rPr lang="en-CH" dirty="0"/>
              <a:t>DAQ FD Hardware Responsibilities</a:t>
            </a:r>
          </a:p>
        </p:txBody>
      </p:sp>
      <p:sp>
        <p:nvSpPr>
          <p:cNvPr id="5" name="Rounded Rectangle 4">
            <a:extLst>
              <a:ext uri="{FF2B5EF4-FFF2-40B4-BE49-F238E27FC236}">
                <a16:creationId xmlns:a16="http://schemas.microsoft.com/office/drawing/2014/main" id="{743B5EB4-9AEE-3D60-2151-B3059DBCD20C}"/>
              </a:ext>
            </a:extLst>
          </p:cNvPr>
          <p:cNvSpPr/>
          <p:nvPr/>
        </p:nvSpPr>
        <p:spPr>
          <a:xfrm>
            <a:off x="3828587" y="1798320"/>
            <a:ext cx="1546301" cy="923330"/>
          </a:xfrm>
          <a:prstGeom prst="roundRect">
            <a:avLst/>
          </a:pr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CH" dirty="0"/>
              <a:t>Bristol/RAL</a:t>
            </a:r>
          </a:p>
        </p:txBody>
      </p:sp>
      <p:sp>
        <p:nvSpPr>
          <p:cNvPr id="6" name="Rounded Rectangle 5">
            <a:extLst>
              <a:ext uri="{FF2B5EF4-FFF2-40B4-BE49-F238E27FC236}">
                <a16:creationId xmlns:a16="http://schemas.microsoft.com/office/drawing/2014/main" id="{C140075A-0657-4F3F-79BB-C607A2D9FD39}"/>
              </a:ext>
            </a:extLst>
          </p:cNvPr>
          <p:cNvSpPr/>
          <p:nvPr/>
        </p:nvSpPr>
        <p:spPr>
          <a:xfrm>
            <a:off x="4062761" y="2957956"/>
            <a:ext cx="1312127" cy="914558"/>
          </a:xfrm>
          <a:prstGeom prst="roundRect">
            <a:avLst/>
          </a:pr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CH" dirty="0"/>
              <a:t>Bristol</a:t>
            </a:r>
          </a:p>
        </p:txBody>
      </p:sp>
      <p:sp>
        <p:nvSpPr>
          <p:cNvPr id="7" name="Rounded Rectangle 6">
            <a:extLst>
              <a:ext uri="{FF2B5EF4-FFF2-40B4-BE49-F238E27FC236}">
                <a16:creationId xmlns:a16="http://schemas.microsoft.com/office/drawing/2014/main" id="{0041ABDF-34FA-40F3-95E3-11CD78D64172}"/>
              </a:ext>
            </a:extLst>
          </p:cNvPr>
          <p:cNvSpPr/>
          <p:nvPr/>
        </p:nvSpPr>
        <p:spPr>
          <a:xfrm>
            <a:off x="3828587" y="3961156"/>
            <a:ext cx="2267413" cy="1022324"/>
          </a:xfrm>
          <a:prstGeom prst="roundRect">
            <a:avLst/>
          </a:pr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CH" dirty="0"/>
              <a:t>CERN/RAL/Toronto</a:t>
            </a:r>
          </a:p>
        </p:txBody>
      </p:sp>
      <p:sp>
        <p:nvSpPr>
          <p:cNvPr id="8" name="Rounded Rectangle 7">
            <a:extLst>
              <a:ext uri="{FF2B5EF4-FFF2-40B4-BE49-F238E27FC236}">
                <a16:creationId xmlns:a16="http://schemas.microsoft.com/office/drawing/2014/main" id="{CBBF118E-F175-D147-9447-A550C5B439F7}"/>
              </a:ext>
            </a:extLst>
          </p:cNvPr>
          <p:cNvSpPr/>
          <p:nvPr/>
        </p:nvSpPr>
        <p:spPr>
          <a:xfrm>
            <a:off x="5901227" y="2093325"/>
            <a:ext cx="1855933" cy="1022324"/>
          </a:xfrm>
          <a:prstGeom prst="roundRect">
            <a:avLst/>
          </a:pr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CH" dirty="0"/>
              <a:t>CERN</a:t>
            </a:r>
          </a:p>
        </p:txBody>
      </p:sp>
      <p:sp>
        <p:nvSpPr>
          <p:cNvPr id="9" name="Rounded Rectangle 8">
            <a:extLst>
              <a:ext uri="{FF2B5EF4-FFF2-40B4-BE49-F238E27FC236}">
                <a16:creationId xmlns:a16="http://schemas.microsoft.com/office/drawing/2014/main" id="{9637B2CF-1145-DE17-7200-3789AE339CA1}"/>
              </a:ext>
            </a:extLst>
          </p:cNvPr>
          <p:cNvSpPr/>
          <p:nvPr/>
        </p:nvSpPr>
        <p:spPr>
          <a:xfrm>
            <a:off x="8283499" y="2176455"/>
            <a:ext cx="1855933" cy="1022324"/>
          </a:xfrm>
          <a:prstGeom prst="roundRect">
            <a:avLst/>
          </a:pr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CH" dirty="0"/>
              <a:t>FNAL</a:t>
            </a:r>
          </a:p>
        </p:txBody>
      </p:sp>
      <p:sp>
        <p:nvSpPr>
          <p:cNvPr id="10" name="Rounded Rectangle 9">
            <a:extLst>
              <a:ext uri="{FF2B5EF4-FFF2-40B4-BE49-F238E27FC236}">
                <a16:creationId xmlns:a16="http://schemas.microsoft.com/office/drawing/2014/main" id="{75C28F2B-2E34-32BA-0F10-00A6EC7E52B7}"/>
              </a:ext>
            </a:extLst>
          </p:cNvPr>
          <p:cNvSpPr/>
          <p:nvPr/>
        </p:nvSpPr>
        <p:spPr>
          <a:xfrm>
            <a:off x="7188262" y="3914079"/>
            <a:ext cx="1855933" cy="1022324"/>
          </a:xfrm>
          <a:prstGeom prst="roundRect">
            <a:avLst/>
          </a:pr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r"/>
            <a:r>
              <a:rPr lang="en-CH" dirty="0"/>
              <a:t>FNAL</a:t>
            </a:r>
          </a:p>
        </p:txBody>
      </p:sp>
      <p:sp>
        <p:nvSpPr>
          <p:cNvPr id="11" name="Rounded Rectangle 10">
            <a:extLst>
              <a:ext uri="{FF2B5EF4-FFF2-40B4-BE49-F238E27FC236}">
                <a16:creationId xmlns:a16="http://schemas.microsoft.com/office/drawing/2014/main" id="{C5A8ED73-B736-DD2A-0B3D-56359B23CB44}"/>
              </a:ext>
            </a:extLst>
          </p:cNvPr>
          <p:cNvSpPr/>
          <p:nvPr/>
        </p:nvSpPr>
        <p:spPr>
          <a:xfrm>
            <a:off x="7445300" y="1051560"/>
            <a:ext cx="1855933" cy="894242"/>
          </a:xfrm>
          <a:prstGeom prst="roundRect">
            <a:avLst/>
          </a:pr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r"/>
            <a:r>
              <a:rPr lang="en-CH" dirty="0"/>
              <a:t>RAL</a:t>
            </a:r>
          </a:p>
        </p:txBody>
      </p:sp>
      <p:sp>
        <p:nvSpPr>
          <p:cNvPr id="12" name="Rounded Rectangle 11">
            <a:extLst>
              <a:ext uri="{FF2B5EF4-FFF2-40B4-BE49-F238E27FC236}">
                <a16:creationId xmlns:a16="http://schemas.microsoft.com/office/drawing/2014/main" id="{E7F81C3F-BB0D-7291-1A3F-480E345C4D63}"/>
              </a:ext>
            </a:extLst>
          </p:cNvPr>
          <p:cNvSpPr/>
          <p:nvPr/>
        </p:nvSpPr>
        <p:spPr>
          <a:xfrm>
            <a:off x="3518955" y="5360961"/>
            <a:ext cx="1855933" cy="894242"/>
          </a:xfrm>
          <a:prstGeom prst="roundRect">
            <a:avLst/>
          </a:pr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r"/>
            <a:r>
              <a:rPr lang="en-CH" dirty="0"/>
              <a:t>FNAL</a:t>
            </a:r>
          </a:p>
        </p:txBody>
      </p:sp>
      <p:sp>
        <p:nvSpPr>
          <p:cNvPr id="13" name="Rounded Rectangle 12">
            <a:extLst>
              <a:ext uri="{FF2B5EF4-FFF2-40B4-BE49-F238E27FC236}">
                <a16:creationId xmlns:a16="http://schemas.microsoft.com/office/drawing/2014/main" id="{7C90C5DE-FF47-D46D-C661-FC24A751BB39}"/>
              </a:ext>
            </a:extLst>
          </p:cNvPr>
          <p:cNvSpPr/>
          <p:nvPr/>
        </p:nvSpPr>
        <p:spPr>
          <a:xfrm>
            <a:off x="5476552" y="5381866"/>
            <a:ext cx="1855933" cy="894242"/>
          </a:xfrm>
          <a:prstGeom prst="roundRect">
            <a:avLst/>
          </a:pr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r"/>
            <a:r>
              <a:rPr lang="en-CH" dirty="0"/>
              <a:t>RAL</a:t>
            </a:r>
          </a:p>
        </p:txBody>
      </p:sp>
      <p:sp>
        <p:nvSpPr>
          <p:cNvPr id="14" name="TextBox 13">
            <a:extLst>
              <a:ext uri="{FF2B5EF4-FFF2-40B4-BE49-F238E27FC236}">
                <a16:creationId xmlns:a16="http://schemas.microsoft.com/office/drawing/2014/main" id="{15EC4489-63E4-EC33-72D1-5135D91A7919}"/>
              </a:ext>
            </a:extLst>
          </p:cNvPr>
          <p:cNvSpPr txBox="1"/>
          <p:nvPr/>
        </p:nvSpPr>
        <p:spPr>
          <a:xfrm>
            <a:off x="208527" y="1247439"/>
            <a:ext cx="1855933" cy="923330"/>
          </a:xfrm>
          <a:prstGeom prst="rect">
            <a:avLst/>
          </a:prstGeom>
          <a:solidFill>
            <a:schemeClr val="accent4">
              <a:lumMod val="40000"/>
              <a:lumOff val="60000"/>
            </a:schemeClr>
          </a:solidFill>
          <a:ln>
            <a:solidFill>
              <a:schemeClr val="accent2"/>
            </a:solidFill>
          </a:ln>
        </p:spPr>
        <p:txBody>
          <a:bodyPr wrap="square" rtlCol="0">
            <a:spAutoFit/>
          </a:bodyPr>
          <a:lstStyle/>
          <a:p>
            <a:r>
              <a:rPr lang="en-CH" dirty="0"/>
              <a:t>Equivalent matrix to be prepared for ND!</a:t>
            </a:r>
          </a:p>
        </p:txBody>
      </p:sp>
      <p:sp>
        <p:nvSpPr>
          <p:cNvPr id="15" name="TextBox 14">
            <a:extLst>
              <a:ext uri="{FF2B5EF4-FFF2-40B4-BE49-F238E27FC236}">
                <a16:creationId xmlns:a16="http://schemas.microsoft.com/office/drawing/2014/main" id="{30539DF4-A941-3C64-C6B0-590A4AFCB3D7}"/>
              </a:ext>
            </a:extLst>
          </p:cNvPr>
          <p:cNvSpPr txBox="1"/>
          <p:nvPr/>
        </p:nvSpPr>
        <p:spPr>
          <a:xfrm>
            <a:off x="9315088" y="5332070"/>
            <a:ext cx="2786253"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CH" dirty="0"/>
              <a:t>~ 7M$ for production HW only; adding prototypes, ProtoDUNE, spares -&gt; 8M$</a:t>
            </a:r>
          </a:p>
        </p:txBody>
      </p:sp>
      <p:sp>
        <p:nvSpPr>
          <p:cNvPr id="17" name="Rounded Rectangle 16">
            <a:extLst>
              <a:ext uri="{FF2B5EF4-FFF2-40B4-BE49-F238E27FC236}">
                <a16:creationId xmlns:a16="http://schemas.microsoft.com/office/drawing/2014/main" id="{92D3484C-26F9-701D-F5B2-A5186354892A}"/>
              </a:ext>
            </a:extLst>
          </p:cNvPr>
          <p:cNvSpPr/>
          <p:nvPr/>
        </p:nvSpPr>
        <p:spPr>
          <a:xfrm>
            <a:off x="2460855" y="1945802"/>
            <a:ext cx="1312127" cy="914558"/>
          </a:xfrm>
          <a:prstGeom prst="roundRect">
            <a:avLst/>
          </a:pr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CH" dirty="0"/>
              <a:t>Bristol</a:t>
            </a:r>
          </a:p>
        </p:txBody>
      </p:sp>
      <p:sp>
        <p:nvSpPr>
          <p:cNvPr id="3" name="Date Placeholder 2">
            <a:extLst>
              <a:ext uri="{FF2B5EF4-FFF2-40B4-BE49-F238E27FC236}">
                <a16:creationId xmlns:a16="http://schemas.microsoft.com/office/drawing/2014/main" id="{4606D238-634D-1BA2-5EB2-37BAAF133CC9}"/>
              </a:ext>
            </a:extLst>
          </p:cNvPr>
          <p:cNvSpPr>
            <a:spLocks noGrp="1"/>
          </p:cNvSpPr>
          <p:nvPr>
            <p:ph type="dt" sz="half" idx="10"/>
          </p:nvPr>
        </p:nvSpPr>
        <p:spPr/>
        <p:txBody>
          <a:bodyPr/>
          <a:lstStyle/>
          <a:p>
            <a:r>
              <a:rPr lang="de-CH"/>
              <a:t>10/30/23</a:t>
            </a:r>
            <a:endParaRPr lang="en-US"/>
          </a:p>
        </p:txBody>
      </p:sp>
      <p:sp>
        <p:nvSpPr>
          <p:cNvPr id="16" name="Footer Placeholder 15">
            <a:extLst>
              <a:ext uri="{FF2B5EF4-FFF2-40B4-BE49-F238E27FC236}">
                <a16:creationId xmlns:a16="http://schemas.microsoft.com/office/drawing/2014/main" id="{1AB41622-3C2F-328E-CCA3-400B3A6347F3}"/>
              </a:ext>
            </a:extLst>
          </p:cNvPr>
          <p:cNvSpPr>
            <a:spLocks noGrp="1"/>
          </p:cNvSpPr>
          <p:nvPr>
            <p:ph type="ftr" sz="quarter" idx="11"/>
          </p:nvPr>
        </p:nvSpPr>
        <p:spPr/>
        <p:txBody>
          <a:bodyPr/>
          <a:lstStyle/>
          <a:p>
            <a:r>
              <a:rPr lang="en-US"/>
              <a:t>GLM - Overview</a:t>
            </a:r>
          </a:p>
        </p:txBody>
      </p:sp>
      <p:sp>
        <p:nvSpPr>
          <p:cNvPr id="18" name="Slide Number Placeholder 17">
            <a:extLst>
              <a:ext uri="{FF2B5EF4-FFF2-40B4-BE49-F238E27FC236}">
                <a16:creationId xmlns:a16="http://schemas.microsoft.com/office/drawing/2014/main" id="{4ED4088E-5886-E9E6-CC28-7B3555204E69}"/>
              </a:ext>
            </a:extLst>
          </p:cNvPr>
          <p:cNvSpPr>
            <a:spLocks noGrp="1"/>
          </p:cNvSpPr>
          <p:nvPr>
            <p:ph type="sldNum" sz="quarter" idx="12"/>
          </p:nvPr>
        </p:nvSpPr>
        <p:spPr/>
        <p:txBody>
          <a:bodyPr/>
          <a:lstStyle/>
          <a:p>
            <a:fld id="{19A9910E-5E5F-E14D-AEE4-93DF81209A47}" type="slidenum">
              <a:rPr lang="en-US" smtClean="0"/>
              <a:t>3</a:t>
            </a:fld>
            <a:endParaRPr lang="en-US"/>
          </a:p>
        </p:txBody>
      </p:sp>
    </p:spTree>
    <p:extLst>
      <p:ext uri="{BB962C8B-B14F-4D97-AF65-F5344CB8AC3E}">
        <p14:creationId xmlns:p14="http://schemas.microsoft.com/office/powerpoint/2010/main" val="30105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34A7EDE-773E-61A5-4A28-C55DB010A872}"/>
              </a:ext>
            </a:extLst>
          </p:cNvPr>
          <p:cNvSpPr>
            <a:spLocks noGrp="1"/>
          </p:cNvSpPr>
          <p:nvPr>
            <p:ph type="dt" sz="half" idx="10"/>
          </p:nvPr>
        </p:nvSpPr>
        <p:spPr/>
        <p:txBody>
          <a:bodyPr/>
          <a:lstStyle/>
          <a:p>
            <a:r>
              <a:rPr lang="de-CH"/>
              <a:t>10/30/23</a:t>
            </a:r>
            <a:endParaRPr lang="en-US"/>
          </a:p>
        </p:txBody>
      </p:sp>
      <p:sp>
        <p:nvSpPr>
          <p:cNvPr id="5" name="Footer Placeholder 4">
            <a:extLst>
              <a:ext uri="{FF2B5EF4-FFF2-40B4-BE49-F238E27FC236}">
                <a16:creationId xmlns:a16="http://schemas.microsoft.com/office/drawing/2014/main" id="{2A05E9B1-F920-9583-32E7-E94CA74B3096}"/>
              </a:ext>
            </a:extLst>
          </p:cNvPr>
          <p:cNvSpPr>
            <a:spLocks noGrp="1"/>
          </p:cNvSpPr>
          <p:nvPr>
            <p:ph type="ftr" sz="quarter" idx="11"/>
          </p:nvPr>
        </p:nvSpPr>
        <p:spPr/>
        <p:txBody>
          <a:bodyPr/>
          <a:lstStyle/>
          <a:p>
            <a:r>
              <a:rPr lang="en-US"/>
              <a:t>GLM - Overview</a:t>
            </a:r>
          </a:p>
        </p:txBody>
      </p:sp>
      <p:sp>
        <p:nvSpPr>
          <p:cNvPr id="6" name="Slide Number Placeholder 5">
            <a:extLst>
              <a:ext uri="{FF2B5EF4-FFF2-40B4-BE49-F238E27FC236}">
                <a16:creationId xmlns:a16="http://schemas.microsoft.com/office/drawing/2014/main" id="{F10DA4EB-57CD-CD91-E025-DBE5C1AF3654}"/>
              </a:ext>
            </a:extLst>
          </p:cNvPr>
          <p:cNvSpPr>
            <a:spLocks noGrp="1"/>
          </p:cNvSpPr>
          <p:nvPr>
            <p:ph type="sldNum" sz="quarter" idx="12"/>
          </p:nvPr>
        </p:nvSpPr>
        <p:spPr/>
        <p:txBody>
          <a:bodyPr/>
          <a:lstStyle/>
          <a:p>
            <a:fld id="{19A9910E-5E5F-E14D-AEE4-93DF81209A47}" type="slidenum">
              <a:rPr lang="en-US" smtClean="0"/>
              <a:t>4</a:t>
            </a:fld>
            <a:endParaRPr lang="en-US"/>
          </a:p>
        </p:txBody>
      </p:sp>
      <p:pic>
        <p:nvPicPr>
          <p:cNvPr id="8" name="Content Placeholder 7">
            <a:extLst>
              <a:ext uri="{FF2B5EF4-FFF2-40B4-BE49-F238E27FC236}">
                <a16:creationId xmlns:a16="http://schemas.microsoft.com/office/drawing/2014/main" id="{BE4B6ED7-DB2A-43CA-6948-31AA1EDEBFED}"/>
              </a:ext>
            </a:extLst>
          </p:cNvPr>
          <p:cNvPicPr>
            <a:picLocks noGrp="1" noChangeAspect="1"/>
          </p:cNvPicPr>
          <p:nvPr>
            <p:ph idx="4294967295"/>
          </p:nvPr>
        </p:nvPicPr>
        <p:blipFill rotWithShape="1">
          <a:blip r:embed="rId2"/>
          <a:srcRect b="21421"/>
          <a:stretch/>
        </p:blipFill>
        <p:spPr>
          <a:xfrm>
            <a:off x="-2" y="76314"/>
            <a:ext cx="12192001" cy="6199616"/>
          </a:xfrm>
        </p:spPr>
      </p:pic>
      <p:sp>
        <p:nvSpPr>
          <p:cNvPr id="9" name="TextBox 8">
            <a:extLst>
              <a:ext uri="{FF2B5EF4-FFF2-40B4-BE49-F238E27FC236}">
                <a16:creationId xmlns:a16="http://schemas.microsoft.com/office/drawing/2014/main" id="{7C9F879F-E614-4E5B-7C19-7FEE95721F81}"/>
              </a:ext>
            </a:extLst>
          </p:cNvPr>
          <p:cNvSpPr txBox="1"/>
          <p:nvPr/>
        </p:nvSpPr>
        <p:spPr>
          <a:xfrm>
            <a:off x="396815" y="5158596"/>
            <a:ext cx="2340449" cy="646331"/>
          </a:xfrm>
          <a:prstGeom prst="rect">
            <a:avLst/>
          </a:prstGeom>
          <a:solidFill>
            <a:srgbClr val="FFFF00"/>
          </a:solidFill>
        </p:spPr>
        <p:txBody>
          <a:bodyPr wrap="none" rtlCol="0">
            <a:spAutoFit/>
          </a:bodyPr>
          <a:lstStyle/>
          <a:p>
            <a:r>
              <a:rPr lang="en-CH" dirty="0"/>
              <a:t>Beware… US fiscal year</a:t>
            </a:r>
            <a:br>
              <a:rPr lang="en-CH" dirty="0"/>
            </a:br>
            <a:r>
              <a:rPr lang="en-CH" dirty="0"/>
              <a:t>starts on Oct 1st!</a:t>
            </a:r>
          </a:p>
        </p:txBody>
      </p:sp>
    </p:spTree>
    <p:extLst>
      <p:ext uri="{BB962C8B-B14F-4D97-AF65-F5344CB8AC3E}">
        <p14:creationId xmlns:p14="http://schemas.microsoft.com/office/powerpoint/2010/main" val="401075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F48B-46EE-7726-30E9-0B3D5983CA9A}"/>
              </a:ext>
            </a:extLst>
          </p:cNvPr>
          <p:cNvSpPr>
            <a:spLocks noGrp="1"/>
          </p:cNvSpPr>
          <p:nvPr>
            <p:ph type="title"/>
          </p:nvPr>
        </p:nvSpPr>
        <p:spPr/>
        <p:txBody>
          <a:bodyPr/>
          <a:lstStyle/>
          <a:p>
            <a:r>
              <a:rPr lang="en-CH" dirty="0"/>
              <a:t>Preliminary strategy for FD HW production/procurement</a:t>
            </a:r>
          </a:p>
        </p:txBody>
      </p:sp>
      <p:sp>
        <p:nvSpPr>
          <p:cNvPr id="3" name="Content Placeholder 2">
            <a:extLst>
              <a:ext uri="{FF2B5EF4-FFF2-40B4-BE49-F238E27FC236}">
                <a16:creationId xmlns:a16="http://schemas.microsoft.com/office/drawing/2014/main" id="{F6F758E0-8509-5540-8E54-0066E5DAEE95}"/>
              </a:ext>
            </a:extLst>
          </p:cNvPr>
          <p:cNvSpPr>
            <a:spLocks noGrp="1"/>
          </p:cNvSpPr>
          <p:nvPr>
            <p:ph idx="1"/>
          </p:nvPr>
        </p:nvSpPr>
        <p:spPr>
          <a:xfrm>
            <a:off x="838200" y="1825625"/>
            <a:ext cx="5786887" cy="4351338"/>
          </a:xfrm>
        </p:spPr>
        <p:txBody>
          <a:bodyPr>
            <a:normAutofit fontScale="92500" lnSpcReduction="20000"/>
          </a:bodyPr>
          <a:lstStyle/>
          <a:p>
            <a:r>
              <a:rPr lang="en-CH" dirty="0"/>
              <a:t>Produce the complete Timing HW for FD1 and FD2 in one go</a:t>
            </a:r>
          </a:p>
          <a:p>
            <a:r>
              <a:rPr lang="en-CH" dirty="0"/>
              <a:t>Procure separately for FD1 and FD2 (~15 months difference)</a:t>
            </a:r>
          </a:p>
          <a:p>
            <a:pPr lvl="1"/>
            <a:r>
              <a:rPr lang="en-GB" dirty="0"/>
              <a:t>R</a:t>
            </a:r>
            <a:r>
              <a:rPr lang="en-CH" dirty="0"/>
              <a:t>eadout network switches</a:t>
            </a:r>
          </a:p>
          <a:p>
            <a:pPr lvl="1"/>
            <a:r>
              <a:rPr lang="en-GB" dirty="0"/>
              <a:t>I</a:t>
            </a:r>
            <a:r>
              <a:rPr lang="en-CH" dirty="0"/>
              <a:t>nfrastructure servers</a:t>
            </a:r>
          </a:p>
          <a:p>
            <a:r>
              <a:rPr lang="en-CH" dirty="0"/>
              <a:t>Procure readout, storage, CCM servers in batches: initially only the minumum to support detector commissioning</a:t>
            </a:r>
          </a:p>
          <a:p>
            <a:r>
              <a:rPr lang="en-CH" dirty="0"/>
              <a:t>Deliver trigger, data filter, DQM and all remaining servers at least 1 year before the cryostat is full</a:t>
            </a:r>
          </a:p>
          <a:p>
            <a:pPr lvl="1"/>
            <a:r>
              <a:rPr lang="en-CH" dirty="0"/>
              <a:t>Maybe more due to external constraints</a:t>
            </a:r>
          </a:p>
          <a:p>
            <a:pPr lvl="2"/>
            <a:endParaRPr lang="en-CH" dirty="0"/>
          </a:p>
        </p:txBody>
      </p:sp>
      <p:sp>
        <p:nvSpPr>
          <p:cNvPr id="4" name="Date Placeholder 3">
            <a:extLst>
              <a:ext uri="{FF2B5EF4-FFF2-40B4-BE49-F238E27FC236}">
                <a16:creationId xmlns:a16="http://schemas.microsoft.com/office/drawing/2014/main" id="{CE6374E3-9B37-5B94-6C5F-77706608E1DB}"/>
              </a:ext>
            </a:extLst>
          </p:cNvPr>
          <p:cNvSpPr>
            <a:spLocks noGrp="1"/>
          </p:cNvSpPr>
          <p:nvPr>
            <p:ph type="dt" sz="half" idx="10"/>
          </p:nvPr>
        </p:nvSpPr>
        <p:spPr/>
        <p:txBody>
          <a:bodyPr/>
          <a:lstStyle/>
          <a:p>
            <a:r>
              <a:rPr lang="de-CH"/>
              <a:t>10/30/23</a:t>
            </a:r>
            <a:endParaRPr lang="en-US"/>
          </a:p>
        </p:txBody>
      </p:sp>
      <p:sp>
        <p:nvSpPr>
          <p:cNvPr id="5" name="Footer Placeholder 4">
            <a:extLst>
              <a:ext uri="{FF2B5EF4-FFF2-40B4-BE49-F238E27FC236}">
                <a16:creationId xmlns:a16="http://schemas.microsoft.com/office/drawing/2014/main" id="{317C130D-96C3-3536-4E56-865D95C30076}"/>
              </a:ext>
            </a:extLst>
          </p:cNvPr>
          <p:cNvSpPr>
            <a:spLocks noGrp="1"/>
          </p:cNvSpPr>
          <p:nvPr>
            <p:ph type="ftr" sz="quarter" idx="11"/>
          </p:nvPr>
        </p:nvSpPr>
        <p:spPr/>
        <p:txBody>
          <a:bodyPr/>
          <a:lstStyle/>
          <a:p>
            <a:r>
              <a:rPr lang="en-US"/>
              <a:t>GLM - Overview</a:t>
            </a:r>
          </a:p>
        </p:txBody>
      </p:sp>
      <p:sp>
        <p:nvSpPr>
          <p:cNvPr id="6" name="Slide Number Placeholder 5">
            <a:extLst>
              <a:ext uri="{FF2B5EF4-FFF2-40B4-BE49-F238E27FC236}">
                <a16:creationId xmlns:a16="http://schemas.microsoft.com/office/drawing/2014/main" id="{8828E296-9FB7-467B-CC39-CA0722DDAE51}"/>
              </a:ext>
            </a:extLst>
          </p:cNvPr>
          <p:cNvSpPr>
            <a:spLocks noGrp="1"/>
          </p:cNvSpPr>
          <p:nvPr>
            <p:ph type="sldNum" sz="quarter" idx="12"/>
          </p:nvPr>
        </p:nvSpPr>
        <p:spPr/>
        <p:txBody>
          <a:bodyPr/>
          <a:lstStyle/>
          <a:p>
            <a:fld id="{19A9910E-5E5F-E14D-AEE4-93DF81209A47}" type="slidenum">
              <a:rPr lang="en-US" smtClean="0"/>
              <a:t>5</a:t>
            </a:fld>
            <a:endParaRPr lang="en-US"/>
          </a:p>
        </p:txBody>
      </p:sp>
      <p:sp>
        <p:nvSpPr>
          <p:cNvPr id="7" name="TextBox 6">
            <a:extLst>
              <a:ext uri="{FF2B5EF4-FFF2-40B4-BE49-F238E27FC236}">
                <a16:creationId xmlns:a16="http://schemas.microsoft.com/office/drawing/2014/main" id="{50477F91-881E-D3D7-B253-5A16CAED351E}"/>
              </a:ext>
            </a:extLst>
          </p:cNvPr>
          <p:cNvSpPr txBox="1"/>
          <p:nvPr/>
        </p:nvSpPr>
        <p:spPr>
          <a:xfrm>
            <a:off x="6625087" y="1739501"/>
            <a:ext cx="5210355" cy="15696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CH" sz="2400" u="sng" dirty="0"/>
              <a:t>Detector installation:</a:t>
            </a:r>
          </a:p>
          <a:p>
            <a:r>
              <a:rPr lang="en-CH" sz="2400" dirty="0"/>
              <a:t>Readout validation, check channels status and noise levels; </a:t>
            </a:r>
            <a:r>
              <a:rPr lang="en-GB" sz="2400" dirty="0"/>
              <a:t>d</a:t>
            </a:r>
            <a:r>
              <a:rPr lang="en-CH" sz="2400" dirty="0"/>
              <a:t>ata flow and data transfers to FNAL validation.</a:t>
            </a:r>
          </a:p>
        </p:txBody>
      </p:sp>
      <p:sp>
        <p:nvSpPr>
          <p:cNvPr id="8" name="TextBox 7">
            <a:extLst>
              <a:ext uri="{FF2B5EF4-FFF2-40B4-BE49-F238E27FC236}">
                <a16:creationId xmlns:a16="http://schemas.microsoft.com/office/drawing/2014/main" id="{B325F19E-FF68-781B-51DC-DDE2FF25A7A1}"/>
              </a:ext>
            </a:extLst>
          </p:cNvPr>
          <p:cNvSpPr txBox="1"/>
          <p:nvPr/>
        </p:nvSpPr>
        <p:spPr>
          <a:xfrm>
            <a:off x="6625085" y="3430811"/>
            <a:ext cx="5210355" cy="2677656"/>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US" sz="2400" u="sng" dirty="0"/>
              <a:t>Experiment commissioning:</a:t>
            </a:r>
          </a:p>
          <a:p>
            <a:r>
              <a:rPr lang="en-US" sz="2400" dirty="0"/>
              <a:t>Readout full detector, gear up for </a:t>
            </a:r>
            <a:br>
              <a:rPr lang="en-US" sz="2400" dirty="0"/>
            </a:br>
            <a:r>
              <a:rPr lang="en-US" sz="2400" dirty="0"/>
              <a:t>triggering based on interactions, add data filtering and comprehensive data quality monitoring; validate automated recovery procedures; validate SNB workflow from readout to offline.</a:t>
            </a:r>
            <a:endParaRPr lang="en-CH" sz="2400" dirty="0"/>
          </a:p>
        </p:txBody>
      </p:sp>
    </p:spTree>
    <p:extLst>
      <p:ext uri="{BB962C8B-B14F-4D97-AF65-F5344CB8AC3E}">
        <p14:creationId xmlns:p14="http://schemas.microsoft.com/office/powerpoint/2010/main" val="1227106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BB018-F139-4855-3DA3-58572F7471AE}"/>
              </a:ext>
            </a:extLst>
          </p:cNvPr>
          <p:cNvSpPr>
            <a:spLocks noGrp="1"/>
          </p:cNvSpPr>
          <p:nvPr>
            <p:ph type="title"/>
          </p:nvPr>
        </p:nvSpPr>
        <p:spPr/>
        <p:txBody>
          <a:bodyPr/>
          <a:lstStyle/>
          <a:p>
            <a:r>
              <a:rPr lang="en-CH" dirty="0"/>
              <a:t>Timeline for PRRs to launch final production/procurement</a:t>
            </a:r>
          </a:p>
        </p:txBody>
      </p:sp>
      <p:sp>
        <p:nvSpPr>
          <p:cNvPr id="3" name="Content Placeholder 2">
            <a:extLst>
              <a:ext uri="{FF2B5EF4-FFF2-40B4-BE49-F238E27FC236}">
                <a16:creationId xmlns:a16="http://schemas.microsoft.com/office/drawing/2014/main" id="{B98349F8-E869-C755-2A99-A4C8DB576E5C}"/>
              </a:ext>
            </a:extLst>
          </p:cNvPr>
          <p:cNvSpPr>
            <a:spLocks noGrp="1"/>
          </p:cNvSpPr>
          <p:nvPr>
            <p:ph idx="1"/>
          </p:nvPr>
        </p:nvSpPr>
        <p:spPr>
          <a:xfrm>
            <a:off x="838200" y="1825625"/>
            <a:ext cx="6172200" cy="1710055"/>
          </a:xfrm>
        </p:spPr>
        <p:txBody>
          <a:bodyPr>
            <a:normAutofit/>
          </a:bodyPr>
          <a:lstStyle/>
          <a:p>
            <a:r>
              <a:rPr lang="en-CH" sz="2000" dirty="0"/>
              <a:t>Driven by the present FD1 and FD2 installation dates</a:t>
            </a:r>
          </a:p>
          <a:p>
            <a:r>
              <a:rPr lang="en-CH" sz="2000" dirty="0"/>
              <a:t>Timing PRR: August 2024</a:t>
            </a:r>
          </a:p>
          <a:p>
            <a:r>
              <a:rPr lang="en-CH" sz="2000" dirty="0"/>
              <a:t>Readout network PRR: August 2024</a:t>
            </a:r>
          </a:p>
          <a:p>
            <a:r>
              <a:rPr lang="en-CH" sz="2000" dirty="0"/>
              <a:t>All servers: November 2024</a:t>
            </a:r>
          </a:p>
        </p:txBody>
      </p:sp>
      <p:pic>
        <p:nvPicPr>
          <p:cNvPr id="4" name="Picture 3">
            <a:extLst>
              <a:ext uri="{FF2B5EF4-FFF2-40B4-BE49-F238E27FC236}">
                <a16:creationId xmlns:a16="http://schemas.microsoft.com/office/drawing/2014/main" id="{B1F4D544-DCA7-7B7C-BFDC-815E63323CAE}"/>
              </a:ext>
            </a:extLst>
          </p:cNvPr>
          <p:cNvPicPr>
            <a:picLocks noChangeAspect="1"/>
          </p:cNvPicPr>
          <p:nvPr/>
        </p:nvPicPr>
        <p:blipFill>
          <a:blip r:embed="rId2"/>
          <a:stretch>
            <a:fillRect/>
          </a:stretch>
        </p:blipFill>
        <p:spPr>
          <a:xfrm>
            <a:off x="7280665" y="2258060"/>
            <a:ext cx="4733535" cy="2999740"/>
          </a:xfrm>
          <a:prstGeom prst="rect">
            <a:avLst/>
          </a:prstGeom>
        </p:spPr>
      </p:pic>
      <p:sp>
        <p:nvSpPr>
          <p:cNvPr id="5" name="TextBox 4">
            <a:extLst>
              <a:ext uri="{FF2B5EF4-FFF2-40B4-BE49-F238E27FC236}">
                <a16:creationId xmlns:a16="http://schemas.microsoft.com/office/drawing/2014/main" id="{DB876103-B735-1F27-5005-170FB8F5FB26}"/>
              </a:ext>
            </a:extLst>
          </p:cNvPr>
          <p:cNvSpPr txBox="1"/>
          <p:nvPr/>
        </p:nvSpPr>
        <p:spPr>
          <a:xfrm>
            <a:off x="701040" y="3535680"/>
            <a:ext cx="6172200" cy="224676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CH" sz="2000" dirty="0"/>
              <a:t>A lot of effort required in the next 12 months to finalize requirements, test candidate equipment, pass any electrical compliance review, ensure we fit into the power budget, write specifications documents for tendering…</a:t>
            </a:r>
          </a:p>
          <a:p>
            <a:r>
              <a:rPr lang="en-CH" sz="2000" dirty="0"/>
              <a:t>The 5 institutions responsible for DAQ HW are expected to take a leading role, but this work requires contributions throughout the consortium!</a:t>
            </a:r>
          </a:p>
        </p:txBody>
      </p:sp>
      <p:sp>
        <p:nvSpPr>
          <p:cNvPr id="6" name="Date Placeholder 5">
            <a:extLst>
              <a:ext uri="{FF2B5EF4-FFF2-40B4-BE49-F238E27FC236}">
                <a16:creationId xmlns:a16="http://schemas.microsoft.com/office/drawing/2014/main" id="{9D26A3AC-EC82-2CAE-FD56-980F23B0D2FD}"/>
              </a:ext>
            </a:extLst>
          </p:cNvPr>
          <p:cNvSpPr>
            <a:spLocks noGrp="1"/>
          </p:cNvSpPr>
          <p:nvPr>
            <p:ph type="dt" sz="half" idx="10"/>
          </p:nvPr>
        </p:nvSpPr>
        <p:spPr/>
        <p:txBody>
          <a:bodyPr/>
          <a:lstStyle/>
          <a:p>
            <a:r>
              <a:rPr lang="de-CH"/>
              <a:t>10/30/23</a:t>
            </a:r>
            <a:endParaRPr lang="en-US"/>
          </a:p>
        </p:txBody>
      </p:sp>
      <p:sp>
        <p:nvSpPr>
          <p:cNvPr id="7" name="Footer Placeholder 6">
            <a:extLst>
              <a:ext uri="{FF2B5EF4-FFF2-40B4-BE49-F238E27FC236}">
                <a16:creationId xmlns:a16="http://schemas.microsoft.com/office/drawing/2014/main" id="{A8586D72-8A4A-4055-E4A2-87D4C9457649}"/>
              </a:ext>
            </a:extLst>
          </p:cNvPr>
          <p:cNvSpPr>
            <a:spLocks noGrp="1"/>
          </p:cNvSpPr>
          <p:nvPr>
            <p:ph type="ftr" sz="quarter" idx="11"/>
          </p:nvPr>
        </p:nvSpPr>
        <p:spPr/>
        <p:txBody>
          <a:bodyPr/>
          <a:lstStyle/>
          <a:p>
            <a:r>
              <a:rPr lang="en-US"/>
              <a:t>GLM - Overview</a:t>
            </a:r>
          </a:p>
        </p:txBody>
      </p:sp>
      <p:sp>
        <p:nvSpPr>
          <p:cNvPr id="8" name="Slide Number Placeholder 7">
            <a:extLst>
              <a:ext uri="{FF2B5EF4-FFF2-40B4-BE49-F238E27FC236}">
                <a16:creationId xmlns:a16="http://schemas.microsoft.com/office/drawing/2014/main" id="{99E1AC73-24CC-4FC0-5082-04C758028271}"/>
              </a:ext>
            </a:extLst>
          </p:cNvPr>
          <p:cNvSpPr>
            <a:spLocks noGrp="1"/>
          </p:cNvSpPr>
          <p:nvPr>
            <p:ph type="sldNum" sz="quarter" idx="12"/>
          </p:nvPr>
        </p:nvSpPr>
        <p:spPr/>
        <p:txBody>
          <a:bodyPr/>
          <a:lstStyle/>
          <a:p>
            <a:fld id="{19A9910E-5E5F-E14D-AEE4-93DF81209A47}" type="slidenum">
              <a:rPr lang="en-US" smtClean="0"/>
              <a:t>6</a:t>
            </a:fld>
            <a:endParaRPr lang="en-US"/>
          </a:p>
        </p:txBody>
      </p:sp>
    </p:spTree>
    <p:extLst>
      <p:ext uri="{BB962C8B-B14F-4D97-AF65-F5344CB8AC3E}">
        <p14:creationId xmlns:p14="http://schemas.microsoft.com/office/powerpoint/2010/main" val="305813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F3676C-3E9F-A490-ED3C-56AA8BA6AE4B}"/>
              </a:ext>
            </a:extLst>
          </p:cNvPr>
          <p:cNvPicPr>
            <a:picLocks noChangeAspect="1"/>
          </p:cNvPicPr>
          <p:nvPr/>
        </p:nvPicPr>
        <p:blipFill>
          <a:blip r:embed="rId3"/>
          <a:stretch>
            <a:fillRect/>
          </a:stretch>
        </p:blipFill>
        <p:spPr>
          <a:xfrm>
            <a:off x="2042532" y="845206"/>
            <a:ext cx="9164444" cy="5454232"/>
          </a:xfrm>
          <a:prstGeom prst="rect">
            <a:avLst/>
          </a:prstGeom>
        </p:spPr>
      </p:pic>
      <p:sp>
        <p:nvSpPr>
          <p:cNvPr id="2" name="Title 1">
            <a:extLst>
              <a:ext uri="{FF2B5EF4-FFF2-40B4-BE49-F238E27FC236}">
                <a16:creationId xmlns:a16="http://schemas.microsoft.com/office/drawing/2014/main" id="{1E84DB51-E841-943A-E96C-79C86E3EBA08}"/>
              </a:ext>
            </a:extLst>
          </p:cNvPr>
          <p:cNvSpPr>
            <a:spLocks noGrp="1"/>
          </p:cNvSpPr>
          <p:nvPr>
            <p:ph type="title"/>
          </p:nvPr>
        </p:nvSpPr>
        <p:spPr>
          <a:xfrm>
            <a:off x="838200" y="29845"/>
            <a:ext cx="6873240" cy="1325563"/>
          </a:xfrm>
        </p:spPr>
        <p:txBody>
          <a:bodyPr/>
          <a:lstStyle/>
          <a:p>
            <a:r>
              <a:rPr lang="en-CH" dirty="0"/>
              <a:t>DAQ FW/SW Responsibilities</a:t>
            </a:r>
          </a:p>
        </p:txBody>
      </p:sp>
      <p:sp>
        <p:nvSpPr>
          <p:cNvPr id="3" name="Rounded Rectangular Callout 2">
            <a:extLst>
              <a:ext uri="{FF2B5EF4-FFF2-40B4-BE49-F238E27FC236}">
                <a16:creationId xmlns:a16="http://schemas.microsoft.com/office/drawing/2014/main" id="{E6BE6789-2B4C-0B24-9B4A-124539F7F4AD}"/>
              </a:ext>
            </a:extLst>
          </p:cNvPr>
          <p:cNvSpPr/>
          <p:nvPr/>
        </p:nvSpPr>
        <p:spPr>
          <a:xfrm>
            <a:off x="1739590" y="1237785"/>
            <a:ext cx="914400" cy="612648"/>
          </a:xfrm>
          <a:prstGeom prst="wedgeRoundRectCallout">
            <a:avLst>
              <a:gd name="adj1" fmla="val 76284"/>
              <a:gd name="adj2" fmla="val 18748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Bristol</a:t>
            </a:r>
          </a:p>
        </p:txBody>
      </p:sp>
      <p:sp>
        <p:nvSpPr>
          <p:cNvPr id="6" name="TextBox 5">
            <a:extLst>
              <a:ext uri="{FF2B5EF4-FFF2-40B4-BE49-F238E27FC236}">
                <a16:creationId xmlns:a16="http://schemas.microsoft.com/office/drawing/2014/main" id="{E40942C4-30F6-BD28-EE09-5245C1C43CF1}"/>
              </a:ext>
            </a:extLst>
          </p:cNvPr>
          <p:cNvSpPr txBox="1"/>
          <p:nvPr/>
        </p:nvSpPr>
        <p:spPr>
          <a:xfrm>
            <a:off x="9658350" y="5410200"/>
            <a:ext cx="2256452" cy="646331"/>
          </a:xfrm>
          <a:prstGeom prst="rect">
            <a:avLst/>
          </a:prstGeom>
          <a:solidFill>
            <a:schemeClr val="accent1"/>
          </a:solidFill>
        </p:spPr>
        <p:txBody>
          <a:bodyPr wrap="none" rtlCol="0">
            <a:spAutoFit/>
          </a:bodyPr>
          <a:lstStyle/>
          <a:p>
            <a:r>
              <a:rPr lang="en-CH" dirty="0">
                <a:solidFill>
                  <a:schemeClr val="bg1"/>
                </a:solidFill>
              </a:rPr>
              <a:t>SW/FW management:</a:t>
            </a:r>
            <a:br>
              <a:rPr lang="en-CH" dirty="0">
                <a:solidFill>
                  <a:schemeClr val="bg1"/>
                </a:solidFill>
              </a:rPr>
            </a:br>
            <a:r>
              <a:rPr lang="en-CH" dirty="0">
                <a:solidFill>
                  <a:schemeClr val="bg1"/>
                </a:solidFill>
              </a:rPr>
              <a:t>FNAL, RAL</a:t>
            </a:r>
          </a:p>
        </p:txBody>
      </p:sp>
      <p:sp>
        <p:nvSpPr>
          <p:cNvPr id="8" name="Rounded Rectangular Callout 7">
            <a:extLst>
              <a:ext uri="{FF2B5EF4-FFF2-40B4-BE49-F238E27FC236}">
                <a16:creationId xmlns:a16="http://schemas.microsoft.com/office/drawing/2014/main" id="{B28FE93C-16F0-ACE0-2D8A-77EC954BD652}"/>
              </a:ext>
            </a:extLst>
          </p:cNvPr>
          <p:cNvSpPr/>
          <p:nvPr/>
        </p:nvSpPr>
        <p:spPr>
          <a:xfrm>
            <a:off x="277198" y="5400146"/>
            <a:ext cx="1796894" cy="899292"/>
          </a:xfrm>
          <a:prstGeom prst="wedgeRoundRectCallout">
            <a:avLst>
              <a:gd name="adj1" fmla="val 151887"/>
              <a:gd name="adj2" fmla="val 1902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UMN Duluth, FNAL</a:t>
            </a:r>
          </a:p>
        </p:txBody>
      </p:sp>
      <p:sp>
        <p:nvSpPr>
          <p:cNvPr id="9" name="Rounded Rectangular Callout 8">
            <a:extLst>
              <a:ext uri="{FF2B5EF4-FFF2-40B4-BE49-F238E27FC236}">
                <a16:creationId xmlns:a16="http://schemas.microsoft.com/office/drawing/2014/main" id="{BCBF7F5C-B1DE-5604-A726-C7D99072444A}"/>
              </a:ext>
            </a:extLst>
          </p:cNvPr>
          <p:cNvSpPr/>
          <p:nvPr/>
        </p:nvSpPr>
        <p:spPr>
          <a:xfrm>
            <a:off x="5567367" y="931461"/>
            <a:ext cx="1144508" cy="612648"/>
          </a:xfrm>
          <a:prstGeom prst="wedgeRoundRectCallout">
            <a:avLst>
              <a:gd name="adj1" fmla="val -92669"/>
              <a:gd name="adj2" fmla="val 156977"/>
              <a:gd name="adj3" fmla="val 16667"/>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Bristol, RAL</a:t>
            </a:r>
          </a:p>
        </p:txBody>
      </p:sp>
      <p:sp>
        <p:nvSpPr>
          <p:cNvPr id="10" name="Rounded Rectangular Callout 9">
            <a:extLst>
              <a:ext uri="{FF2B5EF4-FFF2-40B4-BE49-F238E27FC236}">
                <a16:creationId xmlns:a16="http://schemas.microsoft.com/office/drawing/2014/main" id="{A25E1141-2136-C4D5-CDA5-927C6654AE77}"/>
              </a:ext>
            </a:extLst>
          </p:cNvPr>
          <p:cNvSpPr/>
          <p:nvPr/>
        </p:nvSpPr>
        <p:spPr>
          <a:xfrm>
            <a:off x="2728525" y="990273"/>
            <a:ext cx="914400" cy="612648"/>
          </a:xfrm>
          <a:prstGeom prst="wedgeRoundRectCallout">
            <a:avLst>
              <a:gd name="adj1" fmla="val 160161"/>
              <a:gd name="adj2" fmla="val 34565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Bristol</a:t>
            </a:r>
          </a:p>
        </p:txBody>
      </p:sp>
      <p:sp>
        <p:nvSpPr>
          <p:cNvPr id="11" name="Rounded Rectangular Callout 10">
            <a:extLst>
              <a:ext uri="{FF2B5EF4-FFF2-40B4-BE49-F238E27FC236}">
                <a16:creationId xmlns:a16="http://schemas.microsoft.com/office/drawing/2014/main" id="{795EB0C6-D38E-0F50-1BE4-1C2375A5CF46}"/>
              </a:ext>
            </a:extLst>
          </p:cNvPr>
          <p:cNvSpPr/>
          <p:nvPr/>
        </p:nvSpPr>
        <p:spPr>
          <a:xfrm>
            <a:off x="399896" y="4310342"/>
            <a:ext cx="1796894" cy="899292"/>
          </a:xfrm>
          <a:prstGeom prst="wedgeRoundRectCallout">
            <a:avLst>
              <a:gd name="adj1" fmla="val 217177"/>
              <a:gd name="adj2" fmla="val -34696"/>
              <a:gd name="adj3" fmla="val 16667"/>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CERN, Bristol, Oxford, RAL, Sussex, Toronto</a:t>
            </a:r>
          </a:p>
        </p:txBody>
      </p:sp>
      <p:sp>
        <p:nvSpPr>
          <p:cNvPr id="13" name="Rounded Rectangular Callout 12">
            <a:extLst>
              <a:ext uri="{FF2B5EF4-FFF2-40B4-BE49-F238E27FC236}">
                <a16:creationId xmlns:a16="http://schemas.microsoft.com/office/drawing/2014/main" id="{8F360B37-7E5A-543D-6553-A49DF16B58AC}"/>
              </a:ext>
            </a:extLst>
          </p:cNvPr>
          <p:cNvSpPr/>
          <p:nvPr/>
        </p:nvSpPr>
        <p:spPr>
          <a:xfrm>
            <a:off x="9979138" y="1237785"/>
            <a:ext cx="1796894" cy="899292"/>
          </a:xfrm>
          <a:prstGeom prst="wedgeRoundRectCallout">
            <a:avLst>
              <a:gd name="adj1" fmla="val -200487"/>
              <a:gd name="adj2" fmla="val 72740"/>
              <a:gd name="adj3" fmla="val 16667"/>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Bristol, Oxford, Sussex, UCL, CERN, BNL</a:t>
            </a:r>
          </a:p>
        </p:txBody>
      </p:sp>
      <p:sp>
        <p:nvSpPr>
          <p:cNvPr id="14" name="Rounded Rectangular Callout 13">
            <a:extLst>
              <a:ext uri="{FF2B5EF4-FFF2-40B4-BE49-F238E27FC236}">
                <a16:creationId xmlns:a16="http://schemas.microsoft.com/office/drawing/2014/main" id="{4E269E8D-EB92-CA4C-D9E8-B6DEADC1E126}"/>
              </a:ext>
            </a:extLst>
          </p:cNvPr>
          <p:cNvSpPr/>
          <p:nvPr/>
        </p:nvSpPr>
        <p:spPr>
          <a:xfrm>
            <a:off x="10770294" y="3070107"/>
            <a:ext cx="1144508" cy="612648"/>
          </a:xfrm>
          <a:prstGeom prst="wedgeRoundRectCallout">
            <a:avLst>
              <a:gd name="adj1" fmla="val -152967"/>
              <a:gd name="adj2" fmla="val -121818"/>
              <a:gd name="adj3" fmla="val 16667"/>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Toronto</a:t>
            </a:r>
          </a:p>
        </p:txBody>
      </p:sp>
      <p:sp>
        <p:nvSpPr>
          <p:cNvPr id="15" name="Rounded Rectangular Callout 14">
            <a:extLst>
              <a:ext uri="{FF2B5EF4-FFF2-40B4-BE49-F238E27FC236}">
                <a16:creationId xmlns:a16="http://schemas.microsoft.com/office/drawing/2014/main" id="{2F9A105B-5D3E-A5C2-84BD-7B143204F9DA}"/>
              </a:ext>
            </a:extLst>
          </p:cNvPr>
          <p:cNvSpPr/>
          <p:nvPr/>
        </p:nvSpPr>
        <p:spPr>
          <a:xfrm>
            <a:off x="2317561" y="4738176"/>
            <a:ext cx="2158293" cy="899292"/>
          </a:xfrm>
          <a:prstGeom prst="wedgeRoundRectCallout">
            <a:avLst>
              <a:gd name="adj1" fmla="val 149007"/>
              <a:gd name="adj2" fmla="val 70821"/>
              <a:gd name="adj3" fmla="val 16667"/>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Birmingham, Imperial, Liverpool, CERN, BNL</a:t>
            </a:r>
          </a:p>
        </p:txBody>
      </p:sp>
      <p:sp>
        <p:nvSpPr>
          <p:cNvPr id="16" name="Rounded Rectangular Callout 15">
            <a:extLst>
              <a:ext uri="{FF2B5EF4-FFF2-40B4-BE49-F238E27FC236}">
                <a16:creationId xmlns:a16="http://schemas.microsoft.com/office/drawing/2014/main" id="{F28D58DE-7933-4C33-8C95-B3907CA60FB0}"/>
              </a:ext>
            </a:extLst>
          </p:cNvPr>
          <p:cNvSpPr/>
          <p:nvPr/>
        </p:nvSpPr>
        <p:spPr>
          <a:xfrm>
            <a:off x="7711440" y="108916"/>
            <a:ext cx="2158293" cy="899292"/>
          </a:xfrm>
          <a:prstGeom prst="wedgeRoundRectCallout">
            <a:avLst>
              <a:gd name="adj1" fmla="val -54676"/>
              <a:gd name="adj2" fmla="val 100413"/>
              <a:gd name="adj3" fmla="val 16667"/>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Edinburgh, Imperial, UCL</a:t>
            </a:r>
          </a:p>
        </p:txBody>
      </p:sp>
      <p:sp>
        <p:nvSpPr>
          <p:cNvPr id="17" name="TextBox 16">
            <a:extLst>
              <a:ext uri="{FF2B5EF4-FFF2-40B4-BE49-F238E27FC236}">
                <a16:creationId xmlns:a16="http://schemas.microsoft.com/office/drawing/2014/main" id="{463DDB3A-87D9-9F1A-943E-00DFA9FFD4EB}"/>
              </a:ext>
            </a:extLst>
          </p:cNvPr>
          <p:cNvSpPr txBox="1"/>
          <p:nvPr/>
        </p:nvSpPr>
        <p:spPr>
          <a:xfrm>
            <a:off x="92988" y="1915945"/>
            <a:ext cx="1796894" cy="2308324"/>
          </a:xfrm>
          <a:prstGeom prst="rect">
            <a:avLst/>
          </a:prstGeom>
          <a:solidFill>
            <a:schemeClr val="accent4">
              <a:lumMod val="75000"/>
            </a:schemeClr>
          </a:solidFill>
        </p:spPr>
        <p:txBody>
          <a:bodyPr wrap="square" rtlCol="0">
            <a:spAutoFit/>
          </a:bodyPr>
          <a:lstStyle/>
          <a:p>
            <a:r>
              <a:rPr lang="en-CH" dirty="0">
                <a:solidFill>
                  <a:schemeClr val="bg1"/>
                </a:solidFill>
              </a:rPr>
              <a:t>Algorithms, performance, simulation:</a:t>
            </a:r>
            <a:br>
              <a:rPr lang="en-CH" dirty="0">
                <a:solidFill>
                  <a:schemeClr val="bg1"/>
                </a:solidFill>
              </a:rPr>
            </a:br>
            <a:r>
              <a:rPr lang="en-CH" dirty="0">
                <a:solidFill>
                  <a:schemeClr val="bg1"/>
                </a:solidFill>
              </a:rPr>
              <a:t>Imperial, Oxford, Sussex, UCL, Toronto, Columbia, Pennsylvania</a:t>
            </a:r>
          </a:p>
        </p:txBody>
      </p:sp>
      <p:sp>
        <p:nvSpPr>
          <p:cNvPr id="18" name="Rounded Rectangular Callout 17">
            <a:extLst>
              <a:ext uri="{FF2B5EF4-FFF2-40B4-BE49-F238E27FC236}">
                <a16:creationId xmlns:a16="http://schemas.microsoft.com/office/drawing/2014/main" id="{5AF7A89B-E07D-88E9-7E5D-567AD40738AE}"/>
              </a:ext>
            </a:extLst>
          </p:cNvPr>
          <p:cNvSpPr/>
          <p:nvPr/>
        </p:nvSpPr>
        <p:spPr>
          <a:xfrm>
            <a:off x="9412533" y="4696039"/>
            <a:ext cx="914400" cy="612648"/>
          </a:xfrm>
          <a:prstGeom prst="wedgeRoundRectCallout">
            <a:avLst>
              <a:gd name="adj1" fmla="val -154934"/>
              <a:gd name="adj2" fmla="val -11055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FNAL, CERN</a:t>
            </a:r>
          </a:p>
        </p:txBody>
      </p:sp>
      <p:sp>
        <p:nvSpPr>
          <p:cNvPr id="5" name="Date Placeholder 4">
            <a:extLst>
              <a:ext uri="{FF2B5EF4-FFF2-40B4-BE49-F238E27FC236}">
                <a16:creationId xmlns:a16="http://schemas.microsoft.com/office/drawing/2014/main" id="{DEA81A6E-F039-5FDF-4CFF-42D50673245A}"/>
              </a:ext>
            </a:extLst>
          </p:cNvPr>
          <p:cNvSpPr>
            <a:spLocks noGrp="1"/>
          </p:cNvSpPr>
          <p:nvPr>
            <p:ph type="dt" sz="half" idx="10"/>
          </p:nvPr>
        </p:nvSpPr>
        <p:spPr/>
        <p:txBody>
          <a:bodyPr/>
          <a:lstStyle/>
          <a:p>
            <a:r>
              <a:rPr lang="de-CH"/>
              <a:t>10/30/23</a:t>
            </a:r>
            <a:endParaRPr lang="en-US"/>
          </a:p>
        </p:txBody>
      </p:sp>
      <p:sp>
        <p:nvSpPr>
          <p:cNvPr id="7" name="Footer Placeholder 6">
            <a:extLst>
              <a:ext uri="{FF2B5EF4-FFF2-40B4-BE49-F238E27FC236}">
                <a16:creationId xmlns:a16="http://schemas.microsoft.com/office/drawing/2014/main" id="{ED91D17A-0941-3DC5-5C68-BDD7B98D073A}"/>
              </a:ext>
            </a:extLst>
          </p:cNvPr>
          <p:cNvSpPr>
            <a:spLocks noGrp="1"/>
          </p:cNvSpPr>
          <p:nvPr>
            <p:ph type="ftr" sz="quarter" idx="11"/>
          </p:nvPr>
        </p:nvSpPr>
        <p:spPr/>
        <p:txBody>
          <a:bodyPr/>
          <a:lstStyle/>
          <a:p>
            <a:r>
              <a:rPr lang="en-US"/>
              <a:t>GLM - Overview</a:t>
            </a:r>
          </a:p>
        </p:txBody>
      </p:sp>
      <p:sp>
        <p:nvSpPr>
          <p:cNvPr id="12" name="Slide Number Placeholder 11">
            <a:extLst>
              <a:ext uri="{FF2B5EF4-FFF2-40B4-BE49-F238E27FC236}">
                <a16:creationId xmlns:a16="http://schemas.microsoft.com/office/drawing/2014/main" id="{E7ABD7A7-A6B0-D63E-B440-F30E85FE4804}"/>
              </a:ext>
            </a:extLst>
          </p:cNvPr>
          <p:cNvSpPr>
            <a:spLocks noGrp="1"/>
          </p:cNvSpPr>
          <p:nvPr>
            <p:ph type="sldNum" sz="quarter" idx="12"/>
          </p:nvPr>
        </p:nvSpPr>
        <p:spPr/>
        <p:txBody>
          <a:bodyPr/>
          <a:lstStyle/>
          <a:p>
            <a:fld id="{19A9910E-5E5F-E14D-AEE4-93DF81209A47}" type="slidenum">
              <a:rPr lang="en-US" smtClean="0"/>
              <a:t>7</a:t>
            </a:fld>
            <a:endParaRPr lang="en-US"/>
          </a:p>
        </p:txBody>
      </p:sp>
    </p:spTree>
    <p:extLst>
      <p:ext uri="{BB962C8B-B14F-4D97-AF65-F5344CB8AC3E}">
        <p14:creationId xmlns:p14="http://schemas.microsoft.com/office/powerpoint/2010/main" val="2207716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DC61-FA28-B2EB-D7B1-ECD2CCDBCCEA}"/>
              </a:ext>
            </a:extLst>
          </p:cNvPr>
          <p:cNvSpPr>
            <a:spLocks noGrp="1"/>
          </p:cNvSpPr>
          <p:nvPr>
            <p:ph type="title"/>
          </p:nvPr>
        </p:nvSpPr>
        <p:spPr/>
        <p:txBody>
          <a:bodyPr/>
          <a:lstStyle/>
          <a:p>
            <a:r>
              <a:rPr lang="en-CH" dirty="0"/>
              <a:t>Contributions beyond MoU</a:t>
            </a:r>
          </a:p>
        </p:txBody>
      </p:sp>
      <p:sp>
        <p:nvSpPr>
          <p:cNvPr id="3" name="Content Placeholder 2">
            <a:extLst>
              <a:ext uri="{FF2B5EF4-FFF2-40B4-BE49-F238E27FC236}">
                <a16:creationId xmlns:a16="http://schemas.microsoft.com/office/drawing/2014/main" id="{DBFC2BDD-788A-37BE-BBF0-DCC6F6047FAB}"/>
              </a:ext>
            </a:extLst>
          </p:cNvPr>
          <p:cNvSpPr>
            <a:spLocks noGrp="1"/>
          </p:cNvSpPr>
          <p:nvPr>
            <p:ph idx="1"/>
          </p:nvPr>
        </p:nvSpPr>
        <p:spPr/>
        <p:txBody>
          <a:bodyPr/>
          <a:lstStyle/>
          <a:p>
            <a:r>
              <a:rPr lang="en-CH" dirty="0"/>
              <a:t>Montreal (Toronto), Pennsylvania contributed to Timing HW/FW components design</a:t>
            </a:r>
          </a:p>
          <a:p>
            <a:r>
              <a:rPr lang="en-CH" dirty="0"/>
              <a:t>Contributions to Trigger and operations at CERN by Indiana University Bloomington</a:t>
            </a:r>
          </a:p>
          <a:p>
            <a:r>
              <a:rPr lang="en-CH" dirty="0"/>
              <a:t>Tel Aviv, FNAL contributing to DQM tools in view of ProtoDUNE</a:t>
            </a:r>
          </a:p>
          <a:p>
            <a:r>
              <a:rPr lang="en-CH" dirty="0"/>
              <a:t>Tel Aviv, RHUL, Imperial contributing to readout customization for ND, and ND test beams support</a:t>
            </a:r>
          </a:p>
          <a:p>
            <a:r>
              <a:rPr lang="en-CH" dirty="0"/>
              <a:t>Queen Mary in charge of ND trigger, and started contributing to FD trigger</a:t>
            </a:r>
          </a:p>
          <a:p>
            <a:pPr marL="0" indent="0">
              <a:buNone/>
            </a:pPr>
            <a:endParaRPr lang="en-CH" dirty="0"/>
          </a:p>
        </p:txBody>
      </p:sp>
      <p:sp>
        <p:nvSpPr>
          <p:cNvPr id="4" name="Date Placeholder 3">
            <a:extLst>
              <a:ext uri="{FF2B5EF4-FFF2-40B4-BE49-F238E27FC236}">
                <a16:creationId xmlns:a16="http://schemas.microsoft.com/office/drawing/2014/main" id="{56BB9B15-3D08-4E87-7AAE-C0CDE99392E9}"/>
              </a:ext>
            </a:extLst>
          </p:cNvPr>
          <p:cNvSpPr>
            <a:spLocks noGrp="1"/>
          </p:cNvSpPr>
          <p:nvPr>
            <p:ph type="dt" sz="half" idx="10"/>
          </p:nvPr>
        </p:nvSpPr>
        <p:spPr/>
        <p:txBody>
          <a:bodyPr/>
          <a:lstStyle/>
          <a:p>
            <a:r>
              <a:rPr lang="de-CH"/>
              <a:t>10/30/23</a:t>
            </a:r>
            <a:endParaRPr lang="en-US"/>
          </a:p>
        </p:txBody>
      </p:sp>
      <p:sp>
        <p:nvSpPr>
          <p:cNvPr id="5" name="Footer Placeholder 4">
            <a:extLst>
              <a:ext uri="{FF2B5EF4-FFF2-40B4-BE49-F238E27FC236}">
                <a16:creationId xmlns:a16="http://schemas.microsoft.com/office/drawing/2014/main" id="{015FE414-81DB-01AC-1B62-2520E0472272}"/>
              </a:ext>
            </a:extLst>
          </p:cNvPr>
          <p:cNvSpPr>
            <a:spLocks noGrp="1"/>
          </p:cNvSpPr>
          <p:nvPr>
            <p:ph type="ftr" sz="quarter" idx="11"/>
          </p:nvPr>
        </p:nvSpPr>
        <p:spPr/>
        <p:txBody>
          <a:bodyPr/>
          <a:lstStyle/>
          <a:p>
            <a:r>
              <a:rPr lang="en-US"/>
              <a:t>GLM - Overview</a:t>
            </a:r>
          </a:p>
        </p:txBody>
      </p:sp>
      <p:sp>
        <p:nvSpPr>
          <p:cNvPr id="6" name="Slide Number Placeholder 5">
            <a:extLst>
              <a:ext uri="{FF2B5EF4-FFF2-40B4-BE49-F238E27FC236}">
                <a16:creationId xmlns:a16="http://schemas.microsoft.com/office/drawing/2014/main" id="{0D7397E8-433C-711B-7A50-39C8C3643BAA}"/>
              </a:ext>
            </a:extLst>
          </p:cNvPr>
          <p:cNvSpPr>
            <a:spLocks noGrp="1"/>
          </p:cNvSpPr>
          <p:nvPr>
            <p:ph type="sldNum" sz="quarter" idx="12"/>
          </p:nvPr>
        </p:nvSpPr>
        <p:spPr/>
        <p:txBody>
          <a:bodyPr/>
          <a:lstStyle/>
          <a:p>
            <a:fld id="{19A9910E-5E5F-E14D-AEE4-93DF81209A47}" type="slidenum">
              <a:rPr lang="en-US" smtClean="0"/>
              <a:t>8</a:t>
            </a:fld>
            <a:endParaRPr lang="en-US"/>
          </a:p>
        </p:txBody>
      </p:sp>
    </p:spTree>
    <p:extLst>
      <p:ext uri="{BB962C8B-B14F-4D97-AF65-F5344CB8AC3E}">
        <p14:creationId xmlns:p14="http://schemas.microsoft.com/office/powerpoint/2010/main" val="2142524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3F350-F9F5-0231-7910-B826FD4314A6}"/>
              </a:ext>
            </a:extLst>
          </p:cNvPr>
          <p:cNvSpPr>
            <a:spLocks noGrp="1"/>
          </p:cNvSpPr>
          <p:nvPr>
            <p:ph type="title"/>
          </p:nvPr>
        </p:nvSpPr>
        <p:spPr/>
        <p:txBody>
          <a:bodyPr/>
          <a:lstStyle/>
          <a:p>
            <a:r>
              <a:rPr lang="en-CH" dirty="0"/>
              <a:t>A word on the Near Detector DAQ</a:t>
            </a:r>
          </a:p>
        </p:txBody>
      </p:sp>
      <p:sp>
        <p:nvSpPr>
          <p:cNvPr id="3" name="Content Placeholder 2">
            <a:extLst>
              <a:ext uri="{FF2B5EF4-FFF2-40B4-BE49-F238E27FC236}">
                <a16:creationId xmlns:a16="http://schemas.microsoft.com/office/drawing/2014/main" id="{043C1713-EBA4-8ED4-3631-FAE51FE9019E}"/>
              </a:ext>
            </a:extLst>
          </p:cNvPr>
          <p:cNvSpPr>
            <a:spLocks noGrp="1"/>
          </p:cNvSpPr>
          <p:nvPr>
            <p:ph idx="1"/>
          </p:nvPr>
        </p:nvSpPr>
        <p:spPr/>
        <p:txBody>
          <a:bodyPr>
            <a:normAutofit fontScale="92500" lnSpcReduction="10000"/>
          </a:bodyPr>
          <a:lstStyle/>
          <a:p>
            <a:r>
              <a:rPr lang="en-CH" dirty="0"/>
              <a:t>The DAQ consortium was extended at the end of 2020 to also include the ND DAQ (2nd technical lead introduced, A. Kaboth)</a:t>
            </a:r>
          </a:p>
          <a:p>
            <a:pPr lvl="1"/>
            <a:r>
              <a:rPr lang="en-GB" dirty="0"/>
              <a:t>L</a:t>
            </a:r>
            <a:r>
              <a:rPr lang="en-CH" dirty="0"/>
              <a:t>ong term it is obvious that we will all profit from maintaining and improving a single system, with uniform interfaces to detectors and offline</a:t>
            </a:r>
          </a:p>
          <a:p>
            <a:r>
              <a:rPr lang="en-CH" dirty="0"/>
              <a:t>Resources for the ND DAQ are not secured yet</a:t>
            </a:r>
          </a:p>
          <a:p>
            <a:pPr lvl="1"/>
            <a:r>
              <a:rPr lang="en-CH" dirty="0"/>
              <a:t>The FDR and MoUs will hopefully help clarifying contributions</a:t>
            </a:r>
          </a:p>
          <a:p>
            <a:r>
              <a:rPr lang="en-CH" dirty="0"/>
              <a:t>Few people in the DAQ consortium developed the readout plugins to integrate with some of </a:t>
            </a:r>
            <a:r>
              <a:rPr lang="en-GB" dirty="0" err="1"/>
              <a:t>th</a:t>
            </a:r>
            <a:r>
              <a:rPr lang="en-CH" dirty="0"/>
              <a:t>e near detectors</a:t>
            </a:r>
          </a:p>
          <a:p>
            <a:r>
              <a:rPr lang="en-CH" dirty="0"/>
              <a:t>To be honest, so far the effort from “FD resources” to support ND is definitely higher than the “ND resources” contributing to the overall DAQ developments</a:t>
            </a:r>
          </a:p>
          <a:p>
            <a:pPr lvl="1"/>
            <a:r>
              <a:rPr lang="en-CH" dirty="0"/>
              <a:t>SW management, deployment support, coaching and debugging, …</a:t>
            </a:r>
          </a:p>
          <a:p>
            <a:pPr lvl="1"/>
            <a:endParaRPr lang="en-CH" dirty="0"/>
          </a:p>
        </p:txBody>
      </p:sp>
      <p:sp>
        <p:nvSpPr>
          <p:cNvPr id="4" name="Date Placeholder 3">
            <a:extLst>
              <a:ext uri="{FF2B5EF4-FFF2-40B4-BE49-F238E27FC236}">
                <a16:creationId xmlns:a16="http://schemas.microsoft.com/office/drawing/2014/main" id="{AAF09836-27C5-46CD-B93B-1391A8C8DB72}"/>
              </a:ext>
            </a:extLst>
          </p:cNvPr>
          <p:cNvSpPr>
            <a:spLocks noGrp="1"/>
          </p:cNvSpPr>
          <p:nvPr>
            <p:ph type="dt" sz="half" idx="10"/>
          </p:nvPr>
        </p:nvSpPr>
        <p:spPr/>
        <p:txBody>
          <a:bodyPr/>
          <a:lstStyle/>
          <a:p>
            <a:r>
              <a:rPr lang="de-CH"/>
              <a:t>10/30/23</a:t>
            </a:r>
            <a:endParaRPr lang="en-US"/>
          </a:p>
        </p:txBody>
      </p:sp>
      <p:sp>
        <p:nvSpPr>
          <p:cNvPr id="5" name="Footer Placeholder 4">
            <a:extLst>
              <a:ext uri="{FF2B5EF4-FFF2-40B4-BE49-F238E27FC236}">
                <a16:creationId xmlns:a16="http://schemas.microsoft.com/office/drawing/2014/main" id="{62CB833F-5D1E-1836-B1DE-069A700E2330}"/>
              </a:ext>
            </a:extLst>
          </p:cNvPr>
          <p:cNvSpPr>
            <a:spLocks noGrp="1"/>
          </p:cNvSpPr>
          <p:nvPr>
            <p:ph type="ftr" sz="quarter" idx="11"/>
          </p:nvPr>
        </p:nvSpPr>
        <p:spPr/>
        <p:txBody>
          <a:bodyPr/>
          <a:lstStyle/>
          <a:p>
            <a:r>
              <a:rPr lang="en-US"/>
              <a:t>GLM - Overview</a:t>
            </a:r>
          </a:p>
        </p:txBody>
      </p:sp>
      <p:sp>
        <p:nvSpPr>
          <p:cNvPr id="6" name="Slide Number Placeholder 5">
            <a:extLst>
              <a:ext uri="{FF2B5EF4-FFF2-40B4-BE49-F238E27FC236}">
                <a16:creationId xmlns:a16="http://schemas.microsoft.com/office/drawing/2014/main" id="{9A7117F8-1764-F083-DFCB-6BBD256A58E5}"/>
              </a:ext>
            </a:extLst>
          </p:cNvPr>
          <p:cNvSpPr>
            <a:spLocks noGrp="1"/>
          </p:cNvSpPr>
          <p:nvPr>
            <p:ph type="sldNum" sz="quarter" idx="12"/>
          </p:nvPr>
        </p:nvSpPr>
        <p:spPr/>
        <p:txBody>
          <a:bodyPr/>
          <a:lstStyle/>
          <a:p>
            <a:fld id="{19A9910E-5E5F-E14D-AEE4-93DF81209A47}" type="slidenum">
              <a:rPr lang="en-US" smtClean="0"/>
              <a:t>9</a:t>
            </a:fld>
            <a:endParaRPr lang="en-US"/>
          </a:p>
        </p:txBody>
      </p:sp>
    </p:spTree>
    <p:extLst>
      <p:ext uri="{BB962C8B-B14F-4D97-AF65-F5344CB8AC3E}">
        <p14:creationId xmlns:p14="http://schemas.microsoft.com/office/powerpoint/2010/main" val="23861419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ne2" id="{3C141228-8A48-914C-A656-CE79E96084AF}" vid="{A12BC7F9-BA2D-A946-BCC0-76B2FA8248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755</TotalTime>
  <Words>869</Words>
  <Application>Microsoft Macintosh PowerPoint</Application>
  <PresentationFormat>Widescreen</PresentationFormat>
  <Paragraphs>115</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Helvetica Neue</vt:lpstr>
      <vt:lpstr>Office Theme</vt:lpstr>
      <vt:lpstr>DAQ Consortium Responsibilities and Milestones</vt:lpstr>
      <vt:lpstr>DAQ Overview https://edms.cern.ch/project/CERN-0000193830</vt:lpstr>
      <vt:lpstr>DAQ FD Hardware Responsibilities</vt:lpstr>
      <vt:lpstr>PowerPoint Presentation</vt:lpstr>
      <vt:lpstr>Preliminary strategy for FD HW production/procurement</vt:lpstr>
      <vt:lpstr>Timeline for PRRs to launch final production/procurement</vt:lpstr>
      <vt:lpstr>DAQ FW/SW Responsibilities</vt:lpstr>
      <vt:lpstr>Contributions beyond MoU</vt:lpstr>
      <vt:lpstr>A word on the Near Detector DAQ</vt:lpstr>
      <vt:lpstr>DAQ Consortium organisation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DAQ Consortium Responsibilities and Milestones</dc:title>
  <dc:creator>Giovanna Lehmann Miotto</dc:creator>
  <cp:lastModifiedBy>Giovanna Lehmann Miotto</cp:lastModifiedBy>
  <cp:revision>11</cp:revision>
  <dcterms:created xsi:type="dcterms:W3CDTF">2023-10-29T08:50:50Z</dcterms:created>
  <dcterms:modified xsi:type="dcterms:W3CDTF">2023-10-30T12:28:17Z</dcterms:modified>
</cp:coreProperties>
</file>