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682" r:id="rId2"/>
    <p:sldMasterId id="2147484110" r:id="rId3"/>
  </p:sldMasterIdLst>
  <p:notesMasterIdLst>
    <p:notesMasterId r:id="rId9"/>
  </p:notesMasterIdLst>
  <p:handoutMasterIdLst>
    <p:handoutMasterId r:id="rId10"/>
  </p:handoutMasterIdLst>
  <p:sldIdLst>
    <p:sldId id="265" r:id="rId4"/>
    <p:sldId id="286" r:id="rId5"/>
    <p:sldId id="300" r:id="rId6"/>
    <p:sldId id="306" r:id="rId7"/>
    <p:sldId id="301" r:id="rId8"/>
  </p:sldIdLst>
  <p:sldSz cx="9144000" cy="6858000" type="screen4x3"/>
  <p:notesSz cx="7010400" cy="92964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5DD5483-647A-4871-82F6-421C1F86154A}">
          <p14:sldIdLst>
            <p14:sldId id="265"/>
            <p14:sldId id="286"/>
            <p14:sldId id="300"/>
            <p14:sldId id="306"/>
            <p14:sldId id="301"/>
          </p14:sldIdLst>
        </p14:section>
        <p14:section name="extra slide" id="{2E6BB51E-C3C9-4C98-8127-98C4712D76C4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33"/>
    <a:srgbClr val="003087"/>
    <a:srgbClr val="FF33CC"/>
    <a:srgbClr val="6600FF"/>
    <a:srgbClr val="004C97"/>
    <a:srgbClr val="404040"/>
    <a:srgbClr val="E9EAF1"/>
    <a:srgbClr val="505050"/>
    <a:srgbClr val="63666A"/>
    <a:srgbClr val="A7A8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6" d="100"/>
          <a:sy n="86" d="100"/>
        </p:scale>
        <p:origin x="1116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Helvetica" pitchFamily="124" charset="0"/>
              </a:defRPr>
            </a:lvl1pPr>
          </a:lstStyle>
          <a:p>
            <a:pPr>
              <a:defRPr/>
            </a:pPr>
            <a:fld id="{56E47BA0-0AD3-421F-955E-9ABE16CAB54E}" type="datetimeFigureOut">
              <a:rPr lang="en-US" altLang="en-US"/>
              <a:pPr>
                <a:defRPr/>
              </a:pPr>
              <a:t>10/25/2023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Helvetica" pitchFamily="124" charset="0"/>
              </a:defRPr>
            </a:lvl1pPr>
          </a:lstStyle>
          <a:p>
            <a:pPr>
              <a:defRPr/>
            </a:pPr>
            <a:fld id="{00481CEC-10F0-4BFB-9E2A-DDF431445A7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07530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Helvetica" pitchFamily="124" charset="0"/>
              </a:defRPr>
            </a:lvl1pPr>
          </a:lstStyle>
          <a:p>
            <a:pPr>
              <a:defRPr/>
            </a:pPr>
            <a:fld id="{8AF37C3B-BC21-42F3-9B27-D758188CB0F8}" type="datetimeFigureOut">
              <a:rPr lang="en-US" altLang="en-US"/>
              <a:pPr>
                <a:defRPr/>
              </a:pPr>
              <a:t>10/25/2023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Helvetica" pitchFamily="124" charset="0"/>
              </a:defRPr>
            </a:lvl1pPr>
          </a:lstStyle>
          <a:p>
            <a:pPr>
              <a:defRPr/>
            </a:pPr>
            <a:fld id="{BB6268FF-779F-4B36-B075-E2ADD36402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52928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itchFamily="34" charset="-128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itchFamily="34" charset="-128"/>
        <a:cs typeface="ＭＳ Ｐゴシック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itchFamily="34" charset="-128"/>
        <a:cs typeface="ＭＳ Ｐゴシック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itchFamily="34" charset="-128"/>
        <a:cs typeface="ＭＳ Ｐゴシック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itchFamily="34" charset="-128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>
              <a:latin typeface="Helvetica" panose="020B0604020202020204" pitchFamily="34" charset="0"/>
            </a:endParaRP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55650" indent="-290513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63638" indent="-231775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30363" indent="-231775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95500" indent="-231775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527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30099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671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9243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13B6AEA4-AE11-4ED9-9B86-C69C88FA63A3}" type="slidenum">
              <a:rPr lang="en-US" altLang="en-US" sz="1200" smtClean="0">
                <a:latin typeface="Helvetica" panose="020B0604020202020204" pitchFamily="34" charset="0"/>
              </a:rPr>
              <a:pPr/>
              <a:t>1</a:t>
            </a:fld>
            <a:endParaRPr lang="en-US" altLang="en-US" sz="1200">
              <a:latin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36243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0" y="3559283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0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49551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0" y="3559283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0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973313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3" y="6515100"/>
            <a:ext cx="1076325" cy="2413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10/27/2023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F74FF3-8DB7-4100-87D3-F2EE5BDF41D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94214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0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4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0" y="1043694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10/27/2023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48CD09-BBAB-4164-9DAD-A7C638E2E8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99863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8" y="1043694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10/27/2023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66428-9A87-482B-AA1A-0EB7322FE3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28307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3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10/27/2023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54051-23D7-443D-88FD-82BD49E32C4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5294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3" y="6515100"/>
            <a:ext cx="1076325" cy="2413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10/27/2023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F74FF3-8DB7-4100-87D3-F2EE5BDF41D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4243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0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4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0" y="1043694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10/27/2023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48CD09-BBAB-4164-9DAD-A7C638E2E8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8780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8" y="1043694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10/27/2023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66428-9A87-482B-AA1A-0EB7322FE3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6402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3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10/27/2023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54051-23D7-443D-88FD-82BD49E32C4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8902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0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10/27/2023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C78E6C-9F15-49E5-849D-03416D9FD0C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7275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3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10/27/2023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FCEEA0-0676-4D12-B4C2-CD700AE1CD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1043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10/27/2023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1F1BB1-4B90-49AD-A740-CEFD4AF17EC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3831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0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10/27/2023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5D4941-45B9-4B94-BF3A-1EC49849D31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9300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8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900" smtClean="0">
                <a:solidFill>
                  <a:srgbClr val="004C97"/>
                </a:solidFill>
                <a:latin typeface="Helvetica" pitchFamily="124" charset="0"/>
              </a:defRPr>
            </a:lvl1pPr>
          </a:lstStyle>
          <a:p>
            <a:pPr>
              <a:defRPr/>
            </a:pPr>
            <a:r>
              <a:rPr lang="en-US" altLang="en-US"/>
              <a:t>10/27/2023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0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 eaLnBrk="1" hangingPunct="1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900">
                <a:solidFill>
                  <a:srgbClr val="004C97"/>
                </a:solidFill>
                <a:latin typeface="Helvetica" pitchFamily="124" charset="0"/>
              </a:defRPr>
            </a:lvl1pPr>
          </a:lstStyle>
          <a:p>
            <a:pPr>
              <a:defRPr/>
            </a:pPr>
            <a:fld id="{BE2EC517-0E79-4ADC-91D4-D94C9F939DE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8" r:id="rId1"/>
    <p:sldLayoutId id="2147484109" r:id="rId2"/>
    <p:sldLayoutId id="2147484101" r:id="rId3"/>
    <p:sldLayoutId id="2147484102" r:id="rId4"/>
    <p:sldLayoutId id="2147484103" r:id="rId5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MS PGothic" pitchFamily="34" charset="-128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3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 eaLnBrk="1" hangingPunct="1">
              <a:defRPr sz="900" smtClean="0">
                <a:solidFill>
                  <a:srgbClr val="004C97"/>
                </a:solidFill>
                <a:latin typeface="Helvetica" pitchFamily="124" charset="0"/>
              </a:defRPr>
            </a:lvl1pPr>
          </a:lstStyle>
          <a:p>
            <a:pPr>
              <a:defRPr/>
            </a:pPr>
            <a:r>
              <a:rPr lang="en-US" altLang="en-US"/>
              <a:t>10/27/2023</a:t>
            </a:r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0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 eaLnBrk="1" hangingPunct="1">
              <a:defRPr sz="900">
                <a:solidFill>
                  <a:srgbClr val="004C97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0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 eaLnBrk="1" hangingPunct="1">
              <a:defRPr sz="900">
                <a:solidFill>
                  <a:srgbClr val="004C97"/>
                </a:solidFill>
                <a:latin typeface="Helvetica" pitchFamily="124" charset="0"/>
              </a:defRPr>
            </a:lvl1pPr>
          </a:lstStyle>
          <a:p>
            <a:pPr>
              <a:defRPr/>
            </a:pPr>
            <a:fld id="{E8ECF250-2D3B-4E2F-997C-8D255E14B5A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2053" name="Picture 1" descr="Footer_06031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4" r:id="rId1"/>
    <p:sldLayoutId id="2147484105" r:id="rId2"/>
    <p:sldLayoutId id="2147484106" r:id="rId3"/>
    <p:sldLayoutId id="2147484107" r:id="rId4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MS PGothic" pitchFamily="34" charset="-128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itchFamily="34" charset="-128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itchFamily="34" charset="-128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itchFamily="34" charset="-128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itchFamily="34" charset="-128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8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900" smtClean="0">
                <a:solidFill>
                  <a:srgbClr val="004C97"/>
                </a:solidFill>
                <a:latin typeface="Helvetica" pitchFamily="124" charset="0"/>
              </a:defRPr>
            </a:lvl1pPr>
          </a:lstStyle>
          <a:p>
            <a:pPr>
              <a:defRPr/>
            </a:pPr>
            <a:r>
              <a:rPr lang="en-US" altLang="en-US"/>
              <a:t>10/27/2023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0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 eaLnBrk="1" hangingPunct="1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900">
                <a:solidFill>
                  <a:srgbClr val="004C97"/>
                </a:solidFill>
                <a:latin typeface="Helvetica" pitchFamily="124" charset="0"/>
              </a:defRPr>
            </a:lvl1pPr>
          </a:lstStyle>
          <a:p>
            <a:pPr>
              <a:defRPr/>
            </a:pPr>
            <a:fld id="{BE2EC517-0E79-4ADC-91D4-D94C9F939DE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20814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11" r:id="rId1"/>
    <p:sldLayoutId id="2147484112" r:id="rId2"/>
    <p:sldLayoutId id="2147484113" r:id="rId3"/>
    <p:sldLayoutId id="2147484114" r:id="rId4"/>
    <p:sldLayoutId id="2147484115" r:id="rId5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MS PGothic" pitchFamily="34" charset="-128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 bwMode="auto">
          <a:xfrm>
            <a:off x="806450" y="3559175"/>
            <a:ext cx="7526338" cy="1139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</a:rPr>
              <a:t>Muon Campus Operation Report</a:t>
            </a:r>
          </a:p>
        </p:txBody>
      </p:sp>
      <p:sp>
        <p:nvSpPr>
          <p:cNvPr id="7171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806450" y="4841875"/>
            <a:ext cx="7526338" cy="1489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</a:rPr>
              <a:t>Jim Morgan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</a:rPr>
              <a:t>Friday 09:00 Operation Meeting 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</a:rPr>
              <a:t>October 27, 2023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AA4576-5A42-4024-8B1E-658088B789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Muon Campus status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C8E1D7-718F-4B69-B0BB-E2437D16E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1200"/>
              <a:t>10/27/2023</a:t>
            </a:r>
            <a:endParaRPr lang="en-US" altLang="en-US" sz="12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77ADB4-F7C8-403F-A498-26D2FD547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/>
              <a:t>Jim Morgan | Muon Campus Status</a:t>
            </a:r>
            <a:endParaRPr lang="en-US" sz="1200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9311C2-48AE-4864-91BD-D693DB329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F74FF3-8DB7-4100-87D3-F2EE5BDF41D5}" type="slidenum">
              <a:rPr lang="en-US" altLang="en-US" sz="1200" smtClean="0"/>
              <a:pPr>
                <a:defRPr/>
              </a:pPr>
              <a:t>2</a:t>
            </a:fld>
            <a:endParaRPr lang="en-US" altLang="en-US" sz="1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B8314C-A771-4F09-8217-50D2607032C5}"/>
              </a:ext>
            </a:extLst>
          </p:cNvPr>
          <p:cNvSpPr>
            <a:spLocks noGrp="1"/>
          </p:cNvSpPr>
          <p:nvPr>
            <p:ph idx="1"/>
          </p:nvPr>
        </p:nvSpPr>
        <p:spPr>
          <a:xfrm rot="16200000">
            <a:off x="4541858" y="2305205"/>
            <a:ext cx="2067190" cy="497786"/>
          </a:xfrm>
        </p:spPr>
        <p:txBody>
          <a:bodyPr/>
          <a:lstStyle/>
          <a:p>
            <a:pPr marL="0" indent="0">
              <a:buNone/>
            </a:pPr>
            <a:endParaRPr lang="en-US" sz="16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1200" dirty="0">
                <a:solidFill>
                  <a:schemeClr val="bg1"/>
                </a:solidFill>
              </a:rPr>
              <a:t>KPS5A PFL  Repair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472C2581-ACFD-4344-BDD5-B799229E1A83}"/>
              </a:ext>
            </a:extLst>
          </p:cNvPr>
          <p:cNvSpPr txBox="1">
            <a:spLocks/>
          </p:cNvSpPr>
          <p:nvPr/>
        </p:nvSpPr>
        <p:spPr>
          <a:xfrm>
            <a:off x="3932917" y="4015085"/>
            <a:ext cx="1517974" cy="198912"/>
          </a:xfrm>
          <a:prstGeom prst="rect">
            <a:avLst/>
          </a:prstGeom>
        </p:spPr>
        <p:txBody>
          <a:bodyPr lIns="0" tIns="0" rIns="0" bIns="0"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2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 sz="18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200" dirty="0">
                <a:solidFill>
                  <a:schemeClr val="bg1"/>
                </a:solidFill>
              </a:rPr>
              <a:t>Intentional Accelerator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200" dirty="0">
                <a:solidFill>
                  <a:schemeClr val="bg1"/>
                </a:solidFill>
              </a:rPr>
              <a:t>Standby Period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90A51B29-A5F2-453C-B600-9F742CAF0C89}"/>
              </a:ext>
            </a:extLst>
          </p:cNvPr>
          <p:cNvSpPr txBox="1">
            <a:spLocks/>
          </p:cNvSpPr>
          <p:nvPr/>
        </p:nvSpPr>
        <p:spPr>
          <a:xfrm rot="16200000">
            <a:off x="6050398" y="2350981"/>
            <a:ext cx="1707779" cy="497786"/>
          </a:xfrm>
          <a:prstGeom prst="rect">
            <a:avLst/>
          </a:prstGeom>
        </p:spPr>
        <p:txBody>
          <a:bodyPr lIns="0" tIns="0" rIns="0" bIns="0"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2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 sz="18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sz="1600" dirty="0">
              <a:solidFill>
                <a:schemeClr val="bg1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200" dirty="0">
                <a:solidFill>
                  <a:schemeClr val="bg1"/>
                </a:solidFill>
              </a:rPr>
              <a:t>MC-1 Controlled Access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8C1ECAAB-82EA-4488-8934-2EA55ACC3947}"/>
              </a:ext>
            </a:extLst>
          </p:cNvPr>
          <p:cNvSpPr txBox="1">
            <a:spLocks/>
          </p:cNvSpPr>
          <p:nvPr/>
        </p:nvSpPr>
        <p:spPr>
          <a:xfrm rot="16200000">
            <a:off x="5171960" y="1658111"/>
            <a:ext cx="2500412" cy="497786"/>
          </a:xfrm>
          <a:prstGeom prst="rect">
            <a:avLst/>
          </a:prstGeom>
        </p:spPr>
        <p:txBody>
          <a:bodyPr lIns="0" tIns="0" rIns="0" bIns="0"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2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 sz="18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sz="1600" dirty="0">
              <a:solidFill>
                <a:schemeClr val="bg1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200" dirty="0">
                <a:solidFill>
                  <a:schemeClr val="bg1"/>
                </a:solidFill>
              </a:rPr>
              <a:t>Study – Alternative M5 optics</a:t>
            </a:r>
          </a:p>
        </p:txBody>
      </p:sp>
      <p:sp>
        <p:nvSpPr>
          <p:cNvPr id="30" name="Content Placeholder 2">
            <a:extLst>
              <a:ext uri="{FF2B5EF4-FFF2-40B4-BE49-F238E27FC236}">
                <a16:creationId xmlns:a16="http://schemas.microsoft.com/office/drawing/2014/main" id="{2897469C-900D-48CA-A845-EB27EF05CC65}"/>
              </a:ext>
            </a:extLst>
          </p:cNvPr>
          <p:cNvSpPr txBox="1">
            <a:spLocks/>
          </p:cNvSpPr>
          <p:nvPr/>
        </p:nvSpPr>
        <p:spPr>
          <a:xfrm rot="16200000">
            <a:off x="6645398" y="3448064"/>
            <a:ext cx="1183821" cy="261166"/>
          </a:xfrm>
          <a:prstGeom prst="rect">
            <a:avLst/>
          </a:prstGeom>
        </p:spPr>
        <p:txBody>
          <a:bodyPr lIns="0" tIns="0" rIns="0" bIns="0"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2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 sz="18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200" dirty="0">
                <a:solidFill>
                  <a:schemeClr val="bg1"/>
                </a:solidFill>
              </a:rPr>
              <a:t>G-2 Trolley Run</a:t>
            </a:r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A645234F-2652-4435-B9EF-645C09FBEDD2}"/>
              </a:ext>
            </a:extLst>
          </p:cNvPr>
          <p:cNvSpPr txBox="1">
            <a:spLocks/>
          </p:cNvSpPr>
          <p:nvPr/>
        </p:nvSpPr>
        <p:spPr>
          <a:xfrm>
            <a:off x="5711294" y="5351826"/>
            <a:ext cx="2673063" cy="497786"/>
          </a:xfrm>
          <a:prstGeom prst="rect">
            <a:avLst/>
          </a:prstGeom>
        </p:spPr>
        <p:txBody>
          <a:bodyPr lIns="0" tIns="0" rIns="0" bIns="0"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2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 sz="18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sz="1600" dirty="0">
              <a:solidFill>
                <a:schemeClr val="bg1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200" dirty="0">
                <a:solidFill>
                  <a:schemeClr val="bg1"/>
                </a:solidFill>
              </a:rPr>
              <a:t>&lt;------------Week Days -------------------</a:t>
            </a:r>
            <a:r>
              <a:rPr lang="en-US" sz="1200" dirty="0">
                <a:solidFill>
                  <a:schemeClr val="bg1"/>
                </a:solidFill>
                <a:sym typeface="Wingdings" panose="05000000000000000000" pitchFamily="2" charset="2"/>
              </a:rPr>
              <a:t>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31" name="Content Placeholder 2">
            <a:extLst>
              <a:ext uri="{FF2B5EF4-FFF2-40B4-BE49-F238E27FC236}">
                <a16:creationId xmlns:a16="http://schemas.microsoft.com/office/drawing/2014/main" id="{1A90B59B-B90A-46DA-8A38-044E39BF583F}"/>
              </a:ext>
            </a:extLst>
          </p:cNvPr>
          <p:cNvSpPr txBox="1">
            <a:spLocks/>
          </p:cNvSpPr>
          <p:nvPr/>
        </p:nvSpPr>
        <p:spPr>
          <a:xfrm rot="16200000">
            <a:off x="5831837" y="1233627"/>
            <a:ext cx="2500412" cy="497786"/>
          </a:xfrm>
          <a:prstGeom prst="rect">
            <a:avLst/>
          </a:prstGeom>
        </p:spPr>
        <p:txBody>
          <a:bodyPr lIns="0" tIns="0" rIns="0" bIns="0"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2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 sz="18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sz="1600" dirty="0">
              <a:solidFill>
                <a:schemeClr val="bg1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200" dirty="0">
                <a:solidFill>
                  <a:schemeClr val="bg1"/>
                </a:solidFill>
              </a:rPr>
              <a:t>Study – M1-M3 Optics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6FA65EA-4B2E-4FB1-9BFC-95C554DB4EEA}"/>
              </a:ext>
            </a:extLst>
          </p:cNvPr>
          <p:cNvSpPr txBox="1"/>
          <p:nvPr/>
        </p:nvSpPr>
        <p:spPr>
          <a:xfrm>
            <a:off x="228600" y="929598"/>
            <a:ext cx="8686800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ESS1 Electrostatic Septum at NWA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Began powering septum at 5 kV on Thursday, 10/19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Septum conditioning began  late on Monday, 10/23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AP-30 transformer braided connections were replaced on Monday, 10/23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Circuit breakers for D:V906 and D:V907 checked while power off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LCW sub-header braided hoses were replaced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Electrostatic Septum ESS2 remains isolated and under vacuum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Venting to reconnect to Delivery Ring vacuum depends on ESS1 progress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Working on plan for draining AP-0 RAW systems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HA has been approved, Vault access early next week to review procedure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Will keep Dump system filled and running for possible future Mu2e target test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Pre-Target exhaust blower EF1 VFD controller has arrived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Waiting for repair to be scheduled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AP-0 Air Conditioner Replacement work continues to be paused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Waiting on contractors to return and finish installation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Only a week or two of work needed before system can be tested</a:t>
            </a:r>
          </a:p>
        </p:txBody>
      </p:sp>
    </p:spTree>
    <p:extLst>
      <p:ext uri="{BB962C8B-B14F-4D97-AF65-F5344CB8AC3E}">
        <p14:creationId xmlns:p14="http://schemas.microsoft.com/office/powerpoint/2010/main" val="22742989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3C1DA4-BBE9-42B6-9F9E-4A6E973481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Mu2e Electrostatic Septa ESS1 conditioning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32B1A2-3FBF-412D-B895-CD23A089C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4C97"/>
                </a:solidFill>
                <a:effectLst/>
                <a:uLnTx/>
                <a:uFillTx/>
                <a:latin typeface="Helvetica" panose="020B0604020202020204" pitchFamily="34" charset="0"/>
                <a:ea typeface="Geneva" pitchFamily="121" charset="-128"/>
                <a:cs typeface="+mn-cs"/>
              </a:rPr>
              <a:t>10/27/2023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4D44C5-01EC-420D-96C2-737E78FF24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4C97"/>
                </a:solidFill>
                <a:effectLst/>
                <a:uLnTx/>
                <a:uFillTx/>
                <a:latin typeface="Helvetica"/>
                <a:ea typeface="ＭＳ Ｐゴシック" charset="0"/>
              </a:rPr>
              <a:t>Jim Morgan | Muon Campus Status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4C97"/>
              </a:solidFill>
              <a:effectLst/>
              <a:uLnTx/>
              <a:uFillTx/>
              <a:latin typeface="Helvetica"/>
              <a:ea typeface="ＭＳ Ｐゴシック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03DEFC-BB4A-4516-9D6C-A487D5ADC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2E9C158-AEF1-41A2-A6CE-6F0BAB305EFD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4C97"/>
                </a:solidFill>
                <a:effectLst/>
                <a:uLnTx/>
                <a:uFillTx/>
                <a:latin typeface="Helvetica" panose="020B0604020202020204" pitchFamily="34" charset="0"/>
                <a:ea typeface="Geneva" pitchFamily="121" charset="-128"/>
                <a:cs typeface="+mn-cs"/>
              </a:rPr>
              <a:pPr marL="0" marR="0" lvl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4C97"/>
              </a:solidFill>
              <a:effectLst/>
              <a:uLnTx/>
              <a:uFillTx/>
              <a:latin typeface="Helvetica" panose="020B0604020202020204" pitchFamily="34" charset="0"/>
              <a:ea typeface="Geneva" pitchFamily="121" charset="-128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27266AF-A301-05CF-4DE9-CE4EA8644A74}"/>
              </a:ext>
            </a:extLst>
          </p:cNvPr>
          <p:cNvSpPr txBox="1"/>
          <p:nvPr/>
        </p:nvSpPr>
        <p:spPr>
          <a:xfrm>
            <a:off x="7934873" y="3198167"/>
            <a:ext cx="11207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33CC33"/>
                </a:solidFill>
              </a:rPr>
              <a:t>Voltage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A915502-DFD8-7B36-8DDD-8929DA1FF348}"/>
              </a:ext>
            </a:extLst>
          </p:cNvPr>
          <p:cNvSpPr txBox="1"/>
          <p:nvPr/>
        </p:nvSpPr>
        <p:spPr>
          <a:xfrm>
            <a:off x="7919292" y="5568178"/>
            <a:ext cx="11363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Current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02F9F651-D491-B38A-B6A3-BE07EF5422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3340" y="856784"/>
            <a:ext cx="6692513" cy="5400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4876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3A5888-6129-4F1B-84E1-333960747A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AP-30 transformer jumper replacement, before and after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8C505D-C4A5-3DC0-0D59-C7D3DB0A206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450013" y="6515100"/>
            <a:ext cx="1076325" cy="241300"/>
          </a:xfrm>
        </p:spPr>
        <p:txBody>
          <a:bodyPr/>
          <a:lstStyle/>
          <a:p>
            <a:pPr>
              <a:defRPr/>
            </a:pPr>
            <a:r>
              <a:rPr lang="en-US" altLang="en-US" sz="1200"/>
              <a:t>10/27/2023</a:t>
            </a:r>
            <a:endParaRPr lang="en-US" altLang="en-US" sz="12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C9A4B6-5694-244C-B930-C1BF40B5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/>
              <a:t>Jim Morgan | Muon Campus Status</a:t>
            </a:r>
            <a:endParaRPr lang="en-US" sz="1200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81A91A-8285-D4B1-4869-FF6D622B86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F74FF3-8DB7-4100-87D3-F2EE5BDF41D5}" type="slidenum">
              <a:rPr lang="en-US" altLang="en-US" sz="1200" smtClean="0"/>
              <a:pPr>
                <a:defRPr/>
              </a:pPr>
              <a:t>4</a:t>
            </a:fld>
            <a:endParaRPr lang="en-US" altLang="en-US" sz="1200" dirty="0"/>
          </a:p>
        </p:txBody>
      </p:sp>
      <p:pic>
        <p:nvPicPr>
          <p:cNvPr id="10" name="Picture 9" descr="A picture containing indoor, rack&#10;&#10;Description automatically generated">
            <a:extLst>
              <a:ext uri="{FF2B5EF4-FFF2-40B4-BE49-F238E27FC236}">
                <a16:creationId xmlns:a16="http://schemas.microsoft.com/office/drawing/2014/main" id="{D352BFE1-7F2F-9412-A197-B2B73ED87CA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61511" y="914400"/>
            <a:ext cx="4075229" cy="5343460"/>
          </a:xfrm>
          <a:prstGeom prst="rect">
            <a:avLst/>
          </a:prstGeom>
        </p:spPr>
      </p:pic>
      <p:pic>
        <p:nvPicPr>
          <p:cNvPr id="7" name="Picture 6" descr="A picture containing indoor, wall, rack, cluttered&#10;&#10;Description automatically generated">
            <a:extLst>
              <a:ext uri="{FF2B5EF4-FFF2-40B4-BE49-F238E27FC236}">
                <a16:creationId xmlns:a16="http://schemas.microsoft.com/office/drawing/2014/main" id="{9C0C8E14-6163-63E0-B477-707C5979CADC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07804" y="914400"/>
            <a:ext cx="4007596" cy="534346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AE2251B-E5AC-1C08-9886-9F9D8B220E13}"/>
              </a:ext>
            </a:extLst>
          </p:cNvPr>
          <p:cNvSpPr txBox="1"/>
          <p:nvPr/>
        </p:nvSpPr>
        <p:spPr>
          <a:xfrm>
            <a:off x="6582629" y="5989573"/>
            <a:ext cx="22998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FF00"/>
                </a:solidFill>
              </a:rPr>
              <a:t>Picture courtesy of Ryan Crawford</a:t>
            </a:r>
          </a:p>
        </p:txBody>
      </p:sp>
    </p:spTree>
    <p:extLst>
      <p:ext uri="{BB962C8B-B14F-4D97-AF65-F5344CB8AC3E}">
        <p14:creationId xmlns:p14="http://schemas.microsoft.com/office/powerpoint/2010/main" val="10352907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99CD3E-9F56-195B-CEDC-53E499B38F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 work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4095C3-2685-95EC-BC35-1C38940297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5327609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ESS1 high voltage conditioning continues at NWA</a:t>
            </a:r>
          </a:p>
          <a:p>
            <a:r>
              <a:rPr lang="en-US" sz="2000" dirty="0">
                <a:solidFill>
                  <a:srgbClr val="004C9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Replace four leaking NSA Sextupoles in the Delivery Ring</a:t>
            </a:r>
          </a:p>
          <a:p>
            <a:r>
              <a:rPr lang="en-US" sz="2000" dirty="0">
                <a:solidFill>
                  <a:srgbClr val="004C9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Survey and Alignment jobs, done for now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4C9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 ESS1 installed in Delivery Ring later this Fall, will need to be aligned</a:t>
            </a:r>
          </a:p>
          <a:p>
            <a:r>
              <a:rPr lang="en-US" sz="2000" dirty="0">
                <a:solidFill>
                  <a:srgbClr val="004C9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Vault access to finalize plans for draining AP-0 RAW systems</a:t>
            </a:r>
            <a:endParaRPr lang="en-US" dirty="0">
              <a:solidFill>
                <a:srgbClr val="004C97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dirty="0">
                <a:solidFill>
                  <a:srgbClr val="004C9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AP-0 A/C work on hold, awaiting return of contractor</a:t>
            </a:r>
          </a:p>
          <a:p>
            <a:r>
              <a:rPr lang="en-US" sz="2000" dirty="0">
                <a:solidFill>
                  <a:srgbClr val="004C9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Replace EF1 Pre-Target rad air exhaust VFD Controller when scheduled by ISD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4C9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Try to fix old unit?</a:t>
            </a:r>
            <a:endParaRPr lang="en-US" sz="2000" dirty="0">
              <a:solidFill>
                <a:srgbClr val="004C97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i="1" dirty="0">
                <a:solidFill>
                  <a:schemeClr val="accent6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Grey Zone proposed work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i="1" dirty="0">
                <a:solidFill>
                  <a:schemeClr val="accent6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ESS1 installation, new compact ESS vacuum layout with new Q203 pipe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i="1" dirty="0">
                <a:solidFill>
                  <a:schemeClr val="accent6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Rad hard Q205 magnet swap, new Q205 vacuum pipe that’s easier to service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i="1" dirty="0">
                <a:solidFill>
                  <a:schemeClr val="accent6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Receive three rad hard quadrupoles from TD, then swap with three in D30</a:t>
            </a:r>
          </a:p>
          <a:p>
            <a:endParaRPr lang="en-US" sz="2000" dirty="0">
              <a:solidFill>
                <a:srgbClr val="004C97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000" dirty="0">
              <a:solidFill>
                <a:srgbClr val="004C97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5C93F9-8CDE-3E29-1E07-2E673A53AF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1200"/>
              <a:t>10/27/2023</a:t>
            </a:r>
            <a:endParaRPr lang="en-US" altLang="en-US" sz="12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059D8C-405A-D465-CC22-3C018AAF98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/>
              <a:t>Jim Morgan | Muon Campus Status</a:t>
            </a:r>
            <a:endParaRPr lang="en-US" sz="1200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26CACC-DD80-F031-9FC7-73C61240D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F74FF3-8DB7-4100-87D3-F2EE5BDF41D5}" type="slidenum">
              <a:rPr lang="en-US" altLang="en-US" sz="1200" smtClean="0"/>
              <a:pPr>
                <a:defRPr/>
              </a:pPr>
              <a:t>5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3349517761"/>
      </p:ext>
    </p:extLst>
  </p:cSld>
  <p:clrMapOvr>
    <a:masterClrMapping/>
  </p:clrMapOvr>
</p:sld>
</file>

<file path=ppt/theme/theme1.xml><?xml version="1.0" encoding="utf-8"?>
<a:theme xmlns:a="http://schemas.openxmlformats.org/drawingml/2006/main" name="FermilabTempate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FermilabTempate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FermilabTempate</Template>
  <TotalTime>466365</TotalTime>
  <Words>373</Words>
  <Application>Microsoft Office PowerPoint</Application>
  <PresentationFormat>On-screen Show (4:3)</PresentationFormat>
  <Paragraphs>66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Helvetica</vt:lpstr>
      <vt:lpstr>FermilabTempate</vt:lpstr>
      <vt:lpstr>Fermilab: Footer Only</vt:lpstr>
      <vt:lpstr>1_FermilabTempate</vt:lpstr>
      <vt:lpstr>Muon Campus Operation Report</vt:lpstr>
      <vt:lpstr> Muon Campus status</vt:lpstr>
      <vt:lpstr>Mu2e Electrostatic Septa ESS1 conditioning</vt:lpstr>
      <vt:lpstr>AP-30 transformer jumper replacement, before and after</vt:lpstr>
      <vt:lpstr>Upcoming work </vt:lpstr>
    </vt:vector>
  </TitlesOfParts>
  <Company>Fermilab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Delivery Ring AIP Update</dc:title>
  <dc:creator>James P. Morgan x5236</dc:creator>
  <cp:lastModifiedBy>James P. Morgan</cp:lastModifiedBy>
  <cp:revision>1016</cp:revision>
  <cp:lastPrinted>2016-10-17T16:36:40Z</cp:lastPrinted>
  <dcterms:created xsi:type="dcterms:W3CDTF">2014-12-17T13:45:40Z</dcterms:created>
  <dcterms:modified xsi:type="dcterms:W3CDTF">2023-10-27T12:10:00Z</dcterms:modified>
</cp:coreProperties>
</file>