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81" r:id="rId4"/>
    <p:sldId id="278" r:id="rId5"/>
    <p:sldId id="260" r:id="rId6"/>
    <p:sldId id="261" r:id="rId7"/>
    <p:sldId id="258" r:id="rId8"/>
    <p:sldId id="282" r:id="rId9"/>
    <p:sldId id="259" r:id="rId10"/>
    <p:sldId id="262" r:id="rId11"/>
    <p:sldId id="263" r:id="rId12"/>
    <p:sldId id="264" r:id="rId13"/>
    <p:sldId id="266" r:id="rId14"/>
    <p:sldId id="276" r:id="rId15"/>
    <p:sldId id="275" r:id="rId16"/>
    <p:sldId id="274" r:id="rId17"/>
    <p:sldId id="268" r:id="rId18"/>
    <p:sldId id="267" r:id="rId19"/>
    <p:sldId id="269" r:id="rId20"/>
    <p:sldId id="270" r:id="rId21"/>
    <p:sldId id="285" r:id="rId22"/>
    <p:sldId id="286" r:id="rId23"/>
    <p:sldId id="277" r:id="rId24"/>
    <p:sldId id="271" r:id="rId25"/>
    <p:sldId id="272" r:id="rId26"/>
    <p:sldId id="279" r:id="rId27"/>
    <p:sldId id="280" r:id="rId28"/>
    <p:sldId id="265" r:id="rId29"/>
    <p:sldId id="283" r:id="rId30"/>
    <p:sldId id="287" r:id="rId31"/>
    <p:sldId id="284" r:id="rId32"/>
    <p:sldId id="27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B6A58-8348-4EC8-BFD6-13CA4A1BB367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1F96D-6012-445D-93A6-9FD8945E71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C396B-331B-4956-A458-CF436DF481EA}" type="datetime1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8B085-807F-447C-A743-241A9E604A9C}" type="datetime1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E852-0782-4688-B531-3F1CF7153E50}" type="datetime1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ill Sans MT" pitchFamily="34" charset="0"/>
              </a:defRPr>
            </a:lvl1pPr>
            <a:lvl2pPr>
              <a:defRPr>
                <a:latin typeface="Gill Sans MT" pitchFamily="34" charset="0"/>
              </a:defRPr>
            </a:lvl2pPr>
            <a:lvl3pPr>
              <a:defRPr>
                <a:latin typeface="Gill Sans MT" pitchFamily="34" charset="0"/>
              </a:defRPr>
            </a:lvl3pPr>
            <a:lvl4pPr>
              <a:defRPr>
                <a:latin typeface="Gill Sans MT" pitchFamily="34" charset="0"/>
              </a:defRPr>
            </a:lvl4pPr>
            <a:lvl5pPr>
              <a:defRPr>
                <a:latin typeface="Gill Sans M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78C6-88FC-4823-93EC-75EF388BD4AB}" type="datetime1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9A59B-CD35-4642-BAA4-F555FE72BED5}" type="datetime1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2B1-EF2C-4768-8E5A-470AAE3FD598}" type="datetime1">
              <a:rPr lang="en-US" smtClean="0"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FB2D-1C8D-4874-A64B-3F6573D1EF99}" type="datetime1">
              <a:rPr lang="en-US" smtClean="0"/>
              <a:t>12/18/2012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8EE4-0A5F-41AF-9055-4B9E0C1A60EA}" type="datetime1">
              <a:rPr lang="en-US" smtClean="0"/>
              <a:t>12/18/2012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878F3-97F1-4B24-956A-636517783340}" type="datetime1">
              <a:rPr lang="en-US" smtClean="0"/>
              <a:t>12/18/2012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3F94-73C7-4831-B3C6-8973EA59FBAD}" type="datetime1">
              <a:rPr lang="en-US" smtClean="0"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CDF4-E163-4CF4-B121-88D21D561F22}" type="datetime1">
              <a:rPr lang="en-US" smtClean="0"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240AE-3FCE-4A0B-A546-41C815E10DE6}" type="datetime1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E2493-6669-4914-82F9-E7030D4EE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onfluence.slac.stanford.edu/display/ilc/lcsim+x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confluence.slac.stanford.edu/display/ilc/lcsim+x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freehep.org/maven2/org/freehep/jas-assembly/0.9.9/jas-assembly-0.9.9-distribution.tar.gz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slac.stanford.edu/display/ilc/LCSim+Tutorials" TargetMode="External"/><Relationship Id="rId2" Type="http://schemas.openxmlformats.org/officeDocument/2006/relationships/hyperlink" Target="https://confluence.slac.stanford.edu/display/ilc/Hom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en-US" sz="4800" smtClean="0"/>
              <a:t>LCSim Tutorial </a:t>
            </a:r>
            <a:br>
              <a:rPr lang="en-US" sz="4800" smtClean="0"/>
            </a:br>
            <a:r>
              <a:rPr lang="en-US" sz="4800" smtClean="0"/>
              <a:t>for Muon Collider Detector Studies</a:t>
            </a:r>
            <a:endParaRPr lang="en-US" sz="4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733800"/>
            <a:ext cx="6400800" cy="2819400"/>
          </a:xfrm>
        </p:spPr>
        <p:txBody>
          <a:bodyPr>
            <a:no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Jeremy McCormick, Norman Graf</a:t>
            </a:r>
          </a:p>
          <a:p>
            <a:r>
              <a:rPr lang="en-US" sz="2800" smtClean="0">
                <a:solidFill>
                  <a:srgbClr val="0070C0"/>
                </a:solidFill>
              </a:rPr>
              <a:t>SLAC</a:t>
            </a:r>
          </a:p>
          <a:p>
            <a:endParaRPr lang="en-US" sz="2800" smtClean="0">
              <a:solidFill>
                <a:srgbClr val="0070C0"/>
              </a:solidFill>
            </a:endParaRPr>
          </a:p>
          <a:p>
            <a:r>
              <a:rPr lang="en-US" sz="2800" smtClean="0">
                <a:solidFill>
                  <a:srgbClr val="0070C0"/>
                </a:solidFill>
              </a:rPr>
              <a:t>Hans Wenzel</a:t>
            </a:r>
          </a:p>
          <a:p>
            <a:r>
              <a:rPr lang="en-US" sz="2800" smtClean="0">
                <a:solidFill>
                  <a:srgbClr val="0070C0"/>
                </a:solidFill>
              </a:rPr>
              <a:t>FNAL</a:t>
            </a:r>
            <a:endParaRPr lang="en-US" sz="280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884238"/>
          </a:xfrm>
        </p:spPr>
        <p:txBody>
          <a:bodyPr/>
          <a:lstStyle/>
          <a:p>
            <a:r>
              <a:rPr lang="en-US" smtClean="0"/>
              <a:t>Running SLIC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5562600"/>
          </a:xfrm>
        </p:spPr>
        <p:txBody>
          <a:bodyPr/>
          <a:lstStyle/>
          <a:p>
            <a:r>
              <a:rPr lang="en-US" smtClean="0"/>
              <a:t>interactive mode</a:t>
            </a:r>
          </a:p>
          <a:p>
            <a:pPr>
              <a:buNone/>
            </a:pPr>
            <a:r>
              <a:rPr lang="en-US"/>
              <a:t>	</a:t>
            </a:r>
            <a:r>
              <a:rPr lang="en-US" sz="2400" smtClean="0"/>
              <a:t>./scripts/slic.sh –g ./geometry.lcdd –n</a:t>
            </a:r>
          </a:p>
          <a:p>
            <a:r>
              <a:rPr lang="en-US" smtClean="0"/>
              <a:t>run a macro with Geant4 commands</a:t>
            </a:r>
          </a:p>
          <a:p>
            <a:pPr>
              <a:buNone/>
            </a:pPr>
            <a:r>
              <a:rPr lang="en-US"/>
              <a:t>	</a:t>
            </a:r>
            <a:r>
              <a:rPr lang="en-US" sz="2400" smtClean="0"/>
              <a:t>./scripts/slic.sh –g ./geometry.lcdd –m commands.mac</a:t>
            </a:r>
          </a:p>
          <a:p>
            <a:r>
              <a:rPr lang="en-US" smtClean="0"/>
              <a:t>batch mode, deleting old output and automatically generating file name</a:t>
            </a:r>
          </a:p>
          <a:p>
            <a:pPr lvl="1">
              <a:buNone/>
            </a:pPr>
            <a:r>
              <a:rPr lang="en-US" sz="2000" smtClean="0"/>
              <a:t>./scripts/slic.sh –g geometry.lcdd –i events.stdhep –r 1000 –x –O</a:t>
            </a:r>
          </a:p>
          <a:p>
            <a:r>
              <a:rPr lang="en-US" smtClean="0"/>
              <a:t>batch mode, skipping some events</a:t>
            </a:r>
          </a:p>
          <a:p>
            <a:pPr>
              <a:buNone/>
            </a:pPr>
            <a:r>
              <a:rPr lang="en-US"/>
              <a:t>	</a:t>
            </a:r>
            <a:r>
              <a:rPr lang="en-US" sz="2400" smtClean="0"/>
              <a:t>./scripts/slic.sh –g ./geometry.lcdd –s 50 –r 1</a:t>
            </a:r>
          </a:p>
          <a:p>
            <a:pPr lvl="1">
              <a:buNone/>
            </a:pPr>
            <a:endParaRPr lang="en-US"/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mtClean="0"/>
              <a:t>LCSim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smtClean="0"/>
              <a:t>Java package providing analysis and reconstruction </a:t>
            </a:r>
            <a:r>
              <a:rPr lang="en-US" smtClean="0"/>
              <a:t>tools</a:t>
            </a:r>
          </a:p>
          <a:p>
            <a:r>
              <a:rPr lang="en-US" smtClean="0"/>
              <a:t>Maven build system</a:t>
            </a:r>
            <a:endParaRPr lang="en-US" smtClean="0"/>
          </a:p>
          <a:p>
            <a:r>
              <a:rPr lang="en-US" smtClean="0"/>
              <a:t>AIDA for histogramming and data analysis</a:t>
            </a:r>
          </a:p>
          <a:p>
            <a:r>
              <a:rPr lang="en-US" smtClean="0"/>
              <a:t>LCIO input format</a:t>
            </a:r>
          </a:p>
          <a:p>
            <a:r>
              <a:rPr lang="en-US" smtClean="0"/>
              <a:t>command-line with XML steering files</a:t>
            </a:r>
          </a:p>
          <a:p>
            <a:r>
              <a:rPr lang="en-US" smtClean="0"/>
              <a:t>plugin to </a:t>
            </a:r>
            <a:r>
              <a:rPr lang="en-US" smtClean="0"/>
              <a:t>JAS3/Wired</a:t>
            </a:r>
          </a:p>
          <a:p>
            <a:pPr lvl="1"/>
            <a:r>
              <a:rPr lang="en-US" smtClean="0"/>
              <a:t>event browser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60438"/>
          </a:xfrm>
        </p:spPr>
        <p:txBody>
          <a:bodyPr/>
          <a:lstStyle/>
          <a:p>
            <a:r>
              <a:rPr lang="en-US" smtClean="0"/>
              <a:t>Building </a:t>
            </a:r>
            <a:r>
              <a:rPr lang="en-US" smtClean="0"/>
              <a:t>LCSim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smtClean="0"/>
              <a:t>checkout from CVS and build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z="2400" smtClean="0"/>
              <a:t>cvs </a:t>
            </a:r>
            <a:r>
              <a:rPr lang="en-US" sz="2400" smtClean="0"/>
              <a:t>co lcsim</a:t>
            </a:r>
          </a:p>
          <a:p>
            <a:pPr>
              <a:buNone/>
            </a:pPr>
            <a:r>
              <a:rPr lang="en-US" sz="2400" smtClean="0"/>
              <a:t>	cd </a:t>
            </a:r>
            <a:r>
              <a:rPr lang="en-US" sz="2400" smtClean="0"/>
              <a:t>lcsim</a:t>
            </a:r>
          </a:p>
          <a:p>
            <a:pPr>
              <a:buNone/>
            </a:pPr>
            <a:r>
              <a:rPr lang="en-US" sz="2400" smtClean="0"/>
              <a:t>	mvn</a:t>
            </a:r>
          </a:p>
          <a:p>
            <a:r>
              <a:rPr lang="en-US" smtClean="0"/>
              <a:t>check the build</a:t>
            </a:r>
          </a:p>
          <a:p>
            <a:pPr>
              <a:buNone/>
            </a:pPr>
            <a:r>
              <a:rPr lang="en-US" sz="2400" smtClean="0"/>
              <a:t>	</a:t>
            </a:r>
            <a:r>
              <a:rPr lang="en-US" sz="2400" smtClean="0"/>
              <a:t> java –jar ./lcsim/target/lcsim-2.6-SNAPSHOT-bin.jar </a:t>
            </a:r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Running LCSim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This is the template for running LCSim.</a:t>
            </a:r>
          </a:p>
          <a:p>
            <a:pPr>
              <a:buNone/>
            </a:pPr>
            <a:r>
              <a:rPr lang="en-US"/>
              <a:t>	</a:t>
            </a:r>
            <a:r>
              <a:rPr lang="en-US" sz="2400" smtClean="0"/>
              <a:t>java –jar ./lcsim/target/lcsim-[version]-bin.jar [steeringFile]</a:t>
            </a:r>
            <a:endParaRPr lang="en-US" sz="2400"/>
          </a:p>
          <a:p>
            <a:r>
              <a:rPr lang="en-US" smtClean="0"/>
              <a:t>For instance, this will print the event </a:t>
            </a:r>
            <a:r>
              <a:rPr lang="en-US" smtClean="0"/>
              <a:t>numbers in an LCIO input file.</a:t>
            </a:r>
            <a:endParaRPr lang="en-US" smtClean="0"/>
          </a:p>
          <a:p>
            <a:pPr>
              <a:buNone/>
            </a:pPr>
            <a:r>
              <a:rPr lang="en-US"/>
              <a:t>	</a:t>
            </a:r>
            <a:r>
              <a:rPr lang="en-US" sz="1800" smtClean="0"/>
              <a:t>java –jar ./lcsim/target/lcsim-2.6-SNAPSHOT-bin.jar ./lcsim/examples/template.lcsim –DinputFile=myevents.slcio</a:t>
            </a:r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838200"/>
          </a:xfrm>
        </p:spPr>
        <p:txBody>
          <a:bodyPr/>
          <a:lstStyle/>
          <a:p>
            <a:r>
              <a:rPr lang="en-US" smtClean="0"/>
              <a:t>Drivers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smtClean="0"/>
              <a:t>module of analysis </a:t>
            </a:r>
            <a:r>
              <a:rPr lang="en-US" smtClean="0"/>
              <a:t>code</a:t>
            </a:r>
          </a:p>
          <a:p>
            <a:r>
              <a:rPr lang="en-US" smtClean="0"/>
              <a:t>event processor</a:t>
            </a:r>
            <a:endParaRPr lang="en-US" smtClean="0"/>
          </a:p>
          <a:p>
            <a:r>
              <a:rPr lang="en-US" smtClean="0"/>
              <a:t>can have </a:t>
            </a:r>
            <a:r>
              <a:rPr lang="en-US" smtClean="0"/>
              <a:t>child sub-drivers called through super</a:t>
            </a:r>
          </a:p>
          <a:p>
            <a:pPr lvl="1"/>
            <a:r>
              <a:rPr lang="en-US" smtClean="0"/>
              <a:t>ex. to call child process methods =&gt; super.process(event) </a:t>
            </a:r>
            <a:endParaRPr lang="en-US" smtClean="0"/>
          </a:p>
          <a:p>
            <a:r>
              <a:rPr lang="en-US" smtClean="0"/>
              <a:t>access to </a:t>
            </a:r>
            <a:r>
              <a:rPr lang="en-US" smtClean="0"/>
              <a:t>all event and detector </a:t>
            </a:r>
            <a:r>
              <a:rPr lang="en-US" smtClean="0"/>
              <a:t>information 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3581400"/>
            <a:ext cx="5257800" cy="2743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package org.lcsim;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noProof="0" smtClean="0"/>
              <a:t>// imports here</a:t>
            </a: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 MyAnalysis extends Driver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/>
              <a:t>	</a:t>
            </a:r>
            <a:r>
              <a:rPr lang="en-US" smtClean="0"/>
              <a:t>public void process(EventHeader event)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/>
              <a:t> </a:t>
            </a:r>
            <a:r>
              <a:rPr lang="en-US" smtClean="0"/>
              <a:t>          // </a:t>
            </a:r>
            <a:r>
              <a:rPr lang="en-US" smtClean="0"/>
              <a:t>my event </a:t>
            </a:r>
            <a:r>
              <a:rPr lang="en-US" smtClean="0"/>
              <a:t>analysis here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2971800"/>
            <a:ext cx="28337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0070C0"/>
                </a:solidFill>
              </a:rPr>
              <a:t>Driver Template</a:t>
            </a:r>
            <a:endParaRPr lang="en-US" sz="3200">
              <a:solidFill>
                <a:srgbClr val="0070C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Accessing Event Data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Drivers</a:t>
            </a:r>
          </a:p>
          <a:p>
            <a:pPr lvl="1"/>
            <a:r>
              <a:rPr lang="en-US" smtClean="0"/>
              <a:t>process(EventHeader event) &lt;= primary access</a:t>
            </a:r>
          </a:p>
          <a:p>
            <a:r>
              <a:rPr lang="en-US" smtClean="0"/>
              <a:t>EventHeader </a:t>
            </a:r>
            <a:r>
              <a:rPr lang="en-US" smtClean="0"/>
              <a:t>provides access to all event </a:t>
            </a:r>
            <a:r>
              <a:rPr lang="en-US" smtClean="0"/>
              <a:t>data</a:t>
            </a:r>
          </a:p>
          <a:p>
            <a:pPr lvl="1"/>
            <a:r>
              <a:rPr lang="en-US" smtClean="0"/>
              <a:t>detector, LCIO event</a:t>
            </a:r>
            <a:endParaRPr lang="en-US" smtClean="0"/>
          </a:p>
          <a:p>
            <a:r>
              <a:rPr lang="en-US" smtClean="0"/>
              <a:t>specific class and name =&gt; get(type, name)</a:t>
            </a:r>
          </a:p>
          <a:p>
            <a:pPr>
              <a:buNone/>
            </a:pPr>
            <a:r>
              <a:rPr lang="en-US"/>
              <a:t>	</a:t>
            </a:r>
            <a:r>
              <a:rPr lang="en-US" sz="2000" smtClean="0"/>
              <a:t>List&lt;CalorimeterHit&gt; hits = event.get(CalorimeterHit.class, “HcalHits”);</a:t>
            </a:r>
          </a:p>
          <a:p>
            <a:r>
              <a:rPr lang="en-US" smtClean="0"/>
              <a:t>all collections with specific type</a:t>
            </a:r>
          </a:p>
          <a:p>
            <a:pPr>
              <a:buNone/>
            </a:pPr>
            <a:r>
              <a:rPr lang="en-US" sz="2000"/>
              <a:t>	</a:t>
            </a:r>
            <a:r>
              <a:rPr lang="en-US" sz="2000" smtClean="0"/>
              <a:t>List&lt;List&lt;CalorimeterHit&gt;&gt; hitCollections = event.get(CalorimeterHit.class);</a:t>
            </a:r>
          </a:p>
          <a:p>
            <a:r>
              <a:rPr lang="en-US" smtClean="0"/>
              <a:t>Detector object</a:t>
            </a:r>
          </a:p>
          <a:p>
            <a:pPr>
              <a:buNone/>
            </a:pPr>
            <a:r>
              <a:rPr lang="en-US" sz="2400"/>
              <a:t>	</a:t>
            </a:r>
            <a:r>
              <a:rPr lang="en-US" sz="2400" smtClean="0"/>
              <a:t>Detector det = event.getDetector();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smtClean="0"/>
              <a:t>LCIO Data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Simulation</a:t>
            </a:r>
          </a:p>
          <a:p>
            <a:pPr lvl="1"/>
            <a:r>
              <a:rPr lang="en-US" smtClean="0"/>
              <a:t>SimCalorimeterHit</a:t>
            </a:r>
          </a:p>
          <a:p>
            <a:pPr lvl="1"/>
            <a:r>
              <a:rPr lang="en-US" smtClean="0"/>
              <a:t>SimTrackerHit</a:t>
            </a:r>
          </a:p>
          <a:p>
            <a:pPr lvl="1"/>
            <a:r>
              <a:rPr lang="en-US" smtClean="0"/>
              <a:t>MCParticle</a:t>
            </a:r>
          </a:p>
          <a:p>
            <a:r>
              <a:rPr lang="en-US" smtClean="0"/>
              <a:t>Reconstruction</a:t>
            </a:r>
          </a:p>
          <a:p>
            <a:pPr lvl="1"/>
            <a:r>
              <a:rPr lang="en-US" smtClean="0"/>
              <a:t>CalorimeterHit</a:t>
            </a:r>
          </a:p>
          <a:p>
            <a:pPr lvl="1"/>
            <a:r>
              <a:rPr lang="en-US" smtClean="0"/>
              <a:t>Cluster</a:t>
            </a:r>
          </a:p>
          <a:p>
            <a:pPr lvl="1"/>
            <a:r>
              <a:rPr lang="en-US" smtClean="0"/>
              <a:t>RawTrackerHit</a:t>
            </a:r>
          </a:p>
          <a:p>
            <a:pPr lvl="1"/>
            <a:r>
              <a:rPr lang="en-US" smtClean="0"/>
              <a:t>TrackerHit</a:t>
            </a:r>
          </a:p>
          <a:p>
            <a:pPr lvl="1"/>
            <a:r>
              <a:rPr lang="en-US" smtClean="0"/>
              <a:t>Track</a:t>
            </a:r>
          </a:p>
          <a:p>
            <a:pPr lvl="2"/>
            <a:r>
              <a:rPr lang="en-US" smtClean="0"/>
              <a:t>TrackState</a:t>
            </a:r>
          </a:p>
          <a:p>
            <a:pPr lvl="1"/>
            <a:r>
              <a:rPr lang="en-US" smtClean="0"/>
              <a:t>ReconstructedParticle</a:t>
            </a:r>
          </a:p>
          <a:p>
            <a:pPr lvl="2"/>
            <a:endParaRPr lang="en-US" smtClean="0"/>
          </a:p>
          <a:p>
            <a:pPr lvl="1"/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371600"/>
            <a:ext cx="4838789" cy="332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smtClean="0"/>
              <a:t>LCSim XML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smtClean="0"/>
              <a:t>command line utility for running lcsim in batch mode (e.g. in batch computing env or grid)</a:t>
            </a:r>
          </a:p>
          <a:p>
            <a:r>
              <a:rPr lang="en-US" smtClean="0"/>
              <a:t>basically a list of Drivers to execute on a set of input files, along with control parameters</a:t>
            </a:r>
          </a:p>
          <a:p>
            <a:r>
              <a:rPr lang="en-US" smtClean="0"/>
              <a:t>Driver XML parameters map to set methods</a:t>
            </a:r>
          </a:p>
          <a:p>
            <a:r>
              <a:rPr lang="en-US" smtClean="0"/>
              <a:t>external variables</a:t>
            </a:r>
          </a:p>
          <a:p>
            <a:pPr lvl="1"/>
            <a:r>
              <a:rPr lang="en-US" smtClean="0"/>
              <a:t>resolved using –D command-line parameter</a:t>
            </a:r>
          </a:p>
          <a:p>
            <a:r>
              <a:rPr lang="en-US" smtClean="0">
                <a:hlinkClick r:id="rId2"/>
              </a:rPr>
              <a:t>Full guide here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>
            <a:normAutofit/>
          </a:bodyPr>
          <a:lstStyle/>
          <a:p>
            <a:r>
              <a:rPr lang="en-US" smtClean="0"/>
              <a:t>Anatomy of </a:t>
            </a:r>
            <a:r>
              <a:rPr lang="en-US" smtClean="0"/>
              <a:t>an LCSim </a:t>
            </a:r>
            <a:r>
              <a:rPr lang="en-US" smtClean="0"/>
              <a:t>XML File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smtClean="0"/>
              <a:t>&lt;lcsim </a:t>
            </a:r>
            <a:r>
              <a:rPr lang="en-US" sz="1400" smtClean="0"/>
              <a:t>xmlns:xs="http://www.w3.org/2001/XMLSchema-instance" xs:noNamespaceSchemaLocation="http://www.lcsim.org/schemas/lcsim/1.0/lcsim.xsd"</a:t>
            </a:r>
            <a:r>
              <a:rPr lang="en-US" sz="1800" smtClean="0"/>
              <a:t>&gt; </a:t>
            </a:r>
          </a:p>
          <a:p>
            <a:pPr>
              <a:buNone/>
            </a:pPr>
            <a:r>
              <a:rPr lang="en-US" sz="1800" smtClean="0"/>
              <a:t>	&lt;inputFiles&gt; </a:t>
            </a:r>
          </a:p>
          <a:p>
            <a:pPr>
              <a:buNone/>
            </a:pPr>
            <a:r>
              <a:rPr lang="en-US" sz="1800" smtClean="0"/>
              <a:t>		&lt;file&gt;${inputFile}&lt;/file&gt; </a:t>
            </a:r>
          </a:p>
          <a:p>
            <a:pPr>
              <a:buNone/>
            </a:pPr>
            <a:r>
              <a:rPr lang="en-US" sz="1800"/>
              <a:t>	</a:t>
            </a:r>
            <a:r>
              <a:rPr lang="en-US" sz="1800" smtClean="0"/>
              <a:t>&lt;/inputFiles&gt; </a:t>
            </a:r>
          </a:p>
          <a:p>
            <a:pPr>
              <a:buNone/>
            </a:pPr>
            <a:r>
              <a:rPr lang="en-US" sz="1800"/>
              <a:t>	</a:t>
            </a:r>
            <a:r>
              <a:rPr lang="en-US" sz="1800" smtClean="0"/>
              <a:t>&lt;control&gt; </a:t>
            </a:r>
          </a:p>
          <a:p>
            <a:pPr>
              <a:buNone/>
            </a:pPr>
            <a:r>
              <a:rPr lang="en-US" sz="1800"/>
              <a:t>	</a:t>
            </a:r>
            <a:r>
              <a:rPr lang="en-US" sz="1800" smtClean="0"/>
              <a:t>	&lt;numberOfEvents&gt;-1&lt;/numberOfEvents&gt; </a:t>
            </a:r>
          </a:p>
          <a:p>
            <a:pPr>
              <a:buNone/>
            </a:pPr>
            <a:r>
              <a:rPr lang="en-US" sz="1800"/>
              <a:t>	</a:t>
            </a:r>
            <a:r>
              <a:rPr lang="en-US" sz="1800" smtClean="0"/>
              <a:t>&lt;/control&gt; </a:t>
            </a:r>
          </a:p>
          <a:p>
            <a:pPr>
              <a:buNone/>
            </a:pPr>
            <a:r>
              <a:rPr lang="en-US" sz="1800"/>
              <a:t>	</a:t>
            </a:r>
            <a:r>
              <a:rPr lang="en-US" sz="1800" smtClean="0"/>
              <a:t>&lt;execute&gt; </a:t>
            </a:r>
          </a:p>
          <a:p>
            <a:pPr>
              <a:buNone/>
            </a:pPr>
            <a:r>
              <a:rPr lang="en-US" sz="1800"/>
              <a:t>	</a:t>
            </a:r>
            <a:r>
              <a:rPr lang="en-US" sz="1800" smtClean="0"/>
              <a:t>	&lt;driver name="EventMarkerDriver"/&gt; </a:t>
            </a:r>
          </a:p>
          <a:p>
            <a:pPr>
              <a:buNone/>
            </a:pPr>
            <a:r>
              <a:rPr lang="en-US" sz="1800"/>
              <a:t>	</a:t>
            </a:r>
            <a:r>
              <a:rPr lang="en-US" sz="1800" smtClean="0"/>
              <a:t>&lt;/execute&gt; </a:t>
            </a:r>
          </a:p>
          <a:p>
            <a:pPr>
              <a:buNone/>
            </a:pPr>
            <a:r>
              <a:rPr lang="en-US" sz="1800"/>
              <a:t>	</a:t>
            </a:r>
            <a:r>
              <a:rPr lang="en-US" sz="1800" smtClean="0"/>
              <a:t>&lt;drivers&gt; </a:t>
            </a:r>
          </a:p>
          <a:p>
            <a:pPr>
              <a:buNone/>
            </a:pPr>
            <a:r>
              <a:rPr lang="en-US" sz="1800" smtClean="0"/>
              <a:t>	</a:t>
            </a:r>
            <a:r>
              <a:rPr lang="en-US" sz="1800"/>
              <a:t>	</a:t>
            </a:r>
            <a:r>
              <a:rPr lang="en-US" sz="1800" smtClean="0"/>
              <a:t>&lt;driver name="EventMarkerDriver" 		type="org.lcsim.job.EventMarkerDriver"&gt; </a:t>
            </a:r>
          </a:p>
          <a:p>
            <a:pPr>
              <a:buNone/>
            </a:pPr>
            <a:r>
              <a:rPr lang="en-US" sz="1800"/>
              <a:t>	</a:t>
            </a:r>
            <a:r>
              <a:rPr lang="en-US" sz="1800" smtClean="0"/>
              <a:t>		&lt;eventInterval&gt;1&lt;/eventInterval&gt; </a:t>
            </a:r>
          </a:p>
          <a:p>
            <a:pPr>
              <a:buNone/>
            </a:pPr>
            <a:r>
              <a:rPr lang="en-US" sz="1800"/>
              <a:t>	</a:t>
            </a:r>
            <a:r>
              <a:rPr lang="en-US" sz="1800" smtClean="0"/>
              <a:t>	&lt;/driver&gt; </a:t>
            </a:r>
          </a:p>
          <a:p>
            <a:pPr>
              <a:buNone/>
            </a:pPr>
            <a:r>
              <a:rPr lang="en-US" sz="1800"/>
              <a:t>	</a:t>
            </a:r>
            <a:r>
              <a:rPr lang="en-US" sz="1800" smtClean="0"/>
              <a:t>&lt;/drivers&gt; </a:t>
            </a:r>
          </a:p>
          <a:p>
            <a:pPr>
              <a:buNone/>
            </a:pPr>
            <a:r>
              <a:rPr lang="en-US" sz="1800" smtClean="0"/>
              <a:t>&lt;/lcsim&gt;</a:t>
            </a:r>
            <a:endParaRPr lang="en-US" sz="180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657600" y="1752600"/>
            <a:ext cx="1752600" cy="19633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34000" y="1524000"/>
            <a:ext cx="229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Input file with variable</a:t>
            </a:r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267200" y="2438400"/>
            <a:ext cx="1371600" cy="34873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562600" y="2286000"/>
            <a:ext cx="2956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 events to run (-1 means all)</a:t>
            </a:r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495800" y="3276600"/>
            <a:ext cx="1219200" cy="46886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638800" y="3048000"/>
            <a:ext cx="1790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Driver to execute</a:t>
            </a: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419600" y="4038600"/>
            <a:ext cx="1066800" cy="54506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410200" y="3810000"/>
            <a:ext cx="1717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Driver definition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324600" y="4572000"/>
            <a:ext cx="1797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Driver parameter</a:t>
            </a:r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5410200" y="4800600"/>
            <a:ext cx="990600" cy="36040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08038"/>
          </a:xfrm>
        </p:spPr>
        <p:txBody>
          <a:bodyPr/>
          <a:lstStyle/>
          <a:p>
            <a:r>
              <a:rPr lang="en-US" smtClean="0"/>
              <a:t>Driver Parameters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4114800" cy="27432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smtClean="0"/>
              <a:t>package org.lcsim;</a:t>
            </a:r>
          </a:p>
          <a:p>
            <a:pPr>
              <a:buNone/>
            </a:pPr>
            <a:r>
              <a:rPr lang="en-US" sz="1800" smtClean="0"/>
              <a:t>class MyAnalysis extends Driver {</a:t>
            </a:r>
          </a:p>
          <a:p>
            <a:pPr>
              <a:buNone/>
            </a:pPr>
            <a:r>
              <a:rPr lang="en-US" sz="1800"/>
              <a:t> </a:t>
            </a:r>
            <a:r>
              <a:rPr lang="en-US" sz="1800" smtClean="0"/>
              <a:t>   int importantNumber = 0;</a:t>
            </a:r>
          </a:p>
          <a:p>
            <a:pPr>
              <a:buNone/>
            </a:pPr>
            <a:r>
              <a:rPr lang="en-US" sz="1800" smtClean="0"/>
              <a:t>	public MyAnalysis() {}</a:t>
            </a:r>
          </a:p>
          <a:p>
            <a:pPr>
              <a:buNone/>
            </a:pPr>
            <a:r>
              <a:rPr lang="en-US" sz="1800"/>
              <a:t> </a:t>
            </a:r>
            <a:r>
              <a:rPr lang="en-US" sz="1800" smtClean="0"/>
              <a:t>   public void setImportantNumber(int i) {</a:t>
            </a:r>
          </a:p>
          <a:p>
            <a:pPr>
              <a:buNone/>
            </a:pPr>
            <a:r>
              <a:rPr lang="en-US" sz="1800"/>
              <a:t>	</a:t>
            </a:r>
            <a:r>
              <a:rPr lang="en-US" sz="1800" smtClean="0"/>
              <a:t>	importantNumber = i;</a:t>
            </a:r>
          </a:p>
          <a:p>
            <a:pPr>
              <a:buNone/>
            </a:pPr>
            <a:r>
              <a:rPr lang="en-US" sz="1800" smtClean="0"/>
              <a:t>    }   </a:t>
            </a:r>
          </a:p>
          <a:p>
            <a:pPr>
              <a:buNone/>
            </a:pPr>
            <a:r>
              <a:rPr lang="en-US" sz="180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762000"/>
            <a:ext cx="41057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/>
              <a:t>Dummy Driver Example</a:t>
            </a:r>
            <a:endParaRPr lang="en-US" sz="320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19600" y="1371600"/>
            <a:ext cx="4724400" cy="2743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&lt;execute&gt;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noProof="0" smtClean="0"/>
              <a:t>	&lt;driver name=“MyAnalysis”/&gt;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&lt;execute&gt;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noProof="0" smtClean="0"/>
              <a:t>&lt;drivers&gt;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/>
              <a:t>	</a:t>
            </a:r>
            <a:r>
              <a:rPr lang="en-US" sz="1400" smtClean="0"/>
              <a:t>&lt;driver name=“MyAnalysis”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noProof="0"/>
              <a:t>	</a:t>
            </a:r>
            <a:r>
              <a:rPr lang="en-US" sz="1400" noProof="0" smtClean="0"/>
              <a:t>	type=“org.lcsim.MyAnalysis”&gt;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/>
              <a:t> </a:t>
            </a:r>
            <a:r>
              <a:rPr lang="en-US" sz="1400" smtClean="0"/>
              <a:t>		&lt;importantNumber&gt;1234&lt;/importantNumber&gt;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noProof="0"/>
              <a:t>	</a:t>
            </a:r>
            <a:r>
              <a:rPr lang="en-US" sz="1400" noProof="0" smtClean="0"/>
              <a:t>&lt;/driver&gt;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&lt;/drivers&gt;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762000"/>
            <a:ext cx="20156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/>
              <a:t>LCSim XML</a:t>
            </a:r>
            <a:endParaRPr lang="en-US" sz="320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191000" y="2895600"/>
            <a:ext cx="11430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352800" y="1905000"/>
            <a:ext cx="2057400" cy="914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" y="4495800"/>
            <a:ext cx="73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mtClean="0"/>
              <a:t> basic Java set methods are mapped automatically to XML elements</a:t>
            </a:r>
          </a:p>
          <a:p>
            <a:pPr>
              <a:buFont typeface="Arial" pitchFamily="34" charset="0"/>
              <a:buChar char="•"/>
            </a:pPr>
            <a:r>
              <a:rPr lang="en-US"/>
              <a:t> </a:t>
            </a:r>
            <a:r>
              <a:rPr lang="en-US" smtClean="0"/>
              <a:t>by convention decapitalize first letter, setMyVar =&gt; &lt;myVar&gt;1234&lt;/myVar&gt;</a:t>
            </a:r>
          </a:p>
          <a:p>
            <a:pPr>
              <a:buFont typeface="Arial" pitchFamily="34" charset="0"/>
              <a:buChar char="•"/>
            </a:pPr>
            <a:r>
              <a:rPr lang="en-US"/>
              <a:t> </a:t>
            </a:r>
            <a:r>
              <a:rPr lang="en-US" smtClean="0"/>
              <a:t>Java primitive types supported (float, double, int, etc.) as well as arrays of these </a:t>
            </a:r>
          </a:p>
          <a:p>
            <a:pPr>
              <a:buFont typeface="Arial" pitchFamily="34" charset="0"/>
              <a:buChar char="•"/>
            </a:pPr>
            <a:r>
              <a:rPr lang="en-US"/>
              <a:t> </a:t>
            </a:r>
            <a:r>
              <a:rPr lang="en-US" smtClean="0"/>
              <a:t>supports parsing of arbitrary data using form: setSomething(Element node)</a:t>
            </a:r>
          </a:p>
          <a:p>
            <a:pPr>
              <a:buFont typeface="Arial" pitchFamily="34" charset="0"/>
              <a:buChar char="•"/>
            </a:pPr>
            <a:r>
              <a:rPr lang="en-US" smtClean="0">
                <a:hlinkClick r:id="rId2"/>
              </a:rPr>
              <a:t> see full guide for details</a:t>
            </a: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248400" y="1905000"/>
            <a:ext cx="0" cy="609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5000" y="1981200"/>
            <a:ext cx="1313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(references)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can LCSim Framework do?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SLIC</a:t>
            </a:r>
          </a:p>
          <a:p>
            <a:pPr lvl="1"/>
            <a:r>
              <a:rPr lang="en-US" smtClean="0"/>
              <a:t>simulation </a:t>
            </a:r>
            <a:r>
              <a:rPr lang="en-US" smtClean="0"/>
              <a:t>of diverse detector geometries and readout </a:t>
            </a:r>
            <a:r>
              <a:rPr lang="en-US" smtClean="0"/>
              <a:t>technologies with SLIC</a:t>
            </a:r>
          </a:p>
          <a:p>
            <a:r>
              <a:rPr lang="en-US" smtClean="0"/>
              <a:t>LCSim</a:t>
            </a:r>
          </a:p>
          <a:p>
            <a:pPr lvl="1"/>
            <a:r>
              <a:rPr lang="en-US" smtClean="0"/>
              <a:t>track-based and calorimeter reconstruction algorithms</a:t>
            </a:r>
          </a:p>
          <a:p>
            <a:pPr lvl="1"/>
            <a:r>
              <a:rPr lang="en-US" smtClean="0"/>
              <a:t>analysis, histogramming, </a:t>
            </a:r>
            <a:r>
              <a:rPr lang="en-US" smtClean="0"/>
              <a:t>etc</a:t>
            </a:r>
            <a:r>
              <a:rPr lang="en-US" smtClean="0"/>
              <a:t>.</a:t>
            </a:r>
            <a:endParaRPr lang="en-US" smtClean="0"/>
          </a:p>
          <a:p>
            <a:r>
              <a:rPr lang="en-US" smtClean="0"/>
              <a:t>JAS3</a:t>
            </a:r>
          </a:p>
          <a:p>
            <a:pPr lvl="1"/>
            <a:r>
              <a:rPr lang="en-US" smtClean="0"/>
              <a:t>event </a:t>
            </a:r>
            <a:r>
              <a:rPr lang="en-US" smtClean="0"/>
              <a:t>display / </a:t>
            </a:r>
            <a:r>
              <a:rPr lang="en-US" smtClean="0"/>
              <a:t>visualization</a:t>
            </a:r>
          </a:p>
          <a:p>
            <a:pPr lvl="1"/>
            <a:r>
              <a:rPr lang="en-US" smtClean="0"/>
              <a:t>histogram display</a:t>
            </a:r>
          </a:p>
          <a:p>
            <a:pPr lvl="1"/>
            <a:r>
              <a:rPr lang="en-US" smtClean="0"/>
              <a:t>data browser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Booking Histograms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524000"/>
            <a:ext cx="7162800" cy="5029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1400" smtClean="0"/>
              <a:t>public class MyDriver extends Driver { </a:t>
            </a:r>
            <a:endParaRPr lang="en-US" sz="1400" smtClean="0"/>
          </a:p>
          <a:p>
            <a:pPr marL="342900" lvl="0" indent="-342900">
              <a:spcBef>
                <a:spcPct val="20000"/>
              </a:spcBef>
            </a:pPr>
            <a:endParaRPr lang="en-US" sz="1400" smtClean="0"/>
          </a:p>
          <a:p>
            <a:pPr marL="342900" lvl="0" indent="-342900">
              <a:spcBef>
                <a:spcPct val="20000"/>
              </a:spcBef>
            </a:pPr>
            <a:r>
              <a:rPr lang="en-US" sz="1400" smtClean="0"/>
              <a:t>	// default instance of AIDA</a:t>
            </a:r>
            <a:endParaRPr lang="en-US" sz="1400" smtClean="0"/>
          </a:p>
          <a:p>
            <a:pPr marL="342900" lvl="0" indent="-342900">
              <a:spcBef>
                <a:spcPct val="20000"/>
              </a:spcBef>
            </a:pPr>
            <a:r>
              <a:rPr lang="en-US" sz="1400"/>
              <a:t>	</a:t>
            </a:r>
            <a:r>
              <a:rPr lang="en-US" sz="1400" smtClean="0"/>
              <a:t>AIDA aida = AIDA.defaultInstance(); </a:t>
            </a:r>
            <a:endParaRPr lang="en-US" sz="1400" smtClean="0"/>
          </a:p>
          <a:p>
            <a:pPr marL="342900" lvl="0" indent="-342900">
              <a:spcBef>
                <a:spcPct val="20000"/>
              </a:spcBef>
            </a:pPr>
            <a:endParaRPr lang="en-US" sz="1400" smtClean="0"/>
          </a:p>
          <a:p>
            <a:pPr marL="342900" lvl="0" indent="-342900">
              <a:spcBef>
                <a:spcPct val="20000"/>
              </a:spcBef>
            </a:pPr>
            <a:r>
              <a:rPr lang="en-US" sz="1400" smtClean="0"/>
              <a:t>	// create a cloud</a:t>
            </a:r>
            <a:endParaRPr lang="en-US" sz="1400" smtClean="0"/>
          </a:p>
          <a:p>
            <a:pPr marL="342900" lvl="0" indent="-342900">
              <a:spcBef>
                <a:spcPct val="20000"/>
              </a:spcBef>
            </a:pPr>
            <a:r>
              <a:rPr lang="en-US" sz="1400"/>
              <a:t>	</a:t>
            </a:r>
            <a:r>
              <a:rPr lang="en-US" sz="1400" smtClean="0"/>
              <a:t>public void process(EventHeader event) {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/>
              <a:t>	</a:t>
            </a:r>
            <a:r>
              <a:rPr lang="en-US" sz="1400" smtClean="0"/>
              <a:t>	List&lt;CalorimeterHit&gt; hits = event.get(CalorimeterHit.class, "HcalHits");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/>
              <a:t>	</a:t>
            </a:r>
            <a:r>
              <a:rPr lang="en-US" sz="1400" smtClean="0"/>
              <a:t>	for (CalorimeterHit hit : hits) {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/>
              <a:t>	</a:t>
            </a:r>
            <a:r>
              <a:rPr lang="en-US" sz="1400" smtClean="0"/>
              <a:t>		aida.cloud1D("Hit Energy").fill(hit.getCorrectedEnergy());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/>
              <a:t>	</a:t>
            </a:r>
            <a:r>
              <a:rPr lang="en-US" sz="1400" smtClean="0"/>
              <a:t>	}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/>
              <a:t>	</a:t>
            </a:r>
            <a:r>
              <a:rPr lang="en-US" sz="1400" smtClean="0"/>
              <a:t>} </a:t>
            </a:r>
            <a:endParaRPr lang="en-US" sz="1400" smtClean="0"/>
          </a:p>
          <a:p>
            <a:pPr marL="342900" lvl="0" indent="-342900">
              <a:spcBef>
                <a:spcPct val="20000"/>
              </a:spcBef>
            </a:pPr>
            <a:endParaRPr lang="en-US" sz="1400" smtClean="0"/>
          </a:p>
          <a:p>
            <a:pPr marL="342900" lvl="0" indent="-342900">
              <a:spcBef>
                <a:spcPct val="20000"/>
              </a:spcBef>
            </a:pPr>
            <a:r>
              <a:rPr lang="en-US" sz="1400" smtClean="0"/>
              <a:t>	</a:t>
            </a:r>
            <a:r>
              <a:rPr lang="en-US" sz="1400" smtClean="0"/>
              <a:t>// save plots</a:t>
            </a:r>
            <a:endParaRPr lang="en-US" sz="1400" smtClean="0"/>
          </a:p>
          <a:p>
            <a:pPr marL="342900" lvl="0" indent="-342900">
              <a:spcBef>
                <a:spcPct val="20000"/>
              </a:spcBef>
            </a:pPr>
            <a:r>
              <a:rPr lang="en-US" sz="1400" smtClean="0"/>
              <a:t>	public void endOfData() {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smtClean="0"/>
              <a:t>	</a:t>
            </a:r>
            <a:r>
              <a:rPr lang="en-US" sz="1400" smtClean="0"/>
              <a:t>	try {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smtClean="0"/>
              <a:t>	</a:t>
            </a:r>
            <a:r>
              <a:rPr lang="en-US" sz="1400" smtClean="0"/>
              <a:t>		aida.saveAs(“plots.aida”);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smtClean="0"/>
              <a:t>	</a:t>
            </a:r>
            <a:r>
              <a:rPr lang="en-US" sz="1400" smtClean="0"/>
              <a:t>	} catch (IOException x) {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smtClean="0"/>
              <a:t>	</a:t>
            </a:r>
            <a:r>
              <a:rPr lang="en-US" sz="1400" smtClean="0"/>
              <a:t>		throw new RuntimeException(x);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smtClean="0"/>
              <a:t>	</a:t>
            </a:r>
            <a:r>
              <a:rPr lang="en-US" sz="1400" smtClean="0"/>
              <a:t>	}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smtClean="0"/>
              <a:t>	}</a:t>
            </a:r>
            <a:r>
              <a:rPr lang="en-US" sz="1400" smtClean="0"/>
              <a:t>	</a:t>
            </a:r>
            <a:endParaRPr lang="en-US" sz="1400" smtClean="0"/>
          </a:p>
          <a:p>
            <a:pPr marL="342900" lvl="0" indent="-342900">
              <a:spcBef>
                <a:spcPct val="20000"/>
              </a:spcBef>
            </a:pPr>
            <a:r>
              <a:rPr lang="en-US" sz="1400" smtClean="0"/>
              <a:t>}</a:t>
            </a: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914400"/>
            <a:ext cx="38721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0070C0"/>
                </a:solidFill>
              </a:rPr>
              <a:t>Simple Cloud </a:t>
            </a:r>
            <a:r>
              <a:rPr lang="en-US" sz="3200" smtClean="0">
                <a:solidFill>
                  <a:srgbClr val="0070C0"/>
                </a:solidFill>
              </a:rPr>
              <a:t>Example</a:t>
            </a:r>
            <a:endParaRPr lang="en-US" sz="3200">
              <a:solidFill>
                <a:srgbClr val="0070C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mtClean="0"/>
              <a:t>AIDA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1, 2, 3D Histograms</a:t>
            </a:r>
          </a:p>
          <a:p>
            <a:r>
              <a:rPr lang="en-US" smtClean="0"/>
              <a:t>1,2, 3D Clouds</a:t>
            </a:r>
          </a:p>
          <a:p>
            <a:r>
              <a:rPr lang="en-US" smtClean="0"/>
              <a:t>DataPointSet</a:t>
            </a:r>
          </a:p>
          <a:p>
            <a:r>
              <a:rPr lang="en-US" smtClean="0"/>
              <a:t>Profile</a:t>
            </a:r>
          </a:p>
          <a:p>
            <a:r>
              <a:rPr lang="en-US" smtClean="0"/>
              <a:t>Fitting</a:t>
            </a:r>
          </a:p>
          <a:p>
            <a:r>
              <a:rPr lang="en-US" smtClean="0"/>
              <a:t>addition, subtraction, division of histos</a:t>
            </a:r>
          </a:p>
          <a:p>
            <a:r>
              <a:rPr lang="en-US" smtClean="0"/>
              <a:t>see AIDA class in LCSim for access to full API</a:t>
            </a:r>
          </a:p>
          <a:p>
            <a:endParaRPr lang="en-US" smtClean="0"/>
          </a:p>
          <a:p>
            <a:r>
              <a:rPr lang="en-US" smtClean="0"/>
              <a:t>graphical display of 3D objects not supported but this data can still be stored/loaded to/from XML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Saving Output from XML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867400" cy="1904999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smtClean="0"/>
              <a:t>&lt;driver name=“LCIODriver”</a:t>
            </a:r>
          </a:p>
          <a:p>
            <a:pPr>
              <a:buNone/>
            </a:pPr>
            <a:r>
              <a:rPr lang="en-US" sz="2000" smtClean="0"/>
              <a:t>	</a:t>
            </a:r>
            <a:r>
              <a:rPr lang="en-US" sz="2000" smtClean="0"/>
              <a:t>type=“org.lcsim.util.loop.LCIODriver”&gt;</a:t>
            </a:r>
          </a:p>
          <a:p>
            <a:pPr>
              <a:buNone/>
            </a:pPr>
            <a:r>
              <a:rPr lang="en-US" sz="2000" smtClean="0"/>
              <a:t>	</a:t>
            </a:r>
            <a:r>
              <a:rPr lang="en-US" sz="2000" smtClean="0"/>
              <a:t>&lt;outputFilePath&gt;myEvents.slcio&lt;/outputFilePath&gt;</a:t>
            </a:r>
          </a:p>
          <a:p>
            <a:pPr>
              <a:buNone/>
            </a:pPr>
            <a:r>
              <a:rPr lang="en-US" sz="2000" smtClean="0"/>
              <a:t>&lt;/driver&gt;</a:t>
            </a:r>
            <a:endParaRPr lang="en-US" sz="2000"/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2628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Save an LCIO File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191000"/>
            <a:ext cx="5867400" cy="1904999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  <a:ea typeface="+mn-ea"/>
                <a:cs typeface="+mn-cs"/>
              </a:rPr>
              <a:t>&lt;driver name=“AidaSaveDriver”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  <a:ea typeface="+mn-ea"/>
                <a:cs typeface="+mn-cs"/>
              </a:rPr>
              <a:t>	type=“org.lcsim.job.AidaSaveDriver”&gt;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  <a:ea typeface="+mn-ea"/>
                <a:cs typeface="+mn-cs"/>
              </a:rPr>
              <a:t>	&lt;outputFileName&gt;plots.aida&lt;/outputFileName&gt;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  <a:ea typeface="+mn-ea"/>
                <a:cs typeface="+mn-cs"/>
              </a:rPr>
              <a:t>&lt;/driver&gt;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733799"/>
            <a:ext cx="2686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Save an AIDA File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MCD Analysis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package for MCD detector studies</a:t>
            </a:r>
          </a:p>
          <a:p>
            <a:r>
              <a:rPr lang="en-US" smtClean="0"/>
              <a:t>separates LCSim code from MCD-specific algorithms/Drivers</a:t>
            </a:r>
          </a:p>
          <a:p>
            <a:r>
              <a:rPr lang="en-US" smtClean="0"/>
              <a:t>To checkout and build</a:t>
            </a:r>
          </a:p>
          <a:p>
            <a:pPr lvl="1">
              <a:buNone/>
            </a:pPr>
            <a:r>
              <a:rPr lang="en-US" sz="2400" smtClean="0"/>
              <a:t>cvs co mcd-analysis</a:t>
            </a:r>
          </a:p>
          <a:p>
            <a:pPr lvl="1">
              <a:buNone/>
            </a:pPr>
            <a:r>
              <a:rPr lang="en-US" sz="2400" smtClean="0"/>
              <a:t>cd mcd-analysis</a:t>
            </a:r>
          </a:p>
          <a:p>
            <a:pPr lvl="1">
              <a:buNone/>
            </a:pPr>
            <a:r>
              <a:rPr lang="en-US" sz="2400" smtClean="0"/>
              <a:t>mvn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en-US" smtClean="0"/>
              <a:t>Running MCD Analysis Sample Code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assuming already </a:t>
            </a:r>
            <a:r>
              <a:rPr lang="en-US" smtClean="0"/>
              <a:t>built mcd-analysis</a:t>
            </a:r>
            <a:endParaRPr lang="en-US" smtClean="0"/>
          </a:p>
          <a:p>
            <a:r>
              <a:rPr lang="en-US" smtClean="0"/>
              <a:t>run command-line XML</a:t>
            </a:r>
          </a:p>
          <a:p>
            <a:pPr lvl="1">
              <a:buNone/>
            </a:pPr>
            <a:r>
              <a:rPr lang="en-US" sz="1800" smtClean="0"/>
              <a:t>java –jar ./</a:t>
            </a:r>
            <a:r>
              <a:rPr lang="en-US" sz="1800" smtClean="0"/>
              <a:t>mcd-analysis/target/mcd-analysis-1.0-SNAPSHOT-bin.jar </a:t>
            </a:r>
            <a:endParaRPr lang="en-US" sz="1800" smtClean="0"/>
          </a:p>
          <a:p>
            <a:pPr lvl="1">
              <a:buNone/>
            </a:pPr>
            <a:r>
              <a:rPr lang="en-US" sz="1800"/>
              <a:t>	</a:t>
            </a:r>
            <a:r>
              <a:rPr lang="en-US" sz="1800" smtClean="0"/>
              <a:t>./mcd-analysis/resources/org/lcsim/mcd/steering/mcd_cal_occupancy.lcsim</a:t>
            </a:r>
          </a:p>
          <a:p>
            <a:pPr lvl="1">
              <a:buNone/>
            </a:pPr>
            <a:r>
              <a:rPr lang="en-US" sz="1800"/>
              <a:t>	</a:t>
            </a:r>
            <a:r>
              <a:rPr lang="en-US" sz="1800" smtClean="0"/>
              <a:t>-DinputFile=mucalEvents.slcio</a:t>
            </a:r>
            <a:endParaRPr lang="en-US" sz="1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JAS3 / Wired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smtClean="0"/>
              <a:t>JAS3 provides a Java workbench with a plugin </a:t>
            </a:r>
            <a:r>
              <a:rPr lang="en-US" smtClean="0"/>
              <a:t>architecture.</a:t>
            </a:r>
            <a:endParaRPr lang="en-US" smtClean="0"/>
          </a:p>
          <a:p>
            <a:r>
              <a:rPr lang="en-US" smtClean="0"/>
              <a:t>LCSim is </a:t>
            </a:r>
            <a:r>
              <a:rPr lang="en-US" smtClean="0"/>
              <a:t>installed as plugin (should build locally as covered previously</a:t>
            </a:r>
            <a:r>
              <a:rPr lang="en-US" smtClean="0"/>
              <a:t>).</a:t>
            </a:r>
            <a:endParaRPr lang="en-US" smtClean="0"/>
          </a:p>
          <a:p>
            <a:r>
              <a:rPr lang="en-US" smtClean="0"/>
              <a:t>view/style histograms</a:t>
            </a:r>
          </a:p>
          <a:p>
            <a:r>
              <a:rPr lang="en-US" smtClean="0"/>
              <a:t>Wired event display</a:t>
            </a:r>
          </a:p>
          <a:p>
            <a:pPr lvl="1"/>
            <a:r>
              <a:rPr lang="en-US" smtClean="0"/>
              <a:t>detector wireframe + LCIO data display (hits, particles, tracks, etc.)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JAS3 Setup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install and run JAS3 locally</a:t>
            </a:r>
          </a:p>
          <a:p>
            <a:pPr>
              <a:buNone/>
            </a:pPr>
            <a:r>
              <a:rPr lang="en-US" sz="1400" smtClean="0"/>
              <a:t>	wget </a:t>
            </a:r>
            <a:r>
              <a:rPr lang="en-US" sz="1400" smtClean="0">
                <a:hlinkClick r:id="rId2"/>
              </a:rPr>
              <a:t>http</a:t>
            </a:r>
            <a:r>
              <a:rPr lang="en-US" sz="1400" smtClean="0">
                <a:hlinkClick r:id="rId2"/>
              </a:rPr>
              <a:t>://</a:t>
            </a:r>
            <a:r>
              <a:rPr lang="en-US" sz="1400" smtClean="0">
                <a:hlinkClick r:id="rId2"/>
              </a:rPr>
              <a:t>java.freehep.org/maven2/org/freehep/jas-assembly/0.9.9/jas-assembly-0.9.9-distribution.tar.gz</a:t>
            </a:r>
            <a:endParaRPr lang="en-US" sz="1400" smtClean="0"/>
          </a:p>
          <a:p>
            <a:pPr>
              <a:buNone/>
            </a:pPr>
            <a:r>
              <a:rPr lang="en-US" sz="2000" smtClean="0"/>
              <a:t>	tar –zxf ./jas-assembly-0.9.9-distribution.tar.gz</a:t>
            </a:r>
          </a:p>
          <a:p>
            <a:pPr>
              <a:buNone/>
            </a:pPr>
            <a:r>
              <a:rPr lang="en-US" sz="2000" smtClean="0"/>
              <a:t>	cd jas-assembly-0.9.9</a:t>
            </a:r>
          </a:p>
          <a:p>
            <a:pPr>
              <a:buNone/>
            </a:pPr>
            <a:r>
              <a:rPr lang="en-US" sz="2000" smtClean="0"/>
              <a:t>	./jas3 &amp;</a:t>
            </a:r>
          </a:p>
          <a:p>
            <a:r>
              <a:rPr lang="en-US" smtClean="0"/>
              <a:t>get JAS3 plugins</a:t>
            </a:r>
          </a:p>
          <a:p>
            <a:pPr>
              <a:buNone/>
            </a:pPr>
            <a:r>
              <a:rPr lang="en-US" sz="2400" smtClean="0"/>
              <a:t>	Plugin Manager</a:t>
            </a:r>
          </a:p>
          <a:p>
            <a:pPr>
              <a:buNone/>
            </a:pPr>
            <a:r>
              <a:rPr lang="en-US" sz="2400" smtClean="0"/>
              <a:t>	</a:t>
            </a:r>
            <a:r>
              <a:rPr lang="en-US" sz="2400" smtClean="0"/>
              <a:t>	</a:t>
            </a:r>
            <a:r>
              <a:rPr lang="en-US" sz="2000" smtClean="0"/>
              <a:t>select “Wired 4”, “Wired 4 Base Library” + click “Update installed...”</a:t>
            </a:r>
          </a:p>
          <a:p>
            <a:r>
              <a:rPr lang="en-US" smtClean="0"/>
              <a:t>install MCD tools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z="2400" smtClean="0"/>
              <a:t>build lcsim, mcd-analysis (see previous slides) to install the jars</a:t>
            </a:r>
          </a:p>
          <a:p>
            <a:pPr>
              <a:buNone/>
            </a:pPr>
            <a:r>
              <a:rPr lang="en-US" sz="2400" smtClean="0"/>
              <a:t>	</a:t>
            </a:r>
            <a:r>
              <a:rPr lang="en-US" sz="2400" smtClean="0"/>
              <a:t>restart JAS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en-US" smtClean="0"/>
              <a:t>Working with JAS3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562600"/>
          </a:xfrm>
        </p:spPr>
        <p:txBody>
          <a:bodyPr>
            <a:normAutofit/>
          </a:bodyPr>
          <a:lstStyle/>
          <a:p>
            <a:r>
              <a:rPr lang="en-US" sz="2400" smtClean="0"/>
              <a:t>load LCIO events</a:t>
            </a:r>
          </a:p>
          <a:p>
            <a:pPr>
              <a:buNone/>
            </a:pPr>
            <a:r>
              <a:rPr lang="en-US" sz="2400" smtClean="0"/>
              <a:t>	</a:t>
            </a:r>
            <a:r>
              <a:rPr lang="en-US" sz="2400" smtClean="0"/>
              <a:t>File &gt; Open &gt; [select LCIO file] &gt; click “Open”</a:t>
            </a:r>
          </a:p>
          <a:p>
            <a:r>
              <a:rPr lang="en-US" sz="2400" smtClean="0"/>
              <a:t>event display</a:t>
            </a:r>
          </a:p>
          <a:p>
            <a:pPr>
              <a:buNone/>
            </a:pPr>
            <a:r>
              <a:rPr lang="en-US" sz="2400" smtClean="0"/>
              <a:t>	</a:t>
            </a:r>
            <a:r>
              <a:rPr lang="en-US" sz="2400" smtClean="0"/>
              <a:t>File &gt; New &gt; Wired4 View</a:t>
            </a:r>
          </a:p>
          <a:p>
            <a:r>
              <a:rPr lang="en-US" sz="2400" smtClean="0"/>
              <a:t>browser</a:t>
            </a:r>
          </a:p>
          <a:p>
            <a:pPr>
              <a:buNone/>
            </a:pPr>
            <a:r>
              <a:rPr lang="en-US" sz="2400" smtClean="0"/>
              <a:t>	</a:t>
            </a:r>
            <a:r>
              <a:rPr lang="en-US" sz="2400" smtClean="0"/>
              <a:t>File &gt; New &gt; LCSim Event Browser</a:t>
            </a:r>
          </a:p>
          <a:p>
            <a:r>
              <a:rPr lang="en-US" sz="2400" smtClean="0"/>
              <a:t>step through events</a:t>
            </a:r>
          </a:p>
          <a:p>
            <a:pPr>
              <a:buNone/>
            </a:pPr>
            <a:r>
              <a:rPr lang="en-US" sz="2400" smtClean="0"/>
              <a:t>	</a:t>
            </a:r>
            <a:r>
              <a:rPr lang="en-US" sz="2400" smtClean="0"/>
              <a:t>Click the “Next” button (after loading LCIO file)</a:t>
            </a:r>
          </a:p>
          <a:p>
            <a:r>
              <a:rPr lang="en-US" sz="2400" smtClean="0"/>
              <a:t>create some analysis code</a:t>
            </a:r>
          </a:p>
          <a:p>
            <a:pPr>
              <a:buNone/>
            </a:pPr>
            <a:r>
              <a:rPr lang="en-US" sz="2400" smtClean="0"/>
              <a:t>	</a:t>
            </a:r>
            <a:r>
              <a:rPr lang="en-US" sz="2400" smtClean="0"/>
              <a:t>File &gt; New &gt; Java file (write code and Save)</a:t>
            </a:r>
          </a:p>
          <a:p>
            <a:r>
              <a:rPr lang="en-US" sz="2400" smtClean="0"/>
              <a:t>load a Driver</a:t>
            </a:r>
          </a:p>
          <a:p>
            <a:pPr>
              <a:buNone/>
            </a:pPr>
            <a:r>
              <a:rPr lang="en-US" sz="2000" smtClean="0"/>
              <a:t>	</a:t>
            </a:r>
            <a:r>
              <a:rPr lang="en-US" sz="2000" smtClean="0"/>
              <a:t>File &gt; Load &gt; input Driver name e.g. “org.lcsim.MyDriver” &gt; click “OK”</a:t>
            </a:r>
          </a:p>
          <a:p>
            <a:pPr>
              <a:buNone/>
            </a:pPr>
            <a:endParaRPr lang="en-US" sz="2400" smtClean="0"/>
          </a:p>
          <a:p>
            <a:pPr>
              <a:buNone/>
            </a:pPr>
            <a:endParaRPr lang="en-US" sz="2400" smtClean="0"/>
          </a:p>
          <a:p>
            <a:pPr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60438"/>
          </a:xfrm>
        </p:spPr>
        <p:txBody>
          <a:bodyPr/>
          <a:lstStyle/>
          <a:p>
            <a:r>
              <a:rPr lang="en-US" smtClean="0"/>
              <a:t>Detectors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Detector data is associated to events via a unique tag in the event header.</a:t>
            </a:r>
          </a:p>
          <a:p>
            <a:r>
              <a:rPr lang="en-US" smtClean="0"/>
              <a:t>The files can be either fetched from the web or built into a jar</a:t>
            </a:r>
            <a:r>
              <a:rPr lang="en-US" smtClean="0"/>
              <a:t>.  (We use 2</a:t>
            </a:r>
            <a:r>
              <a:rPr lang="en-US" baseline="30000" smtClean="0"/>
              <a:t>nd</a:t>
            </a:r>
            <a:r>
              <a:rPr lang="en-US" smtClean="0"/>
              <a:t> method.)</a:t>
            </a:r>
          </a:p>
          <a:p>
            <a:r>
              <a:rPr lang="en-US" smtClean="0"/>
              <a:t>mcd-analysis has dependency on mcd-detectors jar which is deployed to maven repo.</a:t>
            </a:r>
            <a:endParaRPr lang="en-US" smtClean="0"/>
          </a:p>
          <a:p>
            <a:pPr lvl="1"/>
            <a:r>
              <a:rPr lang="en-US" smtClean="0"/>
              <a:t>This jar contains all detector description data for the analysis/reconstruction.</a:t>
            </a:r>
          </a:p>
          <a:p>
            <a:pPr lvl="1"/>
            <a:r>
              <a:rPr lang="en-US" smtClean="0"/>
              <a:t>Also has LCDD file for running SLIC.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GeomConverter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762000"/>
            <a:ext cx="1524000" cy="137160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Compact Detector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&lt;xml/&gt;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4800" y="2971800"/>
            <a:ext cx="2362200" cy="1371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</a:rPr>
              <a:t>GeomConverter</a:t>
            </a:r>
            <a:endParaRPr lang="en-US" sz="2200" dirty="0"/>
          </a:p>
        </p:txBody>
      </p:sp>
      <p:sp>
        <p:nvSpPr>
          <p:cNvPr id="13" name="Oval 12"/>
          <p:cNvSpPr/>
          <p:nvPr/>
        </p:nvSpPr>
        <p:spPr>
          <a:xfrm>
            <a:off x="3733800" y="609600"/>
            <a:ext cx="1981200" cy="12028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HepRep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83106" y="1981200"/>
            <a:ext cx="2008094" cy="121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GDML / LCDD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833346" y="3505200"/>
            <a:ext cx="2008094" cy="121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Pandora XML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859306" y="4953000"/>
            <a:ext cx="2008094" cy="121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Java Runtime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1219200" y="2209800"/>
            <a:ext cx="381000" cy="685800"/>
          </a:xfrm>
          <a:prstGeom prst="downArrow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2819400" y="3352800"/>
            <a:ext cx="838200" cy="609600"/>
          </a:xfrm>
          <a:prstGeom prst="rightArrow">
            <a:avLst>
              <a:gd name="adj1" fmla="val 50000"/>
              <a:gd name="adj2" fmla="val 48801"/>
            </a:avLst>
          </a:prstGeom>
          <a:noFill/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705600" y="685800"/>
            <a:ext cx="2099733" cy="1219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Wired</a:t>
            </a:r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>
            <a:off x="5937736" y="914400"/>
            <a:ext cx="685800" cy="533400"/>
          </a:xfrm>
          <a:prstGeom prst="rightArrow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705600" y="1981200"/>
            <a:ext cx="21336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SLIC, ROOT, Geant4</a:t>
            </a:r>
            <a:endParaRPr lang="en-US" dirty="0"/>
          </a:p>
        </p:txBody>
      </p:sp>
      <p:sp>
        <p:nvSpPr>
          <p:cNvPr id="22" name="Right Arrow 21"/>
          <p:cNvSpPr/>
          <p:nvPr/>
        </p:nvSpPr>
        <p:spPr>
          <a:xfrm>
            <a:off x="5943600" y="2286000"/>
            <a:ext cx="685800" cy="533400"/>
          </a:xfrm>
          <a:prstGeom prst="rightArrow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5943600" y="3810000"/>
            <a:ext cx="685800" cy="533400"/>
          </a:xfrm>
          <a:prstGeom prst="rightArrow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705600" y="3581400"/>
            <a:ext cx="2209800" cy="1066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SlicPandora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</a:rPr>
              <a:t>PandoraPFANew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endParaRPr lang="en-US" sz="2000" dirty="0"/>
          </a:p>
        </p:txBody>
      </p:sp>
      <p:sp>
        <p:nvSpPr>
          <p:cNvPr id="27" name="Rounded Rectangle 26"/>
          <p:cNvSpPr/>
          <p:nvPr/>
        </p:nvSpPr>
        <p:spPr>
          <a:xfrm>
            <a:off x="6705600" y="5029200"/>
            <a:ext cx="2362200" cy="1066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LCSim</a:t>
            </a:r>
            <a:endParaRPr lang="en-US" sz="2000" dirty="0"/>
          </a:p>
        </p:txBody>
      </p:sp>
      <p:sp>
        <p:nvSpPr>
          <p:cNvPr id="28" name="Right Arrow 27"/>
          <p:cNvSpPr/>
          <p:nvPr/>
        </p:nvSpPr>
        <p:spPr>
          <a:xfrm>
            <a:off x="5943600" y="5257800"/>
            <a:ext cx="685800" cy="533400"/>
          </a:xfrm>
          <a:prstGeom prst="rightArrow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8600" y="6107668"/>
            <a:ext cx="6295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java –jar GeomConverter-bin.jar –o </a:t>
            </a:r>
            <a:r>
              <a:rPr lang="en-US" dirty="0" err="1" smtClean="0"/>
              <a:t>lcdd</a:t>
            </a:r>
            <a:r>
              <a:rPr lang="en-US" dirty="0" smtClean="0"/>
              <a:t> compact.xml </a:t>
            </a:r>
            <a:r>
              <a:rPr lang="en-US" dirty="0" err="1" smtClean="0"/>
              <a:t>mydet.lcdd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13674" y="5802868"/>
            <a:ext cx="2377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Convertor Example:</a:t>
            </a:r>
            <a:endParaRPr lang="en-US" b="1" dirty="0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E97F-6B3B-4D3E-B03B-62C39BC0108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28600" y="45720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 Compact </a:t>
            </a:r>
            <a:r>
              <a:rPr lang="en-US" dirty="0" err="1" smtClean="0"/>
              <a:t>subdetector</a:t>
            </a:r>
            <a:r>
              <a:rPr lang="en-US" dirty="0" smtClean="0"/>
              <a:t> types added as needed/requested.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Framework Overview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352800" y="1332131"/>
            <a:ext cx="2438400" cy="762000"/>
          </a:xfrm>
          <a:prstGeom prst="roundRect">
            <a:avLst/>
          </a:prstGeom>
          <a:noFill/>
          <a:ln w="31750"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Pythia</a:t>
            </a:r>
            <a:r>
              <a:rPr lang="en-US" sz="2000" dirty="0">
                <a:solidFill>
                  <a:schemeClr val="tx1"/>
                </a:solidFill>
              </a:rPr>
              <a:t>,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WHIZARD,  etc.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352800" y="2398931"/>
            <a:ext cx="2438400" cy="762000"/>
          </a:xfrm>
          <a:prstGeom prst="roundRect">
            <a:avLst/>
          </a:prstGeom>
          <a:noFill/>
          <a:ln w="31750"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SLIC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352800" y="3465731"/>
            <a:ext cx="2438400" cy="762000"/>
          </a:xfrm>
          <a:prstGeom prst="roundRect">
            <a:avLst/>
          </a:prstGeom>
          <a:noFill/>
          <a:ln w="31750"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Tracking, PFA, etc.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352800" y="4532531"/>
            <a:ext cx="2514600" cy="762000"/>
          </a:xfrm>
          <a:prstGeom prst="roundRect">
            <a:avLst/>
          </a:prstGeom>
          <a:noFill/>
          <a:ln w="31750"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LCSim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010400" y="1332131"/>
            <a:ext cx="1752600" cy="838200"/>
          </a:xfrm>
          <a:prstGeom prst="ellipse">
            <a:avLst/>
          </a:prstGeom>
          <a:noFill/>
          <a:ln w="31750"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StdHep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010400" y="2322731"/>
            <a:ext cx="1752600" cy="838200"/>
          </a:xfrm>
          <a:prstGeom prst="ellipse">
            <a:avLst/>
          </a:prstGeom>
          <a:noFill/>
          <a:ln w="31750"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LCIO Events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352800" y="5599331"/>
            <a:ext cx="2514600" cy="762000"/>
          </a:xfrm>
          <a:prstGeom prst="roundRect">
            <a:avLst/>
          </a:prstGeom>
          <a:noFill/>
          <a:ln w="31750"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JAS3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(or any AIDA tool)</a:t>
            </a:r>
          </a:p>
        </p:txBody>
      </p:sp>
      <p:sp>
        <p:nvSpPr>
          <p:cNvPr id="14" name="Oval 13"/>
          <p:cNvSpPr/>
          <p:nvPr/>
        </p:nvSpPr>
        <p:spPr>
          <a:xfrm>
            <a:off x="7010400" y="3389531"/>
            <a:ext cx="1828800" cy="914400"/>
          </a:xfrm>
          <a:prstGeom prst="ellipse">
            <a:avLst/>
          </a:prstGeom>
          <a:noFill/>
          <a:ln w="31750"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LCIO PFOs</a:t>
            </a:r>
          </a:p>
        </p:txBody>
      </p:sp>
      <p:sp>
        <p:nvSpPr>
          <p:cNvPr id="15" name="Oval 14"/>
          <p:cNvSpPr/>
          <p:nvPr/>
        </p:nvSpPr>
        <p:spPr>
          <a:xfrm>
            <a:off x="7010400" y="4456331"/>
            <a:ext cx="1905000" cy="838200"/>
          </a:xfrm>
          <a:prstGeom prst="ellipse">
            <a:avLst/>
          </a:prstGeom>
          <a:noFill/>
          <a:ln w="31750"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AIDA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1408331"/>
            <a:ext cx="17019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Event Gen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2551331"/>
            <a:ext cx="16911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Simulation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3694331"/>
            <a:ext cx="2101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Reconstruction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4684931"/>
            <a:ext cx="1178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Analysis</a:t>
            </a:r>
            <a:endParaRPr lang="en-US" sz="2400" dirty="0"/>
          </a:p>
        </p:txBody>
      </p:sp>
      <p:sp>
        <p:nvSpPr>
          <p:cNvPr id="20" name="Right Arrow 19"/>
          <p:cNvSpPr/>
          <p:nvPr/>
        </p:nvSpPr>
        <p:spPr>
          <a:xfrm>
            <a:off x="5867400" y="1560731"/>
            <a:ext cx="990600" cy="228600"/>
          </a:xfrm>
          <a:prstGeom prst="rightArrow">
            <a:avLst/>
          </a:prstGeom>
          <a:noFill/>
          <a:ln w="9525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5867400" y="2703731"/>
            <a:ext cx="1066800" cy="228600"/>
          </a:xfrm>
          <a:prstGeom prst="rightArrow">
            <a:avLst/>
          </a:prstGeom>
          <a:noFill/>
          <a:ln w="9525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5867400" y="3770531"/>
            <a:ext cx="1066800" cy="228600"/>
          </a:xfrm>
          <a:prstGeom prst="rightArrow">
            <a:avLst/>
          </a:prstGeom>
          <a:noFill/>
          <a:ln w="9525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5943599" y="4831952"/>
            <a:ext cx="1038113" cy="233979"/>
          </a:xfrm>
          <a:prstGeom prst="rightArrow">
            <a:avLst/>
          </a:prstGeom>
          <a:noFill/>
          <a:ln w="9525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 rot="8668298">
            <a:off x="5804269" y="5471856"/>
            <a:ext cx="1479302" cy="256654"/>
          </a:xfrm>
          <a:prstGeom prst="rightArrow">
            <a:avLst/>
          </a:prstGeom>
          <a:noFill/>
          <a:ln w="9525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 rot="8668298">
            <a:off x="5827705" y="2195613"/>
            <a:ext cx="1204700" cy="214295"/>
          </a:xfrm>
          <a:prstGeom prst="rightArrow">
            <a:avLst/>
          </a:prstGeom>
          <a:noFill/>
          <a:ln w="9525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 rot="8668298">
            <a:off x="5810435" y="3219906"/>
            <a:ext cx="1363053" cy="240629"/>
          </a:xfrm>
          <a:prstGeom prst="rightArrow">
            <a:avLst/>
          </a:prstGeom>
          <a:noFill/>
          <a:ln w="9525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 rot="8668298">
            <a:off x="5878970" y="4364651"/>
            <a:ext cx="1302178" cy="194748"/>
          </a:xfrm>
          <a:prstGeom prst="rightArrow">
            <a:avLst/>
          </a:prstGeom>
          <a:noFill/>
          <a:ln w="9525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639" y="5751731"/>
            <a:ext cx="1729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Visualization</a:t>
            </a:r>
            <a:endParaRPr lang="en-US" sz="2400" dirty="0"/>
          </a:p>
        </p:txBody>
      </p:sp>
      <p:sp>
        <p:nvSpPr>
          <p:cNvPr id="30" name="Flowchart: Magnetic Disk 29"/>
          <p:cNvSpPr/>
          <p:nvPr/>
        </p:nvSpPr>
        <p:spPr>
          <a:xfrm>
            <a:off x="2057400" y="2322731"/>
            <a:ext cx="838200" cy="838200"/>
          </a:xfrm>
          <a:prstGeom prst="flowChartMagneticDisk">
            <a:avLst/>
          </a:prstGeom>
          <a:noFill/>
          <a:ln w="31750"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LCDD</a:t>
            </a:r>
          </a:p>
        </p:txBody>
      </p:sp>
      <p:sp>
        <p:nvSpPr>
          <p:cNvPr id="31" name="Right Arrow 30"/>
          <p:cNvSpPr/>
          <p:nvPr/>
        </p:nvSpPr>
        <p:spPr>
          <a:xfrm>
            <a:off x="2971800" y="2627531"/>
            <a:ext cx="304800" cy="228600"/>
          </a:xfrm>
          <a:prstGeom prst="rightArrow">
            <a:avLst/>
          </a:prstGeom>
          <a:noFill/>
          <a:ln w="15875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32" name="Flowchart: Magnetic Disk 31"/>
          <p:cNvSpPr/>
          <p:nvPr/>
        </p:nvSpPr>
        <p:spPr>
          <a:xfrm>
            <a:off x="2057400" y="4456331"/>
            <a:ext cx="914400" cy="838200"/>
          </a:xfrm>
          <a:prstGeom prst="flowChartMagneticDisk">
            <a:avLst/>
          </a:prstGeom>
          <a:noFill/>
          <a:ln w="31750"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Compact</a:t>
            </a:r>
          </a:p>
        </p:txBody>
      </p:sp>
      <p:sp>
        <p:nvSpPr>
          <p:cNvPr id="33" name="Right Arrow 32"/>
          <p:cNvSpPr/>
          <p:nvPr/>
        </p:nvSpPr>
        <p:spPr>
          <a:xfrm>
            <a:off x="3015726" y="4771889"/>
            <a:ext cx="304800" cy="228600"/>
          </a:xfrm>
          <a:prstGeom prst="rightArrow">
            <a:avLst/>
          </a:prstGeom>
          <a:noFill/>
          <a:ln w="9525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34" name="Flowchart: Magnetic Disk 33"/>
          <p:cNvSpPr/>
          <p:nvPr/>
        </p:nvSpPr>
        <p:spPr>
          <a:xfrm>
            <a:off x="2057400" y="3465731"/>
            <a:ext cx="838200" cy="838200"/>
          </a:xfrm>
          <a:prstGeom prst="flowChartMagneticDisk">
            <a:avLst/>
          </a:prstGeom>
          <a:noFill/>
          <a:ln w="31750"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XML</a:t>
            </a:r>
          </a:p>
        </p:txBody>
      </p:sp>
      <p:sp>
        <p:nvSpPr>
          <p:cNvPr id="35" name="Right Arrow 34"/>
          <p:cNvSpPr/>
          <p:nvPr/>
        </p:nvSpPr>
        <p:spPr>
          <a:xfrm>
            <a:off x="2971800" y="3770531"/>
            <a:ext cx="304800" cy="228600"/>
          </a:xfrm>
          <a:prstGeom prst="rightArrow">
            <a:avLst/>
          </a:prstGeom>
          <a:noFill/>
          <a:ln w="15875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692742" y="874931"/>
            <a:ext cx="1717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APPLICATIONS</a:t>
            </a:r>
            <a:endParaRPr lang="en-US" u="sng" dirty="0"/>
          </a:p>
        </p:txBody>
      </p:sp>
      <p:sp>
        <p:nvSpPr>
          <p:cNvPr id="37" name="TextBox 36"/>
          <p:cNvSpPr txBox="1"/>
          <p:nvPr/>
        </p:nvSpPr>
        <p:spPr>
          <a:xfrm>
            <a:off x="7635898" y="886599"/>
            <a:ext cx="746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DATA</a:t>
            </a:r>
            <a:endParaRPr lang="en-US" u="sng" dirty="0"/>
          </a:p>
        </p:txBody>
      </p:sp>
      <p:sp>
        <p:nvSpPr>
          <p:cNvPr id="38" name="TextBox 37"/>
          <p:cNvSpPr txBox="1"/>
          <p:nvPr/>
        </p:nvSpPr>
        <p:spPr>
          <a:xfrm>
            <a:off x="1752600" y="685800"/>
            <a:ext cx="14103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/>
              <a:t>DETECTOR </a:t>
            </a:r>
          </a:p>
          <a:p>
            <a:pPr algn="ctr"/>
            <a:r>
              <a:rPr lang="en-US" u="sng" dirty="0" smtClean="0"/>
              <a:t>DESCR</a:t>
            </a:r>
            <a:endParaRPr lang="en-US" u="sng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E97F-6B3B-4D3E-B03B-62C39BC0108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4" name="Footer Placeholder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Sample Detector Data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1371600"/>
            <a:ext cx="4813681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ight Brace 7"/>
          <p:cNvSpPr/>
          <p:nvPr/>
        </p:nvSpPr>
        <p:spPr>
          <a:xfrm>
            <a:off x="4191000" y="1524000"/>
            <a:ext cx="228600" cy="6858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19600" y="1676400"/>
            <a:ext cx="879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FastMC</a:t>
            </a:r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4191000" y="2286000"/>
            <a:ext cx="228600" cy="14478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419600" y="2819400"/>
            <a:ext cx="3099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Calorimetric sampling fractions</a:t>
            </a:r>
            <a:endParaRPr lang="en-US"/>
          </a:p>
        </p:txBody>
      </p:sp>
      <p:sp>
        <p:nvSpPr>
          <p:cNvPr id="12" name="Right Brace 11"/>
          <p:cNvSpPr/>
          <p:nvPr/>
        </p:nvSpPr>
        <p:spPr>
          <a:xfrm>
            <a:off x="5029200" y="3962400"/>
            <a:ext cx="228600" cy="9144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0" y="4267200"/>
            <a:ext cx="2806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FastMC tracking parameters</a:t>
            </a:r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286000" y="5029200"/>
            <a:ext cx="1600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753445" y="4812268"/>
            <a:ext cx="2952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compact detector description</a:t>
            </a:r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200400" y="5257800"/>
            <a:ext cx="1600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78290" y="5040868"/>
            <a:ext cx="1570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detector name</a:t>
            </a:r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2133600" y="5486400"/>
            <a:ext cx="18288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847284" y="5345668"/>
            <a:ext cx="17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LCDD file for SLIC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en-US" smtClean="0"/>
              <a:t>Hidden Directories </a:t>
            </a:r>
            <a:r>
              <a:rPr lang="en-US" sz="2200" smtClean="0"/>
              <a:t>(Where is everything?!)</a:t>
            </a:r>
            <a:endParaRPr lang="en-US" sz="2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detector data cache (when .zip files are downloaded from www)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~/.lcsim/cache</a:t>
            </a:r>
          </a:p>
          <a:p>
            <a:r>
              <a:rPr lang="en-US" smtClean="0"/>
              <a:t>data cache (when FileCache class is used e.g. in test cases or from your code)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~/.cache</a:t>
            </a:r>
          </a:p>
          <a:p>
            <a:r>
              <a:rPr lang="en-US" smtClean="0"/>
              <a:t>local JAS3 installation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~/.JAS3/classes </a:t>
            </a:r>
            <a:r>
              <a:rPr lang="en-US" sz="2600" smtClean="0"/>
              <a:t>&lt;= compiled classes from the editor</a:t>
            </a:r>
          </a:p>
          <a:p>
            <a:pPr>
              <a:buNone/>
            </a:pPr>
            <a:r>
              <a:rPr lang="en-US" smtClean="0"/>
              <a:t>	~/.JAS3/extensions </a:t>
            </a:r>
            <a:r>
              <a:rPr lang="en-US" sz="2600" smtClean="0"/>
              <a:t>&lt;= installed plugin jars (‘mvn install’)</a:t>
            </a:r>
          </a:p>
          <a:p>
            <a:r>
              <a:rPr lang="en-US" smtClean="0"/>
              <a:t>Maven dirs (default)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~/.m2/repo </a:t>
            </a:r>
            <a:r>
              <a:rPr lang="en-US" sz="2600" smtClean="0"/>
              <a:t>&lt;= Maven jar repository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~/.m2/settings.xml </a:t>
            </a:r>
            <a:r>
              <a:rPr lang="en-US" sz="2600" smtClean="0"/>
              <a:t>&lt;= user settings (create yourself)</a:t>
            </a:r>
          </a:p>
          <a:p>
            <a:pPr>
              <a:buNone/>
            </a:pPr>
            <a:endParaRPr lang="en-US" sz="26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84238"/>
          </a:xfrm>
        </p:spPr>
        <p:txBody>
          <a:bodyPr/>
          <a:lstStyle/>
          <a:p>
            <a:r>
              <a:rPr lang="en-US" smtClean="0"/>
              <a:t>Links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smtClean="0">
                <a:hlinkClick r:id="rId2"/>
              </a:rPr>
              <a:t>ILC Confluence </a:t>
            </a:r>
            <a:r>
              <a:rPr lang="en-US" smtClean="0">
                <a:hlinkClick r:id="rId2"/>
              </a:rPr>
              <a:t>Wiki</a:t>
            </a:r>
            <a:endParaRPr lang="en-US" smtClean="0"/>
          </a:p>
          <a:p>
            <a:r>
              <a:rPr lang="en-US" smtClean="0">
                <a:hlinkClick r:id="rId3"/>
              </a:rPr>
              <a:t>LCSim Tutorials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/>
          <a:lstStyle/>
          <a:p>
            <a:r>
              <a:rPr lang="en-US" smtClean="0"/>
              <a:t>Full Workflow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2296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smtClean="0"/>
              <a:t>event generation</a:t>
            </a:r>
          </a:p>
          <a:p>
            <a:pPr lvl="1"/>
            <a:r>
              <a:rPr lang="en-US" smtClean="0"/>
              <a:t>generate StdHep physics events using generator of choice (Pythia, etc.)</a:t>
            </a:r>
            <a:endParaRPr lang="en-US" smtClean="0"/>
          </a:p>
          <a:p>
            <a:r>
              <a:rPr lang="en-US" smtClean="0"/>
              <a:t>full detector simulation </a:t>
            </a:r>
          </a:p>
          <a:p>
            <a:pPr lvl="1"/>
            <a:r>
              <a:rPr lang="en-US" smtClean="0"/>
              <a:t>run SLIC with LCDD detector and StdHep file</a:t>
            </a:r>
          </a:p>
          <a:p>
            <a:pPr lvl="1"/>
            <a:r>
              <a:rPr lang="en-US" smtClean="0"/>
              <a:t>produces LCIO with sim data</a:t>
            </a:r>
          </a:p>
          <a:p>
            <a:r>
              <a:rPr lang="en-US" smtClean="0"/>
              <a:t>LCSim </a:t>
            </a:r>
          </a:p>
          <a:p>
            <a:pPr lvl="1"/>
            <a:r>
              <a:rPr lang="en-US" smtClean="0"/>
              <a:t>run reconstruction and analysis in batch mode using XML steering files</a:t>
            </a:r>
            <a:endParaRPr lang="en-US" smtClean="0"/>
          </a:p>
          <a:p>
            <a:pPr lvl="1"/>
            <a:r>
              <a:rPr lang="en-US" smtClean="0"/>
              <a:t>produces LCIO with sim + recon data</a:t>
            </a:r>
          </a:p>
          <a:p>
            <a:pPr lvl="1"/>
            <a:r>
              <a:rPr lang="en-US" smtClean="0"/>
              <a:t>create histograms using AIDA and save them</a:t>
            </a:r>
          </a:p>
          <a:p>
            <a:r>
              <a:rPr lang="en-US" smtClean="0"/>
              <a:t>JAS3</a:t>
            </a:r>
          </a:p>
          <a:p>
            <a:pPr lvl="1"/>
            <a:r>
              <a:rPr lang="en-US" smtClean="0"/>
              <a:t>load LCIO file and view in browser and event display</a:t>
            </a:r>
          </a:p>
          <a:p>
            <a:pPr lvl="1"/>
            <a:r>
              <a:rPr lang="en-US" smtClean="0"/>
              <a:t>load AIDA histograms to view/style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mtClean="0"/>
              <a:t>Preliminaries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analysis in Java</a:t>
            </a:r>
          </a:p>
          <a:p>
            <a:pPr lvl="1"/>
            <a:r>
              <a:rPr lang="en-US" smtClean="0"/>
              <a:t>Java </a:t>
            </a:r>
            <a:r>
              <a:rPr lang="en-US" smtClean="0"/>
              <a:t>JDK 1.6 </a:t>
            </a:r>
          </a:p>
          <a:p>
            <a:pPr lvl="1"/>
            <a:r>
              <a:rPr lang="en-US" smtClean="0"/>
              <a:t>Maven 3</a:t>
            </a:r>
          </a:p>
          <a:p>
            <a:pPr lvl="1"/>
            <a:r>
              <a:rPr lang="en-US" smtClean="0"/>
              <a:t>Netbeans or other IDE such as Eclipse</a:t>
            </a:r>
          </a:p>
          <a:p>
            <a:r>
              <a:rPr lang="en-US" smtClean="0"/>
              <a:t>simulation</a:t>
            </a:r>
          </a:p>
          <a:p>
            <a:pPr lvl="1"/>
            <a:r>
              <a:rPr lang="en-US" smtClean="0"/>
              <a:t>StdHep event </a:t>
            </a:r>
            <a:r>
              <a:rPr lang="en-US" smtClean="0"/>
              <a:t>generators</a:t>
            </a:r>
          </a:p>
          <a:p>
            <a:pPr lvl="2"/>
            <a:r>
              <a:rPr lang="en-US" smtClean="0"/>
              <a:t>for creating physics events</a:t>
            </a:r>
          </a:p>
          <a:p>
            <a:pPr lvl="2"/>
            <a:r>
              <a:rPr lang="en-US" smtClean="0"/>
              <a:t>usually best to have 1 person in charge of this for consistency</a:t>
            </a:r>
            <a:endParaRPr lang="en-US" smtClean="0"/>
          </a:p>
          <a:p>
            <a:pPr lvl="1"/>
            <a:r>
              <a:rPr lang="en-US" smtClean="0"/>
              <a:t>SimDist for building SLIC</a:t>
            </a:r>
            <a:endParaRPr lang="en-US" smtClean="0"/>
          </a:p>
          <a:p>
            <a:pPr lvl="2"/>
            <a:r>
              <a:rPr lang="en-US" smtClean="0"/>
              <a:t>g++, Make, CMake, wget, etc.</a:t>
            </a:r>
          </a:p>
          <a:p>
            <a:pPr lvl="2"/>
            <a:r>
              <a:rPr lang="en-US" smtClean="0"/>
              <a:t>configure script will tell you what you’re missing</a:t>
            </a:r>
          </a:p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CVS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All projects in LCSim are contained in SLAC’s Freehep CVS repository</a:t>
            </a:r>
            <a:r>
              <a:rPr lang="en-US" smtClean="0"/>
              <a:t>.</a:t>
            </a:r>
          </a:p>
          <a:p>
            <a:pPr lvl="1"/>
            <a:r>
              <a:rPr lang="en-US" smtClean="0"/>
              <a:t>Need to get a CVS account to checkin changes.</a:t>
            </a:r>
          </a:p>
          <a:p>
            <a:pPr lvl="1"/>
            <a:r>
              <a:rPr lang="en-US" smtClean="0"/>
              <a:t>contact </a:t>
            </a:r>
            <a:r>
              <a:rPr lang="en-US" smtClean="0"/>
              <a:t>tony_johnson AT slac.stanford.edu</a:t>
            </a:r>
            <a:endParaRPr lang="en-US" smtClean="0"/>
          </a:p>
          <a:p>
            <a:r>
              <a:rPr lang="en-US" smtClean="0"/>
              <a:t>setting the </a:t>
            </a:r>
            <a:r>
              <a:rPr lang="en-US" smtClean="0"/>
              <a:t>CVSROOT (uses anonymous instead of your real CVS user name)</a:t>
            </a:r>
            <a:endParaRPr lang="en-US" smtClean="0"/>
          </a:p>
          <a:p>
            <a:pPr>
              <a:buNone/>
            </a:pPr>
            <a:r>
              <a:rPr lang="en-US"/>
              <a:t>	</a:t>
            </a:r>
            <a:r>
              <a:rPr lang="en-US" sz="2000" smtClean="0"/>
              <a:t>export CVSROOT=:pserver:anonymous@cvs.freehep.org:/cvs/lcd</a:t>
            </a:r>
          </a:p>
          <a:p>
            <a:r>
              <a:rPr lang="en-US" smtClean="0"/>
              <a:t>checking out a project (with CVSROOT set)</a:t>
            </a:r>
            <a:endParaRPr lang="en-US"/>
          </a:p>
          <a:p>
            <a:pPr>
              <a:buNone/>
            </a:pPr>
            <a:r>
              <a:rPr lang="en-US" smtClean="0"/>
              <a:t>    </a:t>
            </a:r>
            <a:r>
              <a:rPr lang="en-US" sz="2400" smtClean="0"/>
              <a:t>cvs co lcsim </a:t>
            </a:r>
          </a:p>
          <a:p>
            <a:pPr>
              <a:buNone/>
            </a:pPr>
            <a:r>
              <a:rPr lang="en-US" sz="2400"/>
              <a:t>	</a:t>
            </a:r>
            <a:r>
              <a:rPr lang="en-US" sz="2400" smtClean="0"/>
              <a:t>cvs co SimDist</a:t>
            </a:r>
          </a:p>
          <a:p>
            <a:pPr>
              <a:buNone/>
            </a:pPr>
            <a:r>
              <a:rPr lang="en-US" sz="2400"/>
              <a:t>	</a:t>
            </a:r>
            <a:r>
              <a:rPr lang="en-US" sz="2400" smtClean="0"/>
              <a:t>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Simulator for the Linear Collider</a:t>
            </a:r>
          </a:p>
          <a:p>
            <a:r>
              <a:rPr lang="en-US" smtClean="0"/>
              <a:t>LCDD XML format for detector representation</a:t>
            </a:r>
          </a:p>
          <a:p>
            <a:r>
              <a:rPr lang="en-US" smtClean="0"/>
              <a:t>grid compatible</a:t>
            </a:r>
          </a:p>
          <a:p>
            <a:r>
              <a:rPr lang="en-US" smtClean="0"/>
              <a:t>fast, easy to use </a:t>
            </a:r>
            <a:endParaRPr lang="en-US"/>
          </a:p>
          <a:p>
            <a:r>
              <a:rPr lang="en-US" smtClean="0"/>
              <a:t>command line interface</a:t>
            </a:r>
          </a:p>
          <a:p>
            <a:r>
              <a:rPr lang="en-US" smtClean="0"/>
              <a:t>Geant4 backend with built-in visualization output (OpenGL, VRML, HepRep, etc.)</a:t>
            </a:r>
          </a:p>
          <a:p>
            <a:r>
              <a:rPr lang="en-US" smtClean="0"/>
              <a:t>LCIO output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943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SLIC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124200" y="2895600"/>
            <a:ext cx="5791200" cy="1981200"/>
          </a:xfrm>
          <a:prstGeom prst="round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307080" y="3055620"/>
            <a:ext cx="5455920" cy="754380"/>
          </a:xfrm>
          <a:prstGeom prst="round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SLIC Frontend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284220" y="3970020"/>
            <a:ext cx="1211580" cy="754380"/>
          </a:xfrm>
          <a:prstGeom prst="round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Geant4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640580" y="3970020"/>
            <a:ext cx="1150620" cy="754380"/>
          </a:xfrm>
          <a:prstGeom prst="round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LCDD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88380" y="3970020"/>
            <a:ext cx="1074420" cy="754380"/>
          </a:xfrm>
          <a:prstGeom prst="round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LCIO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391400" y="3970020"/>
            <a:ext cx="1371600" cy="754380"/>
          </a:xfrm>
          <a:prstGeom prst="round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HepPDT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00400" y="838200"/>
            <a:ext cx="1600200" cy="121920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LCDD Geometry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&lt;xml/&gt;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81600" y="838200"/>
            <a:ext cx="1524000" cy="121920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StdHep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Events</a:t>
            </a:r>
          </a:p>
        </p:txBody>
      </p:sp>
      <p:sp>
        <p:nvSpPr>
          <p:cNvPr id="15" name="Right Arrow 14"/>
          <p:cNvSpPr/>
          <p:nvPr/>
        </p:nvSpPr>
        <p:spPr>
          <a:xfrm rot="2790366">
            <a:off x="3913622" y="2279571"/>
            <a:ext cx="533400" cy="304800"/>
          </a:xfrm>
          <a:prstGeom prst="rightArrow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 rot="7364391">
            <a:off x="5556872" y="2287953"/>
            <a:ext cx="533400" cy="304800"/>
          </a:xfrm>
          <a:prstGeom prst="rightArrow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 rot="18193479">
            <a:off x="7550718" y="2284194"/>
            <a:ext cx="533400" cy="304800"/>
          </a:xfrm>
          <a:prstGeom prst="rightArrow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62800" y="838200"/>
            <a:ext cx="1524000" cy="121920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LCIO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Events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3508" y="5257800"/>
            <a:ext cx="87180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slic</a:t>
            </a:r>
            <a:r>
              <a:rPr lang="en-US" dirty="0" smtClean="0"/>
              <a:t> –g </a:t>
            </a:r>
            <a:r>
              <a:rPr lang="en-US" dirty="0" err="1" smtClean="0"/>
              <a:t>geometry.lcdd</a:t>
            </a:r>
            <a:r>
              <a:rPr lang="en-US" dirty="0" smtClean="0"/>
              <a:t> –m stuff.mac –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events.stdhep</a:t>
            </a:r>
            <a:r>
              <a:rPr lang="en-US" dirty="0" smtClean="0"/>
              <a:t> –o </a:t>
            </a:r>
            <a:r>
              <a:rPr lang="en-US" dirty="0" err="1" smtClean="0"/>
              <a:t>output.slcio</a:t>
            </a:r>
            <a:r>
              <a:rPr lang="en-US" dirty="0" smtClean="0"/>
              <a:t> –l QGSP_BERT –r 1000</a:t>
            </a:r>
          </a:p>
          <a:p>
            <a:r>
              <a:rPr lang="en-US" dirty="0" err="1" smtClean="0"/>
              <a:t>slic</a:t>
            </a:r>
            <a:r>
              <a:rPr lang="en-US" dirty="0" smtClean="0"/>
              <a:t> –h # print help</a:t>
            </a:r>
          </a:p>
          <a:p>
            <a:r>
              <a:rPr lang="en-US" dirty="0" err="1" smtClean="0"/>
              <a:t>slic</a:t>
            </a:r>
            <a:r>
              <a:rPr lang="en-US" dirty="0" smtClean="0"/>
              <a:t> –m run.mac # run with macro only</a:t>
            </a:r>
          </a:p>
          <a:p>
            <a:r>
              <a:rPr lang="en-US" dirty="0" err="1" smtClean="0"/>
              <a:t>slic</a:t>
            </a:r>
            <a:r>
              <a:rPr lang="en-US" dirty="0" smtClean="0"/>
              <a:t> –n # run interactively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36355" y="5040868"/>
            <a:ext cx="3649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 Command Line Usage: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28600" y="76200"/>
            <a:ext cx="2743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 Flexible command-line  simulation tool with Geant4 backend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StdHep</a:t>
            </a:r>
            <a:r>
              <a:rPr lang="en-US" dirty="0" smtClean="0"/>
              <a:t> event input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 LCIO event output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 Grid ready (no ext. DB or internet connection required)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 Fully descriptive runtime geometry with no “magic numbers” (LCDD)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 Extended particle set from </a:t>
            </a:r>
            <a:r>
              <a:rPr lang="en-US" dirty="0" err="1" smtClean="0"/>
              <a:t>HepPDT</a:t>
            </a:r>
            <a:r>
              <a:rPr lang="en-US" dirty="0" smtClean="0"/>
              <a:t> (SUSY, resonances, etc.) with generic tracking + </a:t>
            </a:r>
            <a:r>
              <a:rPr lang="en-US" dirty="0" err="1" smtClean="0"/>
              <a:t>edep</a:t>
            </a:r>
            <a:endParaRPr lang="en-US" dirty="0" smtClean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 Maintained by SLAC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 Also used by non-ILC experiments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E97F-6B3B-4D3E-B03B-62C39BC0108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838200"/>
          </a:xfrm>
        </p:spPr>
        <p:txBody>
          <a:bodyPr/>
          <a:lstStyle/>
          <a:p>
            <a:r>
              <a:rPr lang="en-US" smtClean="0"/>
              <a:t>SimDist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for building SLIC locally</a:t>
            </a:r>
          </a:p>
          <a:p>
            <a:pPr>
              <a:buNone/>
            </a:pPr>
            <a:r>
              <a:rPr lang="en-US"/>
              <a:t>	</a:t>
            </a:r>
            <a:r>
              <a:rPr lang="en-US" sz="2600" smtClean="0"/>
              <a:t>cvs co SimDist</a:t>
            </a:r>
          </a:p>
          <a:p>
            <a:pPr>
              <a:buNone/>
            </a:pPr>
            <a:r>
              <a:rPr lang="en-US" sz="2600"/>
              <a:t>	</a:t>
            </a:r>
            <a:r>
              <a:rPr lang="en-US" sz="2600" smtClean="0"/>
              <a:t>cd SimDist</a:t>
            </a:r>
          </a:p>
          <a:p>
            <a:pPr>
              <a:buNone/>
            </a:pPr>
            <a:r>
              <a:rPr lang="en-US" sz="2600"/>
              <a:t>	</a:t>
            </a:r>
            <a:r>
              <a:rPr lang="en-US" sz="2600" smtClean="0"/>
              <a:t>./configure [options]</a:t>
            </a:r>
          </a:p>
          <a:p>
            <a:pPr>
              <a:buNone/>
            </a:pPr>
            <a:r>
              <a:rPr lang="en-US" sz="2600"/>
              <a:t>	</a:t>
            </a:r>
            <a:r>
              <a:rPr lang="en-US" sz="2600" smtClean="0"/>
              <a:t>make</a:t>
            </a:r>
          </a:p>
          <a:p>
            <a:pPr>
              <a:buNone/>
            </a:pPr>
            <a:endParaRPr lang="en-US" smtClean="0"/>
          </a:p>
          <a:p>
            <a:r>
              <a:rPr lang="en-US" smtClean="0"/>
              <a:t>for batch build</a:t>
            </a:r>
          </a:p>
          <a:p>
            <a:pPr>
              <a:buNone/>
            </a:pPr>
            <a:r>
              <a:rPr lang="en-US"/>
              <a:t>	</a:t>
            </a:r>
            <a:r>
              <a:rPr lang="en-US" sz="2600" smtClean="0"/>
              <a:t>./batch_configure</a:t>
            </a:r>
          </a:p>
          <a:p>
            <a:pPr>
              <a:buNone/>
            </a:pPr>
            <a:endParaRPr lang="en-US"/>
          </a:p>
          <a:p>
            <a:r>
              <a:rPr lang="en-US" smtClean="0"/>
              <a:t>to </a:t>
            </a:r>
            <a:r>
              <a:rPr lang="en-US" smtClean="0"/>
              <a:t>test (should show splash screen)</a:t>
            </a:r>
            <a:endParaRPr lang="en-US" smtClean="0"/>
          </a:p>
          <a:p>
            <a:pPr>
              <a:buNone/>
            </a:pPr>
            <a:r>
              <a:rPr lang="en-US"/>
              <a:t>	</a:t>
            </a:r>
            <a:r>
              <a:rPr lang="en-US" sz="2600" smtClean="0"/>
              <a:t>./scripts/slic.sh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2493-6669-4914-82F9-E7030D4EE6D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1140</Words>
  <Application>Microsoft Office PowerPoint</Application>
  <PresentationFormat>On-screen Show (4:3)</PresentationFormat>
  <Paragraphs>408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LCSim Tutorial  for Muon Collider Detector Studies</vt:lpstr>
      <vt:lpstr>What can LCSim Framework do?</vt:lpstr>
      <vt:lpstr>Framework Overview</vt:lpstr>
      <vt:lpstr>Full Workflow</vt:lpstr>
      <vt:lpstr>Preliminaries</vt:lpstr>
      <vt:lpstr>CVS</vt:lpstr>
      <vt:lpstr>SLIC</vt:lpstr>
      <vt:lpstr>SLIC</vt:lpstr>
      <vt:lpstr>SimDist</vt:lpstr>
      <vt:lpstr>Running SLIC</vt:lpstr>
      <vt:lpstr>LCSim</vt:lpstr>
      <vt:lpstr>Building LCSim</vt:lpstr>
      <vt:lpstr>Running LCSim</vt:lpstr>
      <vt:lpstr>Drivers</vt:lpstr>
      <vt:lpstr>Accessing Event Data</vt:lpstr>
      <vt:lpstr>LCIO Data Format</vt:lpstr>
      <vt:lpstr>LCSim XML</vt:lpstr>
      <vt:lpstr>Anatomy of an LCSim XML File</vt:lpstr>
      <vt:lpstr>Driver Parameters</vt:lpstr>
      <vt:lpstr>Booking Histograms</vt:lpstr>
      <vt:lpstr>AIDA</vt:lpstr>
      <vt:lpstr>Saving Output from XML</vt:lpstr>
      <vt:lpstr>MCD Analysis</vt:lpstr>
      <vt:lpstr>Running MCD Analysis Sample Code</vt:lpstr>
      <vt:lpstr>JAS3 / Wired</vt:lpstr>
      <vt:lpstr>JAS3 Setup</vt:lpstr>
      <vt:lpstr>Working with JAS3 </vt:lpstr>
      <vt:lpstr>Detectors</vt:lpstr>
      <vt:lpstr>GeomConverter</vt:lpstr>
      <vt:lpstr>Sample Detector Data</vt:lpstr>
      <vt:lpstr>Hidden Directories (Where is everything?!)</vt:lpstr>
      <vt:lpstr>Links</vt:lpstr>
    </vt:vector>
  </TitlesOfParts>
  <Company>SLAC National Accelerator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LCSim Tutorial</dc:title>
  <dc:creator>jeremym</dc:creator>
  <cp:lastModifiedBy>jeremym</cp:lastModifiedBy>
  <cp:revision>167</cp:revision>
  <dcterms:created xsi:type="dcterms:W3CDTF">2012-12-17T23:24:51Z</dcterms:created>
  <dcterms:modified xsi:type="dcterms:W3CDTF">2012-12-19T00:32:02Z</dcterms:modified>
</cp:coreProperties>
</file>