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ygtqKv3Zic5WDtZySB0smR7Ve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44c0de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944c0de5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944c0de5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50" cy="30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7314" y="408441"/>
            <a:ext cx="1786846" cy="6437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275" cy="202996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724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746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5" name="Google Shape;85;p14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507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"/>
          </p:nvPr>
        </p:nvSpPr>
        <p:spPr>
          <a:xfrm>
            <a:off x="457201" y="102896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507" cy="8901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0" name="Google Shape;90;p14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12" cy="9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585" cy="15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8" name="Google Shape;98;p15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7" name="Google Shape;107;p16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6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23" cy="3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23" cy="3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585" cy="68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60" cy="26860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7" name="Google Shape;117;p17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60" cy="26860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5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374" cy="28081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480" cy="4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3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374" cy="28081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8" name="Google Shape;128;p18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480" cy="4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2901" cy="36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6" name="Google Shape;136;p19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7" name="Google Shape;137;p19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584" cy="160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244" cy="13654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20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4" name="Google Shape;144;p20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5" name="Google Shape;145;p20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52" cy="108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290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1" name="Google Shape;161;p21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3" name="Google Shape;163;p21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374" cy="13834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7" name="Google Shape;167;p21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480" cy="2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2901" cy="60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">
  <p:cSld name="*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57201" y="1408346"/>
            <a:ext cx="8372901" cy="33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57201" y="1009912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7976" y="4545002"/>
            <a:ext cx="1557337" cy="56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 descr="aerial view of Argonne with APS in front 5730-00068.jpg"/>
          <p:cNvPicPr preferRelativeResize="0"/>
          <p:nvPr/>
        </p:nvPicPr>
        <p:blipFill rotWithShape="1">
          <a:blip r:embed="rId3">
            <a:alphaModFix/>
          </a:blip>
          <a:srcRect t="10681" b="7134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0" y="-20265"/>
            <a:ext cx="9144000" cy="4508954"/>
          </a:xfrm>
          <a:prstGeom prst="rect">
            <a:avLst/>
          </a:prstGeom>
          <a:solidFill>
            <a:schemeClr val="accent2">
              <a:alpha val="84313"/>
            </a:scheme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275" cy="202996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724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3"/>
          </p:nvPr>
        </p:nvSpPr>
        <p:spPr>
          <a:xfrm>
            <a:off x="1" y="153714"/>
            <a:ext cx="5851526" cy="96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3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7976" y="82331"/>
            <a:ext cx="1557337" cy="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874" cy="207115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904" cy="64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14" cy="24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589" cy="2071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648" cy="33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7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7976" y="170633"/>
            <a:ext cx="1557337" cy="5610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874" cy="207115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28" cy="83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71" cy="56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14" cy="24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589" cy="2071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72" cy="3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ull Frame">
  <p:cSld name="*Pic - Full Frame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>
            <a:spLocks noGrp="1"/>
          </p:cNvSpPr>
          <p:nvPr>
            <p:ph type="pic" idx="2"/>
          </p:nvPr>
        </p:nvSpPr>
        <p:spPr>
          <a:xfrm>
            <a:off x="218127" y="6978"/>
            <a:ext cx="892587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0" y="3581400"/>
            <a:ext cx="9144000" cy="1562100"/>
          </a:xfrm>
          <a:prstGeom prst="rect">
            <a:avLst/>
          </a:prstGeom>
          <a:solidFill>
            <a:schemeClr val="dk2">
              <a:alpha val="90588"/>
            </a:scheme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469901" y="3782231"/>
            <a:ext cx="8321040" cy="103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3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873" cy="27420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60" cy="274796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7" name="Google Shape;237;p30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60" cy="27479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088" cy="27552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6" name="Google Shape;246;p31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088" cy="275523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31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7888" cy="27552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8" name="Google Shape;248;p31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100" cy="59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6" name="Google Shape;256;p32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7" name="Google Shape;257;p32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280" cy="16787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8" name="Google Shape;258;p32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280" cy="167871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9" name="Google Shape;259;p32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52" cy="13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469" cy="35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2901" cy="302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39" cy="24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9754" y="4562475"/>
            <a:ext cx="1540844" cy="55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 descr="aerial view of Argonne with APS in front 5730-00068.jpg"/>
          <p:cNvPicPr preferRelativeResize="0"/>
          <p:nvPr/>
        </p:nvPicPr>
        <p:blipFill rotWithShape="1">
          <a:blip r:embed="rId3">
            <a:alphaModFix/>
          </a:blip>
          <a:srcRect t="10681" b="7134"/>
          <a:stretch/>
        </p:blipFill>
        <p:spPr>
          <a:xfrm>
            <a:off x="0" y="0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0" y="-10684"/>
            <a:ext cx="9143999" cy="4499372"/>
          </a:xfrm>
          <a:prstGeom prst="rect">
            <a:avLst/>
          </a:prstGeom>
          <a:solidFill>
            <a:schemeClr val="accent2">
              <a:alpha val="89411"/>
            </a:schemeClr>
          </a:solidFill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losing slide">
  <p:cSld name="*Closing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 descr="C:\Users\amiesen\Desktop\anlrgbppt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9754" y="4562475"/>
            <a:ext cx="1540844" cy="55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aerial view of Argonne with APS in front 5730-00068.jpg"/>
          <p:cNvPicPr preferRelativeResize="0"/>
          <p:nvPr/>
        </p:nvPicPr>
        <p:blipFill rotWithShape="1">
          <a:blip r:embed="rId3">
            <a:alphaModFix/>
          </a:blip>
          <a:srcRect t="10681" b="7134"/>
          <a:stretch/>
        </p:blipFill>
        <p:spPr>
          <a:xfrm>
            <a:off x="0" y="0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0" y="-10684"/>
            <a:ext cx="9143999" cy="4499372"/>
          </a:xfrm>
          <a:prstGeom prst="rect">
            <a:avLst/>
          </a:prstGeom>
          <a:solidFill>
            <a:schemeClr val="accent2">
              <a:alpha val="89411"/>
            </a:schemeClr>
          </a:solidFill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closing statement (optional):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END WITH THANK YOU.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HAVE ANY BIG QUESTIONS?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8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57201" y="1030288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0" y="1428723"/>
            <a:ext cx="4023360" cy="331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4700588" y="1418007"/>
            <a:ext cx="4023360" cy="331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691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691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50" cy="15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481" cy="15658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6" name="Google Shape;76;p13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481" cy="15658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2901" cy="37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50" cy="15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C:\Users\amiesen\Desktop\anlrgbpptlogo.png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111490" y="4799992"/>
            <a:ext cx="775768" cy="279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57201" y="4827084"/>
            <a:ext cx="1418753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44c0de50e_0_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Argonne Quantum Network (ARQNET) Testbed</a:t>
            </a:r>
            <a:endParaRPr dirty="0"/>
          </a:p>
        </p:txBody>
      </p:sp>
      <p:sp>
        <p:nvSpPr>
          <p:cNvPr id="276" name="Google Shape;276;g2944c0de50e_0_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77" name="Google Shape;277;g2944c0de50e_0_0"/>
          <p:cNvSpPr txBox="1">
            <a:spLocks noGrp="1"/>
          </p:cNvSpPr>
          <p:nvPr>
            <p:ph type="body" idx="1"/>
          </p:nvPr>
        </p:nvSpPr>
        <p:spPr>
          <a:xfrm>
            <a:off x="442045" y="1266285"/>
            <a:ext cx="2998200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70000" lnSpcReduction="20000"/>
          </a:bodyPr>
          <a:lstStyle/>
          <a:p>
            <a:pPr marL="173037" lvl="0" indent="-138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Connects 5 buildings in the Argonne campus on a star topology using deployed fiber</a:t>
            </a:r>
            <a:endParaRPr dirty="0"/>
          </a:p>
          <a:p>
            <a:pPr marL="173037" lvl="0" indent="-138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Long distance connections to Fermilab and </a:t>
            </a:r>
            <a:r>
              <a:rPr lang="en-US" dirty="0" err="1"/>
              <a:t>StarLight</a:t>
            </a:r>
            <a:r>
              <a:rPr lang="en-US" dirty="0"/>
              <a:t> using dark fiber</a:t>
            </a:r>
            <a:endParaRPr dirty="0"/>
          </a:p>
          <a:p>
            <a:pPr marL="173037" lvl="0" indent="-138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 err="1"/>
              <a:t>NuCrypt</a:t>
            </a:r>
            <a:r>
              <a:rPr lang="en-US" dirty="0"/>
              <a:t> EPS – cascaded SHG-SPDC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|HH&gt; + |VV&gt;  Bell state generated in </a:t>
            </a:r>
            <a:r>
              <a:rPr lang="en-US" dirty="0" err="1"/>
              <a:t>Sagnac</a:t>
            </a:r>
            <a:r>
              <a:rPr lang="en-US" dirty="0"/>
              <a:t> Loop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3-wavelength channels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Pump @ 1550.1 nm (ITU Ch. 34)</a:t>
            </a:r>
            <a:endParaRPr dirty="0"/>
          </a:p>
          <a:p>
            <a:pPr marL="173037" lvl="0" indent="-13874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dirty="0" err="1"/>
              <a:t>Polatis</a:t>
            </a:r>
            <a:r>
              <a:rPr lang="en-US" dirty="0"/>
              <a:t> 16x16 SDN Switch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16 input and output channels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Controlled via REST and NETCONF APIs</a:t>
            </a:r>
            <a:endParaRPr dirty="0"/>
          </a:p>
          <a:p>
            <a:pPr marL="173037" lvl="0" indent="-13874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Quantum Opus SNSPD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2 detectors</a:t>
            </a:r>
            <a:endParaRPr dirty="0"/>
          </a:p>
          <a:p>
            <a:pPr marL="520700" lvl="1" indent="-202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dirty="0"/>
              <a:t>85% efficiency at 1550 nm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8" name="Google Shape;278;g2944c0de5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148" y="1223202"/>
            <a:ext cx="2213703" cy="3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944c0de5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677" y="1222647"/>
            <a:ext cx="3072524" cy="3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4E33-CD59-2067-8B7E-B07DACD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Structure &amp; 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9A25-658D-38BD-EB20-A6A2739AA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082421"/>
            <a:ext cx="8372901" cy="3317082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Argonne team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Ji Liu (co-PI), </a:t>
            </a:r>
            <a:r>
              <a:rPr lang="en-US" sz="1600" dirty="0">
                <a:solidFill>
                  <a:srgbClr val="191919"/>
                </a:solidFill>
                <a:effectLst/>
                <a:latin typeface="Helvetica Neue" panose="02000503000000020004" pitchFamily="2" charset="0"/>
              </a:rPr>
              <a:t>Md </a:t>
            </a:r>
            <a:r>
              <a:rPr lang="en-US" sz="1600" dirty="0" err="1">
                <a:solidFill>
                  <a:srgbClr val="191919"/>
                </a:solidFill>
                <a:effectLst/>
                <a:latin typeface="Helvetica Neue" panose="02000503000000020004" pitchFamily="2" charset="0"/>
              </a:rPr>
              <a:t>Shariful</a:t>
            </a:r>
            <a:r>
              <a:rPr lang="en-US" sz="1600" dirty="0">
                <a:solidFill>
                  <a:srgbClr val="191919"/>
                </a:solidFill>
                <a:effectLst/>
                <a:latin typeface="Helvetica Neue" panose="02000503000000020004" pitchFamily="2" charset="0"/>
              </a:rPr>
              <a:t> Islam, ARQNET team</a:t>
            </a:r>
          </a:p>
          <a:p>
            <a:pPr marL="114300" indent="0">
              <a:buNone/>
            </a:pPr>
            <a:endParaRPr lang="en-US" sz="16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Year1(FNAL, ANL)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</a:p>
          <a:p>
            <a:r>
              <a:rPr lang="en-US" sz="1600" dirty="0">
                <a:solidFill>
                  <a:srgbClr val="094C8A"/>
                </a:solidFill>
                <a:effectLst/>
                <a:latin typeface="Arial" panose="020B0604020202020204" pitchFamily="34" charset="0"/>
              </a:rPr>
              <a:t>Deployment of ultra-low jitter superconducting nanowire single photon detectors (SNSPDs) in the Fermilab and ANL </a:t>
            </a:r>
            <a:r>
              <a:rPr lang="en-US" sz="1600" dirty="0" err="1">
                <a:solidFill>
                  <a:srgbClr val="094C8A"/>
                </a:solidFill>
                <a:effectLst/>
                <a:latin typeface="Arial" panose="020B0604020202020204" pitchFamily="34" charset="0"/>
              </a:rPr>
              <a:t>QNodes</a:t>
            </a:r>
            <a:r>
              <a:rPr lang="en-US" sz="1600" dirty="0">
                <a:solidFill>
                  <a:srgbClr val="094C8A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Year2&amp;3(FNAL, Caltech, ANL)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</a:p>
          <a:p>
            <a:r>
              <a:rPr lang="en-US" sz="1600" dirty="0">
                <a:solidFill>
                  <a:srgbClr val="094C8A"/>
                </a:solidFill>
                <a:effectLst/>
                <a:latin typeface="Arial" panose="020B0604020202020204" pitchFamily="34" charset="0"/>
              </a:rPr>
              <a:t>Demonstrate long-distance entanglement swapping between Fermilab and ANL.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Year2&amp;3(NU, FNAL, Caltech, ANL)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</a:p>
          <a:p>
            <a:r>
              <a:rPr lang="en-US" sz="1600" dirty="0">
                <a:solidFill>
                  <a:srgbClr val="094C8A"/>
                </a:solidFill>
                <a:effectLst/>
                <a:latin typeface="Arial" panose="020B0604020202020204" pitchFamily="34" charset="0"/>
              </a:rPr>
              <a:t>Achieve entanglement swapping with classical coexistence.</a:t>
            </a:r>
          </a:p>
          <a:p>
            <a:endParaRPr lang="en-US" sz="1600" dirty="0">
              <a:solidFill>
                <a:srgbClr val="094C8A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191919"/>
              </a:solidFill>
              <a:effectLst/>
              <a:latin typeface="Helvetica Neue" panose="02000503000000020004" pitchFamily="2" charset="0"/>
            </a:endParaRPr>
          </a:p>
          <a:p>
            <a:endParaRPr lang="en-US" sz="1600" dirty="0">
              <a:solidFill>
                <a:srgbClr val="094C8A"/>
              </a:solidFill>
              <a:effectLst/>
              <a:latin typeface="Arial" panose="020B0604020202020204" pitchFamily="34" charset="0"/>
            </a:endParaRP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D9099-4E6B-FD95-EECD-CC1B79EE6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168</Words>
  <Application>Microsoft Macintosh PowerPoint</Application>
  <PresentationFormat>On-screen Show (16:9)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Noto Sans Symbols</vt:lpstr>
      <vt:lpstr>Arial</vt:lpstr>
      <vt:lpstr>Calibri</vt:lpstr>
      <vt:lpstr>Helvetica Neue</vt:lpstr>
      <vt:lpstr>presentation_16x9</vt:lpstr>
      <vt:lpstr>Argonne Quantum Network (ARQNET) Testbed</vt:lpstr>
      <vt:lpstr>Team Structure &amp; Project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Quantum Network (ARQNET) Testbed</dc:title>
  <dc:creator>Microsoft Office User</dc:creator>
  <cp:lastModifiedBy>Liu, Ji</cp:lastModifiedBy>
  <cp:revision>7</cp:revision>
  <dcterms:created xsi:type="dcterms:W3CDTF">2018-07-03T17:34:09Z</dcterms:created>
  <dcterms:modified xsi:type="dcterms:W3CDTF">2023-10-31T00:02:36Z</dcterms:modified>
</cp:coreProperties>
</file>