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56" d="100"/>
          <a:sy n="156"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1143000" y="685800"/>
            <a:ext cx="4572000" cy="3429000"/>
          </a:xfrm>
          <a:prstGeom prst="rect">
            <a:avLst/>
          </a:prstGeom>
        </p:spPr>
        <p:txBody>
          <a:bodyPr/>
          <a:lstStyle/>
          <a:p>
            <a:endParaRPr/>
          </a:p>
        </p:txBody>
      </p:sp>
      <p:sp>
        <p:nvSpPr>
          <p:cNvPr id="196" name="Shape 1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a:defRPr sz="1800"/>
            </a:pPr>
            <a:endParaRPr/>
          </a:p>
          <a:p>
            <a:pPr>
              <a:defRPr sz="1800"/>
            </a:pPr>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pPr>
              <a:defRPr sz="1800"/>
            </a:pPr>
            <a:endParaRPr/>
          </a:p>
          <a:p>
            <a:pPr>
              <a:defRPr sz="1800"/>
            </a:pPr>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8"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9" name="Body Level One…"/>
          <p:cNvSpPr txBox="1">
            <a:spLocks noGrp="1"/>
          </p:cNvSpPr>
          <p:nvPr>
            <p:ph type="body" idx="1"/>
          </p:nvPr>
        </p:nvSpPr>
        <p:spPr>
          <a:xfrm>
            <a:off x="457315" y="537568"/>
            <a:ext cx="8235751" cy="4116964"/>
          </a:xfrm>
          <a:prstGeom prst="rect">
            <a:avLst/>
          </a:prstGeom>
        </p:spPr>
        <p:txBody>
          <a:bodyPr lIns="0" tIns="0" rIns="0" bIns="0" anchor="ctr"/>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OBJECT_AND_TWO_OBJEC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06" name="Body Level One…"/>
          <p:cNvSpPr txBox="1">
            <a:spLocks noGrp="1"/>
          </p:cNvSpPr>
          <p:nvPr>
            <p:ph type="body" sz="half" idx="1"/>
          </p:nvPr>
        </p:nvSpPr>
        <p:spPr>
          <a:xfrm>
            <a:off x="457315" y="537568"/>
            <a:ext cx="4018820" cy="4116964"/>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07" name="Google Shape;82;p29"/>
          <p:cNvSpPr txBox="1">
            <a:spLocks noGrp="1"/>
          </p:cNvSpPr>
          <p:nvPr>
            <p:ph type="body" sz="quarter" idx="21"/>
          </p:nvPr>
        </p:nvSpPr>
        <p:spPr>
          <a:xfrm>
            <a:off x="4677492" y="537570"/>
            <a:ext cx="4018816" cy="1963710"/>
          </a:xfrm>
          <a:prstGeom prst="rect">
            <a:avLst/>
          </a:prstGeom>
        </p:spPr>
        <p:txBody>
          <a:bodyPr lIns="0" tIns="0" rIns="0" bIns="0"/>
          <a:lstStyle/>
          <a:p>
            <a:endParaRPr/>
          </a:p>
        </p:txBody>
      </p:sp>
      <p:sp>
        <p:nvSpPr>
          <p:cNvPr id="108" name="Google Shape;83;p29"/>
          <p:cNvSpPr txBox="1">
            <a:spLocks noGrp="1"/>
          </p:cNvSpPr>
          <p:nvPr>
            <p:ph type="body" sz="quarter" idx="22"/>
          </p:nvPr>
        </p:nvSpPr>
        <p:spPr>
          <a:xfrm>
            <a:off x="4677492" y="2688120"/>
            <a:ext cx="4018816" cy="1963712"/>
          </a:xfrm>
          <a:prstGeom prst="rect">
            <a:avLst/>
          </a:prstGeom>
        </p:spPr>
        <p:txBody>
          <a:bodyPr lIns="0" tIns="0" rIns="0" bIns="0"/>
          <a:lstStyle/>
          <a:p>
            <a:endParaRPr/>
          </a:p>
        </p:txBody>
      </p:sp>
      <p:sp>
        <p:nvSpPr>
          <p:cNvPr id="109"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_OBJECTS_OVER_TEXT">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17" name="Body Level One…"/>
          <p:cNvSpPr txBox="1">
            <a:spLocks noGrp="1"/>
          </p:cNvSpPr>
          <p:nvPr>
            <p:ph type="body" sz="quarter" idx="1"/>
          </p:nvPr>
        </p:nvSpPr>
        <p:spPr>
          <a:xfrm>
            <a:off x="457315" y="537568"/>
            <a:ext cx="4018820" cy="1963712"/>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18" name="Google Shape;95;p30"/>
          <p:cNvSpPr txBox="1">
            <a:spLocks noGrp="1"/>
          </p:cNvSpPr>
          <p:nvPr>
            <p:ph type="body" sz="quarter" idx="21"/>
          </p:nvPr>
        </p:nvSpPr>
        <p:spPr>
          <a:xfrm>
            <a:off x="4677492" y="537570"/>
            <a:ext cx="4018816" cy="1963710"/>
          </a:xfrm>
          <a:prstGeom prst="rect">
            <a:avLst/>
          </a:prstGeom>
        </p:spPr>
        <p:txBody>
          <a:bodyPr lIns="0" tIns="0" rIns="0" bIns="0"/>
          <a:lstStyle/>
          <a:p>
            <a:endParaRPr/>
          </a:p>
        </p:txBody>
      </p:sp>
      <p:sp>
        <p:nvSpPr>
          <p:cNvPr id="119" name="Google Shape;96;p30"/>
          <p:cNvSpPr txBox="1">
            <a:spLocks noGrp="1"/>
          </p:cNvSpPr>
          <p:nvPr>
            <p:ph type="body" sz="half" idx="22"/>
          </p:nvPr>
        </p:nvSpPr>
        <p:spPr>
          <a:xfrm>
            <a:off x="457315" y="2688120"/>
            <a:ext cx="8235751" cy="1963712"/>
          </a:xfrm>
          <a:prstGeom prst="rect">
            <a:avLst/>
          </a:prstGeom>
        </p:spPr>
        <p:txBody>
          <a:bodyPr lIns="0" tIns="0" rIns="0" bIns="0"/>
          <a:lstStyle/>
          <a:p>
            <a:endParaRPr/>
          </a:p>
        </p:txBody>
      </p:sp>
      <p:sp>
        <p:nvSpPr>
          <p:cNvPr id="120"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_OVER_TEXT">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28" name="Body Level One…"/>
          <p:cNvSpPr txBox="1">
            <a:spLocks noGrp="1"/>
          </p:cNvSpPr>
          <p:nvPr>
            <p:ph type="body" sz="half" idx="1"/>
          </p:nvPr>
        </p:nvSpPr>
        <p:spPr>
          <a:xfrm>
            <a:off x="457315" y="537568"/>
            <a:ext cx="8235751" cy="1963712"/>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9" name="Google Shape;108;p31"/>
          <p:cNvSpPr txBox="1">
            <a:spLocks noGrp="1"/>
          </p:cNvSpPr>
          <p:nvPr>
            <p:ph type="body" sz="half" idx="21"/>
          </p:nvPr>
        </p:nvSpPr>
        <p:spPr>
          <a:xfrm>
            <a:off x="457315" y="2688120"/>
            <a:ext cx="8235751" cy="1963712"/>
          </a:xfrm>
          <a:prstGeom prst="rect">
            <a:avLst/>
          </a:prstGeom>
        </p:spPr>
        <p:txBody>
          <a:bodyPr lIns="0" tIns="0" rIns="0" bIns="0"/>
          <a:lstStyle/>
          <a:p>
            <a:endParaRPr/>
          </a:p>
        </p:txBody>
      </p:sp>
      <p:sp>
        <p:nvSpPr>
          <p:cNvPr id="130"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UR_OBJECTS">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38" name="Body Level One…"/>
          <p:cNvSpPr txBox="1">
            <a:spLocks noGrp="1"/>
          </p:cNvSpPr>
          <p:nvPr>
            <p:ph type="body" sz="quarter" idx="1"/>
          </p:nvPr>
        </p:nvSpPr>
        <p:spPr>
          <a:xfrm>
            <a:off x="457315" y="537568"/>
            <a:ext cx="4018820" cy="1963712"/>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9" name="Google Shape;120;p32"/>
          <p:cNvSpPr txBox="1">
            <a:spLocks noGrp="1"/>
          </p:cNvSpPr>
          <p:nvPr>
            <p:ph type="body" sz="quarter" idx="21"/>
          </p:nvPr>
        </p:nvSpPr>
        <p:spPr>
          <a:xfrm>
            <a:off x="4677492" y="537570"/>
            <a:ext cx="4018816" cy="1963710"/>
          </a:xfrm>
          <a:prstGeom prst="rect">
            <a:avLst/>
          </a:prstGeom>
        </p:spPr>
        <p:txBody>
          <a:bodyPr lIns="0" tIns="0" rIns="0" bIns="0"/>
          <a:lstStyle/>
          <a:p>
            <a:endParaRPr/>
          </a:p>
        </p:txBody>
      </p:sp>
      <p:sp>
        <p:nvSpPr>
          <p:cNvPr id="140" name="Google Shape;121;p32"/>
          <p:cNvSpPr txBox="1">
            <a:spLocks noGrp="1"/>
          </p:cNvSpPr>
          <p:nvPr>
            <p:ph type="body" sz="quarter" idx="22"/>
          </p:nvPr>
        </p:nvSpPr>
        <p:spPr>
          <a:xfrm>
            <a:off x="457316" y="2688120"/>
            <a:ext cx="4018816" cy="1963712"/>
          </a:xfrm>
          <a:prstGeom prst="rect">
            <a:avLst/>
          </a:prstGeom>
        </p:spPr>
        <p:txBody>
          <a:bodyPr lIns="0" tIns="0" rIns="0" bIns="0"/>
          <a:lstStyle/>
          <a:p>
            <a:endParaRPr/>
          </a:p>
        </p:txBody>
      </p:sp>
      <p:sp>
        <p:nvSpPr>
          <p:cNvPr id="141" name="Google Shape;122;p32"/>
          <p:cNvSpPr txBox="1">
            <a:spLocks noGrp="1"/>
          </p:cNvSpPr>
          <p:nvPr>
            <p:ph type="body" sz="quarter" idx="23"/>
          </p:nvPr>
        </p:nvSpPr>
        <p:spPr>
          <a:xfrm>
            <a:off x="4677492" y="2688120"/>
            <a:ext cx="4018816" cy="1963712"/>
          </a:xfrm>
          <a:prstGeom prst="rect">
            <a:avLst/>
          </a:prstGeom>
        </p:spPr>
        <p:txBody>
          <a:bodyPr lIns="0" tIns="0" rIns="0" bIns="0"/>
          <a:lstStyle/>
          <a:p>
            <a:endParaRPr/>
          </a:p>
        </p:txBody>
      </p:sp>
      <p:sp>
        <p:nvSpPr>
          <p:cNvPr id="142"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150" name="Body Level One…"/>
          <p:cNvSpPr txBox="1">
            <a:spLocks noGrp="1"/>
          </p:cNvSpPr>
          <p:nvPr>
            <p:ph type="body" sz="quarter" idx="1"/>
          </p:nvPr>
        </p:nvSpPr>
        <p:spPr>
          <a:xfrm>
            <a:off x="457315" y="537568"/>
            <a:ext cx="2651735" cy="1963712"/>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51" name="Google Shape;134;p33"/>
          <p:cNvSpPr txBox="1">
            <a:spLocks noGrp="1"/>
          </p:cNvSpPr>
          <p:nvPr>
            <p:ph type="body" sz="quarter" idx="21"/>
          </p:nvPr>
        </p:nvSpPr>
        <p:spPr>
          <a:xfrm>
            <a:off x="3242026" y="537570"/>
            <a:ext cx="2651733" cy="1963710"/>
          </a:xfrm>
          <a:prstGeom prst="rect">
            <a:avLst/>
          </a:prstGeom>
        </p:spPr>
        <p:txBody>
          <a:bodyPr lIns="0" tIns="0" rIns="0" bIns="0"/>
          <a:lstStyle/>
          <a:p>
            <a:endParaRPr/>
          </a:p>
        </p:txBody>
      </p:sp>
      <p:sp>
        <p:nvSpPr>
          <p:cNvPr id="152" name="Google Shape;135;p33"/>
          <p:cNvSpPr txBox="1">
            <a:spLocks noGrp="1"/>
          </p:cNvSpPr>
          <p:nvPr>
            <p:ph type="body" sz="quarter" idx="22"/>
          </p:nvPr>
        </p:nvSpPr>
        <p:spPr>
          <a:xfrm>
            <a:off x="6026466" y="537570"/>
            <a:ext cx="2651736" cy="1963710"/>
          </a:xfrm>
          <a:prstGeom prst="rect">
            <a:avLst/>
          </a:prstGeom>
        </p:spPr>
        <p:txBody>
          <a:bodyPr lIns="0" tIns="0" rIns="0" bIns="0"/>
          <a:lstStyle/>
          <a:p>
            <a:endParaRPr/>
          </a:p>
        </p:txBody>
      </p:sp>
      <p:sp>
        <p:nvSpPr>
          <p:cNvPr id="153" name="Google Shape;136;p33"/>
          <p:cNvSpPr txBox="1">
            <a:spLocks noGrp="1"/>
          </p:cNvSpPr>
          <p:nvPr>
            <p:ph type="body" sz="quarter" idx="23"/>
          </p:nvPr>
        </p:nvSpPr>
        <p:spPr>
          <a:xfrm>
            <a:off x="457316" y="2688120"/>
            <a:ext cx="2651733" cy="1963712"/>
          </a:xfrm>
          <a:prstGeom prst="rect">
            <a:avLst/>
          </a:prstGeom>
        </p:spPr>
        <p:txBody>
          <a:bodyPr lIns="0" tIns="0" rIns="0" bIns="0"/>
          <a:lstStyle/>
          <a:p>
            <a:endParaRPr/>
          </a:p>
        </p:txBody>
      </p:sp>
      <p:sp>
        <p:nvSpPr>
          <p:cNvPr id="154" name="Google Shape;137;p33"/>
          <p:cNvSpPr txBox="1">
            <a:spLocks noGrp="1"/>
          </p:cNvSpPr>
          <p:nvPr>
            <p:ph type="body" sz="quarter" idx="24"/>
          </p:nvPr>
        </p:nvSpPr>
        <p:spPr>
          <a:xfrm>
            <a:off x="3242026" y="2688120"/>
            <a:ext cx="2651733" cy="1963712"/>
          </a:xfrm>
          <a:prstGeom prst="rect">
            <a:avLst/>
          </a:prstGeom>
        </p:spPr>
        <p:txBody>
          <a:bodyPr lIns="0" tIns="0" rIns="0" bIns="0"/>
          <a:lstStyle/>
          <a:p>
            <a:endParaRPr/>
          </a:p>
        </p:txBody>
      </p:sp>
      <p:sp>
        <p:nvSpPr>
          <p:cNvPr id="155" name="Google Shape;138;p33"/>
          <p:cNvSpPr txBox="1">
            <a:spLocks noGrp="1"/>
          </p:cNvSpPr>
          <p:nvPr>
            <p:ph type="body" sz="quarter" idx="25"/>
          </p:nvPr>
        </p:nvSpPr>
        <p:spPr>
          <a:xfrm>
            <a:off x="6026466" y="2688120"/>
            <a:ext cx="2651736" cy="1963712"/>
          </a:xfrm>
          <a:prstGeom prst="rect">
            <a:avLst/>
          </a:prstGeom>
        </p:spPr>
        <p:txBody>
          <a:bodyPr lIns="0" tIns="0" rIns="0" bIns="0"/>
          <a:lstStyle/>
          <a:p>
            <a:endParaRPr/>
          </a:p>
        </p:txBody>
      </p:sp>
      <p:sp>
        <p:nvSpPr>
          <p:cNvPr id="156"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311949" y="744573"/>
            <a:ext cx="8527161" cy="2052679"/>
          </a:xfrm>
          <a:prstGeom prst="rect">
            <a:avLst/>
          </a:prstGeom>
        </p:spPr>
        <p:txBody>
          <a:bodyPr lIns="0" tIns="0" rIns="0" bIns="0" anchor="b"/>
          <a:lstStyle>
            <a:lvl1pPr algn="ctr">
              <a:defRPr sz="5200"/>
            </a:lvl1pPr>
          </a:lstStyle>
          <a:p>
            <a:r>
              <a:t>Title Text</a:t>
            </a:r>
          </a:p>
        </p:txBody>
      </p:sp>
      <p:sp>
        <p:nvSpPr>
          <p:cNvPr id="164" name="Body Level One…"/>
          <p:cNvSpPr txBox="1">
            <a:spLocks noGrp="1"/>
          </p:cNvSpPr>
          <p:nvPr>
            <p:ph type="body" sz="quarter" idx="1"/>
          </p:nvPr>
        </p:nvSpPr>
        <p:spPr>
          <a:xfrm>
            <a:off x="311942" y="2834122"/>
            <a:ext cx="8527160" cy="792678"/>
          </a:xfrm>
          <a:prstGeom prst="rect">
            <a:avLst/>
          </a:prstGeom>
        </p:spPr>
        <p:txBody>
          <a:bodyPr lIns="0" tIns="0" rIns="0" bIns="0"/>
          <a:lstStyle>
            <a:lvl1pPr marL="0" indent="228600" algn="ctr">
              <a:lnSpc>
                <a:spcPct val="100000"/>
              </a:lnSpc>
              <a:buClrTx/>
              <a:buSzTx/>
              <a:buFontTx/>
              <a:buNone/>
              <a:defRPr sz="2800"/>
            </a:lvl1pPr>
            <a:lvl2pPr marL="0" indent="228600" algn="ctr">
              <a:lnSpc>
                <a:spcPct val="100000"/>
              </a:lnSpc>
              <a:buClrTx/>
              <a:buSzTx/>
              <a:buFontTx/>
              <a:buNone/>
              <a:defRPr sz="2800"/>
            </a:lvl2pPr>
            <a:lvl3pPr marL="0" indent="228600" algn="ctr">
              <a:lnSpc>
                <a:spcPct val="100000"/>
              </a:lnSpc>
              <a:buClrTx/>
              <a:buSzTx/>
              <a:buFontTx/>
              <a:buNone/>
              <a:defRPr sz="2800"/>
            </a:lvl3pPr>
            <a:lvl4pPr marL="0" indent="228600" algn="ctr">
              <a:lnSpc>
                <a:spcPct val="100000"/>
              </a:lnSpc>
              <a:buClrTx/>
              <a:buSzTx/>
              <a:buFontTx/>
              <a:buNone/>
              <a:defRPr sz="2800"/>
            </a:lvl4pPr>
            <a:lvl5pPr marL="0" indent="228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xfrm>
            <a:off x="8479083" y="4663216"/>
            <a:ext cx="168090" cy="147830"/>
          </a:xfrm>
          <a:prstGeom prst="rect">
            <a:avLst/>
          </a:prstGeom>
        </p:spPr>
        <p:txBody>
          <a:bodyPr lIns="0" tIns="0" rIns="0" bIns="0" anchor="t">
            <a:spAutoFit/>
          </a:bodyPr>
          <a:lstStyle>
            <a:lvl1pPr algn="l">
              <a:defRPr sz="1100"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OBJECT 2">
    <p:spTree>
      <p:nvGrpSpPr>
        <p:cNvPr id="1" name=""/>
        <p:cNvGrpSpPr/>
        <p:nvPr/>
      </p:nvGrpSpPr>
      <p:grpSpPr>
        <a:xfrm>
          <a:off x="0" y="0"/>
          <a:ext cx="0" cy="0"/>
          <a:chOff x="0" y="0"/>
          <a:chExt cx="0" cy="0"/>
        </a:xfrm>
      </p:grpSpPr>
      <p:sp>
        <p:nvSpPr>
          <p:cNvPr id="172" name="Google Shape;159;p35"/>
          <p:cNvSpPr txBox="1"/>
          <p:nvPr/>
        </p:nvSpPr>
        <p:spPr>
          <a:xfrm>
            <a:off x="7867880" y="13766"/>
            <a:ext cx="1330913" cy="351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725" tIns="33725" rIns="33725" bIns="33725">
            <a:spAutoFit/>
          </a:bodyPr>
          <a:lstStyle>
            <a:lvl1pPr>
              <a:defRPr sz="2000" b="1" i="1">
                <a:solidFill>
                  <a:srgbClr val="005493"/>
                </a:solidFill>
              </a:defRPr>
            </a:lvl1pPr>
          </a:lstStyle>
          <a:p>
            <a:r>
              <a:t>HEP-CCE</a:t>
            </a:r>
          </a:p>
        </p:txBody>
      </p:sp>
      <p:pic>
        <p:nvPicPr>
          <p:cNvPr id="173" name="Google Shape;160;p35" descr="Google Shape;160;p35"/>
          <p:cNvPicPr>
            <a:picLocks noChangeAspect="1"/>
          </p:cNvPicPr>
          <p:nvPr/>
        </p:nvPicPr>
        <p:blipFill>
          <a:blip r:embed="rId2"/>
          <a:stretch>
            <a:fillRect/>
          </a:stretch>
        </p:blipFill>
        <p:spPr>
          <a:xfrm>
            <a:off x="695975" y="4743089"/>
            <a:ext cx="1827697" cy="305294"/>
          </a:xfrm>
          <a:prstGeom prst="rect">
            <a:avLst/>
          </a:prstGeom>
          <a:ln w="12700">
            <a:miter lim="400000"/>
          </a:ln>
        </p:spPr>
      </p:pic>
      <p:sp>
        <p:nvSpPr>
          <p:cNvPr id="174" name="Google Shape;161;p35"/>
          <p:cNvSpPr/>
          <p:nvPr/>
        </p:nvSpPr>
        <p:spPr>
          <a:xfrm>
            <a:off x="629213" y="4654529"/>
            <a:ext cx="7894927" cy="228"/>
          </a:xfrm>
          <a:prstGeom prst="line">
            <a:avLst/>
          </a:prstGeom>
          <a:ln w="28425">
            <a:solidFill>
              <a:srgbClr val="385724"/>
            </a:solidFill>
            <a:miter lim="8000"/>
          </a:ln>
        </p:spPr>
        <p:txBody>
          <a:bodyPr lIns="45718" tIns="45718" rIns="45718" bIns="45718"/>
          <a:lstStyle/>
          <a:p>
            <a:endParaRPr/>
          </a:p>
        </p:txBody>
      </p:sp>
      <p:pic>
        <p:nvPicPr>
          <p:cNvPr id="175" name="Google Shape;162;p35" descr="Google Shape;162;p35"/>
          <p:cNvPicPr>
            <a:picLocks noChangeAspect="1"/>
          </p:cNvPicPr>
          <p:nvPr/>
        </p:nvPicPr>
        <p:blipFill>
          <a:blip r:embed="rId3"/>
          <a:stretch>
            <a:fillRect/>
          </a:stretch>
        </p:blipFill>
        <p:spPr>
          <a:xfrm>
            <a:off x="3463657" y="4728779"/>
            <a:ext cx="1216307" cy="326079"/>
          </a:xfrm>
          <a:prstGeom prst="rect">
            <a:avLst/>
          </a:prstGeom>
          <a:ln w="12700">
            <a:miter lim="400000"/>
          </a:ln>
        </p:spPr>
      </p:pic>
      <p:pic>
        <p:nvPicPr>
          <p:cNvPr id="176" name="Google Shape;163;p35" descr="Google Shape;163;p35"/>
          <p:cNvPicPr>
            <a:picLocks noChangeAspect="1"/>
          </p:cNvPicPr>
          <p:nvPr/>
        </p:nvPicPr>
        <p:blipFill>
          <a:blip r:embed="rId4"/>
          <a:stretch>
            <a:fillRect/>
          </a:stretch>
        </p:blipFill>
        <p:spPr>
          <a:xfrm>
            <a:off x="4791550" y="4690709"/>
            <a:ext cx="1186886" cy="434321"/>
          </a:xfrm>
          <a:prstGeom prst="rect">
            <a:avLst/>
          </a:prstGeom>
          <a:ln w="12700">
            <a:miter lim="400000"/>
          </a:ln>
        </p:spPr>
      </p:pic>
      <p:pic>
        <p:nvPicPr>
          <p:cNvPr id="177" name="Google Shape;164;p35" descr="Google Shape;164;p35"/>
          <p:cNvPicPr>
            <a:picLocks noChangeAspect="1"/>
          </p:cNvPicPr>
          <p:nvPr/>
        </p:nvPicPr>
        <p:blipFill>
          <a:blip r:embed="rId5"/>
          <a:stretch>
            <a:fillRect/>
          </a:stretch>
        </p:blipFill>
        <p:spPr>
          <a:xfrm>
            <a:off x="6089984" y="4743089"/>
            <a:ext cx="1430631" cy="305294"/>
          </a:xfrm>
          <a:prstGeom prst="rect">
            <a:avLst/>
          </a:prstGeom>
          <a:ln w="12700">
            <a:miter lim="400000"/>
          </a:ln>
        </p:spPr>
      </p:pic>
      <p:pic>
        <p:nvPicPr>
          <p:cNvPr id="178" name="Google Shape;165;p35" descr="Google Shape;165;p35"/>
          <p:cNvPicPr>
            <a:picLocks noChangeAspect="1"/>
          </p:cNvPicPr>
          <p:nvPr/>
        </p:nvPicPr>
        <p:blipFill>
          <a:blip r:embed="rId6"/>
          <a:stretch>
            <a:fillRect/>
          </a:stretch>
        </p:blipFill>
        <p:spPr>
          <a:xfrm>
            <a:off x="7603287" y="4778459"/>
            <a:ext cx="1408497" cy="285589"/>
          </a:xfrm>
          <a:prstGeom prst="rect">
            <a:avLst/>
          </a:prstGeom>
          <a:ln w="12700">
            <a:miter lim="400000"/>
          </a:ln>
        </p:spPr>
      </p:pic>
      <p:sp>
        <p:nvSpPr>
          <p:cNvPr id="179" name="Title Text"/>
          <p:cNvSpPr txBox="1">
            <a:spLocks noGrp="1"/>
          </p:cNvSpPr>
          <p:nvPr>
            <p:ph type="title"/>
          </p:nvPr>
        </p:nvSpPr>
        <p:spPr>
          <a:xfrm>
            <a:off x="1029772" y="96118"/>
            <a:ext cx="6110169" cy="404777"/>
          </a:xfrm>
          <a:prstGeom prst="rect">
            <a:avLst/>
          </a:prstGeom>
        </p:spPr>
        <p:txBody>
          <a:bodyPr lIns="0" tIns="0" rIns="0" bIns="0" anchor="ctr"/>
          <a:lstStyle/>
          <a:p>
            <a:r>
              <a:t>Title Text</a:t>
            </a:r>
          </a:p>
        </p:txBody>
      </p:sp>
      <p:sp>
        <p:nvSpPr>
          <p:cNvPr id="180" name="Body Level One…"/>
          <p:cNvSpPr txBox="1">
            <a:spLocks noGrp="1"/>
          </p:cNvSpPr>
          <p:nvPr>
            <p:ph type="body" idx="1"/>
          </p:nvPr>
        </p:nvSpPr>
        <p:spPr>
          <a:xfrm>
            <a:off x="457315" y="537568"/>
            <a:ext cx="8235708" cy="4117277"/>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xfrm>
            <a:off x="8944486" y="4749851"/>
            <a:ext cx="168090" cy="147830"/>
          </a:xfrm>
          <a:prstGeom prst="rect">
            <a:avLst/>
          </a:prstGeom>
        </p:spPr>
        <p:txBody>
          <a:bodyPr lIns="0" tIns="0" rIns="0" bIns="0" anchor="t">
            <a:spAutoFit/>
          </a:bodyPr>
          <a:lstStyle>
            <a:lvl1pPr>
              <a:defRPr sz="1100"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ster #15">
    <p:bg>
      <p:bgPr>
        <a:solidFill>
          <a:srgbClr val="FFFFFF"/>
        </a:solidFill>
        <a:effectLst/>
      </p:bgPr>
    </p:bg>
    <p:spTree>
      <p:nvGrpSpPr>
        <p:cNvPr id="1" name=""/>
        <p:cNvGrpSpPr/>
        <p:nvPr/>
      </p:nvGrpSpPr>
      <p:grpSpPr>
        <a:xfrm>
          <a:off x="0" y="0"/>
          <a:ext cx="0" cy="0"/>
          <a:chOff x="0" y="0"/>
          <a:chExt cx="0" cy="0"/>
        </a:xfrm>
      </p:grpSpPr>
      <p:pic>
        <p:nvPicPr>
          <p:cNvPr id="188" name="HeaderBlue.jpg" descr="HeaderBlue.jpg"/>
          <p:cNvPicPr>
            <a:picLocks noChangeAspect="1"/>
          </p:cNvPicPr>
          <p:nvPr/>
        </p:nvPicPr>
        <p:blipFill>
          <a:blip r:embed="rId2"/>
          <a:stretch>
            <a:fillRect/>
          </a:stretch>
        </p:blipFill>
        <p:spPr>
          <a:xfrm>
            <a:off x="841623" y="0"/>
            <a:ext cx="7166076" cy="859930"/>
          </a:xfrm>
          <a:prstGeom prst="rect">
            <a:avLst/>
          </a:prstGeom>
          <a:ln w="12700">
            <a:miter lim="400000"/>
          </a:ln>
        </p:spPr>
      </p:pic>
      <p:sp>
        <p:nvSpPr>
          <p:cNvPr id="189" name="Slide Number"/>
          <p:cNvSpPr txBox="1">
            <a:spLocks noGrp="1"/>
          </p:cNvSpPr>
          <p:nvPr>
            <p:ph type="sldNum" sz="quarter" idx="2"/>
          </p:nvPr>
        </p:nvSpPr>
        <p:spPr>
          <a:xfrm>
            <a:off x="4492452" y="4929187"/>
            <a:ext cx="155179" cy="155179"/>
          </a:xfrm>
          <a:prstGeom prst="rect">
            <a:avLst/>
          </a:prstGeom>
        </p:spPr>
        <p:txBody>
          <a:bodyPr lIns="26788" tIns="26788" rIns="26788" bIns="26788" anchor="t">
            <a:spAutoFit/>
          </a:bodyPr>
          <a:lstStyle>
            <a:lvl1pPr algn="ctr" defTabSz="314770">
              <a:defRPr sz="700">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27" name="Google Shape;6;p17"/>
          <p:cNvSpPr txBox="1"/>
          <p:nvPr/>
        </p:nvSpPr>
        <p:spPr>
          <a:xfrm>
            <a:off x="7867880" y="13767"/>
            <a:ext cx="1330899" cy="351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748" tIns="33748" rIns="33748" bIns="33748">
            <a:spAutoFit/>
          </a:bodyPr>
          <a:lstStyle>
            <a:lvl1pPr>
              <a:defRPr sz="2000" b="1" i="1">
                <a:solidFill>
                  <a:srgbClr val="005493"/>
                </a:solidFill>
              </a:defRPr>
            </a:lvl1pPr>
          </a:lstStyle>
          <a:p>
            <a:r>
              <a:t>HEP-CCE</a:t>
            </a:r>
          </a:p>
        </p:txBody>
      </p:sp>
      <p:pic>
        <p:nvPicPr>
          <p:cNvPr id="28" name="Google Shape;7;p17" descr="Google Shape;7;p17"/>
          <p:cNvPicPr>
            <a:picLocks noChangeAspect="1"/>
          </p:cNvPicPr>
          <p:nvPr/>
        </p:nvPicPr>
        <p:blipFill>
          <a:blip r:embed="rId2"/>
          <a:stretch>
            <a:fillRect/>
          </a:stretch>
        </p:blipFill>
        <p:spPr>
          <a:xfrm>
            <a:off x="695975" y="4743089"/>
            <a:ext cx="1828171" cy="305373"/>
          </a:xfrm>
          <a:prstGeom prst="rect">
            <a:avLst/>
          </a:prstGeom>
          <a:ln w="12700">
            <a:miter lim="400000"/>
          </a:ln>
        </p:spPr>
      </p:pic>
      <p:sp>
        <p:nvSpPr>
          <p:cNvPr id="29" name="Google Shape;8;p17"/>
          <p:cNvSpPr/>
          <p:nvPr/>
        </p:nvSpPr>
        <p:spPr>
          <a:xfrm>
            <a:off x="629214" y="4654529"/>
            <a:ext cx="7894927" cy="273"/>
          </a:xfrm>
          <a:prstGeom prst="line">
            <a:avLst/>
          </a:prstGeom>
          <a:ln w="28425">
            <a:solidFill>
              <a:srgbClr val="385724"/>
            </a:solidFill>
            <a:miter lim="8000"/>
          </a:ln>
        </p:spPr>
        <p:txBody>
          <a:bodyPr lIns="45718" tIns="45718" rIns="45718" bIns="45718"/>
          <a:lstStyle/>
          <a:p>
            <a:endParaRPr/>
          </a:p>
        </p:txBody>
      </p:sp>
      <p:pic>
        <p:nvPicPr>
          <p:cNvPr id="30" name="Google Shape;9;p17" descr="Google Shape;9;p17"/>
          <p:cNvPicPr>
            <a:picLocks noChangeAspect="1"/>
          </p:cNvPicPr>
          <p:nvPr/>
        </p:nvPicPr>
        <p:blipFill>
          <a:blip r:embed="rId3"/>
          <a:stretch>
            <a:fillRect/>
          </a:stretch>
        </p:blipFill>
        <p:spPr>
          <a:xfrm>
            <a:off x="3463657" y="4728779"/>
            <a:ext cx="1216623" cy="326163"/>
          </a:xfrm>
          <a:prstGeom prst="rect">
            <a:avLst/>
          </a:prstGeom>
          <a:ln w="12700">
            <a:miter lim="400000"/>
          </a:ln>
        </p:spPr>
      </p:pic>
      <p:pic>
        <p:nvPicPr>
          <p:cNvPr id="31" name="Google Shape;10;p17" descr="Google Shape;10;p17"/>
          <p:cNvPicPr>
            <a:picLocks noChangeAspect="1"/>
          </p:cNvPicPr>
          <p:nvPr/>
        </p:nvPicPr>
        <p:blipFill>
          <a:blip r:embed="rId4"/>
          <a:stretch>
            <a:fillRect/>
          </a:stretch>
        </p:blipFill>
        <p:spPr>
          <a:xfrm>
            <a:off x="6089984" y="4743089"/>
            <a:ext cx="1431003" cy="305373"/>
          </a:xfrm>
          <a:prstGeom prst="rect">
            <a:avLst/>
          </a:prstGeom>
          <a:ln w="12700">
            <a:miter lim="400000"/>
          </a:ln>
        </p:spPr>
      </p:pic>
      <p:pic>
        <p:nvPicPr>
          <p:cNvPr id="32" name="Google Shape;11;p17" descr="Google Shape;11;p17"/>
          <p:cNvPicPr>
            <a:picLocks noChangeAspect="1"/>
          </p:cNvPicPr>
          <p:nvPr/>
        </p:nvPicPr>
        <p:blipFill>
          <a:blip r:embed="rId5"/>
          <a:stretch>
            <a:fillRect/>
          </a:stretch>
        </p:blipFill>
        <p:spPr>
          <a:xfrm>
            <a:off x="7603290" y="4778459"/>
            <a:ext cx="1408863" cy="285663"/>
          </a:xfrm>
          <a:prstGeom prst="rect">
            <a:avLst/>
          </a:prstGeom>
          <a:ln w="12700">
            <a:miter lim="400000"/>
          </a:ln>
        </p:spPr>
      </p:pic>
      <p:pic>
        <p:nvPicPr>
          <p:cNvPr id="33" name="Google Shape;12;p17" descr="Google Shape;12;p17"/>
          <p:cNvPicPr>
            <a:picLocks noChangeAspect="1"/>
          </p:cNvPicPr>
          <p:nvPr/>
        </p:nvPicPr>
        <p:blipFill>
          <a:blip r:embed="rId6"/>
          <a:stretch>
            <a:fillRect/>
          </a:stretch>
        </p:blipFill>
        <p:spPr>
          <a:xfrm>
            <a:off x="4839322" y="4747259"/>
            <a:ext cx="1216616" cy="297028"/>
          </a:xfrm>
          <a:prstGeom prst="rect">
            <a:avLst/>
          </a:prstGeom>
          <a:ln w="12700">
            <a:miter lim="400000"/>
          </a:ln>
        </p:spPr>
      </p:pic>
      <p:sp>
        <p:nvSpPr>
          <p:cNvPr id="34" name="Title Text"/>
          <p:cNvSpPr txBox="1">
            <a:spLocks noGrp="1"/>
          </p:cNvSpPr>
          <p:nvPr>
            <p:ph type="title"/>
          </p:nvPr>
        </p:nvSpPr>
        <p:spPr>
          <a:xfrm>
            <a:off x="629141" y="202545"/>
            <a:ext cx="4093415" cy="994279"/>
          </a:xfrm>
          <a:prstGeom prst="rect">
            <a:avLst/>
          </a:prstGeom>
        </p:spPr>
        <p:txBody>
          <a:bodyPr lIns="34275" tIns="34275" rIns="34275" bIns="34275" anchor="ctr"/>
          <a:lstStyle>
            <a:lvl1pPr>
              <a:lnSpc>
                <a:spcPct val="90000"/>
              </a:lnSpc>
            </a:lvl1pPr>
          </a:lstStyle>
          <a:p>
            <a:r>
              <a:t>Title Text</a:t>
            </a:r>
          </a:p>
        </p:txBody>
      </p:sp>
      <p:sp>
        <p:nvSpPr>
          <p:cNvPr id="35" name="Body Level One…"/>
          <p:cNvSpPr txBox="1">
            <a:spLocks noGrp="1"/>
          </p:cNvSpPr>
          <p:nvPr>
            <p:ph type="body" sz="half" idx="1"/>
          </p:nvPr>
        </p:nvSpPr>
        <p:spPr>
          <a:xfrm>
            <a:off x="629141" y="1369219"/>
            <a:ext cx="7550316" cy="2405028"/>
          </a:xfrm>
          <a:prstGeom prst="rect">
            <a:avLst/>
          </a:prstGeom>
        </p:spPr>
        <p:txBody>
          <a:bodyPr lIns="34275" tIns="34275" rIns="34275" bIns="34275"/>
          <a:lstStyle>
            <a:lvl1pPr marL="0" indent="228600">
              <a:lnSpc>
                <a:spcPct val="90000"/>
              </a:lnSpc>
              <a:spcBef>
                <a:spcPts val="800"/>
              </a:spcBef>
              <a:buClrTx/>
              <a:buSzTx/>
              <a:buFontTx/>
              <a:buNone/>
            </a:lvl1pPr>
            <a:lvl2pPr marL="0" indent="228600">
              <a:lnSpc>
                <a:spcPct val="90000"/>
              </a:lnSpc>
              <a:spcBef>
                <a:spcPts val="800"/>
              </a:spcBef>
              <a:buClrTx/>
              <a:buSzTx/>
              <a:buFontTx/>
              <a:buNone/>
            </a:lvl2pPr>
            <a:lvl3pPr marL="0" indent="228600">
              <a:lnSpc>
                <a:spcPct val="90000"/>
              </a:lnSpc>
              <a:spcBef>
                <a:spcPts val="800"/>
              </a:spcBef>
              <a:buClrTx/>
              <a:buSzTx/>
              <a:buFontTx/>
              <a:buNone/>
            </a:lvl3pPr>
            <a:lvl4pPr marL="0" indent="228600">
              <a:lnSpc>
                <a:spcPct val="90000"/>
              </a:lnSpc>
              <a:spcBef>
                <a:spcPts val="800"/>
              </a:spcBef>
              <a:buClrTx/>
              <a:buSzTx/>
              <a:buFontTx/>
              <a:buNone/>
            </a:lvl4pPr>
            <a:lvl5pPr marL="0" indent="228600">
              <a:lnSpc>
                <a:spcPct val="90000"/>
              </a:lnSpc>
              <a:spcBef>
                <a:spcPts val="800"/>
              </a:spcBef>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6350120" y="4637082"/>
            <a:ext cx="208388" cy="191812"/>
          </a:xfrm>
          <a:prstGeom prst="rect">
            <a:avLst/>
          </a:prstGeom>
        </p:spPr>
        <p:txBody>
          <a:bodyPr lIns="34275" tIns="34275" rIns="34275" bIns="34275">
            <a:spAutoFit/>
          </a:bodyPr>
          <a:lstStyle>
            <a:lvl1pPr>
              <a:defRPr sz="900" b="1">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1029772" y="96118"/>
            <a:ext cx="6109988" cy="404733"/>
          </a:xfrm>
          <a:prstGeom prst="rect">
            <a:avLst/>
          </a:prstGeom>
        </p:spPr>
        <p:txBody>
          <a:bodyPr lIns="0" tIns="0" rIns="0" bIns="0" anchor="ctr"/>
          <a:lstStyle>
            <a:lvl1pPr>
              <a:defRPr sz="2000" b="1">
                <a:solidFill>
                  <a:srgbClr val="004A4A"/>
                </a:solidFill>
              </a:defRPr>
            </a:lvl1pPr>
          </a:lstStyle>
          <a:p>
            <a:r>
              <a:t>Title Text</a:t>
            </a:r>
          </a:p>
        </p:txBody>
      </p:sp>
      <p:sp>
        <p:nvSpPr>
          <p:cNvPr id="44" name="Body Level One…"/>
          <p:cNvSpPr txBox="1">
            <a:spLocks noGrp="1"/>
          </p:cNvSpPr>
          <p:nvPr>
            <p:ph type="body" idx="1"/>
          </p:nvPr>
        </p:nvSpPr>
        <p:spPr>
          <a:xfrm>
            <a:off x="457315" y="537568"/>
            <a:ext cx="8235751" cy="4116964"/>
          </a:xfrm>
          <a:prstGeom prst="rect">
            <a:avLst/>
          </a:prstGeom>
        </p:spPr>
        <p:txBody>
          <a:bodyPr lIns="0" tIns="0" rIns="0" bIns="0"/>
          <a:lstStyle>
            <a:lvl1pPr marL="0" indent="228600">
              <a:lnSpc>
                <a:spcPct val="100000"/>
              </a:lnSpc>
              <a:buClrTx/>
              <a:buSzTx/>
              <a:buFontTx/>
              <a:buNone/>
              <a:defRPr sz="1800">
                <a:solidFill>
                  <a:srgbClr val="004A4A"/>
                </a:solidFill>
              </a:defRPr>
            </a:lvl1pPr>
            <a:lvl2pPr marL="0" indent="228600">
              <a:lnSpc>
                <a:spcPct val="100000"/>
              </a:lnSpc>
              <a:buClrTx/>
              <a:buSzTx/>
              <a:buFontTx/>
              <a:buNone/>
              <a:defRPr sz="1800">
                <a:solidFill>
                  <a:srgbClr val="004A4A"/>
                </a:solidFill>
              </a:defRPr>
            </a:lvl2pPr>
            <a:lvl3pPr marL="0" indent="228600">
              <a:lnSpc>
                <a:spcPct val="100000"/>
              </a:lnSpc>
              <a:buClrTx/>
              <a:buSzTx/>
              <a:buFontTx/>
              <a:buNone/>
              <a:defRPr sz="1800">
                <a:solidFill>
                  <a:srgbClr val="004A4A"/>
                </a:solidFill>
              </a:defRPr>
            </a:lvl3pPr>
            <a:lvl4pPr marL="0" indent="228600">
              <a:lnSpc>
                <a:spcPct val="100000"/>
              </a:lnSpc>
              <a:buClrTx/>
              <a:buSzTx/>
              <a:buFontTx/>
              <a:buNone/>
              <a:defRPr sz="1800">
                <a:solidFill>
                  <a:srgbClr val="004A4A"/>
                </a:solidFill>
              </a:defRPr>
            </a:lvl4pPr>
            <a:lvl5pPr marL="0" indent="228600">
              <a:lnSpc>
                <a:spcPct val="100000"/>
              </a:lnSpc>
              <a:buClrTx/>
              <a:buSzTx/>
              <a:buFontTx/>
              <a:buNone/>
              <a:defRPr sz="1800">
                <a:solidFill>
                  <a:srgbClr val="004A4A"/>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58919" y="4908148"/>
            <a:ext cx="168090" cy="147830"/>
          </a:xfrm>
          <a:prstGeom prst="rect">
            <a:avLst/>
          </a:prstGeom>
        </p:spPr>
        <p:txBody>
          <a:bodyPr lIns="0" tIns="0" rIns="0" bIns="0" anchor="t">
            <a:spAutoFit/>
          </a:bodyPr>
          <a:lstStyle>
            <a:lvl1pPr algn="l">
              <a:defRPr sz="1100"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53" name="Body Level One…"/>
          <p:cNvSpPr txBox="1">
            <a:spLocks noGrp="1"/>
          </p:cNvSpPr>
          <p:nvPr>
            <p:ph type="body" sz="half" idx="1"/>
          </p:nvPr>
        </p:nvSpPr>
        <p:spPr>
          <a:xfrm>
            <a:off x="457315" y="537568"/>
            <a:ext cx="4018820" cy="4116964"/>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54" name="Google Shape;31;p23"/>
          <p:cNvSpPr txBox="1">
            <a:spLocks noGrp="1"/>
          </p:cNvSpPr>
          <p:nvPr>
            <p:ph type="body" sz="half" idx="21"/>
          </p:nvPr>
        </p:nvSpPr>
        <p:spPr>
          <a:xfrm>
            <a:off x="4677492" y="537569"/>
            <a:ext cx="4018816" cy="4116962"/>
          </a:xfrm>
          <a:prstGeom prst="rect">
            <a:avLst/>
          </a:prstGeom>
        </p:spPr>
        <p:txBody>
          <a:bodyPr lIns="0" tIns="0" rIns="0" bIns="0"/>
          <a:lstStyle/>
          <a:p>
            <a:endParaRPr/>
          </a:p>
        </p:txBody>
      </p:sp>
      <p:sp>
        <p:nvSpPr>
          <p:cNvPr id="55"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AND_BODY_1">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79"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_ONLY">
    <p:spTree>
      <p:nvGrpSpPr>
        <p:cNvPr id="1" name=""/>
        <p:cNvGrpSpPr/>
        <p:nvPr/>
      </p:nvGrpSpPr>
      <p:grpSpPr>
        <a:xfrm>
          <a:off x="0" y="0"/>
          <a:ext cx="0" cy="0"/>
          <a:chOff x="0" y="0"/>
          <a:chExt cx="0" cy="0"/>
        </a:xfrm>
      </p:grpSpPr>
      <p:sp>
        <p:nvSpPr>
          <p:cNvPr id="86" name="Body Level One…"/>
          <p:cNvSpPr txBox="1">
            <a:spLocks noGrp="1"/>
          </p:cNvSpPr>
          <p:nvPr>
            <p:ph type="body" sz="half" idx="1"/>
          </p:nvPr>
        </p:nvSpPr>
        <p:spPr>
          <a:xfrm>
            <a:off x="1029772" y="96118"/>
            <a:ext cx="6109988" cy="1877043"/>
          </a:xfrm>
          <a:prstGeom prst="rect">
            <a:avLst/>
          </a:prstGeom>
        </p:spPr>
        <p:txBody>
          <a:bodyPr lIns="0" tIns="0" rIns="0" bIns="0" anchor="ctr"/>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WO_OBJECTS_AND_OBJECT">
    <p:spTree>
      <p:nvGrpSpPr>
        <p:cNvPr id="1" name=""/>
        <p:cNvGrpSpPr/>
        <p:nvPr/>
      </p:nvGrpSpPr>
      <p:grpSpPr>
        <a:xfrm>
          <a:off x="0" y="0"/>
          <a:ext cx="0" cy="0"/>
          <a:chOff x="0" y="0"/>
          <a:chExt cx="0" cy="0"/>
        </a:xfrm>
      </p:grpSpPr>
      <p:sp>
        <p:nvSpPr>
          <p:cNvPr id="94" name="Title Text"/>
          <p:cNvSpPr txBox="1">
            <a:spLocks noGrp="1"/>
          </p:cNvSpPr>
          <p:nvPr>
            <p:ph type="title"/>
          </p:nvPr>
        </p:nvSpPr>
        <p:spPr>
          <a:xfrm>
            <a:off x="1029772" y="96118"/>
            <a:ext cx="6109988" cy="404733"/>
          </a:xfrm>
          <a:prstGeom prst="rect">
            <a:avLst/>
          </a:prstGeom>
        </p:spPr>
        <p:txBody>
          <a:bodyPr lIns="0" tIns="0" rIns="0" bIns="0" anchor="ctr"/>
          <a:lstStyle/>
          <a:p>
            <a:r>
              <a:t>Title Text</a:t>
            </a:r>
          </a:p>
        </p:txBody>
      </p:sp>
      <p:sp>
        <p:nvSpPr>
          <p:cNvPr id="95" name="Body Level One…"/>
          <p:cNvSpPr txBox="1">
            <a:spLocks noGrp="1"/>
          </p:cNvSpPr>
          <p:nvPr>
            <p:ph type="body" sz="quarter" idx="1"/>
          </p:nvPr>
        </p:nvSpPr>
        <p:spPr>
          <a:xfrm>
            <a:off x="457315" y="537568"/>
            <a:ext cx="4018820" cy="1963712"/>
          </a:xfrm>
          <a:prstGeom prst="rect">
            <a:avLst/>
          </a:prstGeom>
        </p:spPr>
        <p:txBody>
          <a:bodyPr lIns="0" tIns="0" rIns="0" bIns="0"/>
          <a:lstStyle>
            <a:lvl1pPr marL="0" indent="228600">
              <a:lnSpc>
                <a:spcPct val="100000"/>
              </a:lnSpc>
              <a:buClrTx/>
              <a:buSzTx/>
              <a:buFontTx/>
              <a:buNone/>
            </a:lvl1pPr>
            <a:lvl2pPr marL="0" indent="228600">
              <a:lnSpc>
                <a:spcPct val="100000"/>
              </a:lnSpc>
              <a:buClrTx/>
              <a:buSzTx/>
              <a:buFontTx/>
              <a:buNone/>
            </a:lvl2pPr>
            <a:lvl3pPr marL="0" indent="228600">
              <a:lnSpc>
                <a:spcPct val="100000"/>
              </a:lnSpc>
              <a:buClrTx/>
              <a:buSzTx/>
              <a:buFontTx/>
              <a:buNone/>
            </a:lvl3pPr>
            <a:lvl4pPr marL="0" indent="228600">
              <a:lnSpc>
                <a:spcPct val="100000"/>
              </a:lnSpc>
              <a:buClrTx/>
              <a:buSzTx/>
              <a:buFontTx/>
              <a:buNone/>
            </a:lvl4pPr>
            <a:lvl5pPr marL="0" indent="228600">
              <a:lnSpc>
                <a:spcPct val="100000"/>
              </a:lnSpc>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96" name="Google Shape;69;p28"/>
          <p:cNvSpPr txBox="1">
            <a:spLocks noGrp="1"/>
          </p:cNvSpPr>
          <p:nvPr>
            <p:ph type="body" sz="half" idx="21"/>
          </p:nvPr>
        </p:nvSpPr>
        <p:spPr>
          <a:xfrm>
            <a:off x="4677492" y="537569"/>
            <a:ext cx="4018816" cy="4116962"/>
          </a:xfrm>
          <a:prstGeom prst="rect">
            <a:avLst/>
          </a:prstGeom>
        </p:spPr>
        <p:txBody>
          <a:bodyPr lIns="0" tIns="0" rIns="0" bIns="0"/>
          <a:lstStyle/>
          <a:p>
            <a:endParaRPr/>
          </a:p>
        </p:txBody>
      </p:sp>
      <p:sp>
        <p:nvSpPr>
          <p:cNvPr id="97" name="Google Shape;70;p28"/>
          <p:cNvSpPr txBox="1">
            <a:spLocks noGrp="1"/>
          </p:cNvSpPr>
          <p:nvPr>
            <p:ph type="body" sz="quarter" idx="22"/>
          </p:nvPr>
        </p:nvSpPr>
        <p:spPr>
          <a:xfrm>
            <a:off x="457316" y="2688120"/>
            <a:ext cx="4018816" cy="1963712"/>
          </a:xfrm>
          <a:prstGeom prst="rect">
            <a:avLst/>
          </a:prstGeom>
        </p:spPr>
        <p:txBody>
          <a:bodyPr lIns="0" tIns="0" rIns="0" bIns="0"/>
          <a:lstStyle/>
          <a:p>
            <a:endParaRPr/>
          </a:p>
        </p:txBody>
      </p:sp>
      <p:sp>
        <p:nvSpPr>
          <p:cNvPr id="98" name="Slide Number"/>
          <p:cNvSpPr txBox="1">
            <a:spLocks noGrp="1"/>
          </p:cNvSpPr>
          <p:nvPr>
            <p:ph type="sldNum" sz="quarter" idx="2"/>
          </p:nvPr>
        </p:nvSpPr>
        <p:spPr>
          <a:xfrm>
            <a:off x="8958636" y="4749848"/>
            <a:ext cx="153964" cy="135547"/>
          </a:xfrm>
          <a:prstGeom prst="rect">
            <a:avLst/>
          </a:prstGeom>
        </p:spPr>
        <p:txBody>
          <a:bodyPr lIns="0" tIns="0" rIns="0" bIns="0" anchor="t">
            <a:spAutoFit/>
          </a:bodyPr>
          <a:lstStyle>
            <a:lvl1pPr>
              <a:defRPr b="1">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Google Shape;6;p17"/>
          <p:cNvSpPr txBox="1"/>
          <p:nvPr/>
        </p:nvSpPr>
        <p:spPr>
          <a:xfrm>
            <a:off x="7867880" y="13767"/>
            <a:ext cx="1330899" cy="351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748" tIns="33748" rIns="33748" bIns="33748">
            <a:spAutoFit/>
          </a:bodyPr>
          <a:lstStyle>
            <a:lvl1pPr>
              <a:defRPr sz="2000" b="1" i="1">
                <a:solidFill>
                  <a:srgbClr val="005493"/>
                </a:solidFill>
              </a:defRPr>
            </a:lvl1pPr>
          </a:lstStyle>
          <a:p>
            <a:r>
              <a:t>HEP-CCE</a:t>
            </a:r>
          </a:p>
        </p:txBody>
      </p:sp>
      <p:pic>
        <p:nvPicPr>
          <p:cNvPr id="3" name="Google Shape;7;p17" descr="Google Shape;7;p17"/>
          <p:cNvPicPr>
            <a:picLocks noChangeAspect="1"/>
          </p:cNvPicPr>
          <p:nvPr/>
        </p:nvPicPr>
        <p:blipFill>
          <a:blip r:embed="rId19"/>
          <a:stretch>
            <a:fillRect/>
          </a:stretch>
        </p:blipFill>
        <p:spPr>
          <a:xfrm>
            <a:off x="695975" y="4743089"/>
            <a:ext cx="1828171" cy="305373"/>
          </a:xfrm>
          <a:prstGeom prst="rect">
            <a:avLst/>
          </a:prstGeom>
          <a:ln w="12700">
            <a:miter lim="400000"/>
          </a:ln>
        </p:spPr>
      </p:pic>
      <p:sp>
        <p:nvSpPr>
          <p:cNvPr id="4" name="Google Shape;8;p17"/>
          <p:cNvSpPr/>
          <p:nvPr/>
        </p:nvSpPr>
        <p:spPr>
          <a:xfrm>
            <a:off x="629214" y="4654529"/>
            <a:ext cx="7894927" cy="273"/>
          </a:xfrm>
          <a:prstGeom prst="line">
            <a:avLst/>
          </a:prstGeom>
          <a:ln w="28425">
            <a:solidFill>
              <a:srgbClr val="385724"/>
            </a:solidFill>
            <a:miter lim="8000"/>
          </a:ln>
        </p:spPr>
        <p:txBody>
          <a:bodyPr lIns="45718" tIns="45718" rIns="45718" bIns="45718"/>
          <a:lstStyle/>
          <a:p>
            <a:endParaRPr/>
          </a:p>
        </p:txBody>
      </p:sp>
      <p:pic>
        <p:nvPicPr>
          <p:cNvPr id="5" name="Google Shape;9;p17" descr="Google Shape;9;p17"/>
          <p:cNvPicPr>
            <a:picLocks noChangeAspect="1"/>
          </p:cNvPicPr>
          <p:nvPr/>
        </p:nvPicPr>
        <p:blipFill>
          <a:blip r:embed="rId20"/>
          <a:stretch>
            <a:fillRect/>
          </a:stretch>
        </p:blipFill>
        <p:spPr>
          <a:xfrm>
            <a:off x="3463657" y="4728779"/>
            <a:ext cx="1216623" cy="326163"/>
          </a:xfrm>
          <a:prstGeom prst="rect">
            <a:avLst/>
          </a:prstGeom>
          <a:ln w="12700">
            <a:miter lim="400000"/>
          </a:ln>
        </p:spPr>
      </p:pic>
      <p:pic>
        <p:nvPicPr>
          <p:cNvPr id="6" name="Google Shape;10;p17" descr="Google Shape;10;p17"/>
          <p:cNvPicPr>
            <a:picLocks noChangeAspect="1"/>
          </p:cNvPicPr>
          <p:nvPr/>
        </p:nvPicPr>
        <p:blipFill>
          <a:blip r:embed="rId21"/>
          <a:stretch>
            <a:fillRect/>
          </a:stretch>
        </p:blipFill>
        <p:spPr>
          <a:xfrm>
            <a:off x="6089984" y="4743089"/>
            <a:ext cx="1431003" cy="305373"/>
          </a:xfrm>
          <a:prstGeom prst="rect">
            <a:avLst/>
          </a:prstGeom>
          <a:ln w="12700">
            <a:miter lim="400000"/>
          </a:ln>
        </p:spPr>
      </p:pic>
      <p:pic>
        <p:nvPicPr>
          <p:cNvPr id="7" name="Google Shape;11;p17" descr="Google Shape;11;p17"/>
          <p:cNvPicPr>
            <a:picLocks noChangeAspect="1"/>
          </p:cNvPicPr>
          <p:nvPr/>
        </p:nvPicPr>
        <p:blipFill>
          <a:blip r:embed="rId22"/>
          <a:stretch>
            <a:fillRect/>
          </a:stretch>
        </p:blipFill>
        <p:spPr>
          <a:xfrm>
            <a:off x="7603290" y="4778459"/>
            <a:ext cx="1408863" cy="285663"/>
          </a:xfrm>
          <a:prstGeom prst="rect">
            <a:avLst/>
          </a:prstGeom>
          <a:ln w="12700">
            <a:miter lim="400000"/>
          </a:ln>
        </p:spPr>
      </p:pic>
      <p:pic>
        <p:nvPicPr>
          <p:cNvPr id="8" name="Google Shape;12;p17" descr="Google Shape;12;p17"/>
          <p:cNvPicPr>
            <a:picLocks noChangeAspect="1"/>
          </p:cNvPicPr>
          <p:nvPr/>
        </p:nvPicPr>
        <p:blipFill>
          <a:blip r:embed="rId23"/>
          <a:stretch>
            <a:fillRect/>
          </a:stretch>
        </p:blipFill>
        <p:spPr>
          <a:xfrm>
            <a:off x="4839322" y="4747259"/>
            <a:ext cx="1216616" cy="297028"/>
          </a:xfrm>
          <a:prstGeom prst="rect">
            <a:avLst/>
          </a:prstGeom>
          <a:ln w="12700">
            <a:miter lim="400000"/>
          </a:ln>
        </p:spPr>
      </p:pic>
      <p:sp>
        <p:nvSpPr>
          <p:cNvPr id="9" name="Title Text"/>
          <p:cNvSpPr txBox="1">
            <a:spLocks noGrp="1"/>
          </p:cNvSpPr>
          <p:nvPr>
            <p:ph type="title"/>
          </p:nvPr>
        </p:nvSpPr>
        <p:spPr>
          <a:xfrm>
            <a:off x="311942" y="445025"/>
            <a:ext cx="8527160" cy="572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50" tIns="91450" rIns="91450" bIns="91450">
            <a:normAutofit/>
          </a:bodyPr>
          <a:lstStyle/>
          <a:p>
            <a:r>
              <a:t>Title Text</a:t>
            </a:r>
          </a:p>
        </p:txBody>
      </p:sp>
      <p:sp>
        <p:nvSpPr>
          <p:cNvPr id="10" name="Body Level One…"/>
          <p:cNvSpPr txBox="1">
            <a:spLocks noGrp="1"/>
          </p:cNvSpPr>
          <p:nvPr>
            <p:ph type="body" idx="1"/>
          </p:nvPr>
        </p:nvSpPr>
        <p:spPr>
          <a:xfrm>
            <a:off x="311942" y="1152475"/>
            <a:ext cx="8527160"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50" tIns="91450" rIns="91450" bIns="91450">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8691344" y="4700757"/>
            <a:ext cx="336864" cy="318446"/>
          </a:xfrm>
          <a:prstGeom prst="rect">
            <a:avLst/>
          </a:prstGeom>
          <a:ln w="12700">
            <a:miter lim="400000"/>
          </a:ln>
        </p:spPr>
        <p:txBody>
          <a:bodyPr wrap="none" lIns="91450" tIns="91450" rIns="91450" bIns="91450" anchor="ctr">
            <a:normAutofit/>
          </a:bodyPr>
          <a:lstStyle>
            <a:lvl1pPr algn="r">
              <a:defRPr sz="1000">
                <a:solidFill>
                  <a:srgbClr val="1F497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titleStyle>
    <p:bodyStyle>
      <a:lvl1pPr marL="457200" marR="0" indent="-317500" algn="l" defTabSz="914400" rtl="0" latinLnBrk="0">
        <a:lnSpc>
          <a:spcPct val="115000"/>
        </a:lnSpc>
        <a:spcBef>
          <a:spcPts val="0"/>
        </a:spcBef>
        <a:spcAft>
          <a:spcPts val="0"/>
        </a:spcAft>
        <a:buClr>
          <a:srgbClr val="000000"/>
        </a:buClr>
        <a:buSzPts val="1400"/>
        <a:buFont typeface="Arial"/>
        <a:buChar char="●"/>
        <a:tabLst/>
        <a:defRPr sz="1400" b="0" i="0" u="none" strike="noStrike" cap="none" spc="0" baseline="0">
          <a:solidFill>
            <a:srgbClr val="000000"/>
          </a:solidFill>
          <a:uFillTx/>
          <a:latin typeface="+mn-lt"/>
          <a:ea typeface="+mn-ea"/>
          <a:cs typeface="+mn-cs"/>
          <a:sym typeface="Arial"/>
        </a:defRPr>
      </a:lvl1pPr>
      <a:lvl2pPr marL="914400" marR="0" indent="-317500" algn="l" defTabSz="914400" rtl="0" latinLnBrk="0">
        <a:lnSpc>
          <a:spcPct val="115000"/>
        </a:lnSpc>
        <a:spcBef>
          <a:spcPts val="0"/>
        </a:spcBef>
        <a:spcAft>
          <a:spcPts val="0"/>
        </a:spcAft>
        <a:buClr>
          <a:srgbClr val="000000"/>
        </a:buClr>
        <a:buSzPts val="1400"/>
        <a:buFont typeface="Arial"/>
        <a:buChar char="○"/>
        <a:tabLst/>
        <a:defRPr sz="1400" b="0" i="0" u="none" strike="noStrike" cap="none" spc="0" baseline="0">
          <a:solidFill>
            <a:srgbClr val="000000"/>
          </a:solidFill>
          <a:uFillTx/>
          <a:latin typeface="+mn-lt"/>
          <a:ea typeface="+mn-ea"/>
          <a:cs typeface="+mn-cs"/>
          <a:sym typeface="Arial"/>
        </a:defRPr>
      </a:lvl2pPr>
      <a:lvl3pPr marL="1371600" marR="0" indent="-317500" algn="l" defTabSz="914400" rtl="0" latinLnBrk="0">
        <a:lnSpc>
          <a:spcPct val="115000"/>
        </a:lnSpc>
        <a:spcBef>
          <a:spcPts val="0"/>
        </a:spcBef>
        <a:spcAft>
          <a:spcPts val="0"/>
        </a:spcAft>
        <a:buClr>
          <a:srgbClr val="000000"/>
        </a:buClr>
        <a:buSzPts val="1400"/>
        <a:buFont typeface="Arial"/>
        <a:buChar char="■"/>
        <a:tabLst/>
        <a:defRPr sz="1400" b="0" i="0" u="none" strike="noStrike" cap="none" spc="0" baseline="0">
          <a:solidFill>
            <a:srgbClr val="000000"/>
          </a:solidFill>
          <a:uFillTx/>
          <a:latin typeface="+mn-lt"/>
          <a:ea typeface="+mn-ea"/>
          <a:cs typeface="+mn-cs"/>
          <a:sym typeface="Arial"/>
        </a:defRPr>
      </a:lvl3pPr>
      <a:lvl4pPr marL="1828800" marR="0" indent="-317500" algn="l" defTabSz="914400" rtl="0" latinLnBrk="0">
        <a:lnSpc>
          <a:spcPct val="115000"/>
        </a:lnSpc>
        <a:spcBef>
          <a:spcPts val="0"/>
        </a:spcBef>
        <a:spcAft>
          <a:spcPts val="0"/>
        </a:spcAft>
        <a:buClr>
          <a:srgbClr val="000000"/>
        </a:buClr>
        <a:buSzPts val="1400"/>
        <a:buFont typeface="Arial"/>
        <a:buChar char="●"/>
        <a:tabLst/>
        <a:defRPr sz="1400" b="0" i="0" u="none" strike="noStrike" cap="none" spc="0" baseline="0">
          <a:solidFill>
            <a:srgbClr val="000000"/>
          </a:solidFill>
          <a:uFillTx/>
          <a:latin typeface="+mn-lt"/>
          <a:ea typeface="+mn-ea"/>
          <a:cs typeface="+mn-cs"/>
          <a:sym typeface="Arial"/>
        </a:defRPr>
      </a:lvl4pPr>
      <a:lvl5pPr marL="2286000" marR="0" indent="-317500" algn="l" defTabSz="914400" rtl="0" latinLnBrk="0">
        <a:lnSpc>
          <a:spcPct val="115000"/>
        </a:lnSpc>
        <a:spcBef>
          <a:spcPts val="0"/>
        </a:spcBef>
        <a:spcAft>
          <a:spcPts val="0"/>
        </a:spcAft>
        <a:buClr>
          <a:srgbClr val="000000"/>
        </a:buClr>
        <a:buSzPts val="1400"/>
        <a:buFont typeface="Arial"/>
        <a:buChar char="○"/>
        <a:tabLst/>
        <a:defRPr sz="1400" b="0" i="0" u="none" strike="noStrike" cap="none" spc="0" baseline="0">
          <a:solidFill>
            <a:srgbClr val="000000"/>
          </a:solidFill>
          <a:uFillTx/>
          <a:latin typeface="+mn-lt"/>
          <a:ea typeface="+mn-ea"/>
          <a:cs typeface="+mn-cs"/>
          <a:sym typeface="Arial"/>
        </a:defRPr>
      </a:lvl5pPr>
      <a:lvl6pPr marL="0" marR="0" indent="0" algn="l" defTabSz="914400" rtl="0" latinLnBrk="0">
        <a:lnSpc>
          <a:spcPct val="115000"/>
        </a:lnSpc>
        <a:spcBef>
          <a:spcPts val="0"/>
        </a:spcBef>
        <a:spcAft>
          <a:spcPts val="0"/>
        </a:spcAft>
        <a:buClr>
          <a:srgbClr val="000000"/>
        </a:buClr>
        <a:buSzTx/>
        <a:buFont typeface="Arial"/>
        <a:buNone/>
        <a:tabLst/>
        <a:defRPr sz="1400" b="0" i="0" u="none" strike="noStrike" cap="none" spc="0" baseline="0">
          <a:solidFill>
            <a:srgbClr val="000000"/>
          </a:solidFill>
          <a:uFillTx/>
          <a:latin typeface="+mn-lt"/>
          <a:ea typeface="+mn-ea"/>
          <a:cs typeface="+mn-cs"/>
          <a:sym typeface="Arial"/>
        </a:defRPr>
      </a:lvl6pPr>
      <a:lvl7pPr marL="0" marR="0" indent="0" algn="l" defTabSz="914400" rtl="0" latinLnBrk="0">
        <a:lnSpc>
          <a:spcPct val="115000"/>
        </a:lnSpc>
        <a:spcBef>
          <a:spcPts val="0"/>
        </a:spcBef>
        <a:spcAft>
          <a:spcPts val="0"/>
        </a:spcAft>
        <a:buClr>
          <a:srgbClr val="000000"/>
        </a:buClr>
        <a:buSzTx/>
        <a:buFont typeface="Arial"/>
        <a:buNone/>
        <a:tabLst/>
        <a:defRPr sz="1400" b="0" i="0" u="none" strike="noStrike" cap="none" spc="0" baseline="0">
          <a:solidFill>
            <a:srgbClr val="000000"/>
          </a:solidFill>
          <a:uFillTx/>
          <a:latin typeface="+mn-lt"/>
          <a:ea typeface="+mn-ea"/>
          <a:cs typeface="+mn-cs"/>
          <a:sym typeface="Arial"/>
        </a:defRPr>
      </a:lvl7pPr>
      <a:lvl8pPr marL="0" marR="0" indent="0" algn="l" defTabSz="914400" rtl="0" latinLnBrk="0">
        <a:lnSpc>
          <a:spcPct val="115000"/>
        </a:lnSpc>
        <a:spcBef>
          <a:spcPts val="0"/>
        </a:spcBef>
        <a:spcAft>
          <a:spcPts val="0"/>
        </a:spcAft>
        <a:buClr>
          <a:srgbClr val="000000"/>
        </a:buClr>
        <a:buSzTx/>
        <a:buFont typeface="Arial"/>
        <a:buNone/>
        <a:tabLst/>
        <a:defRPr sz="1400" b="0" i="0" u="none" strike="noStrike" cap="none" spc="0" baseline="0">
          <a:solidFill>
            <a:srgbClr val="000000"/>
          </a:solidFill>
          <a:uFillTx/>
          <a:latin typeface="+mn-lt"/>
          <a:ea typeface="+mn-ea"/>
          <a:cs typeface="+mn-cs"/>
          <a:sym typeface="Arial"/>
        </a:defRPr>
      </a:lvl8pPr>
      <a:lvl9pPr marL="0" marR="0" indent="0" algn="l" defTabSz="914400" rtl="0" latinLnBrk="0">
        <a:lnSpc>
          <a:spcPct val="115000"/>
        </a:lnSpc>
        <a:spcBef>
          <a:spcPts val="0"/>
        </a:spcBef>
        <a:spcAft>
          <a:spcPts val="0"/>
        </a:spcAft>
        <a:buClr>
          <a:srgbClr val="000000"/>
        </a:buClr>
        <a:buSzTx/>
        <a:buFont typeface="Arial"/>
        <a:buNone/>
        <a:tabLst/>
        <a:defRPr sz="14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0" name="Google Shape;227;p1"/>
          <p:cNvGrpSpPr/>
          <p:nvPr/>
        </p:nvGrpSpPr>
        <p:grpSpPr>
          <a:xfrm>
            <a:off x="1146523" y="1083499"/>
            <a:ext cx="6924754" cy="1574338"/>
            <a:chOff x="0" y="-1"/>
            <a:chExt cx="6924753" cy="1574337"/>
          </a:xfrm>
        </p:grpSpPr>
        <p:sp>
          <p:nvSpPr>
            <p:cNvPr id="198" name="Google Shape;228;p1"/>
            <p:cNvSpPr/>
            <p:nvPr/>
          </p:nvSpPr>
          <p:spPr>
            <a:xfrm>
              <a:off x="-1" y="-2"/>
              <a:ext cx="6924754" cy="1574339"/>
            </a:xfrm>
            <a:prstGeom prst="rect">
              <a:avLst/>
            </a:prstGeom>
            <a:noFill/>
            <a:ln w="76300" cap="flat">
              <a:solidFill>
                <a:srgbClr val="004A4A"/>
              </a:solidFill>
              <a:prstDash val="solid"/>
              <a:round/>
            </a:ln>
            <a:effectLst/>
          </p:spPr>
          <p:txBody>
            <a:bodyPr wrap="square" lIns="45718" tIns="45718" rIns="45718" bIns="45718" numCol="1" anchor="ctr">
              <a:noAutofit/>
            </a:bodyPr>
            <a:lstStyle/>
            <a:p>
              <a:pPr algn="ctr">
                <a:defRPr sz="2400"/>
              </a:pPr>
              <a:endParaRPr/>
            </a:p>
          </p:txBody>
        </p:sp>
        <p:sp>
          <p:nvSpPr>
            <p:cNvPr id="199" name="Google Shape;229;p1"/>
            <p:cNvSpPr txBox="1"/>
            <p:nvPr/>
          </p:nvSpPr>
          <p:spPr>
            <a:xfrm>
              <a:off x="28839" y="125691"/>
              <a:ext cx="6867046" cy="12414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375" tIns="28375" rIns="28375" bIns="28375" numCol="1" anchor="ctr">
              <a:spAutoFit/>
            </a:bodyPr>
            <a:lstStyle/>
            <a:p>
              <a:pPr algn="ctr">
                <a:defRPr sz="3000" b="1">
                  <a:solidFill>
                    <a:srgbClr val="004A4A"/>
                  </a:solidFill>
                </a:defRPr>
              </a:pPr>
              <a:r>
                <a:t>High Energy Physics</a:t>
              </a:r>
              <a:br/>
              <a:r>
                <a:t>Center for Computational Excellence</a:t>
              </a:r>
            </a:p>
            <a:p>
              <a:pPr algn="ctr">
                <a:defRPr sz="2200" b="1">
                  <a:solidFill>
                    <a:srgbClr val="004A4A"/>
                  </a:solidFill>
                </a:defRPr>
              </a:pPr>
              <a:r>
                <a:t>AHM Welcome/Introduction/Overview</a:t>
              </a:r>
            </a:p>
          </p:txBody>
        </p:sp>
      </p:grpSp>
      <p:sp>
        <p:nvSpPr>
          <p:cNvPr id="201" name="Google Shape;230;p1"/>
          <p:cNvSpPr txBox="1"/>
          <p:nvPr/>
        </p:nvSpPr>
        <p:spPr>
          <a:xfrm>
            <a:off x="1180329" y="3626948"/>
            <a:ext cx="6797700" cy="64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748" tIns="33748" rIns="33748" bIns="33748" anchor="ctr">
            <a:spAutoFit/>
          </a:bodyPr>
          <a:lstStyle/>
          <a:p>
            <a:pPr algn="ctr">
              <a:defRPr sz="2000" b="1"/>
            </a:pPr>
            <a:r>
              <a:t>All-Hands Meeting</a:t>
            </a:r>
          </a:p>
          <a:p>
            <a:pPr algn="ctr">
              <a:defRPr sz="2000"/>
            </a:pPr>
            <a:r>
              <a:t>December 18, 2023</a:t>
            </a:r>
          </a:p>
        </p:txBody>
      </p:sp>
      <p:sp>
        <p:nvSpPr>
          <p:cNvPr id="202" name="Google Shape;231;p1"/>
          <p:cNvSpPr txBox="1"/>
          <p:nvPr/>
        </p:nvSpPr>
        <p:spPr>
          <a:xfrm>
            <a:off x="1173161" y="2830738"/>
            <a:ext cx="6797700" cy="64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748" tIns="33748" rIns="33748" bIns="33748" anchor="ctr">
            <a:spAutoFit/>
          </a:bodyPr>
          <a:lstStyle/>
          <a:p>
            <a:pPr algn="ctr">
              <a:defRPr sz="2000"/>
            </a:pPr>
            <a:r>
              <a:t>Salman Habib</a:t>
            </a:r>
          </a:p>
          <a:p>
            <a:pPr algn="ctr">
              <a:defRPr sz="2000" b="1"/>
            </a:pPr>
            <a:r>
              <a:t>for HEP-CCE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Google Shape;301;p5"/>
          <p:cNvSpPr txBox="1"/>
          <p:nvPr/>
        </p:nvSpPr>
        <p:spPr>
          <a:xfrm>
            <a:off x="2029673" y="43473"/>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lgn="ctr">
              <a:defRPr sz="1800" b="1">
                <a:solidFill>
                  <a:srgbClr val="106636"/>
                </a:solidFill>
              </a:defRPr>
            </a:lvl1pPr>
          </a:lstStyle>
          <a:p>
            <a:r>
              <a:t>Current HEP-CCE Organization</a:t>
            </a:r>
          </a:p>
        </p:txBody>
      </p:sp>
      <p:sp>
        <p:nvSpPr>
          <p:cNvPr id="290" name="Google Shape;302;p5"/>
          <p:cNvSpPr txBox="1"/>
          <p:nvPr/>
        </p:nvSpPr>
        <p:spPr>
          <a:xfrm>
            <a:off x="233064" y="1944804"/>
            <a:ext cx="8624218" cy="2463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rPr dirty="0"/>
              <a:t>Technical Teams</a:t>
            </a:r>
            <a:endParaRPr sz="1100" dirty="0"/>
          </a:p>
          <a:p>
            <a:pPr marL="177800" indent="-177800">
              <a:lnSpc>
                <a:spcPct val="120000"/>
              </a:lnSpc>
              <a:buClr>
                <a:srgbClr val="000000"/>
              </a:buClr>
              <a:buSzPts val="1400"/>
              <a:buFont typeface="Arial"/>
              <a:buChar char="•"/>
              <a:defRPr b="1"/>
            </a:pPr>
            <a:r>
              <a:rPr dirty="0"/>
              <a:t>PAW:  Portable Applications and Workflows </a:t>
            </a:r>
            <a:r>
              <a:rPr b="0" dirty="0"/>
              <a:t>(Leads: Charles Leggett, </a:t>
            </a:r>
            <a:r>
              <a:rPr b="0" dirty="0" err="1"/>
              <a:t>Meifeng</a:t>
            </a:r>
            <a:r>
              <a:rPr b="0" dirty="0"/>
              <a:t> Lin)</a:t>
            </a:r>
            <a:endParaRPr sz="1100" dirty="0"/>
          </a:p>
          <a:p>
            <a:pPr marL="330200" indent="-165100">
              <a:lnSpc>
                <a:spcPct val="120000"/>
              </a:lnSpc>
              <a:buClr>
                <a:srgbClr val="000000"/>
              </a:buClr>
              <a:buSzPts val="1200"/>
              <a:buFont typeface="Arial"/>
              <a:buChar char="•"/>
              <a:defRPr sz="1200"/>
            </a:pPr>
            <a:r>
              <a:rPr dirty="0"/>
              <a:t>Exploit massive concurrency and heterogeneous architectures</a:t>
            </a:r>
            <a:endParaRPr sz="1100" dirty="0"/>
          </a:p>
          <a:p>
            <a:pPr marL="330200" indent="-165100">
              <a:lnSpc>
                <a:spcPct val="120000"/>
              </a:lnSpc>
              <a:buClr>
                <a:srgbClr val="000000"/>
              </a:buClr>
              <a:buSzPts val="1200"/>
              <a:buFont typeface="Arial"/>
              <a:buChar char="•"/>
              <a:defRPr sz="1200"/>
            </a:pPr>
            <a:r>
              <a:rPr dirty="0"/>
              <a:t>Portability in computing as well as running HEP workflows on HPC systems</a:t>
            </a:r>
          </a:p>
          <a:p>
            <a:pPr marL="177800" indent="-177800">
              <a:lnSpc>
                <a:spcPct val="120000"/>
              </a:lnSpc>
              <a:buClr>
                <a:srgbClr val="000000"/>
              </a:buClr>
              <a:buSzPts val="1400"/>
              <a:buFont typeface="Arial"/>
              <a:buChar char="•"/>
              <a:defRPr b="1"/>
            </a:pPr>
            <a:r>
              <a:rPr dirty="0"/>
              <a:t>SOP: Storage </a:t>
            </a:r>
            <a:r>
              <a:rPr dirty="0" err="1"/>
              <a:t>OPtimization</a:t>
            </a:r>
            <a:r>
              <a:rPr dirty="0"/>
              <a:t> </a:t>
            </a:r>
            <a:r>
              <a:rPr b="0" dirty="0"/>
              <a:t>(Leads: Rob Ross, Peter van </a:t>
            </a:r>
            <a:r>
              <a:rPr b="0" dirty="0" err="1"/>
              <a:t>Gemmeren</a:t>
            </a:r>
            <a:r>
              <a:rPr b="0" dirty="0"/>
              <a:t>)</a:t>
            </a:r>
            <a:endParaRPr sz="1100" dirty="0"/>
          </a:p>
          <a:p>
            <a:pPr marL="330200" indent="-165100">
              <a:lnSpc>
                <a:spcPct val="120000"/>
              </a:lnSpc>
              <a:buClr>
                <a:srgbClr val="000000"/>
              </a:buClr>
              <a:buSzPts val="1200"/>
              <a:buFont typeface="Arial"/>
              <a:buChar char="•"/>
              <a:defRPr sz="1200"/>
            </a:pPr>
            <a:r>
              <a:rPr dirty="0"/>
              <a:t>Accelerator-friendly data models, data reduction, IO optimization on HPC systems</a:t>
            </a:r>
            <a:endParaRPr sz="1100" dirty="0"/>
          </a:p>
          <a:p>
            <a:pPr marL="330200" indent="-165100">
              <a:lnSpc>
                <a:spcPct val="120000"/>
              </a:lnSpc>
              <a:buClr>
                <a:srgbClr val="000000"/>
              </a:buClr>
              <a:buSzPts val="1200"/>
              <a:buFont typeface="Arial"/>
              <a:buChar char="•"/>
              <a:defRPr sz="1200"/>
            </a:pPr>
            <a:r>
              <a:rPr dirty="0"/>
              <a:t>Data delivery/orchestration </a:t>
            </a:r>
            <a:endParaRPr sz="1100" dirty="0"/>
          </a:p>
          <a:p>
            <a:pPr marL="177800" indent="-177800">
              <a:lnSpc>
                <a:spcPct val="120000"/>
              </a:lnSpc>
              <a:buClr>
                <a:srgbClr val="000000"/>
              </a:buClr>
              <a:buSzPts val="1400"/>
              <a:buFont typeface="Arial"/>
              <a:buChar char="•"/>
              <a:defRPr b="1"/>
            </a:pPr>
            <a:r>
              <a:rPr dirty="0"/>
              <a:t>SIM: HEP </a:t>
            </a:r>
            <a:r>
              <a:rPr dirty="0" err="1"/>
              <a:t>SIMulations</a:t>
            </a:r>
            <a:r>
              <a:rPr dirty="0"/>
              <a:t> for Experiments </a:t>
            </a:r>
            <a:r>
              <a:rPr b="0" dirty="0"/>
              <a:t>(Leads: Taylor Childers, Tom Evans, Stefan </a:t>
            </a:r>
            <a:r>
              <a:rPr b="0" dirty="0" err="1"/>
              <a:t>Hoeche</a:t>
            </a:r>
            <a:r>
              <a:rPr b="0" dirty="0"/>
              <a:t>)</a:t>
            </a:r>
            <a:endParaRPr sz="1100" dirty="0"/>
          </a:p>
          <a:p>
            <a:pPr marL="330200" indent="-165100">
              <a:lnSpc>
                <a:spcPct val="120000"/>
              </a:lnSpc>
              <a:buClr>
                <a:srgbClr val="000000"/>
              </a:buClr>
              <a:buSzPts val="1200"/>
              <a:buFont typeface="Arial"/>
              <a:buChar char="•"/>
              <a:defRPr sz="1200"/>
            </a:pPr>
            <a:r>
              <a:rPr dirty="0"/>
              <a:t>Optimizing event generators and detector simulation for accelerated systems</a:t>
            </a:r>
            <a:endParaRPr sz="1100" dirty="0"/>
          </a:p>
          <a:p>
            <a:pPr marL="177800" indent="-177800">
              <a:lnSpc>
                <a:spcPct val="120000"/>
              </a:lnSpc>
              <a:buClr>
                <a:srgbClr val="000000"/>
              </a:buClr>
              <a:buSzPts val="1400"/>
              <a:buFont typeface="Arial"/>
              <a:buChar char="•"/>
              <a:defRPr b="1"/>
            </a:pPr>
            <a:r>
              <a:rPr dirty="0" err="1"/>
              <a:t>SMiLe</a:t>
            </a:r>
            <a:r>
              <a:rPr dirty="0"/>
              <a:t>: Complex workflows </a:t>
            </a:r>
            <a:r>
              <a:rPr b="0" dirty="0"/>
              <a:t>(Leads: Paolo </a:t>
            </a:r>
            <a:r>
              <a:rPr b="0" dirty="0" err="1"/>
              <a:t>Calafiura</a:t>
            </a:r>
            <a:r>
              <a:rPr b="0" dirty="0"/>
              <a:t>, Walter Hopkins)</a:t>
            </a:r>
            <a:endParaRPr sz="1100" dirty="0"/>
          </a:p>
          <a:p>
            <a:pPr marL="330200" indent="-165100">
              <a:lnSpc>
                <a:spcPct val="120000"/>
              </a:lnSpc>
              <a:buClr>
                <a:srgbClr val="000000"/>
              </a:buClr>
              <a:buSzPts val="1200"/>
              <a:buFont typeface="Arial"/>
              <a:buChar char="•"/>
              <a:defRPr sz="1200"/>
            </a:pPr>
            <a:r>
              <a:rPr dirty="0"/>
              <a:t>Enabling HEP AI/ML applications at scale on ASCR HPC resources</a:t>
            </a:r>
          </a:p>
        </p:txBody>
      </p:sp>
      <p:sp>
        <p:nvSpPr>
          <p:cNvPr id="291" name="Google Shape;303;p5"/>
          <p:cNvSpPr txBox="1"/>
          <p:nvPr/>
        </p:nvSpPr>
        <p:spPr>
          <a:xfrm>
            <a:off x="178231" y="319932"/>
            <a:ext cx="8679051" cy="1545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rPr dirty="0"/>
              <a:t>Leadership</a:t>
            </a:r>
            <a:endParaRPr sz="1100" dirty="0"/>
          </a:p>
          <a:p>
            <a:pPr marL="177800" indent="-177800">
              <a:lnSpc>
                <a:spcPct val="120000"/>
              </a:lnSpc>
              <a:buClr>
                <a:srgbClr val="000000"/>
              </a:buClr>
              <a:buSzPts val="1400"/>
              <a:buFont typeface="Arial"/>
              <a:buChar char="•"/>
              <a:defRPr b="1"/>
            </a:pPr>
            <a:r>
              <a:rPr dirty="0"/>
              <a:t>PI/Deputy PIs: </a:t>
            </a:r>
            <a:r>
              <a:rPr b="0" dirty="0"/>
              <a:t>Salman Habib, Paolo </a:t>
            </a:r>
            <a:r>
              <a:rPr b="0" dirty="0" err="1"/>
              <a:t>Calafiura</a:t>
            </a:r>
            <a:r>
              <a:rPr b="0" dirty="0"/>
              <a:t> (Technical), Kerstin </a:t>
            </a:r>
            <a:r>
              <a:rPr b="0" dirty="0" err="1"/>
              <a:t>Kleese</a:t>
            </a:r>
            <a:r>
              <a:rPr b="0" dirty="0"/>
              <a:t> Van Dam (EDI)</a:t>
            </a:r>
          </a:p>
          <a:p>
            <a:pPr marL="177800" indent="-177800">
              <a:lnSpc>
                <a:spcPct val="120000"/>
              </a:lnSpc>
              <a:buClr>
                <a:srgbClr val="000000"/>
              </a:buClr>
              <a:buSzPts val="1400"/>
              <a:buFont typeface="Arial"/>
              <a:buChar char="•"/>
              <a:defRPr b="1"/>
            </a:pPr>
            <a:r>
              <a:rPr dirty="0"/>
              <a:t>Institutional Leads: </a:t>
            </a:r>
            <a:r>
              <a:rPr b="0" dirty="0"/>
              <a:t>Salman Habib (Argonne), Kerstin </a:t>
            </a:r>
            <a:r>
              <a:rPr b="0" dirty="0" err="1"/>
              <a:t>Kleese</a:t>
            </a:r>
            <a:r>
              <a:rPr b="0" dirty="0"/>
              <a:t> Van Dam (BNL), Adam Lyon (</a:t>
            </a:r>
            <a:r>
              <a:rPr b="0" dirty="0" err="1"/>
              <a:t>Fermilab</a:t>
            </a:r>
            <a:r>
              <a:rPr b="0" dirty="0"/>
              <a:t>), Peter Nugent (LBNL)</a:t>
            </a:r>
            <a:endParaRPr sz="1100" dirty="0"/>
          </a:p>
          <a:p>
            <a:pPr marL="177800" indent="-177800">
              <a:lnSpc>
                <a:spcPct val="120000"/>
              </a:lnSpc>
              <a:buClr>
                <a:srgbClr val="000000"/>
              </a:buClr>
              <a:buSzPts val="1400"/>
              <a:buFont typeface="Arial"/>
              <a:buChar char="•"/>
              <a:defRPr b="1"/>
            </a:pPr>
            <a:r>
              <a:rPr dirty="0"/>
              <a:t>Experiment Reps</a:t>
            </a:r>
            <a:r>
              <a:t>: </a:t>
            </a:r>
            <a:r>
              <a:rPr lang="en-US" b="0"/>
              <a:t>Ed </a:t>
            </a:r>
            <a:r>
              <a:rPr lang="en-US" b="0" dirty="0" err="1"/>
              <a:t>Moyse</a:t>
            </a:r>
            <a:r>
              <a:rPr lang="en-US" b="0" dirty="0"/>
              <a:t> (</a:t>
            </a:r>
            <a:r>
              <a:rPr b="0" dirty="0"/>
              <a:t>ATLAS), Julian </a:t>
            </a:r>
            <a:r>
              <a:rPr b="0" dirty="0" err="1"/>
              <a:t>Borrill</a:t>
            </a:r>
            <a:r>
              <a:rPr b="0" dirty="0"/>
              <a:t>/Ted </a:t>
            </a:r>
            <a:r>
              <a:rPr b="0" dirty="0" err="1"/>
              <a:t>Kisner</a:t>
            </a:r>
            <a:r>
              <a:rPr b="0" dirty="0"/>
              <a:t> (CMB-S4), Jim Chiang (Rubin/LSST DESC), Lindsey Gray (CMS), Andrew Norman (DUNE), Maria Elena </a:t>
            </a:r>
            <a:r>
              <a:rPr b="0" dirty="0" err="1"/>
              <a:t>Monzani</a:t>
            </a:r>
            <a:r>
              <a:rPr b="0" dirty="0"/>
              <a:t> (LZ)</a:t>
            </a:r>
          </a:p>
        </p:txBody>
      </p:sp>
      <p:sp>
        <p:nvSpPr>
          <p:cNvPr id="292" name="TextBox 1"/>
          <p:cNvSpPr txBox="1"/>
          <p:nvPr/>
        </p:nvSpPr>
        <p:spPr>
          <a:xfrm>
            <a:off x="7128443" y="2541722"/>
            <a:ext cx="1832828" cy="492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b="1"/>
            </a:pPr>
            <a:r>
              <a:t>Project Coordinator:</a:t>
            </a:r>
          </a:p>
          <a:p>
            <a:r>
              <a:t>Samantha Tezak</a:t>
            </a:r>
          </a:p>
        </p:txBody>
      </p:sp>
      <p:sp>
        <p:nvSpPr>
          <p:cNvPr id="293" name="Frame 2"/>
          <p:cNvSpPr/>
          <p:nvPr/>
        </p:nvSpPr>
        <p:spPr>
          <a:xfrm>
            <a:off x="7016718" y="2477866"/>
            <a:ext cx="1991535" cy="6509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10" y="643"/>
                </a:moveTo>
                <a:lnTo>
                  <a:pt x="210" y="20957"/>
                </a:lnTo>
                <a:lnTo>
                  <a:pt x="21390" y="20957"/>
                </a:lnTo>
                <a:lnTo>
                  <a:pt x="21390" y="643"/>
                </a:lnTo>
                <a:close/>
              </a:path>
            </a:pathLst>
          </a:custGeom>
          <a:solidFill>
            <a:schemeClr val="accent1"/>
          </a:solidFill>
          <a:ln w="25400">
            <a:solidFill>
              <a:srgbClr val="3A5E8A"/>
            </a:solidFill>
          </a:ln>
        </p:spPr>
        <p:txBody>
          <a:bodyPr lIns="45718" tIns="45718" rIns="45718" bIns="45718" anchor="ctr"/>
          <a:lstStyle/>
          <a:p>
            <a:pPr algn="ct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5" name="Picture 1" descr="Picture 1"/>
          <p:cNvPicPr>
            <a:picLocks noChangeAspect="1"/>
          </p:cNvPicPr>
          <p:nvPr/>
        </p:nvPicPr>
        <p:blipFill>
          <a:blip r:embed="rId2"/>
          <a:stretch>
            <a:fillRect/>
          </a:stretch>
        </p:blipFill>
        <p:spPr>
          <a:xfrm>
            <a:off x="3549110" y="329318"/>
            <a:ext cx="5737948" cy="4284473"/>
          </a:xfrm>
          <a:prstGeom prst="rect">
            <a:avLst/>
          </a:prstGeom>
          <a:ln w="12700">
            <a:miter lim="400000"/>
          </a:ln>
        </p:spPr>
      </p:pic>
      <p:sp>
        <p:nvSpPr>
          <p:cNvPr id="296" name="Google Shape;309;p6"/>
          <p:cNvSpPr txBox="1"/>
          <p:nvPr/>
        </p:nvSpPr>
        <p:spPr>
          <a:xfrm>
            <a:off x="1780631" y="156218"/>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lgn="ctr">
              <a:defRPr sz="1800" b="1">
                <a:solidFill>
                  <a:srgbClr val="106636"/>
                </a:solidFill>
              </a:defRPr>
            </a:lvl1pPr>
          </a:lstStyle>
          <a:p>
            <a:r>
              <a:t>Evolution of ASCR Facility Roles</a:t>
            </a:r>
          </a:p>
        </p:txBody>
      </p:sp>
      <p:sp>
        <p:nvSpPr>
          <p:cNvPr id="297" name="Google Shape;311;p6"/>
          <p:cNvSpPr txBox="1"/>
          <p:nvPr/>
        </p:nvSpPr>
        <p:spPr>
          <a:xfrm>
            <a:off x="210174" y="513851"/>
            <a:ext cx="3338938" cy="3757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ASCR Facility Plans</a:t>
            </a:r>
            <a:endParaRPr sz="1100"/>
          </a:p>
          <a:p>
            <a:pPr marL="177800" indent="-177800">
              <a:lnSpc>
                <a:spcPct val="110000"/>
              </a:lnSpc>
              <a:buClr>
                <a:srgbClr val="000000"/>
              </a:buClr>
              <a:buSzPts val="1400"/>
              <a:buFont typeface="Arial"/>
              <a:buChar char="•"/>
            </a:pPr>
            <a:r>
              <a:t>Replacements for current systems already in planning stages – NERSC-10 in 2026+, OLCF-6 in 2027+, ALCF-4 in 2028+</a:t>
            </a:r>
          </a:p>
          <a:p>
            <a:pPr marL="177800" indent="-177800">
              <a:lnSpc>
                <a:spcPct val="110000"/>
              </a:lnSpc>
              <a:buClr>
                <a:srgbClr val="000000"/>
              </a:buClr>
              <a:buSzPts val="1400"/>
              <a:buFont typeface="Arial"/>
              <a:buChar char="•"/>
            </a:pPr>
            <a:r>
              <a:t>All require significant improvements in compute performance, ability to handle data-intensive applications and AI/ML workloads, all more or less within current power envelopes</a:t>
            </a:r>
          </a:p>
          <a:p>
            <a:pPr marL="177800" indent="-177800">
              <a:lnSpc>
                <a:spcPct val="110000"/>
              </a:lnSpc>
              <a:buClr>
                <a:srgbClr val="000000"/>
              </a:buClr>
              <a:buSzPts val="1400"/>
              <a:buFont typeface="Arial"/>
              <a:buChar char="•"/>
            </a:pPr>
            <a:r>
              <a:t>All acknowledge IRI as a scenario within which the system should operate</a:t>
            </a:r>
          </a:p>
          <a:p>
            <a:pPr marL="177800" indent="-177800">
              <a:lnSpc>
                <a:spcPct val="110000"/>
              </a:lnSpc>
              <a:buClr>
                <a:srgbClr val="000000"/>
              </a:buClr>
              <a:buSzPts val="1400"/>
              <a:buFont typeface="Arial"/>
              <a:buChar char="•"/>
            </a:pPr>
            <a:r>
              <a:t>Given the timescales, specific architecture choices are somewhat uncertain but CPU/GPU mixes are likely</a:t>
            </a:r>
          </a:p>
          <a:p>
            <a:pPr marL="177800" indent="-177800">
              <a:lnSpc>
                <a:spcPct val="110000"/>
              </a:lnSpc>
              <a:buClr>
                <a:srgbClr val="000000"/>
              </a:buClr>
              <a:buSzPts val="1400"/>
              <a:buFont typeface="Arial"/>
              <a:buChar char="•"/>
            </a:pPr>
            <a:r>
              <a:t>AI/ML will be the key driver for hardware evolution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 name="Google Shape;485;p11"/>
          <p:cNvSpPr txBox="1"/>
          <p:nvPr/>
        </p:nvSpPr>
        <p:spPr>
          <a:xfrm>
            <a:off x="2149656" y="131094"/>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lgn="ctr">
              <a:defRPr sz="1800" b="1">
                <a:solidFill>
                  <a:srgbClr val="106636"/>
                </a:solidFill>
              </a:defRPr>
            </a:lvl1pPr>
          </a:lstStyle>
          <a:p>
            <a:r>
              <a:t>HEP Experiment Timelines </a:t>
            </a:r>
          </a:p>
        </p:txBody>
      </p:sp>
      <p:sp>
        <p:nvSpPr>
          <p:cNvPr id="300" name="Google Shape;486;p11"/>
          <p:cNvSpPr/>
          <p:nvPr/>
        </p:nvSpPr>
        <p:spPr>
          <a:xfrm>
            <a:off x="8622727" y="591051"/>
            <a:ext cx="421502" cy="1799702"/>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sp>
        <p:nvSpPr>
          <p:cNvPr id="301" name="Google Shape;493;p11"/>
          <p:cNvSpPr txBox="1"/>
          <p:nvPr/>
        </p:nvSpPr>
        <p:spPr>
          <a:xfrm>
            <a:off x="341474" y="588785"/>
            <a:ext cx="5360443" cy="370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HEP-CCE Planning</a:t>
            </a:r>
            <a:endParaRPr sz="1100"/>
          </a:p>
          <a:p>
            <a:pPr marL="177800" indent="-165100">
              <a:lnSpc>
                <a:spcPct val="110000"/>
              </a:lnSpc>
              <a:buClr>
                <a:srgbClr val="000000"/>
              </a:buClr>
              <a:buSzPts val="1200"/>
              <a:buFont typeface="Arial"/>
              <a:buChar char="•"/>
              <a:defRPr sz="1200"/>
            </a:pPr>
            <a:r>
              <a:t>Track experiment timelines as well as architecture/software/facility/integration roadmap</a:t>
            </a:r>
          </a:p>
          <a:p>
            <a:pPr marL="177800" indent="-165100">
              <a:lnSpc>
                <a:spcPct val="110000"/>
              </a:lnSpc>
              <a:buClr>
                <a:srgbClr val="000000"/>
              </a:buClr>
              <a:buSzPts val="1200"/>
              <a:buFont typeface="Arial"/>
              <a:buChar char="•"/>
              <a:defRPr sz="1200"/>
            </a:pPr>
            <a:r>
              <a:t>Current choice of HEP-CCE experiments aims to provide coverage as well as aim at best use of ASCR facilities; new experiments can be added in the longer term, partly depending on P5 recommendations</a:t>
            </a:r>
          </a:p>
          <a:p>
            <a:pPr marL="177800" indent="-165100">
              <a:lnSpc>
                <a:spcPct val="110000"/>
              </a:lnSpc>
              <a:buClr>
                <a:srgbClr val="000000"/>
              </a:buClr>
              <a:buSzPts val="1200"/>
              <a:buFont typeface="Arial"/>
              <a:buChar char="•"/>
              <a:defRPr sz="1200"/>
            </a:pPr>
            <a:r>
              <a:t>Need to work with experiments that are in planning, construction, and execution phases</a:t>
            </a:r>
          </a:p>
          <a:p>
            <a:pPr marL="177800" indent="-165100">
              <a:lnSpc>
                <a:spcPct val="110000"/>
              </a:lnSpc>
              <a:buClr>
                <a:srgbClr val="000000"/>
              </a:buClr>
              <a:buSzPts val="1200"/>
              <a:buFont typeface="Arial"/>
              <a:buChar char="•"/>
              <a:defRPr sz="1200"/>
            </a:pPr>
            <a:r>
              <a:t>Experiment needs, priorities and readiness also factor into work with the facilities as well as with broader ASCR software efforts (including ASCR R&amp;D)</a:t>
            </a:r>
          </a:p>
          <a:p>
            <a:pPr marL="177800" indent="-165100">
              <a:lnSpc>
                <a:spcPct val="110000"/>
              </a:lnSpc>
              <a:buClr>
                <a:srgbClr val="000000"/>
              </a:buClr>
              <a:buSzPts val="1200"/>
              <a:buFont typeface="Arial"/>
              <a:buChar char="•"/>
              <a:defRPr sz="1200"/>
            </a:pPr>
            <a:r>
              <a:t>HEP-CCE Steering Group consisting of experiment and facility POCs will be a very important component of planning going forward</a:t>
            </a:r>
          </a:p>
          <a:p>
            <a:pPr marL="177800" indent="-165100">
              <a:lnSpc>
                <a:spcPct val="110000"/>
              </a:lnSpc>
              <a:buClr>
                <a:srgbClr val="000000"/>
              </a:buClr>
              <a:buSzPts val="1200"/>
              <a:buFont typeface="Arial"/>
              <a:buChar char="•"/>
              <a:defRPr sz="1200"/>
            </a:pPr>
            <a:r>
              <a:t>Key HEP-CCE focus will be on pilot “end to end” demo/proof projects (aside from individual challenges) to address portability, infrastructure, and resilience challenges</a:t>
            </a:r>
          </a:p>
          <a:p>
            <a:pPr marL="177800" indent="-165100">
              <a:lnSpc>
                <a:spcPct val="110000"/>
              </a:lnSpc>
              <a:buClr>
                <a:srgbClr val="000000"/>
              </a:buClr>
              <a:buSzPts val="1200"/>
              <a:buFont typeface="Arial"/>
              <a:buChar char="•"/>
              <a:defRPr sz="1200"/>
            </a:pPr>
            <a:r>
              <a:t>Note recommendations for computing in the P5 report are positive, but, in general, the needed scope of effort is much larger than the resource-limited outlay; CPAD-like group is being set up</a:t>
            </a:r>
          </a:p>
        </p:txBody>
      </p:sp>
      <p:pic>
        <p:nvPicPr>
          <p:cNvPr id="302" name="Picture 2" descr="Picture 2"/>
          <p:cNvPicPr>
            <a:picLocks noChangeAspect="1"/>
          </p:cNvPicPr>
          <p:nvPr/>
        </p:nvPicPr>
        <p:blipFill>
          <a:blip r:embed="rId2"/>
          <a:stretch>
            <a:fillRect/>
          </a:stretch>
        </p:blipFill>
        <p:spPr>
          <a:xfrm>
            <a:off x="5759205" y="423051"/>
            <a:ext cx="3227736" cy="4164446"/>
          </a:xfrm>
          <a:prstGeom prst="rect">
            <a:avLst/>
          </a:prstGeom>
          <a:ln w="12700">
            <a:miter lim="400000"/>
          </a:ln>
        </p:spPr>
      </p:pic>
      <p:sp>
        <p:nvSpPr>
          <p:cNvPr id="303" name="TextBox 3"/>
          <p:cNvSpPr txBox="1"/>
          <p:nvPr/>
        </p:nvSpPr>
        <p:spPr>
          <a:xfrm>
            <a:off x="6912261" y="334554"/>
            <a:ext cx="512994" cy="239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100"/>
            </a:lvl1pPr>
          </a:lstStyle>
          <a:p>
            <a:r>
              <a:t>2024</a:t>
            </a:r>
          </a:p>
        </p:txBody>
      </p:sp>
      <p:sp>
        <p:nvSpPr>
          <p:cNvPr id="304" name="TextBox 15"/>
          <p:cNvSpPr txBox="1"/>
          <p:nvPr/>
        </p:nvSpPr>
        <p:spPr>
          <a:xfrm>
            <a:off x="8624031" y="346492"/>
            <a:ext cx="512994" cy="239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100"/>
            </a:lvl1pPr>
          </a:lstStyle>
          <a:p>
            <a:r>
              <a:t>2034</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Google Shape;485;p11"/>
          <p:cNvSpPr txBox="1"/>
          <p:nvPr/>
        </p:nvSpPr>
        <p:spPr>
          <a:xfrm>
            <a:off x="2149656" y="131094"/>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lgn="ctr">
              <a:defRPr sz="1800" b="1">
                <a:solidFill>
                  <a:srgbClr val="106636"/>
                </a:solidFill>
              </a:defRPr>
            </a:lvl1pPr>
          </a:lstStyle>
          <a:p>
            <a:r>
              <a:t>Schedule </a:t>
            </a:r>
          </a:p>
        </p:txBody>
      </p:sp>
      <p:sp>
        <p:nvSpPr>
          <p:cNvPr id="307" name="Google Shape;486;p11"/>
          <p:cNvSpPr/>
          <p:nvPr/>
        </p:nvSpPr>
        <p:spPr>
          <a:xfrm>
            <a:off x="8622727" y="591050"/>
            <a:ext cx="421502" cy="1799703"/>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sp>
        <p:nvSpPr>
          <p:cNvPr id="308" name="Google Shape;493;p11"/>
          <p:cNvSpPr txBox="1"/>
          <p:nvPr/>
        </p:nvSpPr>
        <p:spPr>
          <a:xfrm>
            <a:off x="341474" y="770385"/>
            <a:ext cx="8620984" cy="1441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December 18</a:t>
            </a:r>
            <a:endParaRPr sz="1100"/>
          </a:p>
          <a:p>
            <a:pPr marL="177799" indent="-165099">
              <a:lnSpc>
                <a:spcPct val="110000"/>
              </a:lnSpc>
              <a:buClr>
                <a:srgbClr val="000000"/>
              </a:buClr>
              <a:buSzPts val="1600"/>
              <a:buFont typeface="Arial"/>
              <a:buChar char="•"/>
              <a:defRPr sz="1600"/>
            </a:pPr>
            <a:r>
              <a:t>Morning Session 1 (Plenary): Intro/overview talks (9am-10.30am)</a:t>
            </a:r>
          </a:p>
          <a:p>
            <a:pPr marL="177799" indent="-165099">
              <a:lnSpc>
                <a:spcPct val="110000"/>
              </a:lnSpc>
              <a:buClr>
                <a:srgbClr val="000000"/>
              </a:buClr>
              <a:buSzPts val="1600"/>
              <a:buFont typeface="Arial"/>
              <a:buChar char="•"/>
              <a:defRPr sz="1600"/>
            </a:pPr>
            <a:r>
              <a:t>Morning Session 2 (Plenary): Input from experiments and stakeholders (11am-12.50pm)</a:t>
            </a:r>
          </a:p>
          <a:p>
            <a:pPr marL="177799" indent="-165099">
              <a:lnSpc>
                <a:spcPct val="110000"/>
              </a:lnSpc>
              <a:buClr>
                <a:srgbClr val="000000"/>
              </a:buClr>
              <a:buSzPts val="1600"/>
              <a:buFont typeface="Arial"/>
              <a:buChar char="•"/>
              <a:defRPr sz="1600"/>
            </a:pPr>
            <a:r>
              <a:t>Working Lunch (get lunches and go to parallel sessions)</a:t>
            </a:r>
          </a:p>
          <a:p>
            <a:pPr marL="177799" indent="-165099">
              <a:lnSpc>
                <a:spcPct val="110000"/>
              </a:lnSpc>
              <a:buClr>
                <a:srgbClr val="000000"/>
              </a:buClr>
              <a:buSzPts val="1600"/>
              <a:buFont typeface="Arial"/>
              <a:buChar char="•"/>
              <a:defRPr sz="1600"/>
            </a:pPr>
            <a:r>
              <a:t>Parallel Sessions: First-round planning (1pm-4pm)</a:t>
            </a:r>
          </a:p>
          <a:p>
            <a:pPr marL="177799" indent="-165099">
              <a:lnSpc>
                <a:spcPct val="110000"/>
              </a:lnSpc>
              <a:buClr>
                <a:srgbClr val="000000"/>
              </a:buClr>
              <a:buSzPts val="1600"/>
              <a:buFont typeface="Arial"/>
              <a:buChar char="•"/>
              <a:defRPr sz="1600"/>
            </a:pPr>
            <a:r>
              <a:t>Report Out and Overnight Action Items (Plenary): Draft Plans (4pm-5.15pm)</a:t>
            </a:r>
          </a:p>
        </p:txBody>
      </p:sp>
      <p:sp>
        <p:nvSpPr>
          <p:cNvPr id="309" name="Google Shape;493;p11"/>
          <p:cNvSpPr txBox="1"/>
          <p:nvPr/>
        </p:nvSpPr>
        <p:spPr>
          <a:xfrm>
            <a:off x="341474" y="2683622"/>
            <a:ext cx="8620984" cy="1441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December 19</a:t>
            </a:r>
            <a:endParaRPr sz="1100"/>
          </a:p>
          <a:p>
            <a:pPr marL="177799" indent="-165099">
              <a:lnSpc>
                <a:spcPct val="110000"/>
              </a:lnSpc>
              <a:buClr>
                <a:srgbClr val="000000"/>
              </a:buClr>
              <a:buSzPts val="1600"/>
              <a:buFont typeface="Arial"/>
              <a:buChar char="•"/>
              <a:defRPr sz="1600"/>
            </a:pPr>
            <a:r>
              <a:t>Morning Session 1 (Plenary): Phase 1 Wrapup Reports (9am-11am)</a:t>
            </a:r>
          </a:p>
          <a:p>
            <a:pPr marL="177799" indent="-165099">
              <a:lnSpc>
                <a:spcPct val="110000"/>
              </a:lnSpc>
              <a:buClr>
                <a:srgbClr val="000000"/>
              </a:buClr>
              <a:buSzPts val="1600"/>
              <a:buFont typeface="Arial"/>
              <a:buChar char="•"/>
              <a:defRPr sz="1600"/>
            </a:pPr>
            <a:r>
              <a:t>Morning Session 2 (Plenary): Updated Draft Plans (11.30am-1.30pm)</a:t>
            </a:r>
          </a:p>
          <a:p>
            <a:pPr marL="177799" indent="-165099">
              <a:lnSpc>
                <a:spcPct val="110000"/>
              </a:lnSpc>
              <a:buClr>
                <a:srgbClr val="000000"/>
              </a:buClr>
              <a:buSzPts val="1600"/>
              <a:buFont typeface="Arial"/>
              <a:buChar char="•"/>
              <a:defRPr sz="1600"/>
            </a:pPr>
            <a:r>
              <a:t>Working Lunch (1.30-2pm)</a:t>
            </a:r>
          </a:p>
          <a:p>
            <a:pPr marL="177799" indent="-165099">
              <a:lnSpc>
                <a:spcPct val="110000"/>
              </a:lnSpc>
              <a:buClr>
                <a:srgbClr val="000000"/>
              </a:buClr>
              <a:buSzPts val="1600"/>
              <a:buFont typeface="Arial"/>
              <a:buChar char="•"/>
              <a:defRPr sz="1600"/>
            </a:pPr>
            <a:r>
              <a:t>Summary/Conclusions: Organization/Actionables (2pm-4pm)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 name="Image" descr="Image"/>
          <p:cNvPicPr>
            <a:picLocks noChangeAspect="1"/>
          </p:cNvPicPr>
          <p:nvPr/>
        </p:nvPicPr>
        <p:blipFill>
          <a:blip r:embed="rId2"/>
          <a:stretch>
            <a:fillRect/>
          </a:stretch>
        </p:blipFill>
        <p:spPr>
          <a:xfrm>
            <a:off x="-7483" y="-9999"/>
            <a:ext cx="5824495" cy="2425898"/>
          </a:xfrm>
          <a:prstGeom prst="rect">
            <a:avLst/>
          </a:prstGeom>
          <a:ln w="12700">
            <a:miter lim="400000"/>
          </a:ln>
        </p:spPr>
      </p:pic>
      <p:pic>
        <p:nvPicPr>
          <p:cNvPr id="205" name="Image" descr="Image"/>
          <p:cNvPicPr>
            <a:picLocks noChangeAspect="1"/>
          </p:cNvPicPr>
          <p:nvPr/>
        </p:nvPicPr>
        <p:blipFill>
          <a:blip r:embed="rId3"/>
          <a:stretch>
            <a:fillRect/>
          </a:stretch>
        </p:blipFill>
        <p:spPr>
          <a:xfrm>
            <a:off x="5680354" y="638875"/>
            <a:ext cx="3352802" cy="2425701"/>
          </a:xfrm>
          <a:prstGeom prst="rect">
            <a:avLst/>
          </a:prstGeom>
          <a:ln w="12700">
            <a:miter lim="400000"/>
          </a:ln>
        </p:spPr>
      </p:pic>
      <p:pic>
        <p:nvPicPr>
          <p:cNvPr id="206" name="Image" descr="Image"/>
          <p:cNvPicPr>
            <a:picLocks noChangeAspect="1"/>
          </p:cNvPicPr>
          <p:nvPr/>
        </p:nvPicPr>
        <p:blipFill>
          <a:blip r:embed="rId4"/>
          <a:stretch>
            <a:fillRect/>
          </a:stretch>
        </p:blipFill>
        <p:spPr>
          <a:xfrm>
            <a:off x="1855658" y="1669551"/>
            <a:ext cx="3352802" cy="2635303"/>
          </a:xfrm>
          <a:prstGeom prst="rect">
            <a:avLst/>
          </a:prstGeom>
          <a:ln w="12700">
            <a:miter lim="400000"/>
          </a:ln>
        </p:spPr>
      </p:pic>
      <p:sp>
        <p:nvSpPr>
          <p:cNvPr id="207" name="HEP-CCE All Hands Meeting…"/>
          <p:cNvSpPr txBox="1"/>
          <p:nvPr/>
        </p:nvSpPr>
        <p:spPr>
          <a:xfrm>
            <a:off x="5669131" y="3234924"/>
            <a:ext cx="3375249" cy="1235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584200">
              <a:defRPr sz="2000"/>
            </a:pPr>
            <a:r>
              <a:t>HEP-CCE All Hands Meeting</a:t>
            </a:r>
          </a:p>
          <a:p>
            <a:pPr algn="ctr" defTabSz="584200">
              <a:defRPr sz="1700"/>
            </a:pPr>
            <a:r>
              <a:t>December 18-19, 2023</a:t>
            </a:r>
          </a:p>
          <a:p>
            <a:pPr algn="ctr" defTabSz="584200">
              <a:defRPr sz="1700"/>
            </a:pPr>
            <a:endParaRPr/>
          </a:p>
          <a:p>
            <a:pPr algn="ctr" defTabSz="584200">
              <a:defRPr sz="2300" b="1">
                <a:solidFill>
                  <a:schemeClr val="accent1">
                    <a:satOff val="-4409"/>
                    <a:lumOff val="-10509"/>
                  </a:schemeClr>
                </a:solidFill>
              </a:defRPr>
            </a:pPr>
            <a:r>
              <a:t>Welcome to Argonne!</a:t>
            </a:r>
          </a:p>
        </p:txBody>
      </p:sp>
      <p:pic>
        <p:nvPicPr>
          <p:cNvPr id="208" name="Image" descr="Image"/>
          <p:cNvPicPr>
            <a:picLocks noChangeAspect="1"/>
          </p:cNvPicPr>
          <p:nvPr/>
        </p:nvPicPr>
        <p:blipFill>
          <a:blip r:embed="rId5"/>
          <a:stretch>
            <a:fillRect/>
          </a:stretch>
        </p:blipFill>
        <p:spPr>
          <a:xfrm>
            <a:off x="394280" y="2773721"/>
            <a:ext cx="3000513" cy="18068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Google Shape;236;p2" descr="Google Shape;236;p2"/>
          <p:cNvPicPr>
            <a:picLocks noChangeAspect="1"/>
          </p:cNvPicPr>
          <p:nvPr/>
        </p:nvPicPr>
        <p:blipFill>
          <a:blip r:embed="rId3"/>
          <a:stretch>
            <a:fillRect/>
          </a:stretch>
        </p:blipFill>
        <p:spPr>
          <a:xfrm>
            <a:off x="5675667" y="231614"/>
            <a:ext cx="1580876" cy="2194874"/>
          </a:xfrm>
          <a:prstGeom prst="rect">
            <a:avLst/>
          </a:prstGeom>
          <a:ln w="12700">
            <a:miter lim="400000"/>
          </a:ln>
        </p:spPr>
      </p:pic>
      <p:sp>
        <p:nvSpPr>
          <p:cNvPr id="211" name="Google Shape;237;p2"/>
          <p:cNvSpPr txBox="1"/>
          <p:nvPr/>
        </p:nvSpPr>
        <p:spPr>
          <a:xfrm>
            <a:off x="3299004" y="67012"/>
            <a:ext cx="3167102"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800" b="1">
                <a:solidFill>
                  <a:srgbClr val="106636"/>
                </a:solidFill>
              </a:defRPr>
            </a:lvl1pPr>
          </a:lstStyle>
          <a:p>
            <a:r>
              <a:t>HEP-CCE Mission</a:t>
            </a:r>
          </a:p>
        </p:txBody>
      </p:sp>
      <p:sp>
        <p:nvSpPr>
          <p:cNvPr id="212" name="Google Shape;238;p2"/>
          <p:cNvSpPr txBox="1"/>
          <p:nvPr/>
        </p:nvSpPr>
        <p:spPr>
          <a:xfrm>
            <a:off x="235076" y="2178475"/>
            <a:ext cx="5147704" cy="2196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HEP-CCE Primary Mission</a:t>
            </a:r>
            <a:endParaRPr sz="1100"/>
          </a:p>
          <a:p>
            <a:pPr marL="177800" indent="-177800">
              <a:lnSpc>
                <a:spcPct val="110000"/>
              </a:lnSpc>
              <a:buClr>
                <a:srgbClr val="000000"/>
              </a:buClr>
              <a:buSzPts val="1400"/>
              <a:buFont typeface="Arial"/>
              <a:buChar char="•"/>
            </a:pPr>
            <a:r>
              <a:t>Bring large-scale computational and data management resources to bear on pressing HEP science problems</a:t>
            </a:r>
            <a:endParaRPr sz="1100"/>
          </a:p>
          <a:p>
            <a:pPr marL="177800" indent="-177800">
              <a:lnSpc>
                <a:spcPct val="110000"/>
              </a:lnSpc>
              <a:buClr>
                <a:srgbClr val="000000"/>
              </a:buClr>
              <a:buSzPts val="1400"/>
              <a:buFont typeface="Arial"/>
              <a:buChar char="•"/>
            </a:pPr>
            <a:r>
              <a:t>Focus on cross-cutting solutions leveraging ASCR and HEP expertise and resources (ESnet, LCFs, NERSC, IRI, --)</a:t>
            </a:r>
          </a:p>
          <a:p>
            <a:pPr marL="177800" indent="-177800">
              <a:lnSpc>
                <a:spcPct val="110000"/>
              </a:lnSpc>
              <a:buClr>
                <a:srgbClr val="000000"/>
              </a:buClr>
              <a:buSzPts val="1400"/>
              <a:buFont typeface="Arial"/>
              <a:buChar char="•"/>
            </a:pPr>
            <a:r>
              <a:t>Work closely with experiments and carry out other tasks as directed by DOE HEP</a:t>
            </a:r>
          </a:p>
          <a:p>
            <a:pPr marL="177800" indent="-177800">
              <a:lnSpc>
                <a:spcPct val="110000"/>
              </a:lnSpc>
              <a:buClr>
                <a:srgbClr val="000000"/>
              </a:buClr>
              <a:buSzPts val="1400"/>
              <a:buFont typeface="Arial"/>
              <a:buChar char="•"/>
            </a:pPr>
            <a:r>
              <a:t>HEP-CCE as a joint effort across the participating laboratories – key to providing the ability to integrate individual strengths and resources</a:t>
            </a:r>
          </a:p>
        </p:txBody>
      </p:sp>
      <p:grpSp>
        <p:nvGrpSpPr>
          <p:cNvPr id="228" name="Google Shape;239;p2"/>
          <p:cNvGrpSpPr/>
          <p:nvPr/>
        </p:nvGrpSpPr>
        <p:grpSpPr>
          <a:xfrm>
            <a:off x="173928" y="734594"/>
            <a:ext cx="5406159" cy="1182730"/>
            <a:chOff x="0" y="0"/>
            <a:chExt cx="5406158" cy="1182729"/>
          </a:xfrm>
        </p:grpSpPr>
        <p:sp>
          <p:nvSpPr>
            <p:cNvPr id="213" name="Google Shape;240;p2"/>
            <p:cNvSpPr/>
            <p:nvPr/>
          </p:nvSpPr>
          <p:spPr>
            <a:xfrm>
              <a:off x="-1" y="50624"/>
              <a:ext cx="2053698" cy="633603"/>
            </a:xfrm>
            <a:prstGeom prst="roundRect">
              <a:avLst>
                <a:gd name="adj" fmla="val 15566"/>
              </a:avLst>
            </a:prstGeom>
            <a:solidFill>
              <a:srgbClr val="7A81FF"/>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14" name="Google Shape;241;p2"/>
            <p:cNvSpPr txBox="1"/>
            <p:nvPr/>
          </p:nvSpPr>
          <p:spPr>
            <a:xfrm>
              <a:off x="188712" y="91655"/>
              <a:ext cx="1689605" cy="326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p>
              <a:pPr algn="ctr">
                <a:defRPr sz="900" b="1">
                  <a:solidFill>
                    <a:srgbClr val="FFFFFF"/>
                  </a:solidFill>
                </a:defRPr>
              </a:pPr>
              <a:r>
                <a:t>Advanced Scientific </a:t>
              </a:r>
              <a:endParaRPr sz="1100"/>
            </a:p>
            <a:p>
              <a:pPr algn="ctr">
                <a:defRPr sz="900" b="1">
                  <a:solidFill>
                    <a:srgbClr val="FFFFFF"/>
                  </a:solidFill>
                </a:defRPr>
              </a:pPr>
              <a:r>
                <a:t>Computing Research (ASCR)</a:t>
              </a:r>
            </a:p>
          </p:txBody>
        </p:sp>
        <p:sp>
          <p:nvSpPr>
            <p:cNvPr id="215" name="Google Shape;242;p2"/>
            <p:cNvSpPr/>
            <p:nvPr/>
          </p:nvSpPr>
          <p:spPr>
            <a:xfrm>
              <a:off x="3352460" y="-1"/>
              <a:ext cx="2053698" cy="661055"/>
            </a:xfrm>
            <a:prstGeom prst="roundRect">
              <a:avLst>
                <a:gd name="adj" fmla="val 15000"/>
              </a:avLst>
            </a:prstGeom>
            <a:solidFill>
              <a:srgbClr val="009193"/>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16" name="Google Shape;243;p2"/>
            <p:cNvSpPr txBox="1"/>
            <p:nvPr/>
          </p:nvSpPr>
          <p:spPr>
            <a:xfrm>
              <a:off x="3534270" y="37835"/>
              <a:ext cx="1689903" cy="199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lvl1pPr algn="ctr">
                <a:defRPr sz="900" b="1">
                  <a:solidFill>
                    <a:srgbClr val="FFFFFF"/>
                  </a:solidFill>
                </a:defRPr>
              </a:lvl1pPr>
            </a:lstStyle>
            <a:p>
              <a:r>
                <a:t>High Energy Physics (HEP)</a:t>
              </a:r>
            </a:p>
          </p:txBody>
        </p:sp>
        <p:sp>
          <p:nvSpPr>
            <p:cNvPr id="217" name="Google Shape;244;p2"/>
            <p:cNvSpPr/>
            <p:nvPr/>
          </p:nvSpPr>
          <p:spPr>
            <a:xfrm>
              <a:off x="3352460" y="826102"/>
              <a:ext cx="2053698" cy="356628"/>
            </a:xfrm>
            <a:prstGeom prst="roundRect">
              <a:avLst>
                <a:gd name="adj" fmla="val 27804"/>
              </a:avLst>
            </a:prstGeom>
            <a:solidFill>
              <a:srgbClr val="009193"/>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18" name="Google Shape;245;p2"/>
            <p:cNvSpPr txBox="1"/>
            <p:nvPr/>
          </p:nvSpPr>
          <p:spPr>
            <a:xfrm>
              <a:off x="3620838" y="431043"/>
              <a:ext cx="1516595" cy="199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lvl1pPr algn="ctr">
                <a:defRPr sz="900" b="1">
                  <a:solidFill>
                    <a:srgbClr val="FFFFFF"/>
                  </a:solidFill>
                </a:defRPr>
              </a:lvl1pPr>
            </a:lstStyle>
            <a:p>
              <a:r>
                <a:t>Research and Facilities</a:t>
              </a:r>
            </a:p>
          </p:txBody>
        </p:sp>
        <p:sp>
          <p:nvSpPr>
            <p:cNvPr id="219" name="Google Shape;246;p2"/>
            <p:cNvSpPr txBox="1"/>
            <p:nvPr/>
          </p:nvSpPr>
          <p:spPr>
            <a:xfrm>
              <a:off x="3516097" y="848654"/>
              <a:ext cx="1726530" cy="326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p>
              <a:pPr algn="ctr">
                <a:defRPr sz="900" b="1">
                  <a:solidFill>
                    <a:srgbClr val="FFFFFF"/>
                  </a:solidFill>
                </a:defRPr>
              </a:pPr>
              <a:r>
                <a:t>Computational HEP Program </a:t>
              </a:r>
              <a:endParaRPr sz="1100"/>
            </a:p>
            <a:p>
              <a:pPr algn="ctr">
                <a:defRPr sz="900" b="1">
                  <a:solidFill>
                    <a:srgbClr val="FFFFFF"/>
                  </a:solidFill>
                </a:defRPr>
              </a:pPr>
              <a:r>
                <a:t>Cross-Cuts</a:t>
              </a:r>
            </a:p>
          </p:txBody>
        </p:sp>
        <p:sp>
          <p:nvSpPr>
            <p:cNvPr id="220" name="Google Shape;247;p2"/>
            <p:cNvSpPr/>
            <p:nvPr/>
          </p:nvSpPr>
          <p:spPr>
            <a:xfrm>
              <a:off x="6819" y="826102"/>
              <a:ext cx="2053698" cy="356628"/>
            </a:xfrm>
            <a:prstGeom prst="roundRect">
              <a:avLst>
                <a:gd name="adj" fmla="val 27804"/>
              </a:avLst>
            </a:prstGeom>
            <a:solidFill>
              <a:srgbClr val="7A81FF"/>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21" name="Google Shape;248;p2"/>
            <p:cNvSpPr txBox="1"/>
            <p:nvPr/>
          </p:nvSpPr>
          <p:spPr>
            <a:xfrm>
              <a:off x="429098" y="909529"/>
              <a:ext cx="1208988" cy="199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lvl1pPr algn="ctr">
                <a:defRPr sz="900" b="1">
                  <a:solidFill>
                    <a:srgbClr val="FFFFFF"/>
                  </a:solidFill>
                </a:defRPr>
              </a:lvl1pPr>
            </a:lstStyle>
            <a:p>
              <a:r>
                <a:t>ASCR Programs</a:t>
              </a:r>
            </a:p>
          </p:txBody>
        </p:sp>
        <p:sp>
          <p:nvSpPr>
            <p:cNvPr id="222" name="Google Shape;249;p2"/>
            <p:cNvSpPr txBox="1"/>
            <p:nvPr/>
          </p:nvSpPr>
          <p:spPr>
            <a:xfrm>
              <a:off x="223021" y="453518"/>
              <a:ext cx="1607418" cy="1995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lvl1pPr algn="ctr">
                <a:defRPr sz="900" b="1">
                  <a:solidFill>
                    <a:srgbClr val="FFFFFF"/>
                  </a:solidFill>
                </a:defRPr>
              </a:lvl1pPr>
            </a:lstStyle>
            <a:p>
              <a:r>
                <a:t>Research and Facilities</a:t>
              </a:r>
            </a:p>
          </p:txBody>
        </p:sp>
        <p:sp>
          <p:nvSpPr>
            <p:cNvPr id="223" name="Google Shape;250;p2"/>
            <p:cNvSpPr/>
            <p:nvPr/>
          </p:nvSpPr>
          <p:spPr>
            <a:xfrm>
              <a:off x="2227366" y="206361"/>
              <a:ext cx="967426" cy="270587"/>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184" y="-5361"/>
                    <a:pt x="14384" y="-5400"/>
                    <a:pt x="21600" y="16083"/>
                  </a:cubicBezTo>
                </a:path>
              </a:pathLst>
            </a:custGeom>
            <a:noFill/>
            <a:ln w="76200" cap="flat">
              <a:solidFill>
                <a:srgbClr val="7A81FF"/>
              </a:solidFill>
              <a:prstDash val="solid"/>
              <a:round/>
            </a:ln>
            <a:effectLst/>
          </p:spPr>
          <p:txBody>
            <a:bodyPr wrap="square" lIns="45718" tIns="45718" rIns="45718" bIns="45718" numCol="1" anchor="t">
              <a:noAutofit/>
            </a:bodyPr>
            <a:lstStyle/>
            <a:p>
              <a:pPr algn="ctr">
                <a:defRPr sz="3200">
                  <a:latin typeface="Merriweather Sans"/>
                  <a:ea typeface="Merriweather Sans"/>
                  <a:cs typeface="Merriweather Sans"/>
                  <a:sym typeface="Merriweather Sans"/>
                </a:defRPr>
              </a:pPr>
              <a:endParaRPr/>
            </a:p>
          </p:txBody>
        </p:sp>
        <p:sp>
          <p:nvSpPr>
            <p:cNvPr id="224" name="Google Shape;251;p2"/>
            <p:cNvSpPr/>
            <p:nvPr/>
          </p:nvSpPr>
          <p:spPr>
            <a:xfrm>
              <a:off x="2216108" y="733801"/>
              <a:ext cx="967426" cy="270585"/>
            </a:xfrm>
            <a:custGeom>
              <a:avLst/>
              <a:gdLst/>
              <a:ahLst/>
              <a:cxnLst>
                <a:cxn ang="0">
                  <a:pos x="wd2" y="hd2"/>
                </a:cxn>
                <a:cxn ang="5400000">
                  <a:pos x="wd2" y="hd2"/>
                </a:cxn>
                <a:cxn ang="10800000">
                  <a:pos x="wd2" y="hd2"/>
                </a:cxn>
                <a:cxn ang="16200000">
                  <a:pos x="wd2" y="hd2"/>
                </a:cxn>
              </a:cxnLst>
              <a:rect l="0" t="0" r="r" b="b"/>
              <a:pathLst>
                <a:path w="21600" h="16200" extrusionOk="0">
                  <a:moveTo>
                    <a:pt x="0" y="0"/>
                  </a:moveTo>
                  <a:cubicBezTo>
                    <a:pt x="7184" y="21561"/>
                    <a:pt x="14384" y="21600"/>
                    <a:pt x="21600" y="117"/>
                  </a:cubicBezTo>
                </a:path>
              </a:pathLst>
            </a:custGeom>
            <a:noFill/>
            <a:ln w="76200" cap="flat">
              <a:solidFill>
                <a:srgbClr val="009193"/>
              </a:solidFill>
              <a:prstDash val="solid"/>
              <a:round/>
            </a:ln>
            <a:effectLst/>
          </p:spPr>
          <p:txBody>
            <a:bodyPr wrap="square" lIns="45718" tIns="45718" rIns="45718" bIns="45718" numCol="1" anchor="t">
              <a:noAutofit/>
            </a:bodyPr>
            <a:lstStyle/>
            <a:p>
              <a:pPr algn="ctr">
                <a:defRPr sz="3200">
                  <a:latin typeface="Merriweather Sans"/>
                  <a:ea typeface="Merriweather Sans"/>
                  <a:cs typeface="Merriweather Sans"/>
                  <a:sym typeface="Merriweather Sans"/>
                </a:defRPr>
              </a:pPr>
              <a:endParaRPr/>
            </a:p>
          </p:txBody>
        </p:sp>
        <p:sp>
          <p:nvSpPr>
            <p:cNvPr id="225" name="Google Shape;252;p2"/>
            <p:cNvSpPr/>
            <p:nvPr/>
          </p:nvSpPr>
          <p:spPr>
            <a:xfrm rot="7679341">
              <a:off x="3095280" y="366686"/>
              <a:ext cx="169941" cy="1687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7A81FF"/>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26" name="Google Shape;253;p2"/>
            <p:cNvSpPr/>
            <p:nvPr/>
          </p:nvSpPr>
          <p:spPr>
            <a:xfrm rot="18479495">
              <a:off x="2145737" y="678036"/>
              <a:ext cx="169929" cy="1687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9193"/>
            </a:solidFill>
            <a:ln w="12700" cap="flat">
              <a:noFill/>
              <a:miter lim="400000"/>
            </a:ln>
            <a:effectLst/>
          </p:spPr>
          <p:txBody>
            <a:bodyPr wrap="square" lIns="45718" tIns="45718" rIns="45718" bIns="45718" numCol="1" anchor="ctr">
              <a:noAutofit/>
            </a:bodyPr>
            <a:lstStyle/>
            <a:p>
              <a:pPr algn="ctr">
                <a:defRPr sz="3200">
                  <a:latin typeface="Merriweather Sans"/>
                  <a:ea typeface="Merriweather Sans"/>
                  <a:cs typeface="Merriweather Sans"/>
                  <a:sym typeface="Merriweather Sans"/>
                </a:defRPr>
              </a:pPr>
              <a:endParaRPr/>
            </a:p>
          </p:txBody>
        </p:sp>
        <p:sp>
          <p:nvSpPr>
            <p:cNvPr id="227" name="Google Shape;254;p2"/>
            <p:cNvSpPr txBox="1"/>
            <p:nvPr/>
          </p:nvSpPr>
          <p:spPr>
            <a:xfrm>
              <a:off x="2189437" y="466610"/>
              <a:ext cx="1027343" cy="285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numCol="1" anchor="ctr">
              <a:spAutoFit/>
            </a:bodyPr>
            <a:lstStyle>
              <a:lvl1pPr algn="ctr">
                <a:defRPr sz="1500" b="1">
                  <a:solidFill>
                    <a:srgbClr val="005493"/>
                  </a:solidFill>
                </a:defRPr>
              </a:lvl1pPr>
            </a:lstStyle>
            <a:p>
              <a:r>
                <a:t>HEP-CCE</a:t>
              </a:r>
            </a:p>
          </p:txBody>
        </p:sp>
      </p:grpSp>
      <p:pic>
        <p:nvPicPr>
          <p:cNvPr id="229" name="Google Shape;255;p2" descr="Google Shape;255;p2"/>
          <p:cNvPicPr>
            <a:picLocks noChangeAspect="1"/>
          </p:cNvPicPr>
          <p:nvPr/>
        </p:nvPicPr>
        <p:blipFill>
          <a:blip r:embed="rId4"/>
          <a:stretch>
            <a:fillRect/>
          </a:stretch>
        </p:blipFill>
        <p:spPr>
          <a:xfrm>
            <a:off x="5480408" y="2348172"/>
            <a:ext cx="2509020" cy="1868703"/>
          </a:xfrm>
          <a:prstGeom prst="rect">
            <a:avLst/>
          </a:prstGeom>
          <a:ln w="12700">
            <a:miter lim="400000"/>
          </a:ln>
        </p:spPr>
      </p:pic>
      <p:pic>
        <p:nvPicPr>
          <p:cNvPr id="230" name="Google Shape;256;p2" descr="Google Shape;256;p2"/>
          <p:cNvPicPr>
            <a:picLocks noChangeAspect="1"/>
          </p:cNvPicPr>
          <p:nvPr/>
        </p:nvPicPr>
        <p:blipFill>
          <a:blip r:embed="rId5"/>
          <a:stretch>
            <a:fillRect/>
          </a:stretch>
        </p:blipFill>
        <p:spPr>
          <a:xfrm>
            <a:off x="6760274" y="3615975"/>
            <a:ext cx="1899751" cy="961976"/>
          </a:xfrm>
          <a:prstGeom prst="rect">
            <a:avLst/>
          </a:prstGeom>
          <a:ln w="12700">
            <a:miter lim="400000"/>
          </a:ln>
        </p:spPr>
      </p:pic>
      <p:pic>
        <p:nvPicPr>
          <p:cNvPr id="231" name="Google Shape;257;p2" descr="Google Shape;257;p2"/>
          <p:cNvPicPr>
            <a:picLocks noChangeAspect="1"/>
          </p:cNvPicPr>
          <p:nvPr/>
        </p:nvPicPr>
        <p:blipFill>
          <a:blip r:embed="rId6"/>
          <a:stretch>
            <a:fillRect/>
          </a:stretch>
        </p:blipFill>
        <p:spPr>
          <a:xfrm>
            <a:off x="7352124" y="544233"/>
            <a:ext cx="1791876" cy="1634242"/>
          </a:xfrm>
          <a:prstGeom prst="rect">
            <a:avLst/>
          </a:prstGeom>
          <a:ln w="12700">
            <a:miter lim="400000"/>
          </a:ln>
        </p:spPr>
      </p:pic>
      <p:pic>
        <p:nvPicPr>
          <p:cNvPr id="232" name="Google Shape;258;p2" descr="Google Shape;258;p2"/>
          <p:cNvPicPr>
            <a:picLocks noChangeAspect="1"/>
          </p:cNvPicPr>
          <p:nvPr/>
        </p:nvPicPr>
        <p:blipFill>
          <a:blip r:embed="rId7"/>
          <a:stretch>
            <a:fillRect/>
          </a:stretch>
        </p:blipFill>
        <p:spPr>
          <a:xfrm>
            <a:off x="7273925" y="2214697"/>
            <a:ext cx="2177744" cy="1188928"/>
          </a:xfrm>
          <a:prstGeom prst="rect">
            <a:avLst/>
          </a:prstGeom>
          <a:ln w="12700">
            <a:miter lim="400000"/>
          </a:ln>
        </p:spPr>
      </p:pic>
      <p:pic>
        <p:nvPicPr>
          <p:cNvPr id="233" name="Picture 2" descr="Picture 2"/>
          <p:cNvPicPr>
            <a:picLocks noChangeAspect="1"/>
          </p:cNvPicPr>
          <p:nvPr/>
        </p:nvPicPr>
        <p:blipFill>
          <a:blip r:embed="rId8"/>
          <a:stretch>
            <a:fillRect/>
          </a:stretch>
        </p:blipFill>
        <p:spPr>
          <a:xfrm>
            <a:off x="6396487" y="951293"/>
            <a:ext cx="1443489" cy="176880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 name="Google Shape;263;g25a42c1115c_2_33"/>
          <p:cNvSpPr txBox="1"/>
          <p:nvPr/>
        </p:nvSpPr>
        <p:spPr>
          <a:xfrm>
            <a:off x="2805874" y="171848"/>
            <a:ext cx="3539400"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800" b="1">
                <a:solidFill>
                  <a:srgbClr val="106636"/>
                </a:solidFill>
              </a:defRPr>
            </a:lvl1pPr>
          </a:lstStyle>
          <a:p>
            <a:r>
              <a:t>HEP-CCE: Current Context</a:t>
            </a:r>
          </a:p>
        </p:txBody>
      </p:sp>
      <p:sp>
        <p:nvSpPr>
          <p:cNvPr id="238" name="Google Shape;264;g25a42c1115c_2_33"/>
          <p:cNvSpPr txBox="1"/>
          <p:nvPr/>
        </p:nvSpPr>
        <p:spPr>
          <a:xfrm>
            <a:off x="30323" y="672210"/>
            <a:ext cx="6603004" cy="3980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normAutofit/>
          </a:bodyPr>
          <a:lstStyle/>
          <a:p>
            <a:pPr>
              <a:lnSpc>
                <a:spcPct val="89100"/>
              </a:lnSpc>
              <a:defRPr sz="1500" b="1">
                <a:solidFill>
                  <a:srgbClr val="106636"/>
                </a:solidFill>
              </a:defRPr>
            </a:pPr>
            <a:r>
              <a:t>HEP-CCE Roles</a:t>
            </a:r>
          </a:p>
          <a:p>
            <a:pPr>
              <a:lnSpc>
                <a:spcPct val="89100"/>
              </a:lnSpc>
              <a:defRPr b="1">
                <a:solidFill>
                  <a:srgbClr val="106636"/>
                </a:solidFill>
              </a:defRPr>
            </a:pPr>
            <a:endParaRPr/>
          </a:p>
          <a:p>
            <a:pPr marL="139700" indent="-152400">
              <a:lnSpc>
                <a:spcPct val="103500"/>
              </a:lnSpc>
              <a:buClr>
                <a:srgbClr val="000000"/>
              </a:buClr>
              <a:buSzPts val="1500"/>
              <a:buFont typeface="Arial"/>
              <a:buChar char="•"/>
              <a:defRPr sz="1500"/>
            </a:pPr>
            <a:r>
              <a:t>FY19-23; HEP-CCE funded as a joint effort – now is considered to be a base program targeting:</a:t>
            </a:r>
            <a:endParaRPr>
              <a:latin typeface="Calibri"/>
              <a:ea typeface="Calibri"/>
              <a:cs typeface="Calibri"/>
              <a:sym typeface="Calibri"/>
            </a:endParaRPr>
          </a:p>
          <a:p>
            <a:pPr marL="419100" lvl="1" indent="-158750">
              <a:lnSpc>
                <a:spcPct val="103500"/>
              </a:lnSpc>
              <a:buClr>
                <a:srgbClr val="000000"/>
              </a:buClr>
              <a:buSzPts val="1500"/>
              <a:buFont typeface="Arial"/>
              <a:buChar char="•"/>
              <a:defRPr sz="1500"/>
            </a:pPr>
            <a:r>
              <a:t>Future architectures — evolution of ASCR HPC systems and HEP priorities for future systems and engagement with the HPC environment (ASCR, cloud, international, e.g., ALCF-4, NERSC-10, OLCF-6 – )</a:t>
            </a:r>
            <a:endParaRPr>
              <a:latin typeface="Calibri"/>
              <a:ea typeface="Calibri"/>
              <a:cs typeface="Calibri"/>
              <a:sym typeface="Calibri"/>
            </a:endParaRPr>
          </a:p>
          <a:p>
            <a:pPr marL="419100" lvl="1" indent="-158750">
              <a:lnSpc>
                <a:spcPct val="103500"/>
              </a:lnSpc>
              <a:buClr>
                <a:srgbClr val="000000"/>
              </a:buClr>
              <a:buSzPts val="1500"/>
              <a:buFont typeface="Arial"/>
              <a:buChar char="•"/>
              <a:defRPr sz="1500"/>
            </a:pPr>
            <a:r>
              <a:t>Long-term engagement with ASCR facilities — LCF and NERSC projects (future HPDF and IRI connections); significant ASCR/HEP “cross-infrastructure” opportunities</a:t>
            </a:r>
            <a:endParaRPr>
              <a:latin typeface="Calibri"/>
              <a:ea typeface="Calibri"/>
              <a:cs typeface="Calibri"/>
              <a:sym typeface="Calibri"/>
            </a:endParaRPr>
          </a:p>
          <a:p>
            <a:pPr marL="419100" lvl="1" indent="-158750">
              <a:lnSpc>
                <a:spcPct val="103500"/>
              </a:lnSpc>
              <a:buClr>
                <a:srgbClr val="000000"/>
              </a:buClr>
              <a:buSzPts val="1500"/>
              <a:buFont typeface="Arial"/>
              <a:buChar char="•"/>
              <a:defRPr sz="1500"/>
            </a:pPr>
            <a:r>
              <a:t>LCFs moving to host data-intensive computing resources – separate resources and via queueing rules on exascale systems </a:t>
            </a:r>
            <a:endParaRPr>
              <a:latin typeface="Calibri"/>
              <a:ea typeface="Calibri"/>
              <a:cs typeface="Calibri"/>
              <a:sym typeface="Calibri"/>
            </a:endParaRPr>
          </a:p>
          <a:p>
            <a:pPr marL="419100" lvl="1" indent="-158750">
              <a:lnSpc>
                <a:spcPct val="103500"/>
              </a:lnSpc>
              <a:buClr>
                <a:srgbClr val="000000"/>
              </a:buClr>
              <a:buSzPts val="1500"/>
              <a:buFont typeface="Arial"/>
              <a:buChar char="•"/>
              <a:defRPr sz="1500"/>
            </a:pPr>
            <a:r>
              <a:t>HEP requirements — What do experiments need from ASCR facilities? What is possible to do on ASCR HPC systems? How do these resources fit within the HEP computing ecosystem? How can the HEP and ASCR HPC environments best engage and help each other?</a:t>
            </a:r>
          </a:p>
        </p:txBody>
      </p:sp>
      <p:pic>
        <p:nvPicPr>
          <p:cNvPr id="239" name="Google Shape;265;g25a42c1115c_2_33" descr="Google Shape;265;g25a42c1115c_2_33"/>
          <p:cNvPicPr>
            <a:picLocks noChangeAspect="1"/>
          </p:cNvPicPr>
          <p:nvPr/>
        </p:nvPicPr>
        <p:blipFill>
          <a:blip r:embed="rId3"/>
          <a:stretch>
            <a:fillRect/>
          </a:stretch>
        </p:blipFill>
        <p:spPr>
          <a:xfrm>
            <a:off x="6577224" y="516625"/>
            <a:ext cx="2535500" cy="1452501"/>
          </a:xfrm>
          <a:prstGeom prst="rect">
            <a:avLst/>
          </a:prstGeom>
          <a:ln w="12700">
            <a:miter lim="400000"/>
          </a:ln>
        </p:spPr>
      </p:pic>
      <p:pic>
        <p:nvPicPr>
          <p:cNvPr id="240" name="Google Shape;266;g25a42c1115c_2_33" descr="Google Shape;266;g25a42c1115c_2_33"/>
          <p:cNvPicPr>
            <a:picLocks noChangeAspect="1"/>
          </p:cNvPicPr>
          <p:nvPr/>
        </p:nvPicPr>
        <p:blipFill>
          <a:blip r:embed="rId4"/>
          <a:stretch>
            <a:fillRect/>
          </a:stretch>
        </p:blipFill>
        <p:spPr>
          <a:xfrm>
            <a:off x="6689425" y="1970400"/>
            <a:ext cx="2454575" cy="1383727"/>
          </a:xfrm>
          <a:prstGeom prst="rect">
            <a:avLst/>
          </a:prstGeom>
          <a:ln w="12700">
            <a:miter lim="400000"/>
          </a:ln>
        </p:spPr>
      </p:pic>
      <p:pic>
        <p:nvPicPr>
          <p:cNvPr id="241" name="Google Shape;267;g25a42c1115c_2_33" descr="Google Shape;267;g25a42c1115c_2_33"/>
          <p:cNvPicPr>
            <a:picLocks noChangeAspect="1"/>
          </p:cNvPicPr>
          <p:nvPr/>
        </p:nvPicPr>
        <p:blipFill>
          <a:blip r:embed="rId5"/>
          <a:stretch>
            <a:fillRect/>
          </a:stretch>
        </p:blipFill>
        <p:spPr>
          <a:xfrm>
            <a:off x="6731224" y="3390600"/>
            <a:ext cx="2370978" cy="114887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 name="Google Shape;272;p3" descr="Google Shape;272;p3"/>
          <p:cNvPicPr>
            <a:picLocks noChangeAspect="1"/>
          </p:cNvPicPr>
          <p:nvPr/>
        </p:nvPicPr>
        <p:blipFill>
          <a:blip r:embed="rId2"/>
          <a:stretch>
            <a:fillRect/>
          </a:stretch>
        </p:blipFill>
        <p:spPr>
          <a:xfrm>
            <a:off x="4308973" y="1801398"/>
            <a:ext cx="5467876" cy="2760551"/>
          </a:xfrm>
          <a:prstGeom prst="rect">
            <a:avLst/>
          </a:prstGeom>
          <a:ln w="12700">
            <a:miter lim="400000"/>
          </a:ln>
        </p:spPr>
      </p:pic>
      <p:sp>
        <p:nvSpPr>
          <p:cNvPr id="246" name="Google Shape;273;p3"/>
          <p:cNvSpPr txBox="1"/>
          <p:nvPr/>
        </p:nvSpPr>
        <p:spPr>
          <a:xfrm>
            <a:off x="2233733" y="62844"/>
            <a:ext cx="4676400"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800" b="1">
                <a:solidFill>
                  <a:srgbClr val="106636"/>
                </a:solidFill>
              </a:defRPr>
            </a:lvl1pPr>
          </a:lstStyle>
          <a:p>
            <a:r>
              <a:t>HEP Experiments and the HPC Ecosystem</a:t>
            </a:r>
          </a:p>
        </p:txBody>
      </p:sp>
      <p:sp>
        <p:nvSpPr>
          <p:cNvPr id="247" name="Google Shape;274;p3"/>
          <p:cNvSpPr txBox="1"/>
          <p:nvPr/>
        </p:nvSpPr>
        <p:spPr>
          <a:xfrm>
            <a:off x="302050" y="463548"/>
            <a:ext cx="4638000" cy="1015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b="1">
                <a:solidFill>
                  <a:srgbClr val="106636"/>
                </a:solidFill>
              </a:defRPr>
            </a:pPr>
            <a:r>
              <a:t>HEP Computing Resource Challenges</a:t>
            </a:r>
          </a:p>
          <a:p>
            <a:pPr marL="177800" indent="-171450">
              <a:lnSpc>
                <a:spcPct val="110000"/>
              </a:lnSpc>
              <a:buClr>
                <a:srgbClr val="000000"/>
              </a:buClr>
              <a:buSzPts val="1300"/>
              <a:buFont typeface="Arial"/>
              <a:buChar char="•"/>
              <a:defRPr sz="1300"/>
            </a:pPr>
            <a:r>
              <a:t>HL-LHC example: 10X data, 10X complexity</a:t>
            </a:r>
          </a:p>
          <a:p>
            <a:pPr marL="177800" indent="-171450">
              <a:lnSpc>
                <a:spcPct val="110000"/>
              </a:lnSpc>
              <a:buClr>
                <a:srgbClr val="000000"/>
              </a:buClr>
              <a:buSzPts val="1300"/>
              <a:buFont typeface="Arial"/>
              <a:buChar char="•"/>
              <a:defRPr sz="1300"/>
            </a:pPr>
            <a:r>
              <a:t>In 2030, LHC experiments will need:</a:t>
            </a:r>
          </a:p>
          <a:p>
            <a:pPr marL="342900" lvl="1" indent="-171450">
              <a:lnSpc>
                <a:spcPct val="110000"/>
              </a:lnSpc>
              <a:buClr>
                <a:srgbClr val="000000"/>
              </a:buClr>
              <a:buSzPts val="1300"/>
              <a:buFont typeface="Arial"/>
              <a:buChar char="•"/>
              <a:defRPr sz="1300"/>
            </a:pPr>
            <a:r>
              <a:t>&gt; O(100) PFlops in sustained compute performance</a:t>
            </a:r>
          </a:p>
          <a:p>
            <a:pPr marL="342900" lvl="1" indent="-171450">
              <a:lnSpc>
                <a:spcPct val="110000"/>
              </a:lnSpc>
              <a:buClr>
                <a:srgbClr val="000000"/>
              </a:buClr>
              <a:buSzPts val="1300"/>
              <a:buFont typeface="Arial"/>
              <a:buChar char="•"/>
              <a:defRPr sz="1300"/>
            </a:pPr>
            <a:r>
              <a:t>O(10) Exabyte/year data throughput </a:t>
            </a:r>
          </a:p>
        </p:txBody>
      </p:sp>
      <p:sp>
        <p:nvSpPr>
          <p:cNvPr id="248" name="Google Shape;275;p3"/>
          <p:cNvSpPr txBox="1"/>
          <p:nvPr/>
        </p:nvSpPr>
        <p:spPr>
          <a:xfrm>
            <a:off x="5866612" y="4333359"/>
            <a:ext cx="2928603" cy="20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000" b="1">
                <a:latin typeface="Calibri"/>
                <a:ea typeface="Calibri"/>
                <a:cs typeface="Calibri"/>
                <a:sym typeface="Calibri"/>
              </a:defRPr>
            </a:lvl1pPr>
          </a:lstStyle>
          <a:p>
            <a:r>
              <a:t>Evolution of ASCR and HEP computing resources</a:t>
            </a:r>
          </a:p>
        </p:txBody>
      </p:sp>
      <p:pic>
        <p:nvPicPr>
          <p:cNvPr id="249" name="Google Shape;276;p3" descr="Google Shape;276;p3"/>
          <p:cNvPicPr>
            <a:picLocks noChangeAspect="1"/>
          </p:cNvPicPr>
          <p:nvPr/>
        </p:nvPicPr>
        <p:blipFill>
          <a:blip r:embed="rId3"/>
          <a:stretch>
            <a:fillRect/>
          </a:stretch>
        </p:blipFill>
        <p:spPr>
          <a:xfrm>
            <a:off x="4934791" y="539740"/>
            <a:ext cx="2042635" cy="1466232"/>
          </a:xfrm>
          <a:prstGeom prst="rect">
            <a:avLst/>
          </a:prstGeom>
          <a:ln w="12700">
            <a:miter lim="400000"/>
          </a:ln>
        </p:spPr>
      </p:pic>
      <p:pic>
        <p:nvPicPr>
          <p:cNvPr id="250" name="Google Shape;277;p3" descr="Google Shape;277;p3"/>
          <p:cNvPicPr>
            <a:picLocks noChangeAspect="1"/>
          </p:cNvPicPr>
          <p:nvPr/>
        </p:nvPicPr>
        <p:blipFill>
          <a:blip r:embed="rId4"/>
          <a:stretch>
            <a:fillRect/>
          </a:stretch>
        </p:blipFill>
        <p:spPr>
          <a:xfrm>
            <a:off x="6929466" y="539740"/>
            <a:ext cx="2042636" cy="1466232"/>
          </a:xfrm>
          <a:prstGeom prst="rect">
            <a:avLst/>
          </a:prstGeom>
          <a:ln w="12700">
            <a:miter lim="400000"/>
          </a:ln>
        </p:spPr>
      </p:pic>
      <p:sp>
        <p:nvSpPr>
          <p:cNvPr id="251" name="Google Shape;278;p3"/>
          <p:cNvSpPr/>
          <p:nvPr/>
        </p:nvSpPr>
        <p:spPr>
          <a:xfrm>
            <a:off x="6589369" y="1861149"/>
            <a:ext cx="430876" cy="142878"/>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sp>
        <p:nvSpPr>
          <p:cNvPr id="252" name="Google Shape;279;p3"/>
          <p:cNvSpPr txBox="1"/>
          <p:nvPr/>
        </p:nvSpPr>
        <p:spPr>
          <a:xfrm>
            <a:off x="5935350" y="1813336"/>
            <a:ext cx="2491502" cy="205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000" b="1">
                <a:latin typeface="Calibri"/>
                <a:ea typeface="Calibri"/>
                <a:cs typeface="Calibri"/>
                <a:sym typeface="Calibri"/>
              </a:defRPr>
            </a:lvl1pPr>
          </a:lstStyle>
          <a:p>
            <a:r>
              <a:t>ATLAS CPU and disk requirements</a:t>
            </a:r>
          </a:p>
        </p:txBody>
      </p:sp>
      <p:sp>
        <p:nvSpPr>
          <p:cNvPr id="253" name="Google Shape;280;p3"/>
          <p:cNvSpPr txBox="1"/>
          <p:nvPr/>
        </p:nvSpPr>
        <p:spPr>
          <a:xfrm>
            <a:off x="302050" y="1600199"/>
            <a:ext cx="4676400" cy="143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b="1">
                <a:solidFill>
                  <a:srgbClr val="106636"/>
                </a:solidFill>
              </a:defRPr>
            </a:pPr>
            <a:r>
              <a:t>HEP Long-Term Involvement in HPC</a:t>
            </a:r>
          </a:p>
          <a:p>
            <a:pPr marL="177800" indent="-171450">
              <a:lnSpc>
                <a:spcPct val="110000"/>
              </a:lnSpc>
              <a:buClr>
                <a:srgbClr val="000000"/>
              </a:buClr>
              <a:buSzPts val="1300"/>
              <a:buFont typeface="Arial"/>
              <a:buChar char="•"/>
              <a:defRPr sz="1300"/>
            </a:pPr>
            <a:r>
              <a:t>Chosen platform for Cosmic Frontier (CMB-S4, DESI, LSST DESC, LZ, —)</a:t>
            </a:r>
          </a:p>
          <a:p>
            <a:pPr marL="177800" indent="-171450">
              <a:lnSpc>
                <a:spcPct val="110000"/>
              </a:lnSpc>
              <a:buClr>
                <a:srgbClr val="000000"/>
              </a:buClr>
              <a:buSzPts val="1300"/>
              <a:buFont typeface="Arial"/>
              <a:buChar char="•"/>
              <a:defRPr sz="1300"/>
            </a:pPr>
            <a:r>
              <a:t>LHC experiments among top users of NERSC’s Cori system (~10% of available cycles in 2021)</a:t>
            </a:r>
          </a:p>
          <a:p>
            <a:pPr marL="177800" indent="-171450">
              <a:lnSpc>
                <a:spcPct val="110000"/>
              </a:lnSpc>
              <a:buClr>
                <a:srgbClr val="000000"/>
              </a:buClr>
              <a:buSzPts val="1300"/>
              <a:buFont typeface="Arial"/>
              <a:buChar char="•"/>
              <a:defRPr sz="1300"/>
            </a:pPr>
            <a:r>
              <a:t>DUNE has identified HPC resource utilization as a major component of its computing strategy</a:t>
            </a:r>
          </a:p>
        </p:txBody>
      </p:sp>
      <p:sp>
        <p:nvSpPr>
          <p:cNvPr id="254" name="Google Shape;281;p3"/>
          <p:cNvSpPr txBox="1"/>
          <p:nvPr/>
        </p:nvSpPr>
        <p:spPr>
          <a:xfrm>
            <a:off x="302050" y="3142300"/>
            <a:ext cx="4676400" cy="1433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b="1">
                <a:solidFill>
                  <a:srgbClr val="106636"/>
                </a:solidFill>
              </a:defRPr>
            </a:pPr>
            <a:r>
              <a:t>HPC Challenges</a:t>
            </a:r>
          </a:p>
          <a:p>
            <a:pPr marL="177800" indent="-171450">
              <a:lnSpc>
                <a:spcPct val="110000"/>
              </a:lnSpc>
              <a:buClr>
                <a:srgbClr val="000000"/>
              </a:buClr>
              <a:buSzPts val="1300"/>
              <a:buFont typeface="Arial"/>
              <a:buChar char="•"/>
              <a:defRPr sz="1300"/>
            </a:pPr>
            <a:r>
              <a:t>Ability to run multiple HEP workflows at O(10) Pflops sustained on multiple heterogeneous exascale systems </a:t>
            </a:r>
          </a:p>
          <a:p>
            <a:pPr marL="177800" indent="-171450">
              <a:lnSpc>
                <a:spcPct val="110000"/>
              </a:lnSpc>
              <a:buClr>
                <a:srgbClr val="000000"/>
              </a:buClr>
              <a:buSzPts val="1300"/>
              <a:buFont typeface="Arial"/>
              <a:buChar char="•"/>
              <a:defRPr sz="1300"/>
            </a:pPr>
            <a:r>
              <a:t>Match HEP I/O requirements to HPC file systems and networking infrastructure</a:t>
            </a:r>
          </a:p>
          <a:p>
            <a:pPr marL="177800" indent="-171450">
              <a:lnSpc>
                <a:spcPct val="110000"/>
              </a:lnSpc>
              <a:buClr>
                <a:srgbClr val="000000"/>
              </a:buClr>
              <a:buSzPts val="1300"/>
              <a:buFont typeface="Arial"/>
              <a:buChar char="•"/>
              <a:defRPr sz="1300"/>
            </a:pPr>
            <a:r>
              <a:t>Address realtime to near-realtime applications and resilience challenges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 name="Google Shape;286;p4"/>
          <p:cNvSpPr txBox="1"/>
          <p:nvPr/>
        </p:nvSpPr>
        <p:spPr>
          <a:xfrm>
            <a:off x="2149606" y="139044"/>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defRPr sz="1800" b="1">
                <a:solidFill>
                  <a:srgbClr val="106636"/>
                </a:solidFill>
              </a:defRPr>
            </a:lvl1pPr>
          </a:lstStyle>
          <a:p>
            <a:r>
              <a:t>What do Experiments Need from HEP-CCE?</a:t>
            </a:r>
          </a:p>
        </p:txBody>
      </p:sp>
      <p:sp>
        <p:nvSpPr>
          <p:cNvPr id="257" name="Google Shape;287;p4"/>
          <p:cNvSpPr txBox="1"/>
          <p:nvPr/>
        </p:nvSpPr>
        <p:spPr>
          <a:xfrm>
            <a:off x="272247" y="510714"/>
            <a:ext cx="5040004" cy="1028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ASCR Liaison Role</a:t>
            </a:r>
            <a:endParaRPr sz="1100"/>
          </a:p>
          <a:p>
            <a:pPr marL="177800" indent="-171450">
              <a:lnSpc>
                <a:spcPct val="110000"/>
              </a:lnSpc>
              <a:buClr>
                <a:srgbClr val="000000"/>
              </a:buClr>
              <a:buSzPts val="1300"/>
              <a:buFont typeface="Arial"/>
              <a:buChar char="•"/>
              <a:defRPr sz="1300"/>
            </a:pPr>
            <a:r>
              <a:t>Track ASCR HPC system evolution, provide early access/input to ASCR facility planning and broker access to HPC testbeds </a:t>
            </a:r>
          </a:p>
          <a:p>
            <a:pPr marL="177800" indent="-171450">
              <a:lnSpc>
                <a:spcPct val="110000"/>
              </a:lnSpc>
              <a:buClr>
                <a:srgbClr val="000000"/>
              </a:buClr>
              <a:buSzPts val="1300"/>
              <a:buFont typeface="Arial"/>
              <a:buChar char="•"/>
              <a:defRPr sz="1300"/>
            </a:pPr>
            <a:r>
              <a:t>Enable long-term allocations at ASCR facilities; effort also related to sustainability issues for programmatic DOE/SC software</a:t>
            </a:r>
          </a:p>
        </p:txBody>
      </p:sp>
      <p:sp>
        <p:nvSpPr>
          <p:cNvPr id="258" name="Google Shape;288;p4"/>
          <p:cNvSpPr/>
          <p:nvPr/>
        </p:nvSpPr>
        <p:spPr>
          <a:xfrm>
            <a:off x="6589369" y="1861149"/>
            <a:ext cx="430876" cy="142878"/>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sp>
        <p:nvSpPr>
          <p:cNvPr id="259" name="Google Shape;289;p4"/>
          <p:cNvSpPr txBox="1"/>
          <p:nvPr/>
        </p:nvSpPr>
        <p:spPr>
          <a:xfrm>
            <a:off x="7689039" y="3025999"/>
            <a:ext cx="1381502" cy="367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p>
            <a:pPr algn="ctr">
              <a:defRPr sz="1100" b="1">
                <a:latin typeface="Calibri"/>
                <a:ea typeface="Calibri"/>
                <a:cs typeface="Calibri"/>
                <a:sym typeface="Calibri"/>
              </a:defRPr>
            </a:pPr>
            <a:r>
              <a:t>ASCR HPC systems</a:t>
            </a:r>
          </a:p>
          <a:p>
            <a:pPr algn="ctr">
              <a:defRPr sz="1100" b="1">
                <a:latin typeface="Calibri"/>
                <a:ea typeface="Calibri"/>
                <a:cs typeface="Calibri"/>
                <a:sym typeface="Calibri"/>
              </a:defRPr>
            </a:pPr>
            <a:r>
              <a:t>(2023)</a:t>
            </a:r>
          </a:p>
        </p:txBody>
      </p:sp>
      <p:sp>
        <p:nvSpPr>
          <p:cNvPr id="260" name="Google Shape;290;p4"/>
          <p:cNvSpPr txBox="1"/>
          <p:nvPr/>
        </p:nvSpPr>
        <p:spPr>
          <a:xfrm>
            <a:off x="272248" y="1708749"/>
            <a:ext cx="5273704" cy="2491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Specific HEP-CCE Tasks</a:t>
            </a:r>
            <a:endParaRPr sz="1100"/>
          </a:p>
          <a:p>
            <a:pPr marL="177800" indent="-171450">
              <a:lnSpc>
                <a:spcPct val="110000"/>
              </a:lnSpc>
              <a:buClr>
                <a:srgbClr val="000000"/>
              </a:buClr>
              <a:buSzPts val="1300"/>
              <a:buFont typeface="Arial"/>
              <a:buChar char="•"/>
              <a:defRPr sz="1300"/>
            </a:pPr>
            <a:r>
              <a:t>Ability for HEP workflows to exploit concurrency at the node level of HPC platforms — natural event-level parallelism is not enough</a:t>
            </a:r>
          </a:p>
          <a:p>
            <a:pPr marL="177800" indent="-171450">
              <a:lnSpc>
                <a:spcPct val="110000"/>
              </a:lnSpc>
              <a:buClr>
                <a:srgbClr val="000000"/>
              </a:buClr>
              <a:buSzPts val="1300"/>
              <a:buFont typeface="Arial"/>
              <a:buChar char="•"/>
              <a:defRPr sz="1300"/>
            </a:pPr>
            <a:r>
              <a:t>Multiple compute platforms as a portability challenge — complex HEP code needs to run on grid/cloud/HPC systems in production</a:t>
            </a:r>
          </a:p>
          <a:p>
            <a:pPr marL="177800" indent="-171450">
              <a:lnSpc>
                <a:spcPct val="110000"/>
              </a:lnSpc>
              <a:buClr>
                <a:srgbClr val="000000"/>
              </a:buClr>
              <a:buSzPts val="1300"/>
              <a:buFont typeface="Arial"/>
              <a:buChar char="•"/>
              <a:defRPr sz="1300"/>
            </a:pPr>
            <a:r>
              <a:t>I/O needs to scale to thousands of HPC nodes — not just for data but also for software libraries, databases, configurations (~100K files)</a:t>
            </a:r>
          </a:p>
          <a:p>
            <a:pPr marL="177800" indent="-171450">
              <a:lnSpc>
                <a:spcPct val="110000"/>
              </a:lnSpc>
              <a:buClr>
                <a:srgbClr val="000000"/>
              </a:buClr>
              <a:buSzPts val="1300"/>
              <a:buFont typeface="Arial"/>
              <a:buChar char="•"/>
              <a:defRPr sz="1300"/>
            </a:pPr>
            <a:r>
              <a:t>Ability to run complex HEP workflows robustly on HPC systems – resilience challenge</a:t>
            </a:r>
          </a:p>
          <a:p>
            <a:pPr marL="177800" indent="-171450">
              <a:lnSpc>
                <a:spcPct val="110000"/>
              </a:lnSpc>
              <a:buClr>
                <a:srgbClr val="000000"/>
              </a:buClr>
              <a:buSzPts val="1300"/>
              <a:buFont typeface="Arial"/>
              <a:buChar char="•"/>
              <a:defRPr sz="1300"/>
            </a:pPr>
            <a:r>
              <a:t>Mixed CPU/GPU pipelines will become more common as AI/ML methods are increasingly incorporated – HPC facilities offer unique large-scale AI/ML training opportunities</a:t>
            </a:r>
          </a:p>
        </p:txBody>
      </p:sp>
      <p:pic>
        <p:nvPicPr>
          <p:cNvPr id="261" name="Google Shape;291;p4" descr="Google Shape;291;p4"/>
          <p:cNvPicPr>
            <a:picLocks noChangeAspect="1"/>
          </p:cNvPicPr>
          <p:nvPr/>
        </p:nvPicPr>
        <p:blipFill>
          <a:blip r:embed="rId2"/>
          <a:stretch>
            <a:fillRect/>
          </a:stretch>
        </p:blipFill>
        <p:spPr>
          <a:xfrm>
            <a:off x="6555413" y="3571835"/>
            <a:ext cx="2477182" cy="1051525"/>
          </a:xfrm>
          <a:prstGeom prst="rect">
            <a:avLst/>
          </a:prstGeom>
          <a:ln w="12700">
            <a:miter lim="400000"/>
          </a:ln>
        </p:spPr>
      </p:pic>
      <p:pic>
        <p:nvPicPr>
          <p:cNvPr id="262" name="Google Shape;292;p4" descr="Google Shape;292;p4"/>
          <p:cNvPicPr>
            <a:picLocks noChangeAspect="1"/>
          </p:cNvPicPr>
          <p:nvPr/>
        </p:nvPicPr>
        <p:blipFill>
          <a:blip r:embed="rId3"/>
          <a:stretch>
            <a:fillRect/>
          </a:stretch>
        </p:blipFill>
        <p:spPr>
          <a:xfrm>
            <a:off x="5676667" y="2435811"/>
            <a:ext cx="1930088" cy="1172715"/>
          </a:xfrm>
          <a:prstGeom prst="rect">
            <a:avLst/>
          </a:prstGeom>
          <a:ln w="12700">
            <a:miter lim="400000"/>
          </a:ln>
        </p:spPr>
      </p:pic>
      <p:pic>
        <p:nvPicPr>
          <p:cNvPr id="263" name="Google Shape;293;p4" descr="Google Shape;293;p4"/>
          <p:cNvPicPr>
            <a:picLocks noChangeAspect="1"/>
          </p:cNvPicPr>
          <p:nvPr/>
        </p:nvPicPr>
        <p:blipFill>
          <a:blip r:embed="rId4"/>
          <a:stretch>
            <a:fillRect/>
          </a:stretch>
        </p:blipFill>
        <p:spPr>
          <a:xfrm>
            <a:off x="7044166" y="1452724"/>
            <a:ext cx="1999110" cy="1172702"/>
          </a:xfrm>
          <a:prstGeom prst="rect">
            <a:avLst/>
          </a:prstGeom>
          <a:ln w="12700">
            <a:miter lim="400000"/>
          </a:ln>
        </p:spPr>
      </p:pic>
      <p:pic>
        <p:nvPicPr>
          <p:cNvPr id="264" name="Google Shape;294;p4" descr="Google Shape;294;p4"/>
          <p:cNvPicPr>
            <a:picLocks noChangeAspect="1"/>
          </p:cNvPicPr>
          <p:nvPr/>
        </p:nvPicPr>
        <p:blipFill>
          <a:blip r:embed="rId5"/>
          <a:stretch>
            <a:fillRect/>
          </a:stretch>
        </p:blipFill>
        <p:spPr>
          <a:xfrm>
            <a:off x="5622399" y="605902"/>
            <a:ext cx="1984353" cy="1116176"/>
          </a:xfrm>
          <a:prstGeom prst="rect">
            <a:avLst/>
          </a:prstGeom>
          <a:ln w="12700">
            <a:miter lim="400000"/>
          </a:ln>
        </p:spPr>
      </p:pic>
      <p:sp>
        <p:nvSpPr>
          <p:cNvPr id="265" name="Google Shape;295;p4"/>
          <p:cNvSpPr txBox="1"/>
          <p:nvPr/>
        </p:nvSpPr>
        <p:spPr>
          <a:xfrm>
            <a:off x="5622387" y="1390425"/>
            <a:ext cx="771902" cy="35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defRPr sz="1200">
                <a:solidFill>
                  <a:srgbClr val="FFFFFF"/>
                </a:solidFill>
              </a:defRPr>
            </a:lvl1pPr>
          </a:lstStyle>
          <a:p>
            <a:r>
              <a:t>Aurora</a:t>
            </a:r>
          </a:p>
        </p:txBody>
      </p:sp>
      <p:sp>
        <p:nvSpPr>
          <p:cNvPr id="266" name="Google Shape;296;p4"/>
          <p:cNvSpPr txBox="1"/>
          <p:nvPr/>
        </p:nvSpPr>
        <p:spPr>
          <a:xfrm>
            <a:off x="7778336" y="2256125"/>
            <a:ext cx="771902" cy="35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defRPr sz="1200">
                <a:solidFill>
                  <a:srgbClr val="FFFFFF"/>
                </a:solidFill>
              </a:defRPr>
            </a:lvl1pPr>
          </a:lstStyle>
          <a:p>
            <a:r>
              <a:t>Frontier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Google Shape;510;p13"/>
          <p:cNvSpPr txBox="1"/>
          <p:nvPr/>
        </p:nvSpPr>
        <p:spPr>
          <a:xfrm>
            <a:off x="2149656" y="153694"/>
            <a:ext cx="4844703" cy="32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75" tIns="34275" rIns="34275" bIns="34275">
            <a:spAutoFit/>
          </a:bodyPr>
          <a:lstStyle>
            <a:lvl1pPr algn="ctr">
              <a:defRPr sz="1800" b="1">
                <a:solidFill>
                  <a:srgbClr val="106636"/>
                </a:solidFill>
              </a:defRPr>
            </a:lvl1pPr>
          </a:lstStyle>
          <a:p>
            <a:r>
              <a:t>Evolution of HEP-CCE Role</a:t>
            </a:r>
          </a:p>
        </p:txBody>
      </p:sp>
      <p:sp>
        <p:nvSpPr>
          <p:cNvPr id="269" name="Google Shape;511;p13"/>
          <p:cNvSpPr/>
          <p:nvPr/>
        </p:nvSpPr>
        <p:spPr>
          <a:xfrm>
            <a:off x="8622727" y="591051"/>
            <a:ext cx="421502" cy="1799702"/>
          </a:xfrm>
          <a:prstGeom prst="rect">
            <a:avLst/>
          </a:prstGeom>
          <a:solidFill>
            <a:srgbClr val="FFFFFF"/>
          </a:solidFill>
          <a:ln w="12700">
            <a:miter lim="400000"/>
          </a:ln>
        </p:spPr>
        <p:txBody>
          <a:bodyPr lIns="45718" tIns="45718" rIns="45718" bIns="45718" anchor="ctr"/>
          <a:lstStyle/>
          <a:p>
            <a:pPr>
              <a:defRPr>
                <a:latin typeface="Calibri"/>
                <a:ea typeface="Calibri"/>
                <a:cs typeface="Calibri"/>
                <a:sym typeface="Calibri"/>
              </a:defRPr>
            </a:pPr>
            <a:endParaRPr/>
          </a:p>
        </p:txBody>
      </p:sp>
      <p:sp>
        <p:nvSpPr>
          <p:cNvPr id="270" name="Google Shape;512;p13"/>
          <p:cNvSpPr txBox="1"/>
          <p:nvPr/>
        </p:nvSpPr>
        <p:spPr>
          <a:xfrm>
            <a:off x="318448" y="733948"/>
            <a:ext cx="4062004" cy="3510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HEP-CCE Phase I  </a:t>
            </a:r>
            <a:endParaRPr sz="1100"/>
          </a:p>
          <a:p>
            <a:pPr marL="177800" indent="-165100">
              <a:lnSpc>
                <a:spcPct val="110000"/>
              </a:lnSpc>
              <a:buClr>
                <a:srgbClr val="000000"/>
              </a:buClr>
              <a:buSzPts val="1200"/>
              <a:buFont typeface="Arial"/>
              <a:buChar char="•"/>
              <a:defRPr sz="1200"/>
            </a:pPr>
            <a:r>
              <a:t>Exploration of portability frameworks/tools and successful demonstration of running HEP applications on heterogeneous architectures</a:t>
            </a:r>
          </a:p>
          <a:p>
            <a:pPr marL="177800" indent="-165100">
              <a:lnSpc>
                <a:spcPct val="110000"/>
              </a:lnSpc>
              <a:buClr>
                <a:srgbClr val="000000"/>
              </a:buClr>
              <a:buSzPts val="1200"/>
              <a:buFont typeface="Arial"/>
              <a:buChar char="•"/>
              <a:defRPr sz="1200"/>
            </a:pPr>
            <a:r>
              <a:t>Experiment-agnostic mimicking framework – testing structure for I/O performance across I/O packages</a:t>
            </a:r>
          </a:p>
          <a:p>
            <a:pPr marL="177800" indent="-165100">
              <a:lnSpc>
                <a:spcPct val="110000"/>
              </a:lnSpc>
              <a:buClr>
                <a:srgbClr val="000000"/>
              </a:buClr>
              <a:buSzPts val="1200"/>
              <a:buFont typeface="Arial"/>
              <a:buChar char="•"/>
              <a:defRPr sz="1200"/>
            </a:pPr>
            <a:r>
              <a:t>I/O characterization using Darshan; improvement of Darshan for HEP applications</a:t>
            </a:r>
          </a:p>
          <a:p>
            <a:pPr marL="177800" indent="-165100">
              <a:lnSpc>
                <a:spcPct val="110000"/>
              </a:lnSpc>
              <a:buClr>
                <a:srgbClr val="000000"/>
              </a:buClr>
              <a:buSzPts val="1200"/>
              <a:buFont typeface="Arial"/>
              <a:buChar char="•"/>
              <a:defRPr sz="1200"/>
            </a:pPr>
            <a:r>
              <a:t>HDF5 as intermediate event storage for HPC workflows</a:t>
            </a:r>
          </a:p>
          <a:p>
            <a:pPr marL="177800" indent="-165100">
              <a:lnSpc>
                <a:spcPct val="110000"/>
              </a:lnSpc>
              <a:buClr>
                <a:srgbClr val="000000"/>
              </a:buClr>
              <a:buSzPts val="1200"/>
              <a:buFont typeface="Arial"/>
              <a:buChar char="•"/>
              <a:defRPr sz="1200"/>
            </a:pPr>
            <a:r>
              <a:t>Porting EGs from CPUs to GPUs; working with the broader EG community</a:t>
            </a:r>
          </a:p>
          <a:p>
            <a:pPr marL="177800" indent="-165100">
              <a:lnSpc>
                <a:spcPct val="110000"/>
              </a:lnSpc>
              <a:buClr>
                <a:srgbClr val="000000"/>
              </a:buClr>
              <a:buSzPts val="1200"/>
              <a:buFont typeface="Arial"/>
              <a:buChar char="•"/>
              <a:defRPr sz="1200"/>
            </a:pPr>
            <a:r>
              <a:t>Identified need to move from applications to workflows with different requirements across the partner experiments</a:t>
            </a:r>
          </a:p>
          <a:p>
            <a:pPr marL="177800" indent="-165100">
              <a:lnSpc>
                <a:spcPct val="110000"/>
              </a:lnSpc>
              <a:buClr>
                <a:srgbClr val="000000"/>
              </a:buClr>
              <a:buSzPts val="1200"/>
              <a:buFont typeface="Arial"/>
              <a:buChar char="•"/>
              <a:defRPr sz="1200"/>
            </a:pPr>
            <a:r>
              <a:t>Workflows for remote computing applications and improved workflow monitoring</a:t>
            </a:r>
          </a:p>
          <a:p>
            <a:pPr marL="177800" indent="-165100">
              <a:lnSpc>
                <a:spcPct val="110000"/>
              </a:lnSpc>
              <a:buClr>
                <a:srgbClr val="000000"/>
              </a:buClr>
              <a:buSzPts val="1200"/>
              <a:buFont typeface="Arial"/>
              <a:buChar char="•"/>
              <a:defRPr sz="1200"/>
            </a:pPr>
            <a:r>
              <a:t>Data storage and data management, more generally, identified as new vectors for HEP-CCE efforts</a:t>
            </a:r>
          </a:p>
        </p:txBody>
      </p:sp>
      <p:sp>
        <p:nvSpPr>
          <p:cNvPr id="271" name="Google Shape;513;p13"/>
          <p:cNvSpPr txBox="1"/>
          <p:nvPr/>
        </p:nvSpPr>
        <p:spPr>
          <a:xfrm>
            <a:off x="4639624" y="733948"/>
            <a:ext cx="4062003" cy="370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500" b="1">
                <a:solidFill>
                  <a:srgbClr val="106636"/>
                </a:solidFill>
              </a:defRPr>
            </a:pPr>
            <a:r>
              <a:t>HEP-CCE Phase 2</a:t>
            </a:r>
            <a:endParaRPr sz="1100"/>
          </a:p>
          <a:p>
            <a:pPr marL="177800" indent="-165100">
              <a:lnSpc>
                <a:spcPct val="110000"/>
              </a:lnSpc>
              <a:buClr>
                <a:srgbClr val="000000"/>
              </a:buClr>
              <a:buSzPts val="1200"/>
              <a:buFont typeface="Arial"/>
              <a:buChar char="•"/>
              <a:defRPr sz="1200"/>
            </a:pPr>
            <a:r>
              <a:t>Transition to mini-apps and cookbooks for interactions with experiments as distinct from work on individual applications</a:t>
            </a:r>
          </a:p>
          <a:p>
            <a:pPr marL="177800" indent="-165100">
              <a:lnSpc>
                <a:spcPct val="110000"/>
              </a:lnSpc>
              <a:buClr>
                <a:srgbClr val="000000"/>
              </a:buClr>
              <a:buSzPts val="1200"/>
              <a:buFont typeface="Arial"/>
              <a:buChar char="•"/>
              <a:defRPr sz="1200"/>
            </a:pPr>
            <a:r>
              <a:t>Optimizing data reduction, organization, and data movement for reducing the data storage footprint</a:t>
            </a:r>
          </a:p>
          <a:p>
            <a:pPr marL="177800" indent="-165100">
              <a:lnSpc>
                <a:spcPct val="110000"/>
              </a:lnSpc>
              <a:buClr>
                <a:srgbClr val="000000"/>
              </a:buClr>
              <a:buSzPts val="1200"/>
              <a:buFont typeface="Arial"/>
              <a:buChar char="•"/>
              <a:defRPr sz="1200"/>
            </a:pPr>
            <a:r>
              <a:t>End-to-end demos and tests for experiment workflows (including hybrid examples), testing interfaces, resilience, and other requirements (e.g., near-realtime) for successful integration with facilities</a:t>
            </a:r>
          </a:p>
          <a:p>
            <a:pPr marL="177800" indent="-165100">
              <a:lnSpc>
                <a:spcPct val="110000"/>
              </a:lnSpc>
              <a:buClr>
                <a:srgbClr val="000000"/>
              </a:buClr>
              <a:buSzPts val="1200"/>
              <a:buFont typeface="Arial"/>
              <a:buChar char="•"/>
              <a:defRPr sz="1200"/>
            </a:pPr>
            <a:r>
              <a:t>Accelerated simulation effort to continue work on event generators and to potentially include GPU-optimized optical photon transport (important for DUNE and LZ)</a:t>
            </a:r>
          </a:p>
          <a:p>
            <a:pPr marL="177800" indent="-165100">
              <a:lnSpc>
                <a:spcPct val="110000"/>
              </a:lnSpc>
              <a:buClr>
                <a:srgbClr val="000000"/>
              </a:buClr>
              <a:buSzPts val="1200"/>
              <a:buFont typeface="Arial"/>
              <a:buChar char="•"/>
              <a:defRPr sz="1200"/>
            </a:pPr>
            <a:r>
              <a:t>AI/ML application scale-up on HPC resources as component of hybrid workflows</a:t>
            </a:r>
          </a:p>
          <a:p>
            <a:pPr marL="177800" indent="-165100">
              <a:lnSpc>
                <a:spcPct val="110000"/>
              </a:lnSpc>
              <a:buClr>
                <a:srgbClr val="000000"/>
              </a:buClr>
              <a:buSzPts val="1200"/>
              <a:buFont typeface="Arial"/>
              <a:buChar char="•"/>
              <a:defRPr sz="1200"/>
            </a:pPr>
            <a:r>
              <a:t>Tighter, planned coordination with HPC facilities as part of IRI and other initiatives</a:t>
            </a:r>
          </a:p>
          <a:p>
            <a:pPr marL="177800" indent="-165100">
              <a:lnSpc>
                <a:spcPct val="110000"/>
              </a:lnSpc>
              <a:buClr>
                <a:srgbClr val="000000"/>
              </a:buClr>
              <a:buSzPts val="1200"/>
              <a:buFont typeface="Arial"/>
              <a:buChar char="•"/>
              <a:defRPr sz="1200"/>
            </a:pPr>
            <a:r>
              <a:t>Cross-cutting outreach and EDIA program with its own set of funding/resources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 name="Google Shape;553;p16"/>
          <p:cNvSpPr/>
          <p:nvPr/>
        </p:nvSpPr>
        <p:spPr>
          <a:xfrm>
            <a:off x="4444874" y="636300"/>
            <a:ext cx="4407602" cy="3930902"/>
          </a:xfrm>
          <a:prstGeom prst="roundRect">
            <a:avLst>
              <a:gd name="adj" fmla="val 9323"/>
            </a:avLst>
          </a:prstGeom>
          <a:ln w="28575">
            <a:solidFill>
              <a:schemeClr val="accent6"/>
            </a:solidFill>
          </a:ln>
        </p:spPr>
        <p:txBody>
          <a:bodyPr lIns="45718" tIns="45718" rIns="45718" bIns="45718" anchor="ctr"/>
          <a:lstStyle/>
          <a:p>
            <a:endParaRPr/>
          </a:p>
        </p:txBody>
      </p:sp>
      <p:sp>
        <p:nvSpPr>
          <p:cNvPr id="274" name="Google Shape;554;p16"/>
          <p:cNvSpPr/>
          <p:nvPr/>
        </p:nvSpPr>
        <p:spPr>
          <a:xfrm>
            <a:off x="109824" y="854698"/>
            <a:ext cx="4142402" cy="3521404"/>
          </a:xfrm>
          <a:prstGeom prst="roundRect">
            <a:avLst>
              <a:gd name="adj" fmla="val 11187"/>
            </a:avLst>
          </a:prstGeom>
          <a:ln w="28575">
            <a:solidFill>
              <a:schemeClr val="accent6"/>
            </a:solidFill>
          </a:ln>
        </p:spPr>
        <p:txBody>
          <a:bodyPr lIns="45718" tIns="45718" rIns="45718" bIns="45718" anchor="ctr"/>
          <a:lstStyle/>
          <a:p>
            <a:endParaRPr/>
          </a:p>
        </p:txBody>
      </p:sp>
      <p:sp>
        <p:nvSpPr>
          <p:cNvPr id="275" name="Google Shape;555;p16"/>
          <p:cNvSpPr txBox="1"/>
          <p:nvPr/>
        </p:nvSpPr>
        <p:spPr>
          <a:xfrm>
            <a:off x="1984799" y="197129"/>
            <a:ext cx="5174401" cy="283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2000" b="1">
                <a:solidFill>
                  <a:srgbClr val="004A4A"/>
                </a:solidFill>
              </a:defRPr>
            </a:lvl1pPr>
          </a:lstStyle>
          <a:p>
            <a:r>
              <a:t>HEP-CCE Structure Evolution (Technical)</a:t>
            </a:r>
          </a:p>
        </p:txBody>
      </p:sp>
      <p:sp>
        <p:nvSpPr>
          <p:cNvPr id="276" name="Google Shape;556;p16"/>
          <p:cNvSpPr txBox="1"/>
          <p:nvPr/>
        </p:nvSpPr>
        <p:spPr>
          <a:xfrm>
            <a:off x="244173" y="985148"/>
            <a:ext cx="3934204" cy="2918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t>Current: Four Technical Teams</a:t>
            </a:r>
            <a:endParaRPr sz="1100"/>
          </a:p>
          <a:p>
            <a:pPr marL="177800" indent="-177800">
              <a:lnSpc>
                <a:spcPct val="120000"/>
              </a:lnSpc>
              <a:buClr>
                <a:srgbClr val="000000"/>
              </a:buClr>
              <a:buSzPts val="1400"/>
              <a:buFont typeface="Arial"/>
              <a:buChar char="•"/>
            </a:pPr>
            <a:r>
              <a:t>Coordinated by team leads</a:t>
            </a:r>
            <a:endParaRPr sz="1100"/>
          </a:p>
          <a:p>
            <a:pPr marL="330200" lvl="3" indent="-165100">
              <a:lnSpc>
                <a:spcPct val="120000"/>
              </a:lnSpc>
              <a:buClr>
                <a:srgbClr val="000000"/>
              </a:buClr>
              <a:buSzPts val="1200"/>
              <a:buFont typeface="Arial"/>
              <a:buChar char="•"/>
              <a:defRPr sz="1200"/>
            </a:pPr>
            <a:r>
              <a:t>Stakeholder oversight</a:t>
            </a:r>
            <a:endParaRPr sz="1100"/>
          </a:p>
          <a:p>
            <a:pPr marL="177800" indent="-177800">
              <a:lnSpc>
                <a:spcPct val="120000"/>
              </a:lnSpc>
              <a:buClr>
                <a:srgbClr val="000000"/>
              </a:buClr>
              <a:buSzPts val="1400"/>
              <a:buFont typeface="Arial"/>
              <a:buChar char="•"/>
              <a:defRPr b="1"/>
            </a:pPr>
            <a:r>
              <a:t>PPS: Portable Parallelization Strategies</a:t>
            </a:r>
            <a:endParaRPr sz="1100"/>
          </a:p>
          <a:p>
            <a:pPr marL="330200" indent="-165100">
              <a:lnSpc>
                <a:spcPct val="120000"/>
              </a:lnSpc>
              <a:buClr>
                <a:srgbClr val="000000"/>
              </a:buClr>
              <a:buSzPts val="1200"/>
              <a:buFont typeface="Arial"/>
              <a:buChar char="•"/>
              <a:defRPr sz="1200"/>
            </a:pPr>
            <a:r>
              <a:t>Exploit massive concurrency</a:t>
            </a:r>
            <a:endParaRPr sz="1100"/>
          </a:p>
          <a:p>
            <a:pPr marL="330200" indent="-165100">
              <a:lnSpc>
                <a:spcPct val="120000"/>
              </a:lnSpc>
              <a:buClr>
                <a:srgbClr val="000000"/>
              </a:buClr>
              <a:buSzPts val="1200"/>
              <a:buFont typeface="Arial"/>
              <a:buChar char="•"/>
              <a:defRPr sz="1200"/>
            </a:pPr>
            <a:r>
              <a:t>Portability requirements</a:t>
            </a:r>
            <a:endParaRPr sz="1100"/>
          </a:p>
          <a:p>
            <a:pPr marL="177800" indent="-177800">
              <a:lnSpc>
                <a:spcPct val="120000"/>
              </a:lnSpc>
              <a:buClr>
                <a:srgbClr val="000000"/>
              </a:buClr>
              <a:buSzPts val="1400"/>
              <a:buFont typeface="Arial"/>
              <a:buChar char="•"/>
              <a:defRPr b="1"/>
            </a:pPr>
            <a:r>
              <a:t>IOS: HEP I/O and HPC Storage</a:t>
            </a:r>
            <a:endParaRPr sz="1100"/>
          </a:p>
          <a:p>
            <a:pPr marL="330200" indent="-165100">
              <a:lnSpc>
                <a:spcPct val="120000"/>
              </a:lnSpc>
              <a:buClr>
                <a:srgbClr val="000000"/>
              </a:buClr>
              <a:buSzPts val="1200"/>
              <a:buFont typeface="Arial"/>
              <a:buChar char="•"/>
              <a:defRPr sz="1200"/>
            </a:pPr>
            <a:r>
              <a:t>Accelerator-friendly data models</a:t>
            </a:r>
            <a:endParaRPr sz="1100"/>
          </a:p>
          <a:p>
            <a:pPr marL="330200" indent="-165100">
              <a:lnSpc>
                <a:spcPct val="120000"/>
              </a:lnSpc>
              <a:buClr>
                <a:srgbClr val="000000"/>
              </a:buClr>
              <a:buSzPts val="1200"/>
              <a:buFont typeface="Arial"/>
              <a:buChar char="•"/>
              <a:defRPr sz="1200"/>
            </a:pPr>
            <a:r>
              <a:t>Fine-grained I/O, event batching</a:t>
            </a:r>
            <a:endParaRPr sz="1100"/>
          </a:p>
          <a:p>
            <a:pPr marL="177800" indent="-177800">
              <a:lnSpc>
                <a:spcPct val="120000"/>
              </a:lnSpc>
              <a:buClr>
                <a:srgbClr val="000000"/>
              </a:buClr>
              <a:buSzPts val="1400"/>
              <a:buFont typeface="Arial"/>
              <a:buChar char="•"/>
              <a:defRPr b="1"/>
            </a:pPr>
            <a:r>
              <a:t>EG: Event Generators</a:t>
            </a:r>
            <a:endParaRPr sz="1100"/>
          </a:p>
          <a:p>
            <a:pPr marL="330200" indent="-165100">
              <a:lnSpc>
                <a:spcPct val="120000"/>
              </a:lnSpc>
              <a:buClr>
                <a:srgbClr val="000000"/>
              </a:buClr>
              <a:buSzPts val="1200"/>
              <a:buFont typeface="Arial"/>
              <a:buChar char="•"/>
              <a:defRPr sz="1200"/>
            </a:pPr>
            <a:r>
              <a:t>Optimizing event generators for accelerated systems</a:t>
            </a:r>
            <a:endParaRPr sz="1100"/>
          </a:p>
          <a:p>
            <a:pPr marL="177800" indent="-177800">
              <a:lnSpc>
                <a:spcPct val="120000"/>
              </a:lnSpc>
              <a:buClr>
                <a:srgbClr val="000000"/>
              </a:buClr>
              <a:buSzPts val="1400"/>
              <a:buFont typeface="Arial"/>
              <a:buChar char="•"/>
              <a:defRPr b="1"/>
            </a:pPr>
            <a:r>
              <a:t>CW: Complex workflows</a:t>
            </a:r>
            <a:endParaRPr sz="1100"/>
          </a:p>
          <a:p>
            <a:pPr marL="330200" indent="-165100">
              <a:lnSpc>
                <a:spcPct val="120000"/>
              </a:lnSpc>
              <a:buClr>
                <a:srgbClr val="000000"/>
              </a:buClr>
              <a:buSzPts val="1200"/>
              <a:buFont typeface="Arial"/>
              <a:buChar char="•"/>
              <a:defRPr sz="1200"/>
            </a:pPr>
            <a:r>
              <a:t>Porting and running HEP workflows on HPC systems</a:t>
            </a:r>
          </a:p>
        </p:txBody>
      </p:sp>
      <p:sp>
        <p:nvSpPr>
          <p:cNvPr id="277" name="Google Shape;557;p16"/>
          <p:cNvSpPr txBox="1"/>
          <p:nvPr/>
        </p:nvSpPr>
        <p:spPr>
          <a:xfrm>
            <a:off x="4572000" y="759223"/>
            <a:ext cx="4477200" cy="3555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t>Future: Four Technical Teams</a:t>
            </a:r>
            <a:endParaRPr sz="1100"/>
          </a:p>
          <a:p>
            <a:pPr marL="177800" indent="-177800">
              <a:lnSpc>
                <a:spcPct val="120000"/>
              </a:lnSpc>
              <a:buClr>
                <a:srgbClr val="000000"/>
              </a:buClr>
              <a:buSzPts val="1400"/>
              <a:buFont typeface="Arial"/>
              <a:buChar char="•"/>
            </a:pPr>
            <a:r>
              <a:t>Coordinated by team leads</a:t>
            </a:r>
            <a:endParaRPr sz="1100"/>
          </a:p>
          <a:p>
            <a:pPr marL="330200" lvl="3" indent="-165100">
              <a:lnSpc>
                <a:spcPct val="120000"/>
              </a:lnSpc>
              <a:buClr>
                <a:srgbClr val="000000"/>
              </a:buClr>
              <a:buSzPts val="1200"/>
              <a:buFont typeface="Arial"/>
              <a:buChar char="•"/>
              <a:defRPr sz="1200"/>
            </a:pPr>
            <a:r>
              <a:t>Stakeholder oversight</a:t>
            </a:r>
            <a:endParaRPr sz="1100"/>
          </a:p>
          <a:p>
            <a:pPr marL="177800" indent="-177800">
              <a:lnSpc>
                <a:spcPct val="120000"/>
              </a:lnSpc>
              <a:buClr>
                <a:srgbClr val="000000"/>
              </a:buClr>
              <a:buSzPts val="1400"/>
              <a:buFont typeface="Arial"/>
              <a:buChar char="•"/>
              <a:defRPr b="1"/>
            </a:pPr>
            <a:r>
              <a:t>Optimizing Data Storage</a:t>
            </a:r>
            <a:endParaRPr sz="1100"/>
          </a:p>
          <a:p>
            <a:pPr marL="330200" indent="-165100">
              <a:lnSpc>
                <a:spcPct val="120000"/>
              </a:lnSpc>
              <a:buClr>
                <a:srgbClr val="000000"/>
              </a:buClr>
              <a:buSzPts val="1200"/>
              <a:buFont typeface="Arial"/>
              <a:buChar char="•"/>
              <a:defRPr sz="1200"/>
            </a:pPr>
            <a:r>
              <a:t>Data management, data reduction/compression</a:t>
            </a:r>
            <a:endParaRPr sz="1100"/>
          </a:p>
          <a:p>
            <a:pPr marL="330200" indent="-165100">
              <a:lnSpc>
                <a:spcPct val="120000"/>
              </a:lnSpc>
              <a:buClr>
                <a:srgbClr val="000000"/>
              </a:buClr>
              <a:buSzPts val="1200"/>
              <a:buFont typeface="Arial"/>
              <a:buChar char="•"/>
              <a:defRPr sz="1200"/>
            </a:pPr>
            <a:r>
              <a:t>Optimized data delivery</a:t>
            </a:r>
            <a:endParaRPr sz="1100"/>
          </a:p>
          <a:p>
            <a:pPr marL="177800" indent="-177800">
              <a:lnSpc>
                <a:spcPct val="120000"/>
              </a:lnSpc>
              <a:buClr>
                <a:srgbClr val="000000"/>
              </a:buClr>
              <a:buSzPts val="1400"/>
              <a:buFont typeface="Arial"/>
              <a:buChar char="•"/>
              <a:defRPr b="1"/>
            </a:pPr>
            <a:r>
              <a:t>Portable Applications to Portable Workflows</a:t>
            </a:r>
            <a:endParaRPr sz="1100"/>
          </a:p>
          <a:p>
            <a:pPr marL="330200" indent="-165100">
              <a:lnSpc>
                <a:spcPct val="120000"/>
              </a:lnSpc>
              <a:buClr>
                <a:srgbClr val="000000"/>
              </a:buClr>
              <a:buSzPts val="1200"/>
              <a:buFont typeface="Arial"/>
              <a:buChar char="•"/>
              <a:defRPr sz="1200"/>
            </a:pPr>
            <a:r>
              <a:t>HEP workflow overlay for HPC </a:t>
            </a:r>
          </a:p>
          <a:p>
            <a:pPr marL="330200" indent="-165100">
              <a:lnSpc>
                <a:spcPct val="120000"/>
              </a:lnSpc>
              <a:buClr>
                <a:srgbClr val="000000"/>
              </a:buClr>
              <a:buSzPts val="1200"/>
              <a:buFont typeface="Arial"/>
              <a:buChar char="•"/>
              <a:defRPr sz="1200"/>
            </a:pPr>
            <a:r>
              <a:t>Hybrid CPU/GPU application support</a:t>
            </a:r>
          </a:p>
          <a:p>
            <a:pPr marL="177800" indent="-177800">
              <a:lnSpc>
                <a:spcPct val="120000"/>
              </a:lnSpc>
              <a:buClr>
                <a:srgbClr val="000000"/>
              </a:buClr>
              <a:buSzPts val="1400"/>
              <a:buFont typeface="Arial"/>
              <a:buChar char="•"/>
              <a:defRPr b="1"/>
            </a:pPr>
            <a:r>
              <a:t>Scaling up HEP AI/ML Applications</a:t>
            </a:r>
            <a:endParaRPr sz="1100"/>
          </a:p>
          <a:p>
            <a:pPr marL="330200" indent="-165100">
              <a:lnSpc>
                <a:spcPct val="120000"/>
              </a:lnSpc>
              <a:buClr>
                <a:srgbClr val="000000"/>
              </a:buClr>
              <a:buSzPts val="1200"/>
              <a:buFont typeface="Arial"/>
              <a:buChar char="•"/>
              <a:defRPr sz="1200"/>
            </a:pPr>
            <a:r>
              <a:t>Large-scale training and hyperparameter optimization on HPC systems</a:t>
            </a:r>
            <a:endParaRPr sz="1100"/>
          </a:p>
          <a:p>
            <a:pPr marL="177800" indent="-177800">
              <a:lnSpc>
                <a:spcPct val="120000"/>
              </a:lnSpc>
              <a:buClr>
                <a:srgbClr val="000000"/>
              </a:buClr>
              <a:buSzPts val="1400"/>
              <a:buFont typeface="Arial"/>
              <a:buChar char="•"/>
              <a:defRPr b="1"/>
            </a:pPr>
            <a:r>
              <a:t>Accelerating HEP Simulation</a:t>
            </a:r>
            <a:endParaRPr sz="1100"/>
          </a:p>
          <a:p>
            <a:pPr marL="330200" indent="-165100">
              <a:lnSpc>
                <a:spcPct val="120000"/>
              </a:lnSpc>
              <a:buClr>
                <a:srgbClr val="000000"/>
              </a:buClr>
              <a:buSzPts val="1200"/>
              <a:buFont typeface="Arial"/>
              <a:buChar char="•"/>
              <a:defRPr sz="1200"/>
            </a:pPr>
            <a:r>
              <a:t>Event generators for accelerated systems</a:t>
            </a:r>
          </a:p>
          <a:p>
            <a:pPr marL="330200" indent="-165100">
              <a:lnSpc>
                <a:spcPct val="120000"/>
              </a:lnSpc>
              <a:buClr>
                <a:srgbClr val="000000"/>
              </a:buClr>
              <a:buSzPts val="1200"/>
              <a:buFont typeface="Arial"/>
              <a:buChar char="•"/>
              <a:defRPr sz="1200"/>
            </a:pPr>
            <a:r>
              <a:t>Optical photon transport on GPUs</a:t>
            </a:r>
          </a:p>
          <a:p>
            <a:pPr marL="330200" indent="-165100">
              <a:lnSpc>
                <a:spcPct val="120000"/>
              </a:lnSpc>
              <a:buClr>
                <a:srgbClr val="000000"/>
              </a:buClr>
              <a:buSzPts val="1200"/>
              <a:buFont typeface="Arial"/>
              <a:buChar char="•"/>
              <a:defRPr sz="1200"/>
            </a:pPr>
            <a:r>
              <a:t>GPU-enabled tracking geometries</a:t>
            </a:r>
          </a:p>
        </p:txBody>
      </p:sp>
      <p:sp>
        <p:nvSpPr>
          <p:cNvPr id="278" name="Google Shape;558;p16"/>
          <p:cNvSpPr/>
          <p:nvPr/>
        </p:nvSpPr>
        <p:spPr>
          <a:xfrm>
            <a:off x="3488099" y="2328900"/>
            <a:ext cx="1146002" cy="573002"/>
          </a:xfrm>
          <a:prstGeom prst="rightArrow">
            <a:avLst>
              <a:gd name="adj1" fmla="val 50000"/>
              <a:gd name="adj2" fmla="val 50000"/>
            </a:avLst>
          </a:prstGeom>
          <a:solidFill>
            <a:schemeClr val="accent6"/>
          </a:solidFill>
          <a:ln>
            <a:solidFill>
              <a:srgbClr val="A7A7A7"/>
            </a:solidFill>
          </a:ln>
        </p:spPr>
        <p:txBody>
          <a:bodyPr lIns="45718" tIns="45718" rIns="45718" bIns="45718"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 name="Google Shape;541;p15"/>
          <p:cNvSpPr/>
          <p:nvPr/>
        </p:nvSpPr>
        <p:spPr>
          <a:xfrm>
            <a:off x="1884750" y="3022300"/>
            <a:ext cx="5673000" cy="1545000"/>
          </a:xfrm>
          <a:prstGeom prst="roundRect">
            <a:avLst>
              <a:gd name="adj" fmla="val 16667"/>
            </a:avLst>
          </a:prstGeom>
          <a:ln w="28575">
            <a:solidFill>
              <a:schemeClr val="accent6"/>
            </a:solidFill>
          </a:ln>
        </p:spPr>
        <p:txBody>
          <a:bodyPr lIns="45718" tIns="45718" rIns="45718" bIns="45718" anchor="ctr"/>
          <a:lstStyle/>
          <a:p>
            <a:endParaRPr/>
          </a:p>
        </p:txBody>
      </p:sp>
      <p:sp>
        <p:nvSpPr>
          <p:cNvPr id="281" name="Google Shape;542;p15"/>
          <p:cNvSpPr/>
          <p:nvPr/>
        </p:nvSpPr>
        <p:spPr>
          <a:xfrm>
            <a:off x="4690974" y="985999"/>
            <a:ext cx="4140002" cy="1933801"/>
          </a:xfrm>
          <a:prstGeom prst="roundRect">
            <a:avLst>
              <a:gd name="adj" fmla="val 16667"/>
            </a:avLst>
          </a:prstGeom>
          <a:ln w="28575">
            <a:solidFill>
              <a:schemeClr val="accent6"/>
            </a:solidFill>
          </a:ln>
        </p:spPr>
        <p:txBody>
          <a:bodyPr lIns="45718" tIns="45718" rIns="45718" bIns="45718" anchor="ctr"/>
          <a:lstStyle/>
          <a:p>
            <a:endParaRPr/>
          </a:p>
        </p:txBody>
      </p:sp>
      <p:sp>
        <p:nvSpPr>
          <p:cNvPr id="282" name="Google Shape;543;p15"/>
          <p:cNvSpPr/>
          <p:nvPr/>
        </p:nvSpPr>
        <p:spPr>
          <a:xfrm>
            <a:off x="623123" y="985999"/>
            <a:ext cx="3545403" cy="1933801"/>
          </a:xfrm>
          <a:prstGeom prst="roundRect">
            <a:avLst>
              <a:gd name="adj" fmla="val 16667"/>
            </a:avLst>
          </a:prstGeom>
          <a:ln w="28575">
            <a:solidFill>
              <a:schemeClr val="accent6"/>
            </a:solidFill>
          </a:ln>
        </p:spPr>
        <p:txBody>
          <a:bodyPr lIns="45718" tIns="45718" rIns="45718" bIns="45718" anchor="ctr"/>
          <a:lstStyle/>
          <a:p>
            <a:endParaRPr/>
          </a:p>
        </p:txBody>
      </p:sp>
      <p:sp>
        <p:nvSpPr>
          <p:cNvPr id="283" name="Google Shape;544;p15"/>
          <p:cNvSpPr txBox="1"/>
          <p:nvPr/>
        </p:nvSpPr>
        <p:spPr>
          <a:xfrm>
            <a:off x="1822050" y="189579"/>
            <a:ext cx="5798400" cy="283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2000" b="1">
                <a:solidFill>
                  <a:srgbClr val="004A4A"/>
                </a:solidFill>
              </a:defRPr>
            </a:lvl1pPr>
          </a:lstStyle>
          <a:p>
            <a:r>
              <a:t>HEP-CCE Structure Evolution (Management)</a:t>
            </a:r>
          </a:p>
        </p:txBody>
      </p:sp>
      <p:sp>
        <p:nvSpPr>
          <p:cNvPr id="284" name="Google Shape;545;p15"/>
          <p:cNvSpPr txBox="1"/>
          <p:nvPr/>
        </p:nvSpPr>
        <p:spPr>
          <a:xfrm>
            <a:off x="820250" y="1090948"/>
            <a:ext cx="3458700" cy="1613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t>Management Team</a:t>
            </a:r>
            <a:endParaRPr sz="1100"/>
          </a:p>
          <a:p>
            <a:pPr marL="177800" indent="-177800">
              <a:lnSpc>
                <a:spcPct val="120000"/>
              </a:lnSpc>
              <a:buClr>
                <a:srgbClr val="000000"/>
              </a:buClr>
              <a:buSzPts val="1400"/>
              <a:buFont typeface="Arial"/>
              <a:buChar char="•"/>
            </a:pPr>
            <a:r>
              <a:t>PI, Deputy PIs (technical coordination, outreach/EDI), project coordinator*</a:t>
            </a:r>
          </a:p>
          <a:p>
            <a:pPr marL="177800" indent="-177800">
              <a:lnSpc>
                <a:spcPct val="120000"/>
              </a:lnSpc>
              <a:buClr>
                <a:srgbClr val="000000"/>
              </a:buClr>
              <a:buSzPts val="1400"/>
              <a:buFont typeface="Arial"/>
              <a:buChar char="•"/>
            </a:pPr>
            <a:r>
              <a:t>Technical Leads</a:t>
            </a:r>
          </a:p>
          <a:p>
            <a:pPr marL="177800" indent="-177800">
              <a:lnSpc>
                <a:spcPct val="120000"/>
              </a:lnSpc>
              <a:buClr>
                <a:srgbClr val="000000"/>
              </a:buClr>
              <a:buSzPts val="1400"/>
              <a:buFont typeface="Arial"/>
              <a:buChar char="•"/>
            </a:pPr>
            <a:r>
              <a:t>Institutional Council </a:t>
            </a:r>
            <a:endParaRPr sz="1100"/>
          </a:p>
          <a:p>
            <a:pPr marL="330200" indent="-165100">
              <a:lnSpc>
                <a:spcPct val="120000"/>
              </a:lnSpc>
              <a:buClr>
                <a:srgbClr val="000000"/>
              </a:buClr>
              <a:buSzPts val="1200"/>
              <a:buFont typeface="Arial"/>
              <a:buChar char="•"/>
              <a:defRPr sz="1200"/>
            </a:pPr>
            <a:r>
              <a:t>PI, Deputy PIs, admin lead</a:t>
            </a:r>
            <a:endParaRPr sz="1100"/>
          </a:p>
          <a:p>
            <a:pPr marL="330200" indent="-165100">
              <a:lnSpc>
                <a:spcPct val="120000"/>
              </a:lnSpc>
              <a:buClr>
                <a:srgbClr val="000000"/>
              </a:buClr>
              <a:buSzPts val="1200"/>
              <a:buFont typeface="Arial"/>
              <a:buChar char="•"/>
              <a:defRPr sz="1200"/>
            </a:pPr>
            <a:r>
              <a:t>Institutional leads</a:t>
            </a:r>
          </a:p>
        </p:txBody>
      </p:sp>
      <p:sp>
        <p:nvSpPr>
          <p:cNvPr id="285" name="Google Shape;546;p15"/>
          <p:cNvSpPr txBox="1"/>
          <p:nvPr/>
        </p:nvSpPr>
        <p:spPr>
          <a:xfrm>
            <a:off x="4896825" y="1090936"/>
            <a:ext cx="3934202" cy="118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t>Steering Group</a:t>
            </a:r>
            <a:endParaRPr sz="1100"/>
          </a:p>
          <a:p>
            <a:pPr marL="177800" indent="-177800">
              <a:lnSpc>
                <a:spcPct val="120000"/>
              </a:lnSpc>
              <a:buClr>
                <a:srgbClr val="000000"/>
              </a:buClr>
              <a:buSzPts val="1400"/>
              <a:buFont typeface="Arial"/>
              <a:buChar char="•"/>
            </a:pPr>
            <a:r>
              <a:t>PI, Deputy PIs, project coordinator</a:t>
            </a:r>
          </a:p>
          <a:p>
            <a:pPr marL="177800" indent="-177800">
              <a:lnSpc>
                <a:spcPct val="120000"/>
              </a:lnSpc>
              <a:buClr>
                <a:srgbClr val="000000"/>
              </a:buClr>
              <a:buSzPts val="1400"/>
              <a:buFont typeface="Arial"/>
              <a:buChar char="•"/>
            </a:pPr>
            <a:r>
              <a:t>Experiment POCs for ATLAS, CMB-S4, CMS, DUNE, Rubin/LSST DESC, LZ</a:t>
            </a:r>
            <a:endParaRPr sz="1100"/>
          </a:p>
          <a:p>
            <a:pPr marL="177800" indent="-177800">
              <a:lnSpc>
                <a:spcPct val="120000"/>
              </a:lnSpc>
              <a:buClr>
                <a:srgbClr val="000000"/>
              </a:buClr>
              <a:buSzPts val="1400"/>
              <a:buFont typeface="Arial"/>
              <a:buChar char="•"/>
            </a:pPr>
            <a:r>
              <a:t>ASCR facility POCs for ALCF, NERSC, OLCF</a:t>
            </a:r>
          </a:p>
        </p:txBody>
      </p:sp>
      <p:sp>
        <p:nvSpPr>
          <p:cNvPr id="286" name="Google Shape;547;p15"/>
          <p:cNvSpPr txBox="1"/>
          <p:nvPr/>
        </p:nvSpPr>
        <p:spPr>
          <a:xfrm>
            <a:off x="2076723" y="3165699"/>
            <a:ext cx="5673004" cy="137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20000"/>
              </a:lnSpc>
              <a:defRPr sz="1500" b="1">
                <a:solidFill>
                  <a:srgbClr val="106636"/>
                </a:solidFill>
              </a:defRPr>
            </a:pPr>
            <a:r>
              <a:t>Technical Team</a:t>
            </a:r>
            <a:endParaRPr sz="1100"/>
          </a:p>
          <a:p>
            <a:pPr marL="177800" indent="-177800">
              <a:lnSpc>
                <a:spcPct val="120000"/>
              </a:lnSpc>
              <a:buClr>
                <a:srgbClr val="000000"/>
              </a:buClr>
              <a:buSzPts val="1400"/>
              <a:buFont typeface="Arial"/>
              <a:buChar char="•"/>
            </a:pPr>
            <a:r>
              <a:t>PI, Deputy PI (technical coordination), project coordinator</a:t>
            </a:r>
          </a:p>
          <a:p>
            <a:pPr marL="177800" indent="-177800">
              <a:lnSpc>
                <a:spcPct val="120000"/>
              </a:lnSpc>
              <a:buClr>
                <a:srgbClr val="000000"/>
              </a:buClr>
              <a:buSzPts val="1400"/>
              <a:buFont typeface="Arial"/>
              <a:buChar char="•"/>
            </a:pPr>
            <a:r>
              <a:t>Technical Leads (Data storage, Portable Applications/Workflows, Scaling up HEP ML, Accelerating HEP Simulation)</a:t>
            </a:r>
            <a:endParaRPr sz="1100"/>
          </a:p>
          <a:p>
            <a:pPr marL="457200" indent="-304800">
              <a:lnSpc>
                <a:spcPct val="120000"/>
              </a:lnSpc>
              <a:buClr>
                <a:srgbClr val="000000"/>
              </a:buClr>
              <a:buSzPts val="1200"/>
              <a:buFont typeface="Arial"/>
              <a:buChar char="•"/>
              <a:defRPr sz="1200"/>
            </a:pPr>
            <a:r>
              <a:t>Task leads</a:t>
            </a:r>
          </a:p>
        </p:txBody>
      </p:sp>
      <p:sp>
        <p:nvSpPr>
          <p:cNvPr id="287" name="Google Shape;548;p15"/>
          <p:cNvSpPr txBox="1"/>
          <p:nvPr/>
        </p:nvSpPr>
        <p:spPr>
          <a:xfrm>
            <a:off x="7749723" y="3938999"/>
            <a:ext cx="1139402" cy="533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r>
              <a:t>*</a:t>
            </a:r>
            <a:r>
              <a:rPr sz="1100"/>
              <a:t>administrative </a:t>
            </a:r>
          </a:p>
          <a:p>
            <a:pPr>
              <a:defRPr sz="1100"/>
            </a:pPr>
            <a:r>
              <a:t>  support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Macintosh PowerPoint</Application>
  <PresentationFormat>On-screen Show (16:9)</PresentationFormat>
  <Paragraphs>179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vt:lpstr>
      <vt:lpstr>Merriweather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Tezak, Samantha L.</cp:lastModifiedBy>
  <cp:revision>1</cp:revision>
  <dcterms:modified xsi:type="dcterms:W3CDTF">2023-12-18T15:04:33Z</dcterms:modified>
</cp:coreProperties>
</file>