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66" r:id="rId3"/>
    <p:sldId id="257" r:id="rId4"/>
    <p:sldId id="258" r:id="rId5"/>
    <p:sldId id="261" r:id="rId6"/>
    <p:sldId id="262" r:id="rId7"/>
    <p:sldId id="263" r:id="rId8"/>
    <p:sldId id="264" r:id="rId9"/>
    <p:sldId id="267" r:id="rId10"/>
  </p:sldIdLst>
  <p:sldSz cx="12188825" cy="6858000"/>
  <p:notesSz cx="12801600" cy="7772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3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DA3244-8E57-495E-AA02-310BE99561C9}">
  <a:tblStyle styleId="{10DA3244-8E57-495E-AA02-310BE99561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292960" y="2163960"/>
            <a:ext cx="4379760" cy="27122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356760" y="356760"/>
            <a:ext cx="524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7198200" y="356760"/>
            <a:ext cx="524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56760" y="7062480"/>
            <a:ext cx="524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b0b4a0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g25b0b4a0955_0_0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9c9e1e6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9c9e1e657_0_45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9c9e1e657_0_45:notes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9c9e1e6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9c9e1e657_0_0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59c9e1e657_0_0:notes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a339f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a339f340d_0_0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5a339f340d_0_0:notes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9c9e1e65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9c9e1e657_0_24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59c9e1e657_0_24:notes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9c9e1e65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9c9e1e657_0_31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59c9e1e657_0_31:notes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9c9e1e65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72438" y="2163763"/>
            <a:ext cx="4821237" cy="271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9c9e1e657_0_53:notes"/>
          <p:cNvSpPr txBox="1">
            <a:spLocks noGrp="1"/>
          </p:cNvSpPr>
          <p:nvPr>
            <p:ph type="body" idx="1"/>
          </p:nvPr>
        </p:nvSpPr>
        <p:spPr>
          <a:xfrm>
            <a:off x="690120" y="356760"/>
            <a:ext cx="7344000" cy="71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59c9e1e657_0_53:notes"/>
          <p:cNvSpPr txBox="1">
            <a:spLocks noGrp="1"/>
          </p:cNvSpPr>
          <p:nvPr>
            <p:ph type="sldNum" idx="12"/>
          </p:nvPr>
        </p:nvSpPr>
        <p:spPr>
          <a:xfrm>
            <a:off x="7198200" y="7062480"/>
            <a:ext cx="5245200" cy="35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09120" y="945360"/>
            <a:ext cx="10969500" cy="5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6230160" y="7167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3"/>
          </p:nvPr>
        </p:nvSpPr>
        <p:spPr>
          <a:xfrm>
            <a:off x="609120" y="35841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4"/>
          </p:nvPr>
        </p:nvSpPr>
        <p:spPr>
          <a:xfrm>
            <a:off x="6230160" y="35841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35319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4318200" y="716760"/>
            <a:ext cx="35319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8026920" y="716760"/>
            <a:ext cx="35319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609120" y="3584160"/>
            <a:ext cx="35319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4318200" y="3584160"/>
            <a:ext cx="35319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8026920" y="3584160"/>
            <a:ext cx="35319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_AND_BODY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7975" y="270075"/>
            <a:ext cx="94722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7982" y="1063625"/>
            <a:ext cx="100566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5891265" y="6172200"/>
            <a:ext cx="28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415502" y="992767"/>
            <a:ext cx="11357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10479580" y="18359"/>
            <a:ext cx="17727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50" tIns="44950" rIns="44950" bIns="44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rPr>
              <a:t>HEP-CCE</a:t>
            </a:r>
            <a:endParaRPr sz="1900"/>
          </a:p>
        </p:txBody>
      </p:sp>
      <p:pic>
        <p:nvPicPr>
          <p:cNvPr id="94" name="Google Shape;94;p17" descr="Google Shape;1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000" y="6324119"/>
            <a:ext cx="2436926" cy="407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7"/>
          <p:cNvCxnSpPr/>
          <p:nvPr/>
        </p:nvCxnSpPr>
        <p:spPr>
          <a:xfrm>
            <a:off x="838079" y="6206039"/>
            <a:ext cx="10515600" cy="300"/>
          </a:xfrm>
          <a:prstGeom prst="straightConnector1">
            <a:avLst/>
          </a:prstGeom>
          <a:noFill/>
          <a:ln w="28425" cap="flat" cmpd="sng">
            <a:solidFill>
              <a:srgbClr val="385724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96" name="Google Shape;96;p17" descr="Google Shape;1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3400" y="6305039"/>
            <a:ext cx="1621739" cy="43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Google Shape;1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079" y="6254279"/>
            <a:ext cx="1582511" cy="57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descr="Google Shape;1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1520" y="6324119"/>
            <a:ext cx="1907504" cy="40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 descr="Google Shape;12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7158" y="6371279"/>
            <a:ext cx="1877992" cy="380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1371600" y="128159"/>
            <a:ext cx="81384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609119" y="716759"/>
            <a:ext cx="10969500" cy="5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>
                <a:solidFill>
                  <a:srgbClr val="00000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>
                <a:solidFill>
                  <a:srgbClr val="000000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>
                <a:solidFill>
                  <a:srgbClr val="000000"/>
                </a:solidFill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1932244" y="6333135"/>
            <a:ext cx="20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2200"/>
              <a:buNone/>
              <a:defRPr sz="2600" b="1">
                <a:solidFill>
                  <a:srgbClr val="004A4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09120" y="945360"/>
            <a:ext cx="10969500" cy="5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2000"/>
              <a:buNone/>
              <a:defRPr sz="2400">
                <a:solidFill>
                  <a:srgbClr val="004A4A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8480" y="6544200"/>
            <a:ext cx="13944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5352840" cy="54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230160" y="716760"/>
            <a:ext cx="5352840" cy="54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371600" y="128160"/>
            <a:ext cx="8138160" cy="250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230160" y="716760"/>
            <a:ext cx="5352840" cy="54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09120" y="35841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5352840" cy="54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30160" y="7167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3"/>
          </p:nvPr>
        </p:nvSpPr>
        <p:spPr>
          <a:xfrm>
            <a:off x="6230160" y="35841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6230160" y="716760"/>
            <a:ext cx="535284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609120" y="3584160"/>
            <a:ext cx="109695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09120" y="716760"/>
            <a:ext cx="109695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609120" y="3584160"/>
            <a:ext cx="10969560" cy="26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0478880" y="18360"/>
            <a:ext cx="17740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strike="noStrike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rPr>
              <a:t>HEP-CCE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7000" y="6324120"/>
            <a:ext cx="2437560" cy="407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"/>
          <p:cNvCxnSpPr/>
          <p:nvPr/>
        </p:nvCxnSpPr>
        <p:spPr>
          <a:xfrm>
            <a:off x="838080" y="6206040"/>
            <a:ext cx="10515600" cy="360"/>
          </a:xfrm>
          <a:prstGeom prst="straightConnector1">
            <a:avLst/>
          </a:prstGeom>
          <a:noFill/>
          <a:ln w="28425" cap="flat" cmpd="sng">
            <a:solidFill>
              <a:srgbClr val="385724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3" name="Google Shape;13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3400" y="6305040"/>
            <a:ext cx="1622160" cy="43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111520" y="6324120"/>
            <a:ext cx="1908000" cy="4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127160" y="6371280"/>
            <a:ext cx="1878480" cy="38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8480" y="6620400"/>
            <a:ext cx="13944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/>
          </a:p>
        </p:txBody>
      </p:sp>
      <p:pic>
        <p:nvPicPr>
          <p:cNvPr id="17" name="Google Shape;17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445712" y="6329679"/>
            <a:ext cx="1622149" cy="3960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09120" y="945360"/>
            <a:ext cx="10969500" cy="5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2000"/>
              <a:buNone/>
              <a:defRPr sz="2400">
                <a:solidFill>
                  <a:srgbClr val="004A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2200"/>
              <a:buNone/>
              <a:defRPr sz="2600" b="1">
                <a:solidFill>
                  <a:srgbClr val="004A4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527120" y="1444680"/>
            <a:ext cx="9144000" cy="1847100"/>
          </a:xfrm>
          <a:prstGeom prst="rect">
            <a:avLst/>
          </a:prstGeom>
          <a:noFill/>
          <a:ln w="76300" cap="flat" cmpd="sng">
            <a:solidFill>
              <a:srgbClr val="004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800" tIns="37800" rIns="37800" bIns="37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High Energy Physics</a:t>
            </a:r>
            <a:br>
              <a:rPr lang="en-US" sz="3000"/>
            </a:br>
            <a:r>
              <a:rPr lang="en-US" sz="3000" b="1" strike="noStrike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Center for Computational Excellence</a:t>
            </a:r>
            <a:br>
              <a:rPr lang="en-US" sz="3000" b="1">
                <a:solidFill>
                  <a:srgbClr val="004A4A"/>
                </a:solidFill>
              </a:rPr>
            </a:br>
            <a:br>
              <a:rPr lang="en-US" sz="600" b="1" strike="noStrike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004A4A"/>
                </a:solidFill>
              </a:rPr>
              <a:t>Detector Simulation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1517760" y="5175360"/>
            <a:ext cx="91440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DOE HEP CCE All Hands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Dec 18 2023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1527125" y="4101675"/>
            <a:ext cx="91440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Tom Evans</a:t>
            </a:r>
            <a:endParaRPr sz="20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for Celeritas, HEP-CCE</a:t>
            </a:r>
            <a:endParaRPr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4579-DA0E-D09D-B450-F470E2E8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HEP-CCE Phase 2 – Detector Simulation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33C77-0F10-814F-C89D-685E5D97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120" y="945360"/>
            <a:ext cx="10969500" cy="1732526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Platform portable geometric tracking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Optical photons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3BF6D-31E6-D57C-006F-72B6853C5D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03518-4D71-95C4-DF59-BDD898E27701}"/>
              </a:ext>
            </a:extLst>
          </p:cNvPr>
          <p:cNvSpPr txBox="1"/>
          <p:nvPr/>
        </p:nvSpPr>
        <p:spPr>
          <a:xfrm>
            <a:off x="2559088" y="2755331"/>
            <a:ext cx="706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Specific objectives and deliverables discussed this afternoon</a:t>
            </a:r>
          </a:p>
        </p:txBody>
      </p:sp>
    </p:spTree>
    <p:extLst>
      <p:ext uri="{BB962C8B-B14F-4D97-AF65-F5344CB8AC3E}">
        <p14:creationId xmlns:p14="http://schemas.microsoft.com/office/powerpoint/2010/main" val="89548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Geometric capabilities - current status 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609120" y="945360"/>
            <a:ext cx="10969500" cy="54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/>
              <a:t>Monte Carlo general particle simulations use </a:t>
            </a:r>
            <a:r>
              <a:rPr lang="en-US" b="1" dirty="0" err="1">
                <a:solidFill>
                  <a:schemeClr val="bg2"/>
                </a:solidFill>
              </a:rPr>
              <a:t>VecGeom</a:t>
            </a:r>
            <a:r>
              <a:rPr lang="en-US" dirty="0"/>
              <a:t> as the standard package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/>
              <a:t>Adapted from CPU vectorization prototype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Extended to work for Nvidia CUDA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Supports Geant4 model construction and tracking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/>
              <a:t>Optical photons use several approaches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/>
              <a:t>Native Geant4 navigation in full event-stepping loop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 err="1"/>
              <a:t>Opticks</a:t>
            </a:r>
            <a:r>
              <a:rPr lang="en-US" dirty="0"/>
              <a:t> HEP library (uses Nvidia </a:t>
            </a:r>
            <a:r>
              <a:rPr lang="en-US" dirty="0" err="1"/>
              <a:t>OptiX</a:t>
            </a:r>
            <a:r>
              <a:rPr lang="en-US" dirty="0"/>
              <a:t>™ ray-tracing engine)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/>
              <a:t>Drawbacks: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No platform portability - existing libraries are Nvidia-centric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Distinct code bases reduce opportunities to amortize common capabilities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Objective: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Support platform portability across DOE LCFs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Unified geometry components that can support multiple applications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71600" y="128150"/>
            <a:ext cx="88200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Geometric modeling in HEP - application objectives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609125" y="945350"/>
            <a:ext cx="7965000" cy="470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General Monte Carlo navigation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Robust boundary crossings (double precision)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Error checking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Graph-based search and subcell optimations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Ray-tracing for optical photons and visualization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Graph-based multi-surface tracking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Track batching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Variable-precision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Commonalities: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Portability: (Intel, AMD, Nvidia GPUs, multicore)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Physics-based simulations require high-precision tracking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Bounding volume hierarchy (BVH) graph-based optimizations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Many low-level components can be shared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High-level APIs will be different depending on application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8135400" y="2156725"/>
            <a:ext cx="1374300" cy="80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Monte Carlo transport</a:t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9758925" y="2156725"/>
            <a:ext cx="1103400" cy="80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Ray-tracing</a:t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7510200" y="3872850"/>
            <a:ext cx="1471176" cy="42735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photons</a:t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9107925" y="3872850"/>
            <a:ext cx="1287576" cy="42735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visualization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8135400" y="1126250"/>
            <a:ext cx="3660600" cy="42082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HEP Geometry Applications</a:t>
            </a:r>
            <a:endParaRPr/>
          </a:p>
        </p:txBody>
      </p:sp>
      <p:cxnSp>
        <p:nvCxnSpPr>
          <p:cNvPr id="131" name="Google Shape;131;p20"/>
          <p:cNvCxnSpPr>
            <a:stCxn id="130" idx="2"/>
            <a:endCxn id="126" idx="0"/>
          </p:cNvCxnSpPr>
          <p:nvPr/>
        </p:nvCxnSpPr>
        <p:spPr>
          <a:xfrm rot="5400000">
            <a:off x="9089400" y="1280375"/>
            <a:ext cx="609600" cy="11430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2" name="Google Shape;132;p20"/>
          <p:cNvCxnSpPr>
            <a:stCxn id="130" idx="2"/>
            <a:endCxn id="127" idx="0"/>
          </p:cNvCxnSpPr>
          <p:nvPr/>
        </p:nvCxnSpPr>
        <p:spPr>
          <a:xfrm rot="-5400000" flipH="1">
            <a:off x="9833400" y="1679375"/>
            <a:ext cx="609600" cy="3450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3" name="Google Shape;133;p20"/>
          <p:cNvCxnSpPr>
            <a:stCxn id="127" idx="2"/>
            <a:endCxn id="128" idx="0"/>
          </p:cNvCxnSpPr>
          <p:nvPr/>
        </p:nvCxnSpPr>
        <p:spPr>
          <a:xfrm rot="5400000">
            <a:off x="8821275" y="2383375"/>
            <a:ext cx="913800" cy="20649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4" name="Google Shape;134;p20"/>
          <p:cNvCxnSpPr>
            <a:stCxn id="127" idx="2"/>
            <a:endCxn id="129" idx="0"/>
          </p:cNvCxnSpPr>
          <p:nvPr/>
        </p:nvCxnSpPr>
        <p:spPr>
          <a:xfrm rot="5400000">
            <a:off x="9574275" y="3136375"/>
            <a:ext cx="913800" cy="5589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5" name="Google Shape;135;p20"/>
          <p:cNvSpPr txBox="1"/>
          <p:nvPr/>
        </p:nvSpPr>
        <p:spPr>
          <a:xfrm>
            <a:off x="2111913" y="5648150"/>
            <a:ext cx="7965000" cy="4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Geometry packages must support existing HEP model formats and descriptions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10522050" y="3872850"/>
            <a:ext cx="1517238" cy="42735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reconstruction</a:t>
            </a:r>
            <a:endParaRPr/>
          </a:p>
        </p:txBody>
      </p:sp>
      <p:cxnSp>
        <p:nvCxnSpPr>
          <p:cNvPr id="137" name="Google Shape;137;p20"/>
          <p:cNvCxnSpPr>
            <a:stCxn id="127" idx="2"/>
            <a:endCxn id="136" idx="0"/>
          </p:cNvCxnSpPr>
          <p:nvPr/>
        </p:nvCxnSpPr>
        <p:spPr>
          <a:xfrm rot="-5400000" flipH="1">
            <a:off x="10338675" y="2930875"/>
            <a:ext cx="913800" cy="9699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Geometry - benefits to HEP community</a:t>
            </a:r>
            <a:endParaRPr dirty="0"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63247" y="684300"/>
            <a:ext cx="6031166" cy="55034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Provide geometric capabilities for spectrum of applications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Monte Carlo detector simulation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Optical photon ray-tracing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Reconstruction tracking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Visualization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Platform portability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Support current and future architectures in DOE LCFs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Community sustainability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Interdisciplinary applications beyond HEP</a:t>
            </a:r>
          </a:p>
          <a:p>
            <a:pPr marL="469900" indent="-342900"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ORANGE</a:t>
            </a:r>
            <a:r>
              <a:rPr lang="en-US" dirty="0"/>
              <a:t> geometry engine</a:t>
            </a:r>
          </a:p>
          <a:p>
            <a:pPr lvl="1" indent="-330200">
              <a:buChar char="○"/>
            </a:pPr>
            <a:r>
              <a:rPr lang="en-US" dirty="0"/>
              <a:t>New engine developed in </a:t>
            </a:r>
            <a:r>
              <a:rPr lang="en-US" dirty="0" err="1"/>
              <a:t>Celeritas</a:t>
            </a:r>
            <a:endParaRPr lang="en-US" dirty="0"/>
          </a:p>
          <a:p>
            <a:pPr lvl="1" indent="-330200"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Tracking based on CSG tree of surfaces </a:t>
            </a:r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constructed from volumes</a:t>
            </a:r>
            <a:endParaRPr lang="en-US" b="1" dirty="0">
              <a:latin typeface="Helvetica Neue" panose="02000503000000020004" pitchFamily="2" charset="0"/>
            </a:endParaRPr>
          </a:p>
          <a:p>
            <a:pPr lvl="1" indent="-330200"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Collabo</a:t>
            </a:r>
            <a:r>
              <a:rPr lang="en-US" dirty="0">
                <a:latin typeface="Helvetica Neue" panose="02000503000000020004" pitchFamily="2" charset="0"/>
              </a:rPr>
              <a:t>ration to implement surface-based tracking in </a:t>
            </a:r>
            <a:r>
              <a:rPr lang="en-US" b="1" dirty="0" err="1">
                <a:solidFill>
                  <a:schemeClr val="bg2"/>
                </a:solidFill>
                <a:latin typeface="Helvetica Neue" panose="02000503000000020004" pitchFamily="2" charset="0"/>
              </a:rPr>
              <a:t>VecGeom</a:t>
            </a:r>
            <a:endParaRPr lang="en-US" b="1" dirty="0">
              <a:solidFill>
                <a:schemeClr val="bg2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353C4-0C48-A9ED-FF58-1A31E4377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8" y="398010"/>
            <a:ext cx="5214160" cy="5789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photon transport - current status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1"/>
          </p:nvPr>
        </p:nvSpPr>
        <p:spPr>
          <a:xfrm>
            <a:off x="609125" y="945351"/>
            <a:ext cx="10969500" cy="51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Critical application spaces: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DUNE (</a:t>
            </a:r>
            <a:r>
              <a:rPr lang="en-US">
                <a:solidFill>
                  <a:srgbClr val="999999"/>
                </a:solidFill>
              </a:rPr>
              <a:t>art</a:t>
            </a:r>
            <a:r>
              <a:rPr lang="en-US"/>
              <a:t>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LZ (</a:t>
            </a:r>
            <a:r>
              <a:rPr lang="en-US">
                <a:solidFill>
                  <a:srgbClr val="999999"/>
                </a:solidFill>
              </a:rPr>
              <a:t>BACCARAT</a:t>
            </a:r>
            <a:r>
              <a:rPr lang="en-US"/>
              <a:t>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CalVision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Current approaches: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Direct transport using Geant4 generalized navigation engine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2000">
                <a:solidFill>
                  <a:schemeClr val="dk1"/>
                </a:solidFill>
              </a:rPr>
              <a:t>e.g., BACCARAT spends &gt;95% of CPU time on optical photon transport when using Geant4</a:t>
            </a:r>
            <a:endParaRPr sz="20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>
                <a:solidFill>
                  <a:schemeClr val="dk1"/>
                </a:solidFill>
              </a:rPr>
              <a:t>Full transport replaced with </a:t>
            </a:r>
            <a:r>
              <a:rPr lang="en-US" i="1">
                <a:solidFill>
                  <a:schemeClr val="dk1"/>
                </a:solidFill>
              </a:rPr>
              <a:t>fast</a:t>
            </a:r>
            <a:r>
              <a:rPr lang="en-US">
                <a:solidFill>
                  <a:schemeClr val="dk1"/>
                </a:solidFill>
              </a:rPr>
              <a:t> approximation methods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Optimized optical photon transport using Opticks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Drawbacks: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Portability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Geant4 capabilities CPU-only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Opticks only available on Nvidia architectures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Performance for direct simulation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1371600" y="128160"/>
            <a:ext cx="81381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photon transport - application objectives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609120" y="945360"/>
            <a:ext cx="10969500" cy="54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Fast throughput for direct transport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Avoid or accelerate fast approximations (e.g. optical maps in BACCARAT)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Platform portability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Ease of integration into existing application frameworks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art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BACCARAT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future luminescent detector applications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Compatibility with Geant4 geometry models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Large detector regions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Large detector arrays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1846826" y="4964325"/>
            <a:ext cx="8388900" cy="4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Optical photon transport efficiency is closely tied to geometric modeling capabilities</a:t>
            </a:r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photon transport approaches</a:t>
            </a: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294967295"/>
          </p:nvPr>
        </p:nvSpPr>
        <p:spPr>
          <a:xfrm>
            <a:off x="0" y="944563"/>
            <a:ext cx="6294438" cy="28749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Opticks demonstrated that very high efficiencies can be obtained using GPU ray-tracing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&gt;1000x Geant4 direct simulation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Efficiency gains result from: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Specialized optical photon ray-tracing loop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Hardware acceleration (BVH traversal)</a:t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525" y="721626"/>
            <a:ext cx="4290776" cy="38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8030150" y="4832825"/>
            <a:ext cx="3787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photon shower (JUNO neutrino detector); </a:t>
            </a:r>
            <a:r>
              <a:rPr lang="en-US">
                <a:solidFill>
                  <a:srgbClr val="999999"/>
                </a:solidFill>
              </a:rPr>
              <a:t>S.C. Blyth, </a:t>
            </a:r>
            <a:r>
              <a:rPr lang="en-US" i="1">
                <a:solidFill>
                  <a:srgbClr val="999999"/>
                </a:solidFill>
              </a:rPr>
              <a:t>Opticks: GPU Optical Photon Simulation for Particle Physics with Nvidia OptiX™</a:t>
            </a:r>
            <a:r>
              <a:rPr lang="en-US">
                <a:solidFill>
                  <a:srgbClr val="999999"/>
                </a:solidFill>
              </a:rPr>
              <a:t>, CHEP 2018.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1286725" y="5228050"/>
            <a:ext cx="1563600" cy="539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physics</a:t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3045525" y="4024025"/>
            <a:ext cx="2096400" cy="657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tracking loop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232500" y="4024025"/>
            <a:ext cx="2272800" cy="657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Cherenkov source model</a:t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5280000" y="5228050"/>
            <a:ext cx="1722600" cy="5397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Geometry engine</a:t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311925" y="5228050"/>
            <a:ext cx="1563600" cy="539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Detector hits</a:t>
            </a:r>
            <a:endParaRPr/>
          </a:p>
        </p:txBody>
      </p:sp>
      <p:cxnSp>
        <p:nvCxnSpPr>
          <p:cNvPr id="206" name="Google Shape;206;p26"/>
          <p:cNvCxnSpPr>
            <a:stCxn id="203" idx="3"/>
            <a:endCxn id="202" idx="1"/>
          </p:cNvCxnSpPr>
          <p:nvPr/>
        </p:nvCxnSpPr>
        <p:spPr>
          <a:xfrm>
            <a:off x="2505300" y="4352825"/>
            <a:ext cx="54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26"/>
          <p:cNvCxnSpPr>
            <a:stCxn id="202" idx="2"/>
            <a:endCxn id="201" idx="0"/>
          </p:cNvCxnSpPr>
          <p:nvPr/>
        </p:nvCxnSpPr>
        <p:spPr>
          <a:xfrm rot="5400000">
            <a:off x="2807925" y="3942125"/>
            <a:ext cx="546300" cy="20253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8" name="Google Shape;208;p26"/>
          <p:cNvCxnSpPr>
            <a:stCxn id="202" idx="2"/>
            <a:endCxn id="204" idx="0"/>
          </p:cNvCxnSpPr>
          <p:nvPr/>
        </p:nvCxnSpPr>
        <p:spPr>
          <a:xfrm rot="-5400000" flipH="1">
            <a:off x="4844325" y="3931025"/>
            <a:ext cx="546300" cy="20475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9" name="Google Shape;209;p26"/>
          <p:cNvCxnSpPr>
            <a:stCxn id="202" idx="2"/>
            <a:endCxn id="205" idx="0"/>
          </p:cNvCxnSpPr>
          <p:nvPr/>
        </p:nvCxnSpPr>
        <p:spPr>
          <a:xfrm>
            <a:off x="4093725" y="4681625"/>
            <a:ext cx="0" cy="54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0C5E-B89B-A55C-C4CC-CD58480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simulation throughput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3CD93-DA47-18C2-2D30-4CFAF9FA17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DCB95-227A-DB0B-C348-038D243D1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56" y="504575"/>
            <a:ext cx="11419114" cy="56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537</Words>
  <Application>Microsoft Macintosh PowerPoint</Application>
  <PresentationFormat>Custom</PresentationFormat>
  <Paragraphs>114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</vt:lpstr>
      <vt:lpstr>Office Theme</vt:lpstr>
      <vt:lpstr>PowerPoint Presentation</vt:lpstr>
      <vt:lpstr>HEP-CCE Phase 2 – Detector Simulation</vt:lpstr>
      <vt:lpstr>Geometric capabilities - current status </vt:lpstr>
      <vt:lpstr>Geometric modeling in HEP - application objectives</vt:lpstr>
      <vt:lpstr>Geometry - benefits to HEP community</vt:lpstr>
      <vt:lpstr>Optical photon transport - current status</vt:lpstr>
      <vt:lpstr>Optical photon transport - application objectives</vt:lpstr>
      <vt:lpstr>Optical photon transport approaches</vt:lpstr>
      <vt:lpstr>Detector simulation throughput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Evans, Thomas</cp:lastModifiedBy>
  <cp:revision>4</cp:revision>
  <dcterms:modified xsi:type="dcterms:W3CDTF">2023-12-18T16:29:42Z</dcterms:modified>
</cp:coreProperties>
</file>