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D"/>
          </a:solidFill>
        </a:fill>
      </a:tcStyle>
    </a:wholeTbl>
    <a:band2H>
      <a:tcTxStyle/>
      <a:tcStyle>
        <a:tcBdr/>
        <a:fill>
          <a:solidFill>
            <a:srgbClr val="E7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AD5"/>
          </a:solidFill>
        </a:fill>
      </a:tcStyle>
    </a:wholeTbl>
    <a:band2H>
      <a:tcTxStyle/>
      <a:tcStyle>
        <a:tcBdr/>
        <a:fill>
          <a:solidFill>
            <a:srgbClr val="FFFC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02729"/>
              </a:solidFill>
              <a:prstDash val="solid"/>
              <a:round/>
            </a:ln>
          </a:top>
          <a:bottom>
            <a:ln w="254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02729"/>
              </a:solidFill>
              <a:prstDash val="solid"/>
              <a:round/>
            </a:ln>
          </a:top>
          <a:bottom>
            <a:ln w="254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02729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02729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02729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20272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202729">
              <a:alpha val="20000"/>
            </a:srgbClr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508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254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0;p2"/>
          <p:cNvSpPr/>
          <p:nvPr/>
        </p:nvSpPr>
        <p:spPr>
          <a:xfrm>
            <a:off x="0" y="3997533"/>
            <a:ext cx="9144000" cy="1"/>
          </a:xfrm>
          <a:prstGeom prst="line">
            <a:avLst/>
          </a:prstGeom>
          <a:ln w="19050">
            <a:solidFill>
              <a:srgbClr val="A80532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448225" y="1676400"/>
            <a:ext cx="8185201" cy="21180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10449" y="4243082"/>
            <a:ext cx="8123102" cy="840001"/>
          </a:xfrm>
          <a:prstGeom prst="rect">
            <a:avLst/>
          </a:prstGeom>
        </p:spPr>
        <p:txBody>
          <a:bodyPr/>
          <a:lstStyle>
            <a:lvl1pPr marL="342900" indent="-228600">
              <a:lnSpc>
                <a:spcPct val="100000"/>
              </a:lnSpc>
              <a:buClrTx/>
              <a:buSzTx/>
              <a:buFontTx/>
              <a:buNone/>
            </a:lvl1pPr>
            <a:lvl2pPr marL="342900" indent="228600">
              <a:lnSpc>
                <a:spcPct val="100000"/>
              </a:lnSpc>
              <a:buClrTx/>
              <a:buSzTx/>
              <a:buFontTx/>
              <a:buNone/>
            </a:lvl2pPr>
            <a:lvl3pPr marL="342900" indent="685800">
              <a:lnSpc>
                <a:spcPct val="100000"/>
              </a:lnSpc>
              <a:buClrTx/>
              <a:buSzTx/>
              <a:buFontTx/>
              <a:buNone/>
            </a:lvl3pPr>
            <a:lvl4pPr marL="342900" indent="1143000">
              <a:lnSpc>
                <a:spcPct val="100000"/>
              </a:lnSpc>
              <a:buClrTx/>
              <a:buSzTx/>
              <a:buFontTx/>
              <a:buNone/>
            </a:lvl4pPr>
            <a:lvl5pPr marL="342900" indent="1600200">
              <a:lnSpc>
                <a:spcPct val="100000"/>
              </a:lnSpc>
              <a:buClrTx/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7" name="Google Shape;14;p2" descr="Google Shape;14;p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424" y="5419475"/>
            <a:ext cx="1835726" cy="12265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58;p11"/>
          <p:cNvSpPr/>
          <p:nvPr/>
        </p:nvSpPr>
        <p:spPr>
          <a:xfrm>
            <a:off x="0" y="6727600"/>
            <a:ext cx="9144000" cy="130501"/>
          </a:xfrm>
          <a:prstGeom prst="rect">
            <a:avLst/>
          </a:prstGeom>
          <a:solidFill>
            <a:srgbClr val="A8053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05" name="xx%"/>
          <p:cNvSpPr txBox="1">
            <a:spLocks noGrp="1"/>
          </p:cNvSpPr>
          <p:nvPr>
            <p:ph type="title" hasCustomPrompt="1"/>
          </p:nvPr>
        </p:nvSpPr>
        <p:spPr>
          <a:xfrm>
            <a:off x="311699" y="1321966"/>
            <a:ext cx="8520602" cy="2557201"/>
          </a:xfrm>
          <a:prstGeom prst="rect">
            <a:avLst/>
          </a:prstGeom>
        </p:spPr>
        <p:txBody>
          <a:bodyPr anchor="ctr"/>
          <a:lstStyle>
            <a:lvl1pPr algn="ctr">
              <a:defRPr sz="14000" b="1"/>
            </a:lvl1pPr>
          </a:lstStyle>
          <a:p>
            <a:r>
              <a:t>xx%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4095067"/>
            <a:ext cx="8520602" cy="1202401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>
            <a:spLocks noGrp="1"/>
          </p:cNvSpPr>
          <p:nvPr>
            <p:ph type="title"/>
          </p:nvPr>
        </p:nvSpPr>
        <p:spPr>
          <a:xfrm>
            <a:off x="1828800" y="154109"/>
            <a:ext cx="6343800" cy="914401"/>
          </a:xfrm>
          <a:prstGeom prst="rect">
            <a:avLst/>
          </a:prstGeom>
        </p:spPr>
        <p:txBody>
          <a:bodyPr lIns="34699" tIns="34699" rIns="34699" bIns="34699" anchor="ctr"/>
          <a:lstStyle>
            <a:lvl1pPr>
              <a:lnSpc>
                <a:spcPct val="114000"/>
              </a:lnSpc>
            </a:lvl1pPr>
          </a:lstStyle>
          <a:p>
            <a:r>
              <a:t>Title Text</a:t>
            </a:r>
          </a:p>
        </p:txBody>
      </p:sp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49013" y="6442569"/>
            <a:ext cx="209237" cy="192662"/>
          </a:xfrm>
          <a:prstGeom prst="rect">
            <a:avLst/>
          </a:prstGeom>
        </p:spPr>
        <p:txBody>
          <a:bodyPr lIns="34699" tIns="34699" rIns="34699" bIns="34699"/>
          <a:lstStyle>
            <a:lvl1pPr>
              <a:defRPr>
                <a:solidFill>
                  <a:srgbClr val="7F7F7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3" name="Body Level One…"/>
          <p:cNvSpPr txBox="1">
            <a:spLocks noGrp="1"/>
          </p:cNvSpPr>
          <p:nvPr>
            <p:ph type="body" idx="1"/>
          </p:nvPr>
        </p:nvSpPr>
        <p:spPr>
          <a:xfrm>
            <a:off x="211425" y="1288500"/>
            <a:ext cx="8620801" cy="4981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rgbClr val="313333"/>
              </a:buClr>
              <a:buFont typeface="Helvetica"/>
              <a:defRPr>
                <a:solidFill>
                  <a:srgbClr val="31333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>
              <a:lnSpc>
                <a:spcPct val="100000"/>
              </a:lnSpc>
              <a:buClr>
                <a:srgbClr val="313333"/>
              </a:buClr>
              <a:buFont typeface="Helvetica"/>
              <a:defRPr>
                <a:solidFill>
                  <a:srgbClr val="31333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>
              <a:lnSpc>
                <a:spcPct val="100000"/>
              </a:lnSpc>
              <a:buClr>
                <a:srgbClr val="313333"/>
              </a:buClr>
              <a:buFont typeface="Helvetica"/>
              <a:defRPr>
                <a:solidFill>
                  <a:srgbClr val="31333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>
              <a:lnSpc>
                <a:spcPct val="100000"/>
              </a:lnSpc>
              <a:buClr>
                <a:srgbClr val="313333"/>
              </a:buClr>
              <a:buFont typeface="Helvetica"/>
              <a:defRPr>
                <a:solidFill>
                  <a:srgbClr val="31333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>
              <a:lnSpc>
                <a:spcPct val="100000"/>
              </a:lnSpc>
              <a:buClr>
                <a:srgbClr val="313333"/>
              </a:buClr>
              <a:buFont typeface="Helvetica"/>
              <a:defRPr>
                <a:solidFill>
                  <a:srgbClr val="31333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6;p3"/>
          <p:cNvSpPr/>
          <p:nvPr/>
        </p:nvSpPr>
        <p:spPr>
          <a:xfrm>
            <a:off x="0" y="3997533"/>
            <a:ext cx="9144000" cy="1"/>
          </a:xfrm>
          <a:prstGeom prst="line">
            <a:avLst/>
          </a:prstGeom>
          <a:ln w="19050">
            <a:solidFill>
              <a:srgbClr val="A80532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510449" y="2743200"/>
            <a:ext cx="8123102" cy="1038300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7" name="Google Shape;19;p3" descr="Google Shape;19;p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424" y="5419475"/>
            <a:ext cx="1835726" cy="12265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1536633"/>
            <a:ext cx="3999902" cy="45552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Google Shape;29;p5"/>
          <p:cNvSpPr txBox="1">
            <a:spLocks noGrp="1"/>
          </p:cNvSpPr>
          <p:nvPr>
            <p:ph type="body" sz="half" idx="21"/>
          </p:nvPr>
        </p:nvSpPr>
        <p:spPr>
          <a:xfrm>
            <a:off x="4832399" y="1536632"/>
            <a:ext cx="3999902" cy="45552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7" name="Google Shape;31;p5" descr="Google Shape;31;p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424" y="130300"/>
            <a:ext cx="1835726" cy="1226577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Google Shape;32;p5"/>
          <p:cNvSpPr/>
          <p:nvPr/>
        </p:nvSpPr>
        <p:spPr>
          <a:xfrm>
            <a:off x="0" y="6727600"/>
            <a:ext cx="9144000" cy="130501"/>
          </a:xfrm>
          <a:prstGeom prst="rect">
            <a:avLst/>
          </a:prstGeom>
          <a:solidFill>
            <a:srgbClr val="A8053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7" name="Google Shape;36;p6" descr="Google Shape;36;p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424" y="130300"/>
            <a:ext cx="1835726" cy="1226577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Google Shape;37;p6"/>
          <p:cNvSpPr/>
          <p:nvPr/>
        </p:nvSpPr>
        <p:spPr>
          <a:xfrm>
            <a:off x="0" y="6727600"/>
            <a:ext cx="9144000" cy="130501"/>
          </a:xfrm>
          <a:prstGeom prst="rect">
            <a:avLst/>
          </a:prstGeom>
          <a:solidFill>
            <a:srgbClr val="A8053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xfrm>
            <a:off x="311699" y="740799"/>
            <a:ext cx="2808001" cy="100770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1852800"/>
            <a:ext cx="2808001" cy="4239301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indent="-317500">
              <a:buSzPts val="1400"/>
              <a:defRPr sz="1400"/>
            </a:lvl2pPr>
            <a:lvl3pPr indent="-317500">
              <a:buSzPts val="1400"/>
              <a:defRPr sz="1400"/>
            </a:lvl3pPr>
            <a:lvl4pPr indent="-317500">
              <a:buSzPts val="1400"/>
              <a:defRPr sz="1400"/>
            </a:lvl4pPr>
            <a:lvl5pPr indent="-317500">
              <a:buSzPts val="1400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8" name="Google Shape;42;p7" descr="Google Shape;42;p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424" y="130300"/>
            <a:ext cx="1835726" cy="1226577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Google Shape;43;p7"/>
          <p:cNvSpPr/>
          <p:nvPr/>
        </p:nvSpPr>
        <p:spPr>
          <a:xfrm>
            <a:off x="0" y="6727600"/>
            <a:ext cx="9144000" cy="130501"/>
          </a:xfrm>
          <a:prstGeom prst="rect">
            <a:avLst/>
          </a:prstGeom>
          <a:solidFill>
            <a:srgbClr val="A8053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IN_POINT">
    <p:bg>
      <p:bgPr>
        <a:solidFill>
          <a:srgbClr val="A805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490250" y="701799"/>
            <a:ext cx="5797501" cy="5454302"/>
          </a:xfrm>
          <a:prstGeom prst="rect">
            <a:avLst/>
          </a:prstGeom>
        </p:spPr>
        <p:txBody>
          <a:bodyPr anchor="ctr"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48;p9"/>
          <p:cNvSpPr/>
          <p:nvPr/>
        </p:nvSpPr>
        <p:spPr>
          <a:xfrm>
            <a:off x="4572000" y="99"/>
            <a:ext cx="4572000" cy="6858001"/>
          </a:xfrm>
          <a:prstGeom prst="rect">
            <a:avLst/>
          </a:prstGeom>
          <a:solidFill>
            <a:srgbClr val="202729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5" name="Google Shape;49;p9"/>
          <p:cNvSpPr/>
          <p:nvPr/>
        </p:nvSpPr>
        <p:spPr>
          <a:xfrm>
            <a:off x="5029675" y="5994000"/>
            <a:ext cx="468301" cy="1"/>
          </a:xfrm>
          <a:prstGeom prst="line">
            <a:avLst/>
          </a:prstGeom>
          <a:ln w="19050">
            <a:solidFill>
              <a:srgbClr val="A80532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xfrm>
            <a:off x="265500" y="1607766"/>
            <a:ext cx="4045200" cy="20127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8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286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6858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430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002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Google Shape;52;p9"/>
          <p:cNvSpPr txBox="1">
            <a:spLocks noGrp="1"/>
          </p:cNvSpPr>
          <p:nvPr>
            <p:ph type="body" sz="half" idx="21"/>
          </p:nvPr>
        </p:nvSpPr>
        <p:spPr>
          <a:xfrm>
            <a:off x="4939500" y="965599"/>
            <a:ext cx="3837000" cy="4926902"/>
          </a:xfrm>
          <a:prstGeom prst="rect">
            <a:avLst/>
          </a:prstGeom>
        </p:spPr>
        <p:txBody>
          <a:bodyPr anchor="ctr"/>
          <a:lstStyle/>
          <a:p>
            <a:pPr>
              <a:buClr>
                <a:srgbClr val="FFFFFF"/>
              </a:buCl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5649100"/>
            <a:ext cx="5998802" cy="7983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971550" indent="-400050">
              <a:lnSpc>
                <a:spcPct val="100000"/>
              </a:lnSpc>
              <a:buClrTx/>
              <a:buSzPts val="2100"/>
              <a:buFontTx/>
              <a:defRPr sz="2100"/>
            </a:lvl2pPr>
            <a:lvl3pPr marL="1428750" indent="-400050">
              <a:lnSpc>
                <a:spcPct val="100000"/>
              </a:lnSpc>
              <a:buClrTx/>
              <a:buSzPts val="2100"/>
              <a:buFontTx/>
              <a:defRPr sz="2100"/>
            </a:lvl3pPr>
            <a:lvl4pPr marL="1885950" indent="-400050">
              <a:lnSpc>
                <a:spcPct val="100000"/>
              </a:lnSpc>
              <a:buClrTx/>
              <a:buSzPts val="2100"/>
              <a:buFontTx/>
              <a:defRPr sz="2100"/>
            </a:lvl4pPr>
            <a:lvl5pPr marL="2343150" indent="-400050">
              <a:lnSpc>
                <a:spcPct val="100000"/>
              </a:lnSpc>
              <a:buClrTx/>
              <a:buSzPts val="2100"/>
              <a:buFontTx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1;p4"/>
          <p:cNvSpPr/>
          <p:nvPr/>
        </p:nvSpPr>
        <p:spPr>
          <a:xfrm>
            <a:off x="0" y="6727600"/>
            <a:ext cx="9144000" cy="130501"/>
          </a:xfrm>
          <a:prstGeom prst="rect">
            <a:avLst/>
          </a:prstGeom>
          <a:solidFill>
            <a:srgbClr val="A8053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11699" y="593366"/>
            <a:ext cx="8520602" cy="76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536633"/>
            <a:ext cx="8520602" cy="455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0277" y="6318696"/>
            <a:ext cx="340881" cy="3225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Google Shape;25;p4" descr="Google Shape;25;p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85424" y="130300"/>
            <a:ext cx="1835726" cy="1226577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Verdana"/>
        <a:buChar char="●"/>
        <a:tabLst/>
        <a:defRPr sz="1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9144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Verdana"/>
        <a:buChar char="○"/>
        <a:tabLst/>
        <a:defRPr sz="1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3716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Verdana"/>
        <a:buChar char="■"/>
        <a:tabLst/>
        <a:defRPr sz="1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8288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Verdana"/>
        <a:buChar char="●"/>
        <a:tabLst/>
        <a:defRPr sz="1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2860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Verdana"/>
        <a:buChar char="○"/>
        <a:tabLst/>
        <a:defRPr sz="1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743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Verdana"/>
        <a:buChar char="■"/>
        <a:tabLst/>
        <a:defRPr sz="1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2004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Verdana"/>
        <a:buChar char="●"/>
        <a:tabLst/>
        <a:defRPr sz="1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6576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Verdana"/>
        <a:buChar char="○"/>
        <a:tabLst/>
        <a:defRPr sz="1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41148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Verdana"/>
        <a:buChar char="■"/>
        <a:tabLst/>
        <a:defRPr sz="18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72;p14"/>
          <p:cNvSpPr txBox="1">
            <a:spLocks noGrp="1"/>
          </p:cNvSpPr>
          <p:nvPr>
            <p:ph type="ctrTitle"/>
          </p:nvPr>
        </p:nvSpPr>
        <p:spPr>
          <a:xfrm>
            <a:off x="448224" y="1676400"/>
            <a:ext cx="8185202" cy="2118000"/>
          </a:xfrm>
          <a:prstGeom prst="rect">
            <a:avLst/>
          </a:prstGeom>
        </p:spPr>
        <p:txBody>
          <a:bodyPr/>
          <a:lstStyle>
            <a:lvl1pPr defTabSz="896111">
              <a:defRPr sz="4116"/>
            </a:lvl1pPr>
          </a:lstStyle>
          <a:p>
            <a:r>
              <a:t>Workflows for the Dark Energy Science Collaboration and the Rubin Observatory</a:t>
            </a:r>
          </a:p>
        </p:txBody>
      </p:sp>
      <p:sp>
        <p:nvSpPr>
          <p:cNvPr id="133" name="Google Shape;73;p14"/>
          <p:cNvSpPr txBox="1">
            <a:spLocks noGrp="1"/>
          </p:cNvSpPr>
          <p:nvPr>
            <p:ph type="subTitle" sz="quarter" idx="1"/>
          </p:nvPr>
        </p:nvSpPr>
        <p:spPr>
          <a:xfrm>
            <a:off x="510449" y="4243082"/>
            <a:ext cx="8123102" cy="1015801"/>
          </a:xfrm>
          <a:prstGeom prst="rect">
            <a:avLst/>
          </a:prstGeom>
        </p:spPr>
        <p:txBody>
          <a:bodyPr/>
          <a:lstStyle/>
          <a:p>
            <a:pPr marL="0" indent="0" defTabSz="877823">
              <a:defRPr sz="1727"/>
            </a:pPr>
            <a:r>
              <a:t>Jim Chiang</a:t>
            </a:r>
          </a:p>
          <a:p>
            <a:pPr marL="0" indent="0" defTabSz="877823">
              <a:defRPr sz="1727"/>
            </a:pPr>
            <a:r>
              <a:t>SLAC</a:t>
            </a:r>
          </a:p>
          <a:p>
            <a:pPr marL="0" indent="0" defTabSz="877823">
              <a:defRPr sz="1727"/>
            </a:pPr>
            <a:r>
              <a:t>HEP-CCE All Hands, 2023-12-18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78;p15"/>
          <p:cNvSpPr txBox="1">
            <a:spLocks noGrp="1"/>
          </p:cNvSpPr>
          <p:nvPr>
            <p:ph type="title"/>
          </p:nvPr>
        </p:nvSpPr>
        <p:spPr>
          <a:xfrm>
            <a:off x="311699" y="364767"/>
            <a:ext cx="8520602" cy="763501"/>
          </a:xfrm>
          <a:prstGeom prst="rect">
            <a:avLst/>
          </a:prstGeom>
        </p:spPr>
        <p:txBody>
          <a:bodyPr/>
          <a:lstStyle/>
          <a:p>
            <a:r>
              <a:t>Rubin Workflows</a:t>
            </a:r>
          </a:p>
        </p:txBody>
      </p:sp>
      <p:sp>
        <p:nvSpPr>
          <p:cNvPr id="136" name="Google Shape;79;p15"/>
          <p:cNvSpPr txBox="1">
            <a:spLocks noGrp="1"/>
          </p:cNvSpPr>
          <p:nvPr>
            <p:ph type="body" sz="half" idx="1"/>
          </p:nvPr>
        </p:nvSpPr>
        <p:spPr>
          <a:xfrm>
            <a:off x="311699" y="1079425"/>
            <a:ext cx="4394401" cy="4958101"/>
          </a:xfrm>
          <a:prstGeom prst="rect">
            <a:avLst/>
          </a:prstGeom>
        </p:spPr>
        <p:txBody>
          <a:bodyPr/>
          <a:lstStyle/>
          <a:p>
            <a:pPr marL="0" indent="0" defTabSz="896111">
              <a:buSzTx/>
              <a:buNone/>
              <a:defRPr sz="1666" b="1">
                <a:solidFill>
                  <a:srgbClr val="A80532"/>
                </a:solidFill>
              </a:defRPr>
            </a:pPr>
            <a:r>
              <a:t>Large image processing pipelines at scale:</a:t>
            </a:r>
          </a:p>
          <a:p>
            <a:pPr marL="448055" indent="-329819" defTabSz="896111">
              <a:spcBef>
                <a:spcPts val="400"/>
              </a:spcBef>
              <a:buSzPts val="1600"/>
              <a:defRPr sz="1666"/>
            </a:pPr>
            <a:r>
              <a:t>Complicated DAGs</a:t>
            </a:r>
          </a:p>
          <a:p>
            <a:pPr marL="448055" indent="-329819" defTabSz="896111">
              <a:buSzPts val="1600"/>
              <a:defRPr sz="1666"/>
            </a:pPr>
            <a:r>
              <a:t>Large numbers of small, interdependent tasks, with widely varying resource needs.</a:t>
            </a:r>
          </a:p>
          <a:p>
            <a:pPr marL="0" indent="0" defTabSz="896111">
              <a:spcBef>
                <a:spcPts val="400"/>
              </a:spcBef>
              <a:buSzTx/>
              <a:buNone/>
              <a:defRPr sz="1666" b="1">
                <a:solidFill>
                  <a:srgbClr val="A80532"/>
                </a:solidFill>
              </a:defRPr>
            </a:pPr>
            <a:r>
              <a:t>Orchestrating processing campaigns at multiple sites:</a:t>
            </a:r>
          </a:p>
          <a:p>
            <a:pPr marL="448055" indent="-329819" defTabSz="896111">
              <a:spcBef>
                <a:spcPts val="400"/>
              </a:spcBef>
              <a:buSzPts val="1600"/>
              <a:defRPr sz="1666"/>
            </a:pPr>
            <a:r>
              <a:t>Moving large numbers of files and distributing payloads in an optimal fashion</a:t>
            </a:r>
          </a:p>
          <a:p>
            <a:pPr marL="0" indent="0" defTabSz="896111">
              <a:spcBef>
                <a:spcPts val="400"/>
              </a:spcBef>
              <a:buSzTx/>
              <a:buNone/>
              <a:defRPr sz="1666" b="1">
                <a:solidFill>
                  <a:srgbClr val="A80532"/>
                </a:solidFill>
              </a:defRPr>
            </a:pPr>
            <a:r>
              <a:t>Long campaigns:</a:t>
            </a:r>
          </a:p>
          <a:p>
            <a:pPr marL="448055" indent="-329819" defTabSz="896111">
              <a:spcBef>
                <a:spcPts val="400"/>
              </a:spcBef>
              <a:buSzPts val="1600"/>
              <a:defRPr sz="1666"/>
            </a:pPr>
            <a:r>
              <a:t>We expect Data Release Processing campaigns to last ~200 days/year.</a:t>
            </a:r>
          </a:p>
        </p:txBody>
      </p:sp>
      <p:sp>
        <p:nvSpPr>
          <p:cNvPr id="137" name="Google Shape;80;p15"/>
          <p:cNvSpPr txBox="1">
            <a:spLocks noGrp="1"/>
          </p:cNvSpPr>
          <p:nvPr>
            <p:ph type="sldNum" sz="quarter" idx="2"/>
          </p:nvPr>
        </p:nvSpPr>
        <p:spPr>
          <a:xfrm>
            <a:off x="8752942" y="6318696"/>
            <a:ext cx="268216" cy="32255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145" name="Google Shape;81;p15"/>
          <p:cNvGrpSpPr/>
          <p:nvPr/>
        </p:nvGrpSpPr>
        <p:grpSpPr>
          <a:xfrm>
            <a:off x="4756387" y="1296935"/>
            <a:ext cx="4159458" cy="3930017"/>
            <a:chOff x="0" y="0"/>
            <a:chExt cx="4159456" cy="3930016"/>
          </a:xfrm>
        </p:grpSpPr>
        <p:pic>
          <p:nvPicPr>
            <p:cNvPr id="138" name="Google Shape;82;p15" descr="Google Shape;82;p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8137" y="48924"/>
              <a:ext cx="3971320" cy="38810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9" name="Google Shape;83;p15"/>
            <p:cNvSpPr txBox="1"/>
            <p:nvPr/>
          </p:nvSpPr>
          <p:spPr>
            <a:xfrm>
              <a:off x="821473" y="0"/>
              <a:ext cx="649633" cy="386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>
              <a:lvl1pPr>
                <a:defRPr sz="7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~40M instances</a:t>
              </a:r>
            </a:p>
          </p:txBody>
        </p:sp>
        <p:sp>
          <p:nvSpPr>
            <p:cNvPr id="140" name="Google Shape;84;p15"/>
            <p:cNvSpPr/>
            <p:nvPr/>
          </p:nvSpPr>
          <p:spPr>
            <a:xfrm>
              <a:off x="1471106" y="200057"/>
              <a:ext cx="424968" cy="82595"/>
            </a:xfrm>
            <a:prstGeom prst="line">
              <a:avLst/>
            </a:prstGeom>
            <a:noFill/>
            <a:ln w="9525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41" name="Google Shape;85;p15"/>
            <p:cNvSpPr/>
            <p:nvPr/>
          </p:nvSpPr>
          <p:spPr>
            <a:xfrm flipH="1">
              <a:off x="1123651" y="400115"/>
              <a:ext cx="22640" cy="249516"/>
            </a:xfrm>
            <a:prstGeom prst="line">
              <a:avLst/>
            </a:prstGeom>
            <a:noFill/>
            <a:ln w="9525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42" name="Google Shape;86;p15"/>
            <p:cNvSpPr txBox="1"/>
            <p:nvPr/>
          </p:nvSpPr>
          <p:spPr>
            <a:xfrm>
              <a:off x="0" y="3014959"/>
              <a:ext cx="649633" cy="386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>
              <a:lvl1pPr>
                <a:defRPr sz="700">
                  <a:solidFill>
                    <a:srgbClr val="0000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28M instances</a:t>
              </a:r>
            </a:p>
          </p:txBody>
        </p:sp>
        <p:sp>
          <p:nvSpPr>
            <p:cNvPr id="143" name="Google Shape;87;p15"/>
            <p:cNvSpPr/>
            <p:nvPr/>
          </p:nvSpPr>
          <p:spPr>
            <a:xfrm flipV="1">
              <a:off x="324816" y="2775088"/>
              <a:ext cx="112118" cy="239872"/>
            </a:xfrm>
            <a:prstGeom prst="line">
              <a:avLst/>
            </a:prstGeom>
            <a:noFill/>
            <a:ln w="9525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Google Shape;88;p15"/>
            <p:cNvSpPr/>
            <p:nvPr/>
          </p:nvSpPr>
          <p:spPr>
            <a:xfrm>
              <a:off x="324816" y="3415075"/>
              <a:ext cx="318888" cy="80864"/>
            </a:xfrm>
            <a:prstGeom prst="line">
              <a:avLst/>
            </a:prstGeom>
            <a:noFill/>
            <a:ln w="9525" cap="flat">
              <a:solidFill>
                <a:srgbClr val="0000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46" name="Google Shape;89;p15"/>
          <p:cNvSpPr txBox="1"/>
          <p:nvPr/>
        </p:nvSpPr>
        <p:spPr>
          <a:xfrm>
            <a:off x="5001500" y="5421900"/>
            <a:ext cx="3838200" cy="614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Graph showing dependencies between task types for Rubin image processing.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94;p16"/>
          <p:cNvSpPr txBox="1">
            <a:spLocks noGrp="1"/>
          </p:cNvSpPr>
          <p:nvPr>
            <p:ph type="title"/>
          </p:nvPr>
        </p:nvSpPr>
        <p:spPr>
          <a:xfrm>
            <a:off x="311699" y="364767"/>
            <a:ext cx="8520602" cy="763501"/>
          </a:xfrm>
          <a:prstGeom prst="rect">
            <a:avLst/>
          </a:prstGeom>
        </p:spPr>
        <p:txBody>
          <a:bodyPr/>
          <a:lstStyle/>
          <a:p>
            <a:pPr defTabSz="694944">
              <a:defRPr sz="1824"/>
            </a:pPr>
            <a:r>
              <a:t>Rubin Workflows: </a:t>
            </a:r>
          </a:p>
          <a:p>
            <a:pPr defTabSz="694944">
              <a:defRPr sz="1824"/>
            </a:pPr>
            <a:r>
              <a:t>Current solutions/technologies</a:t>
            </a:r>
          </a:p>
        </p:txBody>
      </p:sp>
      <p:sp>
        <p:nvSpPr>
          <p:cNvPr id="149" name="Google Shape;95;p16"/>
          <p:cNvSpPr txBox="1">
            <a:spLocks noGrp="1"/>
          </p:cNvSpPr>
          <p:nvPr>
            <p:ph type="body" idx="1"/>
          </p:nvPr>
        </p:nvSpPr>
        <p:spPr>
          <a:xfrm>
            <a:off x="311699" y="1384232"/>
            <a:ext cx="8520602" cy="455520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600" b="1">
                <a:solidFill>
                  <a:srgbClr val="A80532"/>
                </a:solidFill>
              </a:defRPr>
            </a:pPr>
            <a:r>
              <a:t>Rubin LSST middleware provides:</a:t>
            </a:r>
          </a:p>
          <a:p>
            <a:pPr indent="-330200">
              <a:spcBef>
                <a:spcPts val="500"/>
              </a:spcBef>
              <a:buSzPts val="1600"/>
              <a:defRPr sz="1600"/>
            </a:pPr>
            <a:r>
              <a:t>DAG-generation</a:t>
            </a:r>
          </a:p>
          <a:p>
            <a:pPr indent="-330200">
              <a:spcBef>
                <a:spcPts val="500"/>
              </a:spcBef>
              <a:buSzPts val="1600"/>
              <a:defRPr sz="1600"/>
            </a:pPr>
            <a:r>
              <a:t>Plugin-based batch processing framework that works with various workflow management systems: PanDA, Parsl, DAGMan/HTCondor. </a:t>
            </a:r>
          </a:p>
          <a:p>
            <a:pPr indent="-330200">
              <a:spcBef>
                <a:spcPts val="500"/>
              </a:spcBef>
              <a:buSzPts val="1600"/>
              <a:defRPr sz="1600"/>
            </a:pPr>
            <a:r>
              <a:t>Data "Butler" as an abstraction layer between data products and processing tasks allowing for different kinds of backend storage, e.g., posix, S3, etc..</a:t>
            </a:r>
          </a:p>
          <a:p>
            <a:pPr marL="0" indent="0">
              <a:spcBef>
                <a:spcPts val="500"/>
              </a:spcBef>
              <a:buSzTx/>
              <a:buNone/>
              <a:defRPr sz="1600" b="1">
                <a:solidFill>
                  <a:srgbClr val="A80532"/>
                </a:solidFill>
              </a:defRPr>
            </a:pPr>
            <a:r>
              <a:t>For Rubin production work, PanDA chosen for multi-site capabilities, and Rucio for data management between sites.</a:t>
            </a:r>
          </a:p>
          <a:p>
            <a:pPr indent="-330200">
              <a:spcBef>
                <a:spcPts val="500"/>
              </a:spcBef>
              <a:buSzPts val="1600"/>
              <a:defRPr sz="1600"/>
            </a:pPr>
            <a:r>
              <a:t>Both are extensively used and supported in the HEP community.</a:t>
            </a:r>
          </a:p>
          <a:p>
            <a:pPr indent="-330200">
              <a:buSzPts val="1600"/>
              <a:defRPr sz="1600"/>
            </a:pPr>
            <a:r>
              <a:t>Significant friction because of differences between Rubin processing needs and more typical HEP workloads. </a:t>
            </a:r>
          </a:p>
          <a:p>
            <a:pPr indent="-330200">
              <a:spcBef>
                <a:spcPts val="500"/>
              </a:spcBef>
              <a:buSzPts val="1600"/>
              <a:defRPr sz="1600"/>
            </a:pPr>
            <a:r>
              <a:t>Development needed to integrate Rubin Butler with Rucio.</a:t>
            </a:r>
          </a:p>
          <a:p>
            <a:pPr indent="-330200">
              <a:spcBef>
                <a:spcPts val="500"/>
              </a:spcBef>
              <a:buSzPts val="1600"/>
              <a:defRPr sz="1600"/>
            </a:pPr>
            <a:r>
              <a:t>Monitoring the finely grained Rubin processing across the three different data facilities–USDF, FrDF, UKDF–is challenging. </a:t>
            </a:r>
          </a:p>
        </p:txBody>
      </p:sp>
      <p:sp>
        <p:nvSpPr>
          <p:cNvPr id="150" name="Google Shape;96;p16"/>
          <p:cNvSpPr txBox="1">
            <a:spLocks noGrp="1"/>
          </p:cNvSpPr>
          <p:nvPr>
            <p:ph type="sldNum" sz="quarter" idx="2"/>
          </p:nvPr>
        </p:nvSpPr>
        <p:spPr>
          <a:xfrm>
            <a:off x="8752942" y="6318696"/>
            <a:ext cx="268216" cy="32255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51" name="HEP-CCE"/>
          <p:cNvSpPr txBox="1"/>
          <p:nvPr/>
        </p:nvSpPr>
        <p:spPr>
          <a:xfrm>
            <a:off x="9017000" y="148540"/>
            <a:ext cx="1818827" cy="510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 b="1" i="1">
                <a:solidFill>
                  <a:srgbClr val="005493"/>
                </a:solidFill>
              </a:defRPr>
            </a:lvl1pPr>
          </a:lstStyle>
          <a:p>
            <a:r>
              <a:t>HEP-CCE</a:t>
            </a:r>
          </a:p>
        </p:txBody>
      </p:sp>
      <p:sp>
        <p:nvSpPr>
          <p:cNvPr id="152" name="HEP-CCE"/>
          <p:cNvSpPr txBox="1"/>
          <p:nvPr/>
        </p:nvSpPr>
        <p:spPr>
          <a:xfrm>
            <a:off x="6934200" y="2376483"/>
            <a:ext cx="1247265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 i="1">
                <a:solidFill>
                  <a:srgbClr val="005493"/>
                </a:solidFill>
              </a:defRPr>
            </a:lvl1pPr>
          </a:lstStyle>
          <a:p>
            <a:r>
              <a:t>HEP-CCE</a:t>
            </a:r>
          </a:p>
        </p:txBody>
      </p:sp>
      <p:sp>
        <p:nvSpPr>
          <p:cNvPr id="153" name="HEP-CCE"/>
          <p:cNvSpPr txBox="1"/>
          <p:nvPr/>
        </p:nvSpPr>
        <p:spPr>
          <a:xfrm>
            <a:off x="4288971" y="4540293"/>
            <a:ext cx="1247265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 i="1">
                <a:solidFill>
                  <a:srgbClr val="005493"/>
                </a:solidFill>
              </a:defRPr>
            </a:lvl1pPr>
          </a:lstStyle>
          <a:p>
            <a:r>
              <a:rPr dirty="0"/>
              <a:t>HEP-CCE</a:t>
            </a:r>
          </a:p>
        </p:txBody>
      </p:sp>
      <p:sp>
        <p:nvSpPr>
          <p:cNvPr id="154" name="HEP-CCE"/>
          <p:cNvSpPr txBox="1"/>
          <p:nvPr/>
        </p:nvSpPr>
        <p:spPr>
          <a:xfrm>
            <a:off x="5863159" y="5516379"/>
            <a:ext cx="1247265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 i="1">
                <a:solidFill>
                  <a:srgbClr val="005493"/>
                </a:solidFill>
              </a:defRPr>
            </a:lvl1pPr>
          </a:lstStyle>
          <a:p>
            <a:r>
              <a:rPr dirty="0"/>
              <a:t>HEP-CCE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01;p17"/>
          <p:cNvSpPr txBox="1">
            <a:spLocks noGrp="1"/>
          </p:cNvSpPr>
          <p:nvPr>
            <p:ph type="title"/>
          </p:nvPr>
        </p:nvSpPr>
        <p:spPr>
          <a:xfrm>
            <a:off x="311699" y="440966"/>
            <a:ext cx="8520602" cy="763501"/>
          </a:xfrm>
          <a:prstGeom prst="rect">
            <a:avLst/>
          </a:prstGeom>
        </p:spPr>
        <p:txBody>
          <a:bodyPr/>
          <a:lstStyle/>
          <a:p>
            <a:r>
              <a:t>DESC Workflows</a:t>
            </a:r>
          </a:p>
        </p:txBody>
      </p:sp>
      <p:sp>
        <p:nvSpPr>
          <p:cNvPr id="157" name="Google Shape;102;p17"/>
          <p:cNvSpPr txBox="1">
            <a:spLocks noGrp="1"/>
          </p:cNvSpPr>
          <p:nvPr>
            <p:ph type="body" idx="1"/>
          </p:nvPr>
        </p:nvSpPr>
        <p:spPr>
          <a:xfrm>
            <a:off x="311699" y="1231832"/>
            <a:ext cx="8520602" cy="4555202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buSzTx/>
              <a:buNone/>
              <a:defRPr sz="1782" b="1">
                <a:solidFill>
                  <a:srgbClr val="A80532"/>
                </a:solidFill>
              </a:defRPr>
            </a:pPr>
            <a:r>
              <a:t>DESC image processing pipelines:</a:t>
            </a:r>
          </a:p>
          <a:p>
            <a:pPr marL="452627" indent="-339470" defTabSz="905255">
              <a:spcBef>
                <a:spcPts val="400"/>
              </a:spcBef>
              <a:buSzPts val="1700"/>
              <a:defRPr sz="1782"/>
            </a:pPr>
            <a:r>
              <a:t>Running subsets of Rubin pipelines with alternative data selections (including injecting simulated objects), algorithms, and configurations to understand systematics.</a:t>
            </a:r>
          </a:p>
          <a:p>
            <a:pPr marL="452627" indent="-339470" defTabSz="905255">
              <a:buSzPts val="1700"/>
              <a:defRPr sz="1782"/>
            </a:pPr>
            <a:r>
              <a:t>Joint pixel analysis of Rubin data with data from other observatories.</a:t>
            </a:r>
          </a:p>
          <a:p>
            <a:pPr marL="0" indent="0" defTabSz="905255">
              <a:spcBef>
                <a:spcPts val="400"/>
              </a:spcBef>
              <a:buSzTx/>
              <a:buNone/>
              <a:defRPr sz="1782" b="1">
                <a:solidFill>
                  <a:srgbClr val="A80532"/>
                </a:solidFill>
              </a:defRPr>
            </a:pPr>
            <a:r>
              <a:t>DESC cosmology analysis pipelines:</a:t>
            </a:r>
          </a:p>
          <a:p>
            <a:pPr marL="452627" indent="-339470" defTabSz="905255">
              <a:spcBef>
                <a:spcPts val="400"/>
              </a:spcBef>
              <a:buSzPts val="1700"/>
              <a:defRPr sz="1782"/>
            </a:pPr>
            <a:r>
              <a:t>These will be run at various sites, mostly HPC, but also at local university clusters.</a:t>
            </a:r>
          </a:p>
          <a:p>
            <a:pPr marL="452627" indent="-339470" defTabSz="905255">
              <a:buSzPts val="1700"/>
              <a:defRPr sz="1782"/>
            </a:pPr>
            <a:r>
              <a:t>They consist of many heterogeneous pipelines using different kinds of compute: MPI-based, AI/ML, MCMC.</a:t>
            </a:r>
          </a:p>
          <a:p>
            <a:pPr marL="452627" indent="-339470" defTabSz="905255">
              <a:buSzPts val="1700"/>
              <a:defRPr sz="1782"/>
            </a:pPr>
            <a:r>
              <a:t>We expect challenges in managing data products exchanged between these pipelines because of distributed nature of the processing. </a:t>
            </a:r>
          </a:p>
        </p:txBody>
      </p:sp>
      <p:sp>
        <p:nvSpPr>
          <p:cNvPr id="158" name="Google Shape;103;p17"/>
          <p:cNvSpPr txBox="1">
            <a:spLocks noGrp="1"/>
          </p:cNvSpPr>
          <p:nvPr>
            <p:ph type="sldNum" sz="quarter" idx="2"/>
          </p:nvPr>
        </p:nvSpPr>
        <p:spPr>
          <a:xfrm>
            <a:off x="8752942" y="6318696"/>
            <a:ext cx="268216" cy="32255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08;p18"/>
          <p:cNvSpPr txBox="1">
            <a:spLocks noGrp="1"/>
          </p:cNvSpPr>
          <p:nvPr>
            <p:ph type="body" idx="1"/>
          </p:nvPr>
        </p:nvSpPr>
        <p:spPr>
          <a:xfrm>
            <a:off x="311699" y="1308032"/>
            <a:ext cx="8520602" cy="4555202"/>
          </a:xfrm>
          <a:prstGeom prst="rect">
            <a:avLst/>
          </a:prstGeom>
        </p:spPr>
        <p:txBody>
          <a:bodyPr/>
          <a:lstStyle/>
          <a:p>
            <a:pPr indent="-336550">
              <a:buSzPts val="1700"/>
              <a:defRPr sz="1700"/>
            </a:pPr>
            <a:r>
              <a:t>Custom pipeline framework for analysis pipelines (Ceci)</a:t>
            </a:r>
          </a:p>
          <a:p>
            <a:pPr indent="-336550">
              <a:buSzPts val="1700"/>
              <a:defRPr sz="1700"/>
            </a:pPr>
            <a:r>
              <a:t>Parsl for workflow management at HPC facilities and local clusters </a:t>
            </a:r>
            <a:br/>
            <a:endParaRPr/>
          </a:p>
          <a:p>
            <a:pPr indent="-336550">
              <a:buSzPts val="1700"/>
              <a:defRPr sz="1700"/>
            </a:pPr>
            <a:r>
              <a:t>Custom solution for data management </a:t>
            </a:r>
          </a:p>
        </p:txBody>
      </p:sp>
      <p:sp>
        <p:nvSpPr>
          <p:cNvPr id="161" name="Google Shape;109;p18"/>
          <p:cNvSpPr txBox="1">
            <a:spLocks noGrp="1"/>
          </p:cNvSpPr>
          <p:nvPr>
            <p:ph type="sldNum" sz="quarter" idx="2"/>
          </p:nvPr>
        </p:nvSpPr>
        <p:spPr>
          <a:xfrm>
            <a:off x="8752942" y="6318696"/>
            <a:ext cx="268216" cy="32255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62" name="Google Shape;110;p18"/>
          <p:cNvSpPr txBox="1">
            <a:spLocks noGrp="1"/>
          </p:cNvSpPr>
          <p:nvPr>
            <p:ph type="title"/>
          </p:nvPr>
        </p:nvSpPr>
        <p:spPr>
          <a:xfrm>
            <a:off x="311699" y="364767"/>
            <a:ext cx="8520602" cy="763501"/>
          </a:xfrm>
          <a:prstGeom prst="rect">
            <a:avLst/>
          </a:prstGeom>
        </p:spPr>
        <p:txBody>
          <a:bodyPr/>
          <a:lstStyle/>
          <a:p>
            <a:pPr defTabSz="694944">
              <a:defRPr sz="1824"/>
            </a:pPr>
            <a:r>
              <a:t>DESC Workflows: </a:t>
            </a:r>
          </a:p>
          <a:p>
            <a:pPr defTabSz="694944">
              <a:defRPr sz="1824"/>
            </a:pPr>
            <a:r>
              <a:t>Current solutions/technologies</a:t>
            </a:r>
          </a:p>
        </p:txBody>
      </p:sp>
      <p:pic>
        <p:nvPicPr>
          <p:cNvPr id="163" name="Google Shape;111;p18" descr="Google Shape;111;p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74" y="2805850"/>
            <a:ext cx="7544377" cy="3024405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Google Shape;112;p18"/>
          <p:cNvSpPr txBox="1"/>
          <p:nvPr/>
        </p:nvSpPr>
        <p:spPr>
          <a:xfrm>
            <a:off x="3553700" y="5345700"/>
            <a:ext cx="3838200" cy="614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Example workflow from DESC’s 3x2 pt pipeline</a:t>
            </a:r>
          </a:p>
        </p:txBody>
      </p:sp>
      <p:sp>
        <p:nvSpPr>
          <p:cNvPr id="165" name="HEP-CCE"/>
          <p:cNvSpPr txBox="1"/>
          <p:nvPr/>
        </p:nvSpPr>
        <p:spPr>
          <a:xfrm>
            <a:off x="5148942" y="2230770"/>
            <a:ext cx="1247265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 i="1">
                <a:solidFill>
                  <a:srgbClr val="005493"/>
                </a:solidFill>
              </a:defRPr>
            </a:lvl1pPr>
          </a:lstStyle>
          <a:p>
            <a:r>
              <a:rPr dirty="0"/>
              <a:t>HEP-CCE</a:t>
            </a:r>
          </a:p>
        </p:txBody>
      </p:sp>
      <p:sp>
        <p:nvSpPr>
          <p:cNvPr id="166" name="HEP-CCE"/>
          <p:cNvSpPr txBox="1"/>
          <p:nvPr/>
        </p:nvSpPr>
        <p:spPr>
          <a:xfrm>
            <a:off x="812799" y="1944683"/>
            <a:ext cx="1247265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 i="1">
                <a:solidFill>
                  <a:srgbClr val="005493"/>
                </a:solidFill>
              </a:defRPr>
            </a:lvl1pPr>
          </a:lstStyle>
          <a:p>
            <a:r>
              <a:t>HEP-CCE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C">
  <a:themeElements>
    <a:clrScheme name="DESC">
      <a:dk1>
        <a:srgbClr val="202729"/>
      </a:dk1>
      <a:lt1>
        <a:srgbClr val="FFFFFF"/>
      </a:lt1>
      <a:dk2>
        <a:srgbClr val="A7A7A7"/>
      </a:dk2>
      <a:lt2>
        <a:srgbClr val="535353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0000FF"/>
      </a:hlink>
      <a:folHlink>
        <a:srgbClr val="FF00FF"/>
      </a:folHlink>
    </a:clrScheme>
    <a:fontScheme name="DES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S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SC">
  <a:themeElements>
    <a:clrScheme name="DES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0000FF"/>
      </a:hlink>
      <a:folHlink>
        <a:srgbClr val="FF00FF"/>
      </a:folHlink>
    </a:clrScheme>
    <a:fontScheme name="DES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S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Helvetica</vt:lpstr>
      <vt:lpstr>Source Sans Pro</vt:lpstr>
      <vt:lpstr>Verdana</vt:lpstr>
      <vt:lpstr>DESC</vt:lpstr>
      <vt:lpstr>Workflows for the Dark Energy Science Collaboration and the Rubin Observatory</vt:lpstr>
      <vt:lpstr>Rubin Workflows</vt:lpstr>
      <vt:lpstr>Rubin Workflows:  Current solutions/technologies</vt:lpstr>
      <vt:lpstr>DESC Workflows</vt:lpstr>
      <vt:lpstr>DESC Workflows:  Current solutions/technologies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Workflows for the Dark Energy Science Collaboration and the Rubin Observatory</dc:title>
  <cp:lastModifiedBy>Tezak, Samantha L.</cp:lastModifiedBy>
  <cp:revision>1</cp:revision>
  <dcterms:modified xsi:type="dcterms:W3CDTF">2023-12-18T18:19:44Z</dcterms:modified>
</cp:coreProperties>
</file>