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4"/>
  </p:notesMasterIdLst>
  <p:handoutMasterIdLst>
    <p:handoutMasterId r:id="rId15"/>
  </p:handoutMasterIdLst>
  <p:sldIdLst>
    <p:sldId id="328" r:id="rId2"/>
    <p:sldId id="336" r:id="rId3"/>
    <p:sldId id="330" r:id="rId4"/>
    <p:sldId id="348" r:id="rId5"/>
    <p:sldId id="356" r:id="rId6"/>
    <p:sldId id="337" r:id="rId7"/>
    <p:sldId id="350" r:id="rId8"/>
    <p:sldId id="332" r:id="rId9"/>
    <p:sldId id="334" r:id="rId10"/>
    <p:sldId id="351" r:id="rId11"/>
    <p:sldId id="355" r:id="rId12"/>
    <p:sldId id="354" r:id="rId1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4080"/>
    <a:srgbClr val="197CD6"/>
    <a:srgbClr val="005EBC"/>
    <a:srgbClr val="2297FF"/>
    <a:srgbClr val="44C4FF"/>
    <a:srgbClr val="69C9FF"/>
    <a:srgbClr val="FFE365"/>
    <a:srgbClr val="FF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9074" autoAdjust="0"/>
  </p:normalViewPr>
  <p:slideViewPr>
    <p:cSldViewPr snapToGrid="0">
      <p:cViewPr>
        <p:scale>
          <a:sx n="112" d="100"/>
          <a:sy n="112" d="100"/>
        </p:scale>
        <p:origin x="-640" y="-304"/>
      </p:cViewPr>
      <p:guideLst>
        <p:guide orient="horz" pos="633"/>
        <p:guide pos="23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3208" y="-12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fld id="{4B00E535-87E4-4948-96DA-063031A72893}" type="datetimeFigureOut">
              <a:rPr lang="en-US"/>
              <a:pPr/>
              <a:t>3/6/13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36E85D20-4AB3-4455-A08C-06E560EB8682}"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520602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vl1pPr>
          </a:lstStyle>
          <a:p>
            <a:fld id="{60AA1424-9A6F-4030-9135-EF34D508E54C}"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4506994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26" tIns="48312" rIns="96626" bIns="48312" anchor="b"/>
          <a:lstStyle/>
          <a:p>
            <a:pPr algn="r" defTabSz="963613" eaLnBrk="1" hangingPunct="1"/>
            <a:fld id="{3922B198-5009-44F1-ACE4-89FF6B2841BE}" type="slidenum">
              <a:rPr lang="en-US" sz="1300"/>
              <a:pPr algn="r" defTabSz="963613" eaLnBrk="1" hangingPunct="1"/>
              <a:t>1</a:t>
            </a:fld>
            <a:endParaRPr lang="en-US" sz="1300"/>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lIns="96616" tIns="48308" rIns="96616" bIns="48308"/>
          <a:lstStyle/>
          <a:p>
            <a:pPr eaLnBrk="1" hangingPunct="1"/>
            <a:endParaRPr lang="en-US" smtClean="0">
              <a:latin typeface="Arial" pitchFamily="34" charset="0"/>
              <a:ea typeface="ＭＳ Ｐゴシック" charset="-128"/>
            </a:endParaRPr>
          </a:p>
        </p:txBody>
      </p:sp>
      <p:sp>
        <p:nvSpPr>
          <p:cNvPr id="7172"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16" tIns="48308" rIns="96616" bIns="48308" anchor="b"/>
          <a:lstStyle/>
          <a:p>
            <a:pPr algn="r" defTabSz="963613" eaLnBrk="1" hangingPunct="1"/>
            <a:fld id="{5EDB5055-1657-4EB0-A9CF-E421C1091258}" type="slidenum">
              <a:rPr lang="en-US" sz="1300"/>
              <a:pPr algn="r" defTabSz="963613" eaLnBrk="1" hangingPunct="1"/>
              <a:t>1</a:t>
            </a:fld>
            <a:endParaRPr 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141993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r>
              <a:rPr lang="en-US" dirty="0" smtClean="0"/>
              <a:t>MS</a:t>
            </a:r>
          </a:p>
        </p:txBody>
      </p:sp>
      <p:sp>
        <p:nvSpPr>
          <p:cNvPr id="25603" name="Slide Number Placeholder 3"/>
          <p:cNvSpPr>
            <a:spLocks noGrp="1"/>
          </p:cNvSpPr>
          <p:nvPr>
            <p:ph type="sldNum" sz="quarter" idx="5"/>
          </p:nvPr>
        </p:nvSpPr>
        <p:spPr>
          <a:noFill/>
        </p:spPr>
        <p:txBody>
          <a:bodyPr/>
          <a:lstStyle/>
          <a:p>
            <a:fld id="{4C36C466-13F9-4D84-997B-28E05EEC8819}"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JC</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006022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515706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JC</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4697211"/>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JC</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308175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a:t>
            </a:r>
            <a:endParaRPr lang="en-US" dirty="0"/>
          </a:p>
        </p:txBody>
      </p:sp>
      <p:sp>
        <p:nvSpPr>
          <p:cNvPr id="4" name="Slide Number Placeholder 3"/>
          <p:cNvSpPr>
            <a:spLocks noGrp="1"/>
          </p:cNvSpPr>
          <p:nvPr>
            <p:ph type="sldNum" sz="quarter" idx="10"/>
          </p:nvPr>
        </p:nvSpPr>
        <p:spPr/>
        <p:txBody>
          <a:bodyPr/>
          <a:lstStyle/>
          <a:p>
            <a:fld id="{60AA1424-9A6F-4030-9135-EF34D508E54C}"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274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p:nvPr>
        </p:nvSpPr>
        <p:spPr/>
        <p:txBody>
          <a:bodyPr/>
          <a:lstStyle/>
          <a:p>
            <a:r>
              <a:rPr lang="en-US" dirty="0" smtClean="0"/>
              <a:t>Click to edit Master title style</a:t>
            </a:r>
            <a:endParaRPr lang="en-US" dirty="0"/>
          </a:p>
        </p:txBody>
      </p:sp>
      <p:sp>
        <p:nvSpPr>
          <p:cNvPr id="7" name="Rectangle 4"/>
          <p:cNvSpPr>
            <a:spLocks noGrp="1" noChangeArrowheads="1"/>
          </p:cNvSpPr>
          <p:nvPr>
            <p:ph type="dt" sz="half" idx="2"/>
          </p:nvPr>
        </p:nvSpPr>
        <p:spPr>
          <a:xfrm>
            <a:off x="-13856" y="6612083"/>
            <a:ext cx="1981200" cy="245917"/>
          </a:xfrm>
          <a:prstGeom prst="rect">
            <a:avLst/>
          </a:prstGeom>
        </p:spPr>
        <p:txBody>
          <a:bodyPr/>
          <a:lstStyle>
            <a:lvl1pPr>
              <a:defRPr sz="1000">
                <a:solidFill>
                  <a:schemeClr val="bg2"/>
                </a:solidFill>
              </a:defRPr>
            </a:lvl1pPr>
          </a:lstStyle>
          <a:p>
            <a:pPr>
              <a:defRPr/>
            </a:pPr>
            <a:r>
              <a:rPr lang="en-US" dirty="0" smtClean="0"/>
              <a:t>3/06/2013</a:t>
            </a:r>
            <a:endParaRPr lang="en-US" dirty="0"/>
          </a:p>
        </p:txBody>
      </p:sp>
      <p:sp>
        <p:nvSpPr>
          <p:cNvPr id="9" name="Rectangle 5"/>
          <p:cNvSpPr>
            <a:spLocks noGrp="1" noChangeArrowheads="1"/>
          </p:cNvSpPr>
          <p:nvPr>
            <p:ph type="ftr" sz="quarter" idx="3"/>
          </p:nvPr>
        </p:nvSpPr>
        <p:spPr>
          <a:xfrm>
            <a:off x="2895600" y="6612084"/>
            <a:ext cx="3352800" cy="254456"/>
          </a:xfrm>
          <a:prstGeom prst="rect">
            <a:avLst/>
          </a:prstGeom>
        </p:spPr>
        <p:txBody>
          <a:bodyPr/>
          <a:lstStyle>
            <a:lvl1pPr algn="ctr">
              <a:defRPr sz="1000">
                <a:solidFill>
                  <a:schemeClr val="bg2"/>
                </a:solidFill>
              </a:defRPr>
            </a:lvl1pPr>
          </a:lstStyle>
          <a:p>
            <a:r>
              <a:rPr lang="en-US" dirty="0" smtClean="0"/>
              <a:t>Jean Cottam – Cosmic Frontier Workshop</a:t>
            </a:r>
            <a:endParaRPr lang="en-US" dirty="0"/>
          </a:p>
        </p:txBody>
      </p:sp>
      <p:sp>
        <p:nvSpPr>
          <p:cNvPr id="10" name="Rectangle 6"/>
          <p:cNvSpPr>
            <a:spLocks noGrp="1" noChangeArrowheads="1"/>
          </p:cNvSpPr>
          <p:nvPr>
            <p:ph type="sldNum" sz="quarter" idx="4"/>
          </p:nvPr>
        </p:nvSpPr>
        <p:spPr>
          <a:xfrm>
            <a:off x="6996546" y="6612083"/>
            <a:ext cx="2133600" cy="256164"/>
          </a:xfrm>
          <a:prstGeom prst="rect">
            <a:avLst/>
          </a:prstGeom>
        </p:spPr>
        <p:txBody>
          <a:bodyPr/>
          <a:lstStyle>
            <a:lvl1pPr algn="r">
              <a:defRPr sz="1000">
                <a:solidFill>
                  <a:schemeClr val="bg2"/>
                </a:solidFill>
              </a:defRPr>
            </a:lvl1pPr>
          </a:lstStyle>
          <a:p>
            <a:fld id="{124CB9E9-8C4F-42E9-9B32-51D2FCE385B3}" type="slidenum">
              <a:rPr lang="en-US" smtClean="0"/>
              <a:pPr/>
              <a:t>‹#›</a:t>
            </a:fld>
            <a:endParaRPr lang="en-US" smtClean="0"/>
          </a:p>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1_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a:xfrm>
            <a:off x="-13856" y="6612083"/>
            <a:ext cx="1981200" cy="245917"/>
          </a:xfrm>
          <a:prstGeom prst="rect">
            <a:avLst/>
          </a:prstGeom>
        </p:spPr>
        <p:txBody>
          <a:bodyPr/>
          <a:lstStyle>
            <a:lvl1pPr>
              <a:defRPr sz="1000">
                <a:solidFill>
                  <a:schemeClr val="bg2"/>
                </a:solidFill>
              </a:defRPr>
            </a:lvl1pPr>
          </a:lstStyle>
          <a:p>
            <a:pPr>
              <a:defRPr/>
            </a:pPr>
            <a:r>
              <a:rPr lang="en-US" dirty="0" smtClean="0"/>
              <a:t>3/06/2013</a:t>
            </a:r>
            <a:endParaRPr lang="en-US" dirty="0"/>
          </a:p>
        </p:txBody>
      </p:sp>
      <p:sp>
        <p:nvSpPr>
          <p:cNvPr id="6" name="Footer Placeholder 5"/>
          <p:cNvSpPr>
            <a:spLocks noGrp="1" noChangeArrowheads="1"/>
          </p:cNvSpPr>
          <p:nvPr>
            <p:ph type="ftr" sz="quarter" idx="3"/>
          </p:nvPr>
        </p:nvSpPr>
        <p:spPr>
          <a:xfrm>
            <a:off x="2895600" y="6612084"/>
            <a:ext cx="3352800" cy="254456"/>
          </a:xfrm>
          <a:prstGeom prst="rect">
            <a:avLst/>
          </a:prstGeom>
        </p:spPr>
        <p:txBody>
          <a:bodyPr/>
          <a:lstStyle>
            <a:lvl1pPr algn="ctr">
              <a:defRPr sz="1000">
                <a:solidFill>
                  <a:schemeClr val="bg2"/>
                </a:solidFill>
              </a:defRPr>
            </a:lvl1pPr>
          </a:lstStyle>
          <a:p>
            <a:r>
              <a:rPr lang="en-US" dirty="0" smtClean="0"/>
              <a:t>Jean Cottam – Cosmic Frontier Workshop</a:t>
            </a:r>
            <a:endParaRPr lang="en-US" dirty="0"/>
          </a:p>
        </p:txBody>
      </p:sp>
      <p:sp>
        <p:nvSpPr>
          <p:cNvPr id="7" name="Slide Number Placeholder 6"/>
          <p:cNvSpPr>
            <a:spLocks noGrp="1" noChangeArrowheads="1"/>
          </p:cNvSpPr>
          <p:nvPr>
            <p:ph type="sldNum" sz="quarter" idx="4"/>
          </p:nvPr>
        </p:nvSpPr>
        <p:spPr>
          <a:xfrm>
            <a:off x="6996546" y="6612083"/>
            <a:ext cx="2133600" cy="256164"/>
          </a:xfrm>
          <a:prstGeom prst="rect">
            <a:avLst/>
          </a:prstGeom>
        </p:spPr>
        <p:txBody>
          <a:bodyPr/>
          <a:lstStyle>
            <a:lvl1pPr algn="r">
              <a:defRPr sz="1000">
                <a:solidFill>
                  <a:schemeClr val="bg2"/>
                </a:solidFill>
              </a:defRPr>
            </a:lvl1pPr>
          </a:lstStyle>
          <a:p>
            <a:fld id="{124CB9E9-8C4F-42E9-9B32-51D2FCE385B3}" type="slidenum">
              <a:rPr lang="en-US" smtClean="0"/>
              <a:pPr/>
              <a:t>‹#›</a:t>
            </a:fld>
            <a:endParaRPr lang="en-US" smtClean="0"/>
          </a:p>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1788" y="76200"/>
            <a:ext cx="5940425"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066800"/>
            <a:ext cx="7999413" cy="5486400"/>
          </a:xfrm>
        </p:spPr>
        <p:txBody>
          <a:bodyPr/>
          <a:lstStyle/>
          <a:p>
            <a:pPr lvl="0"/>
            <a:endParaRPr lang="en-US" noProof="0"/>
          </a:p>
        </p:txBody>
      </p:sp>
      <p:sp>
        <p:nvSpPr>
          <p:cNvPr id="4" name="Footer Placeholder 3"/>
          <p:cNvSpPr>
            <a:spLocks noGrp="1"/>
          </p:cNvSpPr>
          <p:nvPr>
            <p:ph type="ftr" sz="quarter" idx="10"/>
          </p:nvPr>
        </p:nvSpPr>
        <p:spPr>
          <a:xfrm>
            <a:off x="0" y="6477000"/>
            <a:ext cx="2895600" cy="381000"/>
          </a:xfrm>
          <a:prstGeom prst="rect">
            <a:avLst/>
          </a:prstGeom>
        </p:spPr>
        <p:txBody>
          <a:bodyPr/>
          <a:lstStyle>
            <a:lvl1pPr eaLnBrk="0" hangingPunct="0">
              <a:defRPr/>
            </a:lvl1pPr>
          </a:lstStyle>
          <a:p>
            <a:pPr>
              <a:defRPr/>
            </a:pPr>
            <a:endParaRPr lang="en-US"/>
          </a:p>
        </p:txBody>
      </p:sp>
      <p:sp>
        <p:nvSpPr>
          <p:cNvPr id="5" name="Slide Number Placeholder 4"/>
          <p:cNvSpPr>
            <a:spLocks noGrp="1"/>
          </p:cNvSpPr>
          <p:nvPr>
            <p:ph type="sldNum" sz="quarter" idx="11"/>
          </p:nvPr>
        </p:nvSpPr>
        <p:spPr>
          <a:xfrm>
            <a:off x="6780213" y="6381750"/>
            <a:ext cx="2135187" cy="476250"/>
          </a:xfrm>
        </p:spPr>
        <p:txBody>
          <a:bodyPr/>
          <a:lstStyle>
            <a:lvl1pPr>
              <a:defRPr/>
            </a:lvl1pPr>
          </a:lstStyle>
          <a:p>
            <a:pPr>
              <a:defRPr/>
            </a:pPr>
            <a:fld id="{C01FAACA-9418-419F-994B-980A7831D87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096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85207" y="197436"/>
            <a:ext cx="5165725" cy="723900"/>
          </a:xfrm>
        </p:spPr>
        <p:txBody>
          <a:bodyPr/>
          <a:lstStyle>
            <a:lvl1pPr marL="0" indent="0">
              <a:defRPr b="1">
                <a:solidFill>
                  <a:srgbClr val="285C00"/>
                </a:solidFill>
                <a:latin typeface="Cambria" pitchFamily="18" charset="0"/>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rtlCol="0"/>
          <a:lstStyle>
            <a:lvl1pPr fontAlgn="auto">
              <a:spcBef>
                <a:spcPts val="0"/>
              </a:spcBef>
              <a:spcAft>
                <a:spcPts val="0"/>
              </a:spcAft>
              <a:defRPr>
                <a:latin typeface="Arial" pitchFamily="34" charset="0"/>
                <a:cs typeface="Arial" pitchFamily="34" charset="0"/>
              </a:defRPr>
            </a:lvl1pPr>
          </a:lstStyle>
          <a:p>
            <a:pPr>
              <a:defRPr/>
            </a:pPr>
            <a:fld id="{4E06488C-6661-45F2-8168-518BC53155E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7926" y="161176"/>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032" name="Straight Connector 2"/>
          <p:cNvCxnSpPr>
            <a:cxnSpLocks noChangeShapeType="1"/>
          </p:cNvCxnSpPr>
          <p:nvPr userDrawn="1"/>
        </p:nvCxnSpPr>
        <p:spPr bwMode="auto">
          <a:xfrm>
            <a:off x="461985" y="785496"/>
            <a:ext cx="6401708" cy="0"/>
          </a:xfrm>
          <a:prstGeom prst="line">
            <a:avLst/>
          </a:prstGeom>
          <a:noFill/>
          <a:ln w="38100">
            <a:solidFill>
              <a:srgbClr val="004080"/>
            </a:solidFill>
            <a:round/>
            <a:headEnd/>
            <a:tailEnd/>
          </a:ln>
        </p:spPr>
      </p:cxnSp>
      <p:sp>
        <p:nvSpPr>
          <p:cNvPr id="9" name="Rectangle 4"/>
          <p:cNvSpPr>
            <a:spLocks noGrp="1" noChangeArrowheads="1"/>
          </p:cNvSpPr>
          <p:nvPr>
            <p:ph type="dt" sz="half" idx="2"/>
          </p:nvPr>
        </p:nvSpPr>
        <p:spPr>
          <a:xfrm>
            <a:off x="-13856" y="6589403"/>
            <a:ext cx="1981200" cy="245917"/>
          </a:xfrm>
          <a:prstGeom prst="rect">
            <a:avLst/>
          </a:prstGeom>
        </p:spPr>
        <p:txBody>
          <a:bodyPr/>
          <a:lstStyle>
            <a:lvl1pPr>
              <a:defRPr sz="1000">
                <a:solidFill>
                  <a:schemeClr val="bg2"/>
                </a:solidFill>
              </a:defRPr>
            </a:lvl1pPr>
          </a:lstStyle>
          <a:p>
            <a:pPr>
              <a:defRPr/>
            </a:pPr>
            <a:r>
              <a:rPr lang="en-US" dirty="0" smtClean="0"/>
              <a:t>3/06/2013</a:t>
            </a:r>
            <a:endParaRPr lang="en-US" dirty="0"/>
          </a:p>
        </p:txBody>
      </p:sp>
      <p:sp>
        <p:nvSpPr>
          <p:cNvPr id="11" name="Rectangle 6"/>
          <p:cNvSpPr>
            <a:spLocks noGrp="1" noChangeArrowheads="1"/>
          </p:cNvSpPr>
          <p:nvPr>
            <p:ph type="sldNum" sz="quarter" idx="4"/>
          </p:nvPr>
        </p:nvSpPr>
        <p:spPr>
          <a:xfrm>
            <a:off x="6996546" y="6589403"/>
            <a:ext cx="2133600" cy="256164"/>
          </a:xfrm>
          <a:prstGeom prst="rect">
            <a:avLst/>
          </a:prstGeom>
        </p:spPr>
        <p:txBody>
          <a:bodyPr/>
          <a:lstStyle>
            <a:lvl1pPr algn="r">
              <a:defRPr sz="1000">
                <a:solidFill>
                  <a:schemeClr val="bg2"/>
                </a:solidFill>
              </a:defRPr>
            </a:lvl1pPr>
          </a:lstStyle>
          <a:p>
            <a:fld id="{124CB9E9-8C4F-42E9-9B32-51D2FCE385B3}" type="slidenum">
              <a:rPr lang="en-US" smtClean="0"/>
              <a:pPr/>
              <a:t>‹#›</a:t>
            </a:fld>
            <a:endParaRPr lang="en-US" smtClean="0"/>
          </a:p>
          <a:p>
            <a:endParaRPr lang="en-US"/>
          </a:p>
        </p:txBody>
      </p:sp>
    </p:spTree>
  </p:cSld>
  <p:clrMap bg1="lt1" tx1="dk1" bg2="lt2" tx2="dk2" accent1="accent1" accent2="accent2" accent3="accent3" accent4="accent4" accent5="accent5" accent6="accent6" hlink="hlink" folHlink="folHlink"/>
  <p:sldLayoutIdLst>
    <p:sldLayoutId id="2147484517" r:id="rId1"/>
    <p:sldLayoutId id="2147484518" r:id="rId2"/>
    <p:sldLayoutId id="2147484519" r:id="rId3"/>
    <p:sldLayoutId id="2147484520" r:id="rId4"/>
  </p:sldLayoutIdLst>
  <p:hf hdr="0"/>
  <p:txStyles>
    <p:titleStyle>
      <a:lvl1pPr algn="l" rtl="0" eaLnBrk="0" fontAlgn="base" hangingPunct="0">
        <a:spcBef>
          <a:spcPct val="0"/>
        </a:spcBef>
        <a:spcAft>
          <a:spcPct val="0"/>
        </a:spcAft>
        <a:defRPr sz="2400" b="1">
          <a:solidFill>
            <a:srgbClr val="004080"/>
          </a:solidFill>
          <a:latin typeface="+mj-lt"/>
          <a:ea typeface="ＭＳ Ｐゴシック" charset="0"/>
          <a:cs typeface="ＭＳ Ｐゴシック" charset="0"/>
        </a:defRPr>
      </a:lvl1pPr>
      <a:lvl2pPr algn="l" rtl="0" eaLnBrk="0" fontAlgn="base" hangingPunct="0">
        <a:spcBef>
          <a:spcPct val="0"/>
        </a:spcBef>
        <a:spcAft>
          <a:spcPct val="0"/>
        </a:spcAft>
        <a:defRPr sz="2400" b="1">
          <a:solidFill>
            <a:srgbClr val="004080"/>
          </a:solidFill>
          <a:latin typeface="Arial" charset="0"/>
          <a:ea typeface="ＭＳ Ｐゴシック" charset="0"/>
          <a:cs typeface="ＭＳ Ｐゴシック" charset="0"/>
        </a:defRPr>
      </a:lvl2pPr>
      <a:lvl3pPr algn="l" rtl="0" eaLnBrk="0" fontAlgn="base" hangingPunct="0">
        <a:spcBef>
          <a:spcPct val="0"/>
        </a:spcBef>
        <a:spcAft>
          <a:spcPct val="0"/>
        </a:spcAft>
        <a:defRPr sz="2400" b="1">
          <a:solidFill>
            <a:srgbClr val="004080"/>
          </a:solidFill>
          <a:latin typeface="Arial" charset="0"/>
          <a:ea typeface="ＭＳ Ｐゴシック" charset="0"/>
          <a:cs typeface="ＭＳ Ｐゴシック" charset="0"/>
        </a:defRPr>
      </a:lvl3pPr>
      <a:lvl4pPr algn="l" rtl="0" eaLnBrk="0" fontAlgn="base" hangingPunct="0">
        <a:spcBef>
          <a:spcPct val="0"/>
        </a:spcBef>
        <a:spcAft>
          <a:spcPct val="0"/>
        </a:spcAft>
        <a:defRPr sz="2400" b="1">
          <a:solidFill>
            <a:srgbClr val="004080"/>
          </a:solidFill>
          <a:latin typeface="Arial" charset="0"/>
          <a:ea typeface="ＭＳ Ｐゴシック" charset="0"/>
          <a:cs typeface="ＭＳ Ｐゴシック" charset="0"/>
        </a:defRPr>
      </a:lvl4pPr>
      <a:lvl5pPr algn="l" rtl="0" eaLnBrk="0" fontAlgn="base" hangingPunct="0">
        <a:spcBef>
          <a:spcPct val="0"/>
        </a:spcBef>
        <a:spcAft>
          <a:spcPct val="0"/>
        </a:spcAft>
        <a:defRPr sz="2400" b="1">
          <a:solidFill>
            <a:srgbClr val="004080"/>
          </a:solidFill>
          <a:latin typeface="Arial" charset="0"/>
          <a:ea typeface="ＭＳ Ｐゴシック" charset="0"/>
          <a:cs typeface="ＭＳ Ｐゴシック" charset="0"/>
        </a:defRPr>
      </a:lvl5pPr>
      <a:lvl6pPr marL="457200" algn="ctr" rtl="0" fontAlgn="base">
        <a:spcBef>
          <a:spcPct val="0"/>
        </a:spcBef>
        <a:spcAft>
          <a:spcPct val="0"/>
        </a:spcAft>
        <a:defRPr sz="1600" b="1">
          <a:solidFill>
            <a:schemeClr val="tx2"/>
          </a:solidFill>
          <a:latin typeface="Arial" charset="0"/>
        </a:defRPr>
      </a:lvl6pPr>
      <a:lvl7pPr marL="914400" algn="ctr" rtl="0" fontAlgn="base">
        <a:spcBef>
          <a:spcPct val="0"/>
        </a:spcBef>
        <a:spcAft>
          <a:spcPct val="0"/>
        </a:spcAft>
        <a:defRPr sz="1600" b="1">
          <a:solidFill>
            <a:schemeClr val="tx2"/>
          </a:solidFill>
          <a:latin typeface="Arial" charset="0"/>
        </a:defRPr>
      </a:lvl7pPr>
      <a:lvl8pPr marL="1371600" algn="ctr" rtl="0" fontAlgn="base">
        <a:spcBef>
          <a:spcPct val="0"/>
        </a:spcBef>
        <a:spcAft>
          <a:spcPct val="0"/>
        </a:spcAft>
        <a:defRPr sz="1600" b="1">
          <a:solidFill>
            <a:schemeClr val="tx2"/>
          </a:solidFill>
          <a:latin typeface="Arial" charset="0"/>
        </a:defRPr>
      </a:lvl8pPr>
      <a:lvl9pPr marL="1828800" algn="ctr" rtl="0" fontAlgn="base">
        <a:spcBef>
          <a:spcPct val="0"/>
        </a:spcBef>
        <a:spcAft>
          <a:spcPct val="0"/>
        </a:spcAft>
        <a:defRPr sz="1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txBox="1">
            <a:spLocks/>
          </p:cNvSpPr>
          <p:nvPr/>
        </p:nvSpPr>
        <p:spPr bwMode="auto">
          <a:xfrm>
            <a:off x="457200" y="1447800"/>
            <a:ext cx="8232775" cy="2286000"/>
          </a:xfrm>
          <a:prstGeom prst="rect">
            <a:avLst/>
          </a:prstGeom>
          <a:noFill/>
          <a:ln w="9525">
            <a:noFill/>
            <a:miter lim="800000"/>
            <a:headEnd/>
            <a:tailEnd/>
          </a:ln>
        </p:spPr>
        <p:txBody>
          <a:bodyPr/>
          <a:lstStyle/>
          <a:p>
            <a:pPr algn="ctr"/>
            <a:r>
              <a:rPr lang="en-US" sz="3200" b="1" dirty="0" smtClean="0">
                <a:solidFill>
                  <a:srgbClr val="004080"/>
                </a:solidFill>
                <a:latin typeface="+mj-lt"/>
              </a:rPr>
              <a:t>NSF/Division of Physics</a:t>
            </a:r>
          </a:p>
          <a:p>
            <a:pPr algn="ctr"/>
            <a:r>
              <a:rPr lang="en-US" sz="3200" b="1" dirty="0" smtClean="0">
                <a:solidFill>
                  <a:srgbClr val="004080"/>
                </a:solidFill>
                <a:latin typeface="+mj-lt"/>
              </a:rPr>
              <a:t>and</a:t>
            </a:r>
          </a:p>
          <a:p>
            <a:pPr algn="ctr"/>
            <a:r>
              <a:rPr lang="en-US" sz="3200" b="1" dirty="0" smtClean="0">
                <a:solidFill>
                  <a:srgbClr val="004080"/>
                </a:solidFill>
                <a:latin typeface="+mj-lt"/>
              </a:rPr>
              <a:t>DOE/Office of High Energy Physics</a:t>
            </a:r>
            <a:endParaRPr lang="en-US" sz="3200" b="1" dirty="0">
              <a:solidFill>
                <a:srgbClr val="004080"/>
              </a:solidFill>
              <a:latin typeface="+mj-lt"/>
            </a:endParaRPr>
          </a:p>
          <a:p>
            <a:pPr algn="ctr">
              <a:lnSpc>
                <a:spcPct val="150000"/>
              </a:lnSpc>
            </a:pPr>
            <a:r>
              <a:rPr lang="en-US" sz="3200" b="1" dirty="0" smtClean="0">
                <a:solidFill>
                  <a:srgbClr val="004080"/>
                </a:solidFill>
                <a:latin typeface="+mj-lt"/>
              </a:rPr>
              <a:t>Perspectives</a:t>
            </a:r>
            <a:endParaRPr lang="en-US" sz="3200" b="1" dirty="0">
              <a:solidFill>
                <a:srgbClr val="004080"/>
              </a:solidFill>
              <a:latin typeface="+mj-lt"/>
            </a:endParaRPr>
          </a:p>
        </p:txBody>
      </p:sp>
      <p:sp>
        <p:nvSpPr>
          <p:cNvPr id="6146" name="TextBox 4"/>
          <p:cNvSpPr txBox="1">
            <a:spLocks noChangeArrowheads="1"/>
          </p:cNvSpPr>
          <p:nvPr/>
        </p:nvSpPr>
        <p:spPr bwMode="auto">
          <a:xfrm>
            <a:off x="1743368" y="3965092"/>
            <a:ext cx="5694363" cy="1477328"/>
          </a:xfrm>
          <a:prstGeom prst="rect">
            <a:avLst/>
          </a:prstGeom>
          <a:noFill/>
          <a:ln w="9525">
            <a:noFill/>
            <a:miter lim="800000"/>
            <a:headEnd/>
            <a:tailEnd/>
          </a:ln>
        </p:spPr>
        <p:txBody>
          <a:bodyPr>
            <a:spAutoFit/>
          </a:bodyPr>
          <a:lstStyle/>
          <a:p>
            <a:pPr algn="ctr"/>
            <a:r>
              <a:rPr lang="en-US" dirty="0">
                <a:solidFill>
                  <a:srgbClr val="004080"/>
                </a:solidFill>
                <a:latin typeface="+mj-lt"/>
              </a:rPr>
              <a:t>Jean </a:t>
            </a:r>
            <a:r>
              <a:rPr lang="en-US" dirty="0" smtClean="0">
                <a:solidFill>
                  <a:srgbClr val="004080"/>
                </a:solidFill>
                <a:latin typeface="+mj-lt"/>
              </a:rPr>
              <a:t>Cottam, Jim Whitmore &amp; Keith </a:t>
            </a:r>
            <a:r>
              <a:rPr lang="en-US" dirty="0" err="1" smtClean="0">
                <a:solidFill>
                  <a:srgbClr val="004080"/>
                </a:solidFill>
                <a:latin typeface="+mj-lt"/>
              </a:rPr>
              <a:t>Dienes</a:t>
            </a:r>
            <a:endParaRPr lang="en-US" dirty="0">
              <a:solidFill>
                <a:srgbClr val="004080"/>
              </a:solidFill>
              <a:latin typeface="+mj-lt"/>
            </a:endParaRPr>
          </a:p>
          <a:p>
            <a:pPr algn="ctr"/>
            <a:r>
              <a:rPr lang="en-US" dirty="0">
                <a:solidFill>
                  <a:srgbClr val="004080"/>
                </a:solidFill>
                <a:latin typeface="+mj-lt"/>
              </a:rPr>
              <a:t>Program Directors for Particle </a:t>
            </a:r>
            <a:r>
              <a:rPr lang="en-US" dirty="0" smtClean="0">
                <a:solidFill>
                  <a:srgbClr val="004080"/>
                </a:solidFill>
                <a:latin typeface="+mj-lt"/>
              </a:rPr>
              <a:t>Astrophysics Programs</a:t>
            </a:r>
          </a:p>
          <a:p>
            <a:pPr algn="ctr"/>
            <a:endParaRPr lang="en-US" dirty="0">
              <a:solidFill>
                <a:srgbClr val="004080"/>
              </a:solidFill>
              <a:latin typeface="+mj-lt"/>
            </a:endParaRPr>
          </a:p>
          <a:p>
            <a:pPr algn="ctr"/>
            <a:r>
              <a:rPr lang="en-US" dirty="0" smtClean="0">
                <a:solidFill>
                  <a:srgbClr val="004080"/>
                </a:solidFill>
                <a:latin typeface="+mj-lt"/>
              </a:rPr>
              <a:t>Michael </a:t>
            </a:r>
            <a:r>
              <a:rPr lang="en-US" dirty="0" err="1" smtClean="0">
                <a:solidFill>
                  <a:srgbClr val="004080"/>
                </a:solidFill>
                <a:latin typeface="+mj-lt"/>
              </a:rPr>
              <a:t>Salamon</a:t>
            </a:r>
            <a:r>
              <a:rPr lang="en-US" dirty="0" smtClean="0">
                <a:solidFill>
                  <a:srgbClr val="004080"/>
                </a:solidFill>
                <a:latin typeface="+mj-lt"/>
              </a:rPr>
              <a:t> &amp; Kathy Turner</a:t>
            </a:r>
          </a:p>
          <a:p>
            <a:pPr algn="ctr"/>
            <a:r>
              <a:rPr lang="en-US" dirty="0" smtClean="0">
                <a:solidFill>
                  <a:srgbClr val="004080"/>
                </a:solidFill>
                <a:latin typeface="+mj-lt"/>
              </a:rPr>
              <a:t>Program Managers for Cosmic Frontier</a:t>
            </a:r>
            <a:endParaRPr lang="en-US" dirty="0">
              <a:solidFill>
                <a:srgbClr val="004080"/>
              </a:solidFill>
              <a:latin typeface="+mj-lt"/>
            </a:endParaRPr>
          </a:p>
        </p:txBody>
      </p:sp>
      <p:sp>
        <p:nvSpPr>
          <p:cNvPr id="4" name="TextBox 4"/>
          <p:cNvSpPr txBox="1">
            <a:spLocks noChangeArrowheads="1"/>
          </p:cNvSpPr>
          <p:nvPr/>
        </p:nvSpPr>
        <p:spPr bwMode="auto">
          <a:xfrm>
            <a:off x="1752600" y="5722203"/>
            <a:ext cx="5694363" cy="830997"/>
          </a:xfrm>
          <a:prstGeom prst="rect">
            <a:avLst/>
          </a:prstGeom>
          <a:noFill/>
          <a:ln w="9525">
            <a:noFill/>
            <a:miter lim="800000"/>
            <a:headEnd/>
            <a:tailEnd/>
          </a:ln>
        </p:spPr>
        <p:txBody>
          <a:bodyPr>
            <a:spAutoFit/>
          </a:bodyPr>
          <a:lstStyle/>
          <a:p>
            <a:pPr algn="ctr"/>
            <a:r>
              <a:rPr lang="en-US" sz="1600" dirty="0" smtClean="0">
                <a:latin typeface="+mj-lt"/>
              </a:rPr>
              <a:t>Cosmic Frontier Workshop</a:t>
            </a:r>
            <a:endParaRPr lang="en-US" sz="1600" dirty="0">
              <a:latin typeface="+mj-lt"/>
            </a:endParaRPr>
          </a:p>
          <a:p>
            <a:pPr algn="ctr"/>
            <a:r>
              <a:rPr lang="en-US" sz="1600" dirty="0" smtClean="0">
                <a:latin typeface="+mj-lt"/>
              </a:rPr>
              <a:t>SLAC National Accelerator Laboratory</a:t>
            </a:r>
            <a:endParaRPr lang="en-US" sz="1600" dirty="0">
              <a:latin typeface="+mj-lt"/>
            </a:endParaRPr>
          </a:p>
          <a:p>
            <a:pPr algn="ctr"/>
            <a:r>
              <a:rPr lang="en-US" sz="1600" dirty="0" smtClean="0">
                <a:latin typeface="+mj-lt"/>
              </a:rPr>
              <a:t>March 6, 2013</a:t>
            </a:r>
            <a:endParaRPr lang="en-US" sz="1600" dirty="0">
              <a:latin typeface="+mj-lt"/>
            </a:endParaRPr>
          </a:p>
        </p:txBody>
      </p:sp>
      <p:sp>
        <p:nvSpPr>
          <p:cNvPr id="3" name="Rectangle 2"/>
          <p:cNvSpPr/>
          <p:nvPr/>
        </p:nvSpPr>
        <p:spPr bwMode="auto">
          <a:xfrm>
            <a:off x="304800" y="152400"/>
            <a:ext cx="7696200" cy="990600"/>
          </a:xfrm>
          <a:prstGeom prst="rect">
            <a:avLst/>
          </a:prstGeom>
          <a:solidFill>
            <a:srgbClr val="FFFFFF"/>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2" name="Picture 1"/>
          <p:cNvPicPr>
            <a:picLocks noChangeAspect="1"/>
          </p:cNvPicPr>
          <p:nvPr/>
        </p:nvPicPr>
        <p:blipFill>
          <a:blip r:embed="rId3"/>
          <a:stretch>
            <a:fillRect/>
          </a:stretch>
        </p:blipFill>
        <p:spPr>
          <a:xfrm>
            <a:off x="2917377" y="147423"/>
            <a:ext cx="4931223" cy="869417"/>
          </a:xfrm>
          <a:prstGeom prst="rect">
            <a:avLst/>
          </a:prstGeom>
        </p:spPr>
      </p:pic>
      <p:pic>
        <p:nvPicPr>
          <p:cNvPr id="7" name="Picture 7" descr="nsf4c"/>
          <p:cNvPicPr>
            <a:picLocks noChangeAspect="1" noChangeArrowheads="1"/>
          </p:cNvPicPr>
          <p:nvPr/>
        </p:nvPicPr>
        <p:blipFill>
          <a:blip r:embed="rId4" cstate="print"/>
          <a:srcRect/>
          <a:stretch>
            <a:fillRect/>
          </a:stretch>
        </p:blipFill>
        <p:spPr bwMode="auto">
          <a:xfrm>
            <a:off x="8007312" y="76816"/>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74924" y="189600"/>
            <a:ext cx="6974789" cy="756650"/>
          </a:xfrm>
        </p:spPr>
        <p:txBody>
          <a:bodyPr/>
          <a:lstStyle/>
          <a:p>
            <a:r>
              <a:rPr lang="en-US" dirty="0" smtClean="0">
                <a:solidFill>
                  <a:srgbClr val="B00000"/>
                </a:solidFill>
                <a:effectLst/>
                <a:latin typeface="+mn-lt"/>
                <a:cs typeface="Calibri"/>
              </a:rPr>
              <a:t>Final Comments</a:t>
            </a:r>
            <a:endParaRPr lang="en-US" dirty="0">
              <a:solidFill>
                <a:srgbClr val="B00000"/>
              </a:solidFill>
              <a:effectLst/>
              <a:latin typeface="+mn-lt"/>
              <a:cs typeface="Calibri"/>
            </a:endParaRPr>
          </a:p>
        </p:txBody>
      </p:sp>
      <p:sp>
        <p:nvSpPr>
          <p:cNvPr id="6" name="TextBox 5"/>
          <p:cNvSpPr txBox="1"/>
          <p:nvPr/>
        </p:nvSpPr>
        <p:spPr>
          <a:xfrm>
            <a:off x="365125" y="1576516"/>
            <a:ext cx="8207641" cy="3323987"/>
          </a:xfrm>
          <a:prstGeom prst="rect">
            <a:avLst/>
          </a:prstGeom>
          <a:noFill/>
        </p:spPr>
        <p:txBody>
          <a:bodyPr wrap="square" rtlCol="0">
            <a:spAutoFit/>
          </a:bodyPr>
          <a:lstStyle/>
          <a:p>
            <a:pPr>
              <a:spcAft>
                <a:spcPts val="1800"/>
              </a:spcAft>
              <a:buClr>
                <a:srgbClr val="FF0000"/>
              </a:buClr>
              <a:buFont typeface="Arial"/>
              <a:buChar char="•"/>
            </a:pPr>
            <a:r>
              <a:rPr lang="en-US" sz="2000" dirty="0" smtClean="0">
                <a:latin typeface="Calibri"/>
                <a:cs typeface="Calibri"/>
              </a:rPr>
              <a:t>  </a:t>
            </a:r>
            <a:r>
              <a:rPr lang="en-US" sz="2000" b="0" dirty="0" smtClean="0">
                <a:solidFill>
                  <a:srgbClr val="000099"/>
                </a:solidFill>
                <a:latin typeface="Calibri"/>
                <a:cs typeface="Calibri"/>
              </a:rPr>
              <a:t>The Snowmass process is purely community-driven.  No federal agencies are guiding or controlling this process; there are no agency mandates.</a:t>
            </a:r>
          </a:p>
          <a:p>
            <a:pPr>
              <a:spcAft>
                <a:spcPts val="1800"/>
              </a:spcAft>
              <a:buClr>
                <a:srgbClr val="FF0000"/>
              </a:buClr>
              <a:buFont typeface="Arial"/>
              <a:buChar char="•"/>
            </a:pPr>
            <a:r>
              <a:rPr lang="en-US" sz="2000" b="0" dirty="0" smtClean="0">
                <a:solidFill>
                  <a:srgbClr val="000099"/>
                </a:solidFill>
                <a:latin typeface="Calibri"/>
                <a:cs typeface="Calibri"/>
              </a:rPr>
              <a:t> Snowmass products are not to provide recommendations or advice to the federal government; they articulate science cases for consideration by the </a:t>
            </a:r>
            <a:r>
              <a:rPr lang="en-US" sz="2000" dirty="0" smtClean="0">
                <a:solidFill>
                  <a:srgbClr val="000099"/>
                </a:solidFill>
                <a:latin typeface="Calibri"/>
                <a:cs typeface="Calibri"/>
              </a:rPr>
              <a:t>federal advisory committees. </a:t>
            </a:r>
          </a:p>
          <a:p>
            <a:pPr>
              <a:spcAft>
                <a:spcPts val="1800"/>
              </a:spcAft>
              <a:buClr>
                <a:srgbClr val="FF0000"/>
              </a:buClr>
              <a:buFont typeface="Arial"/>
              <a:buChar char="•"/>
            </a:pPr>
            <a:r>
              <a:rPr lang="en-US" sz="2000" dirty="0" smtClean="0">
                <a:solidFill>
                  <a:srgbClr val="000099"/>
                </a:solidFill>
                <a:latin typeface="Calibri"/>
                <a:cs typeface="Calibri"/>
              </a:rPr>
              <a:t> We anticipate that the Snowmass reports will consolidate a wide body of technical and scientific information into a structured set of documents that will be of informational value to the physics community, the agencies, and other stakeholders.</a:t>
            </a:r>
          </a:p>
        </p:txBody>
      </p:sp>
      <p:pic>
        <p:nvPicPr>
          <p:cNvPr id="4" name="Picture 7" descr="nsf4c"/>
          <p:cNvPicPr>
            <a:picLocks noChangeAspect="1" noChangeArrowheads="1"/>
          </p:cNvPicPr>
          <p:nvPr/>
        </p:nvPicPr>
        <p:blipFill>
          <a:blip r:embed="rId3" cstate="print"/>
          <a:srcRect/>
          <a:stretch>
            <a:fillRect/>
          </a:stretch>
        </p:blipFill>
        <p:spPr bwMode="auto">
          <a:xfrm>
            <a:off x="8007312" y="76816"/>
            <a:ext cx="1066800" cy="1066800"/>
          </a:xfrm>
          <a:prstGeom prst="rect">
            <a:avLst/>
          </a:prstGeom>
          <a:noFill/>
          <a:ln w="9525">
            <a:noFill/>
            <a:miter lim="800000"/>
            <a:headEnd/>
            <a:tailEnd/>
          </a:ln>
        </p:spPr>
      </p:pic>
      <p:pic>
        <p:nvPicPr>
          <p:cNvPr id="5" name="Picture 4"/>
          <p:cNvPicPr>
            <a:picLocks noChangeAspect="1"/>
          </p:cNvPicPr>
          <p:nvPr/>
        </p:nvPicPr>
        <p:blipFill rotWithShape="1">
          <a:blip r:embed="rId4"/>
          <a:srcRect r="82075"/>
          <a:stretch/>
        </p:blipFill>
        <p:spPr>
          <a:xfrm>
            <a:off x="7010400" y="118380"/>
            <a:ext cx="990600" cy="97433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3750309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161176"/>
            <a:ext cx="9003672" cy="838200"/>
          </a:xfrm>
        </p:spPr>
        <p:txBody>
          <a:bodyPr/>
          <a:lstStyle/>
          <a:p>
            <a:r>
              <a:rPr lang="en-US" dirty="0" smtClean="0"/>
              <a:t>		</a:t>
            </a:r>
            <a:r>
              <a:rPr lang="en-US" dirty="0" smtClean="0">
                <a:solidFill>
                  <a:srgbClr val="FF0000"/>
                </a:solidFill>
              </a:rPr>
              <a:t>Postscript—a bit of history</a:t>
            </a:r>
            <a:endParaRPr lang="en-US" dirty="0">
              <a:solidFill>
                <a:srgbClr val="FF0000"/>
              </a:solidFill>
            </a:endParaRPr>
          </a:p>
        </p:txBody>
      </p:sp>
      <p:sp>
        <p:nvSpPr>
          <p:cNvPr id="5" name="TextBox 4"/>
          <p:cNvSpPr txBox="1"/>
          <p:nvPr/>
        </p:nvSpPr>
        <p:spPr>
          <a:xfrm>
            <a:off x="0" y="805156"/>
            <a:ext cx="9143999" cy="5724645"/>
          </a:xfrm>
          <a:prstGeom prst="rect">
            <a:avLst/>
          </a:prstGeom>
          <a:noFill/>
        </p:spPr>
        <p:txBody>
          <a:bodyPr wrap="square" rtlCol="0">
            <a:spAutoFit/>
          </a:bodyPr>
          <a:lstStyle/>
          <a:p>
            <a:pPr>
              <a:buFont typeface="Arial"/>
              <a:buChar char="•"/>
            </a:pPr>
            <a:r>
              <a:rPr lang="en-US" dirty="0" smtClean="0"/>
              <a:t>  Before the Snowmass process began, NSF and DOE were planning to hold a community DM workshop to provide the agencies with scientific and technical information on DM issues.</a:t>
            </a:r>
          </a:p>
          <a:p>
            <a:pPr>
              <a:buFont typeface="Arial"/>
              <a:buChar char="•"/>
            </a:pPr>
            <a:r>
              <a:rPr lang="en-US" dirty="0" smtClean="0"/>
              <a:t>  Questions that the agencies had covered a wide range, such as </a:t>
            </a:r>
          </a:p>
          <a:p>
            <a:pPr lvl="1">
              <a:buFont typeface="Arial"/>
              <a:buChar char="•"/>
            </a:pPr>
            <a:r>
              <a:rPr lang="en-US" dirty="0" smtClean="0"/>
              <a:t>  </a:t>
            </a:r>
            <a:r>
              <a:rPr lang="en-US" sz="1600" dirty="0" smtClean="0">
                <a:solidFill>
                  <a:srgbClr val="FF0000"/>
                </a:solidFill>
              </a:rPr>
              <a:t>what are the complementary roles of direct and indirect detection of dark matter</a:t>
            </a:r>
            <a:r>
              <a:rPr lang="en-US" sz="1600" dirty="0" smtClean="0"/>
              <a:t>?</a:t>
            </a:r>
          </a:p>
          <a:p>
            <a:pPr lvl="1">
              <a:buFont typeface="Arial"/>
              <a:buChar char="•"/>
            </a:pPr>
            <a:r>
              <a:rPr lang="en-US" sz="1600" dirty="0" smtClean="0"/>
              <a:t>  if G2 does not find DM, what regions of parameter space should we focus on for G3, and what are the (strong) arguments for the region of phase space chosen?  </a:t>
            </a:r>
          </a:p>
          <a:p>
            <a:pPr lvl="1">
              <a:buFont typeface="Arial"/>
              <a:buChar char="•"/>
            </a:pPr>
            <a:r>
              <a:rPr lang="en-US" sz="1600" dirty="0" smtClean="0"/>
              <a:t>  what new avenues for </a:t>
            </a:r>
            <a:r>
              <a:rPr lang="en-US" sz="1600" dirty="0" err="1" smtClean="0"/>
              <a:t>axion</a:t>
            </a:r>
            <a:r>
              <a:rPr lang="en-US" sz="1600" dirty="0" smtClean="0"/>
              <a:t> searches are there?  What about other potential DM species?</a:t>
            </a:r>
          </a:p>
          <a:p>
            <a:pPr lvl="1">
              <a:buFont typeface="Arial"/>
              <a:buChar char="•"/>
            </a:pPr>
            <a:r>
              <a:rPr lang="en-US" sz="1600" dirty="0" smtClean="0"/>
              <a:t>  How will results from LHC inform DM search strategy?</a:t>
            </a:r>
          </a:p>
          <a:p>
            <a:pPr>
              <a:buFont typeface="Arial"/>
              <a:buChar char="•"/>
            </a:pPr>
            <a:r>
              <a:rPr lang="en-US" dirty="0" smtClean="0"/>
              <a:t>  These questions were communicated to the CF organizers at the outset.</a:t>
            </a:r>
          </a:p>
          <a:p>
            <a:pPr>
              <a:buFont typeface="Arial"/>
              <a:buChar char="•"/>
            </a:pPr>
            <a:r>
              <a:rPr lang="en-US" dirty="0" smtClean="0"/>
              <a:t>  Similar questions we had</a:t>
            </a:r>
            <a:r>
              <a:rPr lang="en-US" dirty="0" smtClean="0"/>
              <a:t> included</a:t>
            </a:r>
          </a:p>
          <a:p>
            <a:pPr lvl="1">
              <a:buFont typeface="Arial"/>
              <a:buChar char="•"/>
            </a:pPr>
            <a:r>
              <a:rPr lang="en-US" dirty="0" smtClean="0"/>
              <a:t> </a:t>
            </a:r>
            <a:r>
              <a:rPr lang="en-US" sz="1600" dirty="0" smtClean="0"/>
              <a:t>are other measurements needed to fully exploit the data from the suite of DE projects?</a:t>
            </a:r>
          </a:p>
          <a:p>
            <a:pPr lvl="1">
              <a:buFont typeface="Arial"/>
              <a:buChar char="•"/>
            </a:pPr>
            <a:r>
              <a:rPr lang="en-US" dirty="0" smtClean="0"/>
              <a:t> </a:t>
            </a:r>
            <a:r>
              <a:rPr lang="en-US" sz="1600" dirty="0" smtClean="0"/>
              <a:t>what are the potential future impacts of gamma-ray and cosmic-ray missions in HEP (not in astronomy); are there gaps to be </a:t>
            </a:r>
            <a:r>
              <a:rPr lang="en-US" sz="1600" dirty="0" smtClean="0"/>
              <a:t>filled</a:t>
            </a:r>
            <a:r>
              <a:rPr lang="en-US" sz="1600" dirty="0" smtClean="0"/>
              <a:t> requiring new</a:t>
            </a:r>
            <a:r>
              <a:rPr lang="en-US" sz="1600" dirty="0" smtClean="0"/>
              <a:t> </a:t>
            </a:r>
            <a:r>
              <a:rPr lang="en-US" sz="1600" dirty="0" smtClean="0"/>
              <a:t>missions?  Similarly with the CMB</a:t>
            </a:r>
            <a:r>
              <a:rPr lang="en-US" sz="1600" dirty="0" smtClean="0"/>
              <a:t>?</a:t>
            </a:r>
          </a:p>
          <a:p>
            <a:pPr lvl="1">
              <a:buFont typeface="Arial"/>
              <a:buChar char="•"/>
            </a:pPr>
            <a:r>
              <a:rPr lang="en-US" sz="1600" dirty="0" smtClean="0"/>
              <a:t> how far do we need to go in precision/setting limits?</a:t>
            </a:r>
            <a:endParaRPr lang="en-US" sz="1600" dirty="0" smtClean="0"/>
          </a:p>
          <a:p>
            <a:pPr>
              <a:buFont typeface="Arial"/>
              <a:buChar char="•"/>
            </a:pPr>
            <a:r>
              <a:rPr lang="en-US" dirty="0" smtClean="0"/>
              <a:t>  Following Pierre </a:t>
            </a:r>
            <a:r>
              <a:rPr lang="en-US" dirty="0" err="1" smtClean="0"/>
              <a:t>Ramond’s</a:t>
            </a:r>
            <a:r>
              <a:rPr lang="en-US" dirty="0" smtClean="0"/>
              <a:t> talk on Snowmass at HEPAP, the agencies decided to have the Snowmass community</a:t>
            </a:r>
            <a:r>
              <a:rPr lang="en-US" dirty="0" smtClean="0"/>
              <a:t> </a:t>
            </a:r>
            <a:r>
              <a:rPr lang="en-US" dirty="0" smtClean="0"/>
              <a:t>address these questions in lieu of </a:t>
            </a:r>
            <a:r>
              <a:rPr lang="en-US" dirty="0" smtClean="0"/>
              <a:t>an agency DM </a:t>
            </a:r>
            <a:r>
              <a:rPr lang="en-US" dirty="0" smtClean="0"/>
              <a:t>workshop.</a:t>
            </a:r>
          </a:p>
          <a:p>
            <a:pPr>
              <a:buFont typeface="Arial"/>
              <a:buChar char="•"/>
            </a:pPr>
            <a:r>
              <a:rPr lang="en-US" dirty="0" smtClean="0"/>
              <a:t>  The agencies also felt it necessary that this process be owned by the community, without agency direction.  This became critically important after the decision that a new P5 panel would use Snowmass reports to develop a new set of HEP priorities.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47530" y="1519951"/>
            <a:ext cx="5940425" cy="2186232"/>
          </a:xfrm>
          <a:ln w="9525" cmpd="sng">
            <a:solidFill>
              <a:srgbClr val="FF0000"/>
            </a:solidFill>
          </a:ln>
        </p:spPr>
        <p:txBody>
          <a:bodyPr/>
          <a:lstStyle/>
          <a:p>
            <a:r>
              <a:rPr lang="en-US" dirty="0" smtClean="0">
                <a:solidFill>
                  <a:srgbClr val="000099"/>
                </a:solidFill>
                <a:latin typeface="Calibri"/>
                <a:cs typeface="Calibri"/>
              </a:rPr>
              <a:t>Many thanks are due to Steve Ritz, Jonathan Feng and the other organizers who have worked hard to make this Cosmic Frontier meeting a success</a:t>
            </a:r>
            <a:endParaRPr lang="en-US" dirty="0"/>
          </a:p>
        </p:txBody>
      </p:sp>
      <p:sp>
        <p:nvSpPr>
          <p:cNvPr id="4" name="TextBox 3"/>
          <p:cNvSpPr txBox="1"/>
          <p:nvPr/>
        </p:nvSpPr>
        <p:spPr>
          <a:xfrm>
            <a:off x="601001" y="328866"/>
            <a:ext cx="4524515" cy="461665"/>
          </a:xfrm>
          <a:prstGeom prst="rect">
            <a:avLst/>
          </a:prstGeom>
          <a:noFill/>
        </p:spPr>
        <p:txBody>
          <a:bodyPr wrap="square" rtlCol="0">
            <a:spAutoFit/>
          </a:bodyPr>
          <a:lstStyle/>
          <a:p>
            <a:r>
              <a:rPr lang="en-US" sz="2400" b="1" dirty="0" smtClean="0">
                <a:solidFill>
                  <a:srgbClr val="FF0000"/>
                </a:solidFill>
              </a:rPr>
              <a:t>Acknowledgements</a:t>
            </a:r>
            <a:endParaRPr lang="en-US" sz="2400" b="1" dirty="0">
              <a:solidFill>
                <a:srgbClr val="FF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02536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18640"/>
            <a:ext cx="8229600" cy="2553360"/>
          </a:xfrm>
        </p:spPr>
        <p:txBody>
          <a:bodyPr/>
          <a:lstStyle/>
          <a:p>
            <a:pPr marL="0" indent="0">
              <a:spcBef>
                <a:spcPts val="600"/>
              </a:spcBef>
              <a:spcAft>
                <a:spcPts val="600"/>
              </a:spcAft>
              <a:buNone/>
              <a:defRPr/>
            </a:pPr>
            <a:endParaRPr lang="en-US" sz="2000" dirty="0" smtClean="0">
              <a:solidFill>
                <a:srgbClr val="004080"/>
              </a:solidFill>
              <a:latin typeface="Arial" charset="0"/>
            </a:endParaRPr>
          </a:p>
          <a:p>
            <a:pPr marL="0" indent="0">
              <a:spcBef>
                <a:spcPts val="600"/>
              </a:spcBef>
              <a:spcAft>
                <a:spcPts val="600"/>
              </a:spcAft>
              <a:buNone/>
              <a:defRPr/>
            </a:pPr>
            <a:r>
              <a:rPr lang="en-US" sz="2000" dirty="0" smtClean="0">
                <a:solidFill>
                  <a:srgbClr val="004080"/>
                </a:solidFill>
                <a:latin typeface="Arial" charset="0"/>
              </a:rPr>
              <a:t>Snowmass </a:t>
            </a:r>
            <a:r>
              <a:rPr lang="en-US" sz="2000" dirty="0">
                <a:solidFill>
                  <a:srgbClr val="004080"/>
                </a:solidFill>
                <a:latin typeface="Arial" charset="0"/>
              </a:rPr>
              <a:t>2013 is a community process to articulate and evaluate the science opportunities within the </a:t>
            </a:r>
            <a:r>
              <a:rPr lang="en-US" sz="2000" dirty="0" smtClean="0">
                <a:solidFill>
                  <a:srgbClr val="004080"/>
                </a:solidFill>
                <a:latin typeface="Arial" charset="0"/>
              </a:rPr>
              <a:t>field.</a:t>
            </a:r>
            <a:r>
              <a:rPr lang="en-US" sz="2000" dirty="0">
                <a:solidFill>
                  <a:srgbClr val="004080"/>
                </a:solidFill>
                <a:latin typeface="Arial" charset="0"/>
              </a:rPr>
              <a:t> </a:t>
            </a:r>
            <a:endParaRPr lang="en-US" sz="2000" dirty="0" smtClean="0">
              <a:solidFill>
                <a:srgbClr val="004080"/>
              </a:solidFill>
              <a:latin typeface="Arial" charset="0"/>
            </a:endParaRPr>
          </a:p>
          <a:p>
            <a:pPr marL="1255713">
              <a:spcBef>
                <a:spcPts val="600"/>
              </a:spcBef>
              <a:spcAft>
                <a:spcPts val="600"/>
              </a:spcAft>
              <a:buFont typeface="Wingdings" charset="0"/>
              <a:buChar char="à"/>
              <a:defRPr/>
            </a:pPr>
            <a:r>
              <a:rPr lang="en-US" sz="2000" dirty="0" smtClean="0">
                <a:latin typeface="Arial" charset="0"/>
              </a:rPr>
              <a:t>Agency representatives are </a:t>
            </a:r>
            <a:r>
              <a:rPr lang="en-US" sz="2000" dirty="0">
                <a:latin typeface="Arial" charset="0"/>
              </a:rPr>
              <a:t>here only as observers</a:t>
            </a:r>
            <a:r>
              <a:rPr lang="en-US" sz="2000" dirty="0" smtClean="0">
                <a:latin typeface="Arial" charset="0"/>
              </a:rPr>
              <a:t>.</a:t>
            </a:r>
          </a:p>
          <a:p>
            <a:pPr marL="233362" indent="0">
              <a:spcBef>
                <a:spcPts val="600"/>
              </a:spcBef>
              <a:spcAft>
                <a:spcPts val="600"/>
              </a:spcAft>
              <a:buNone/>
              <a:defRPr/>
            </a:pPr>
            <a:endParaRPr lang="en-US" sz="1800" dirty="0" smtClean="0">
              <a:latin typeface="Arial" charset="0"/>
            </a:endParaRPr>
          </a:p>
          <a:p>
            <a:pPr>
              <a:spcBef>
                <a:spcPts val="600"/>
              </a:spcBef>
              <a:spcAft>
                <a:spcPts val="600"/>
              </a:spcAft>
              <a:defRPr/>
            </a:pPr>
            <a:endParaRPr lang="en-US" sz="1800" dirty="0">
              <a:latin typeface="Arial" charset="0"/>
            </a:endParaRPr>
          </a:p>
        </p:txBody>
      </p:sp>
      <p:sp>
        <p:nvSpPr>
          <p:cNvPr id="4" name="Date Placeholder 3"/>
          <p:cNvSpPr>
            <a:spLocks noGrp="1"/>
          </p:cNvSpPr>
          <p:nvPr>
            <p:ph type="dt" sz="half" idx="2"/>
          </p:nvPr>
        </p:nvSpPr>
        <p:spPr/>
        <p:txBody>
          <a:bodyPr/>
          <a:lstStyle/>
          <a:p>
            <a:pPr>
              <a:defRPr/>
            </a:pPr>
            <a:r>
              <a:rPr lang="en-US" smtClean="0"/>
              <a:t>3/06/2013</a:t>
            </a:r>
            <a:endParaRPr lang="en-US" dirty="0"/>
          </a:p>
        </p:txBody>
      </p:sp>
      <p:sp>
        <p:nvSpPr>
          <p:cNvPr id="6" name="Slide Number Placeholder 5"/>
          <p:cNvSpPr>
            <a:spLocks noGrp="1"/>
          </p:cNvSpPr>
          <p:nvPr>
            <p:ph type="sldNum" sz="quarter" idx="4"/>
          </p:nvPr>
        </p:nvSpPr>
        <p:spPr/>
        <p:txBody>
          <a:bodyPr/>
          <a:lstStyle/>
          <a:p>
            <a:fld id="{124CB9E9-8C4F-42E9-9B32-51D2FCE385B3}" type="slidenum">
              <a:rPr lang="en-US" smtClean="0"/>
              <a:pPr/>
              <a:t>2</a:t>
            </a:fld>
            <a:endParaRPr lang="en-US" smtClean="0"/>
          </a:p>
          <a:p>
            <a:endParaRPr lang="en-US"/>
          </a:p>
        </p:txBody>
      </p:sp>
      <p:pic>
        <p:nvPicPr>
          <p:cNvPr id="8" name="Picture 7" descr="nsf4c"/>
          <p:cNvPicPr>
            <a:picLocks noChangeAspect="1" noChangeArrowheads="1"/>
          </p:cNvPicPr>
          <p:nvPr/>
        </p:nvPicPr>
        <p:blipFill>
          <a:blip r:embed="rId2" cstate="print"/>
          <a:srcRect/>
          <a:stretch>
            <a:fillRect/>
          </a:stretch>
        </p:blipFill>
        <p:spPr bwMode="auto">
          <a:xfrm>
            <a:off x="8007312" y="65476"/>
            <a:ext cx="1066800" cy="1066800"/>
          </a:xfrm>
          <a:prstGeom prst="rect">
            <a:avLst/>
          </a:prstGeom>
          <a:noFill/>
          <a:ln w="9525">
            <a:noFill/>
            <a:miter lim="800000"/>
            <a:headEnd/>
            <a:tailEnd/>
          </a:ln>
        </p:spPr>
      </p:pic>
      <p:pic>
        <p:nvPicPr>
          <p:cNvPr id="9" name="Picture 8"/>
          <p:cNvPicPr>
            <a:picLocks noChangeAspect="1"/>
          </p:cNvPicPr>
          <p:nvPr/>
        </p:nvPicPr>
        <p:blipFill rotWithShape="1">
          <a:blip r:embed="rId3"/>
          <a:srcRect r="82075"/>
          <a:stretch/>
        </p:blipFill>
        <p:spPr>
          <a:xfrm>
            <a:off x="7010400" y="118380"/>
            <a:ext cx="990600" cy="97433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25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Content Placeholder 2"/>
          <p:cNvSpPr txBox="1">
            <a:spLocks/>
          </p:cNvSpPr>
          <p:nvPr/>
        </p:nvSpPr>
        <p:spPr bwMode="auto">
          <a:xfrm>
            <a:off x="609600" y="1541574"/>
            <a:ext cx="7441541" cy="51604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1800"/>
              </a:spcBef>
              <a:spcAft>
                <a:spcPts val="600"/>
              </a:spcAft>
              <a:buClrTx/>
              <a:buSzTx/>
              <a:buFontTx/>
              <a:buNone/>
              <a:tabLst/>
              <a:defRPr/>
            </a:pPr>
            <a:r>
              <a:rPr kumimoji="0" lang="en-US" sz="1600" b="0" i="0" u="sng"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Physics - Particle Astrophysics &amp; Particle Astrophysics and Cosmology Theory</a:t>
            </a:r>
            <a:endPar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Direct Dark Matter Detection – WIMP and non-WIMP experiments</a:t>
            </a:r>
          </a:p>
          <a:p>
            <a:pPr marL="228600" marR="0" lvl="0" indent="-114300" algn="l" defTabSz="914400" rtl="0" eaLnBrk="0" fontAlgn="base" latinLnBrk="0" hangingPunct="0">
              <a:lnSpc>
                <a:spcPct val="100000"/>
              </a:lnSpc>
              <a:spcBef>
                <a:spcPct val="20000"/>
              </a:spcBef>
              <a:spcAft>
                <a:spcPts val="60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SuperCDMS</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XENON, LUX,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DarkSide</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COUPP, PICASSO,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CoGeNT</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DRIFT, ADMX-HF,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miniCLEAN</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DMTPC, DM-Ice</a:t>
            </a: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Indirect Dark Matter Detection</a:t>
            </a:r>
          </a:p>
          <a:p>
            <a:pPr marL="228600" marR="0" lvl="0" indent="-114300" algn="l" defTabSz="914400" rtl="0" eaLnBrk="0" fontAlgn="base" latinLnBrk="0" hangingPunct="0">
              <a:lnSpc>
                <a:spcPct val="100000"/>
              </a:lnSpc>
              <a:spcBef>
                <a:spcPct val="20000"/>
              </a:spcBef>
              <a:spcAft>
                <a:spcPts val="60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IceCube</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VERITAS, etc.</a:t>
            </a: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Cosmic Ray, Gamma Ray, and Neutrino Observatories</a:t>
            </a:r>
          </a:p>
          <a:p>
            <a:pPr marL="228600" marR="0" lvl="0" indent="-114300" algn="l" defTabSz="914400" rtl="0" eaLnBrk="0" fontAlgn="base" latinLnBrk="0" hangingPunct="0">
              <a:lnSpc>
                <a:spcPct val="100000"/>
              </a:lnSpc>
              <a:spcBef>
                <a:spcPct val="20000"/>
              </a:spcBef>
              <a:spcAft>
                <a:spcPts val="60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IceCube</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VERITAS, HAWC, Auger, Telescope Array, ANITA, ARA, ARIANNA, TAUWER, etc.</a:t>
            </a: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Dark Energy </a:t>
            </a:r>
          </a:p>
          <a:p>
            <a:pPr marL="228600" marR="0" lvl="0" indent="-114300" algn="l" defTabSz="914400" rtl="0" eaLnBrk="0" fontAlgn="base" latinLnBrk="0" hangingPunct="0">
              <a:lnSpc>
                <a:spcPct val="100000"/>
              </a:lnSpc>
              <a:spcBef>
                <a:spcPts val="400"/>
              </a:spcBef>
              <a:spcAft>
                <a:spcPts val="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LSST, etc.</a:t>
            </a:r>
            <a:endParaRPr kumimoji="0" lang="en-US" sz="1100" b="1"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endParaRP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Cosmic Microwave </a:t>
            </a: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Background &amp; Fundamental Physics</a:t>
            </a:r>
          </a:p>
          <a:p>
            <a:pPr marL="228600" marR="0" lvl="0" indent="-114300" algn="l" defTabSz="914400" rtl="0" eaLnBrk="0" fontAlgn="base" latinLnBrk="0" hangingPunct="0">
              <a:lnSpc>
                <a:spcPct val="100000"/>
              </a:lnSpc>
              <a:spcBef>
                <a:spcPts val="400"/>
              </a:spcBef>
              <a:spcAft>
                <a:spcPts val="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ACTPol</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QUIET,</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err="1" smtClean="0">
                <a:ln>
                  <a:noFill/>
                </a:ln>
                <a:solidFill>
                  <a:srgbClr val="005EBC"/>
                </a:solidFill>
                <a:effectLst/>
                <a:uLnTx/>
                <a:uFillTx/>
                <a:latin typeface="+mn-lt"/>
                <a:ea typeface="ＭＳ Ｐゴシック" charset="-128"/>
                <a:cs typeface="ＭＳ Ｐゴシック" charset="0"/>
              </a:rPr>
              <a:t>Holometer</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 etc</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a:t>
            </a:r>
            <a:r>
              <a:rPr kumimoji="0" lang="en-US" sz="11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	</a:t>
            </a:r>
          </a:p>
          <a:p>
            <a:pPr marL="228600" marR="0" lvl="0" indent="0" algn="l" defTabSz="914400" rtl="0" eaLnBrk="0" fontAlgn="base" latinLnBrk="0" hangingPunct="0">
              <a:lnSpc>
                <a:spcPct val="100000"/>
              </a:lnSpc>
              <a:spcBef>
                <a:spcPts val="400"/>
              </a:spcBef>
              <a:spcAft>
                <a:spcPts val="0"/>
              </a:spcAft>
              <a:buClrTx/>
              <a:buSzTx/>
              <a:buFontTx/>
              <a:buNone/>
              <a:tabLst/>
              <a:defRPr/>
            </a:pPr>
            <a:endParaRPr kumimoji="0" lang="en-US" sz="11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a:p>
            <a:pPr marL="0" marR="0" lvl="0" indent="0" algn="l" defTabSz="914400" rtl="0" eaLnBrk="0" fontAlgn="base" latinLnBrk="0" hangingPunct="0">
              <a:lnSpc>
                <a:spcPct val="100000"/>
              </a:lnSpc>
              <a:spcBef>
                <a:spcPts val="1200"/>
              </a:spcBef>
              <a:spcAft>
                <a:spcPts val="600"/>
              </a:spcAft>
              <a:buClrTx/>
              <a:buSzTx/>
              <a:buFontTx/>
              <a:buNone/>
              <a:tabLst/>
              <a:defRPr/>
            </a:pPr>
            <a:r>
              <a:rPr kumimoji="0" lang="en-US" sz="1600" b="0" i="0" u="sng"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Astronomy – Astronomy and Astrophysics Research Grants Program</a:t>
            </a: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a:t>
            </a: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Dark Energy Experiments</a:t>
            </a:r>
          </a:p>
          <a:p>
            <a:pPr marL="228600" marR="0" lvl="0" indent="-114300" algn="l" defTabSz="914400" rtl="0" eaLnBrk="0" fontAlgn="base" latinLnBrk="0" hangingPunct="0">
              <a:lnSpc>
                <a:spcPct val="100000"/>
              </a:lnSpc>
              <a:spcBef>
                <a:spcPct val="20000"/>
              </a:spcBef>
              <a:spcAft>
                <a:spcPts val="600"/>
              </a:spcAft>
              <a:buClrTx/>
              <a:buSzTx/>
              <a:buFontTx/>
              <a:buNone/>
              <a:tabLst/>
              <a:defRPr/>
            </a:pPr>
            <a:r>
              <a:rPr kumimoji="0" lang="en-US" sz="1100" b="0" i="0" u="none" strike="noStrike" kern="0" cap="none" spc="0" normalizeH="0" baseline="0" noProof="0" dirty="0" smtClean="0">
                <a:ln>
                  <a:noFill/>
                </a:ln>
                <a:solidFill>
                  <a:srgbClr val="0070C0"/>
                </a:solidFill>
                <a:effectLst/>
                <a:uLnTx/>
                <a:uFillTx/>
                <a:latin typeface="+mn-lt"/>
                <a:ea typeface="ＭＳ Ｐゴシック" charset="-128"/>
                <a:cs typeface="ＭＳ Ｐゴシック" charset="0"/>
              </a:rPr>
              <a:t>	</a:t>
            </a:r>
            <a:r>
              <a:rPr kumimoji="0" lang="en-US" sz="1100" b="0" i="0" u="none" strike="noStrike" kern="0" cap="none" spc="0" normalizeH="0" baseline="0" noProof="0" dirty="0" smtClean="0">
                <a:ln>
                  <a:noFill/>
                </a:ln>
                <a:solidFill>
                  <a:srgbClr val="005EBC"/>
                </a:solidFill>
                <a:effectLst/>
                <a:uLnTx/>
                <a:uFillTx/>
                <a:latin typeface="+mn-lt"/>
                <a:ea typeface="ＭＳ Ｐゴシック" charset="-128"/>
                <a:cs typeface="ＭＳ Ｐゴシック" charset="0"/>
              </a:rPr>
              <a:t>LSST, BOSS, DES, etc.</a:t>
            </a:r>
          </a:p>
          <a:p>
            <a:pPr marL="228600" marR="0" lvl="0" indent="-114300" algn="l" defTabSz="914400" rtl="0" eaLnBrk="0" fontAlgn="base" latinLnBrk="0" hangingPunct="0">
              <a:lnSpc>
                <a:spcPct val="100000"/>
              </a:lnSpc>
              <a:spcBef>
                <a:spcPts val="400"/>
              </a:spcBef>
              <a:spcAft>
                <a:spcPts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rPr>
              <a:t>Cosmic Microwave Background Experiments</a:t>
            </a:r>
          </a:p>
          <a:p>
            <a:pPr marL="228600" indent="-114300">
              <a:spcBef>
                <a:spcPts val="400"/>
              </a:spcBef>
              <a:spcAft>
                <a:spcPts val="0"/>
              </a:spcAft>
            </a:pPr>
            <a:r>
              <a:rPr lang="en-US" sz="1100" kern="0" dirty="0" smtClean="0">
                <a:solidFill>
                  <a:srgbClr val="005EBC"/>
                </a:solidFill>
                <a:cs typeface="ＭＳ Ｐゴシック" charset="0"/>
              </a:rPr>
              <a:t>	</a:t>
            </a:r>
            <a:r>
              <a:rPr lang="en-US" sz="1100" kern="0" dirty="0" err="1" smtClean="0">
                <a:solidFill>
                  <a:srgbClr val="005EBC"/>
                </a:solidFill>
                <a:cs typeface="ＭＳ Ｐゴシック" charset="0"/>
              </a:rPr>
              <a:t>ACTPol</a:t>
            </a:r>
            <a:r>
              <a:rPr lang="en-US" sz="1100" kern="0" dirty="0" smtClean="0">
                <a:solidFill>
                  <a:srgbClr val="005EBC"/>
                </a:solidFill>
                <a:cs typeface="ＭＳ Ｐゴシック" charset="0"/>
              </a:rPr>
              <a:t>, POLARBEAR, etc.</a:t>
            </a:r>
            <a:endParaRPr kumimoji="0" lang="en-US" sz="11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0"/>
            </a:endParaRPr>
          </a:p>
        </p:txBody>
      </p:sp>
      <p:sp>
        <p:nvSpPr>
          <p:cNvPr id="3" name="Title 2"/>
          <p:cNvSpPr>
            <a:spLocks noGrp="1"/>
          </p:cNvSpPr>
          <p:nvPr>
            <p:ph type="title"/>
          </p:nvPr>
        </p:nvSpPr>
        <p:spPr>
          <a:xfrm>
            <a:off x="387926" y="152400"/>
            <a:ext cx="6629400" cy="838200"/>
          </a:xfrm>
        </p:spPr>
        <p:txBody>
          <a:bodyPr/>
          <a:lstStyle/>
          <a:p>
            <a:r>
              <a:rPr lang="en-US" dirty="0" smtClean="0"/>
              <a:t>NSF Programs at Cosmic Frontier</a:t>
            </a:r>
            <a:endParaRPr lang="en-US" dirty="0"/>
          </a:p>
        </p:txBody>
      </p:sp>
      <p:sp>
        <p:nvSpPr>
          <p:cNvPr id="6" name="Slide Number Placeholder 5"/>
          <p:cNvSpPr>
            <a:spLocks noGrp="1"/>
          </p:cNvSpPr>
          <p:nvPr>
            <p:ph type="sldNum" sz="quarter" idx="4"/>
          </p:nvPr>
        </p:nvSpPr>
        <p:spPr>
          <a:xfrm>
            <a:off x="6996546" y="6556383"/>
            <a:ext cx="2133600" cy="256164"/>
          </a:xfrm>
        </p:spPr>
        <p:txBody>
          <a:bodyPr/>
          <a:lstStyle/>
          <a:p>
            <a:fld id="{124CB9E9-8C4F-42E9-9B32-51D2FCE385B3}" type="slidenum">
              <a:rPr lang="en-US" smtClean="0"/>
              <a:pPr/>
              <a:t>3</a:t>
            </a:fld>
            <a:endParaRPr lang="en-US" smtClean="0"/>
          </a:p>
          <a:p>
            <a:endParaRPr lang="en-US"/>
          </a:p>
        </p:txBody>
      </p:sp>
      <p:sp>
        <p:nvSpPr>
          <p:cNvPr id="7" name="Content Placeholder 2"/>
          <p:cNvSpPr>
            <a:spLocks noGrp="1"/>
          </p:cNvSpPr>
          <p:nvPr>
            <p:ph idx="1"/>
          </p:nvPr>
        </p:nvSpPr>
        <p:spPr>
          <a:xfrm>
            <a:off x="372916" y="878648"/>
            <a:ext cx="8137239" cy="674402"/>
          </a:xfrm>
        </p:spPr>
        <p:txBody>
          <a:bodyPr/>
          <a:lstStyle/>
          <a:p>
            <a:pPr marL="0" indent="0">
              <a:spcAft>
                <a:spcPts val="600"/>
              </a:spcAft>
              <a:buFontTx/>
              <a:buNone/>
            </a:pPr>
            <a:r>
              <a:rPr lang="en-US" sz="1800" dirty="0" smtClean="0">
                <a:ea typeface="ＭＳ Ｐゴシック" charset="-128"/>
              </a:rPr>
              <a:t>Science at the Cosmic Frontier is supported by the Physics and Astronomy Divisions, as well as Polar Programs:</a:t>
            </a:r>
          </a:p>
          <a:p>
            <a:pPr marL="0" indent="0">
              <a:spcAft>
                <a:spcPts val="600"/>
              </a:spcAft>
              <a:buFontTx/>
              <a:buNone/>
            </a:pPr>
            <a:endParaRPr lang="en-US" sz="1800" dirty="0" smtClean="0">
              <a:ea typeface="ＭＳ Ｐゴシック" charset="-128"/>
            </a:endParaRPr>
          </a:p>
        </p:txBody>
      </p:sp>
      <p:grpSp>
        <p:nvGrpSpPr>
          <p:cNvPr id="10" name="Group 9"/>
          <p:cNvGrpSpPr/>
          <p:nvPr/>
        </p:nvGrpSpPr>
        <p:grpSpPr>
          <a:xfrm>
            <a:off x="7855532" y="2061659"/>
            <a:ext cx="602668" cy="2566556"/>
            <a:chOff x="6858001" y="2223653"/>
            <a:chExt cx="602668" cy="2566556"/>
          </a:xfrm>
        </p:grpSpPr>
        <p:sp>
          <p:nvSpPr>
            <p:cNvPr id="8" name="Down Arrow 7"/>
            <p:cNvSpPr/>
            <p:nvPr/>
          </p:nvSpPr>
          <p:spPr bwMode="auto">
            <a:xfrm>
              <a:off x="6858001" y="2223653"/>
              <a:ext cx="218208" cy="2566556"/>
            </a:xfrm>
            <a:prstGeom prst="downArrow">
              <a:avLst/>
            </a:prstGeom>
            <a:noFill/>
            <a:ln w="12700" cmpd="sng">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7029782" y="2447854"/>
              <a:ext cx="430887" cy="2036620"/>
            </a:xfrm>
            <a:prstGeom prst="rect">
              <a:avLst/>
            </a:prstGeom>
            <a:noFill/>
            <a:ln w="12700" cmpd="sng">
              <a:noFill/>
            </a:ln>
          </p:spPr>
          <p:txBody>
            <a:bodyPr vert="vert" wrap="square" rtlCol="0">
              <a:spAutoFit/>
            </a:bodyPr>
            <a:lstStyle/>
            <a:p>
              <a:pPr algn="ctr"/>
              <a:r>
                <a:rPr lang="en-US" sz="1600" dirty="0" smtClean="0">
                  <a:solidFill>
                    <a:srgbClr val="C00000"/>
                  </a:solidFill>
                </a:rPr>
                <a:t>Theoretical Work</a:t>
              </a:r>
              <a:endParaRPr lang="en-US" sz="1600" dirty="0">
                <a:solidFill>
                  <a:srgbClr val="C00000"/>
                </a:solidFill>
              </a:endParaRPr>
            </a:p>
          </p:txBody>
        </p:sp>
      </p:grpSp>
      <p:sp>
        <p:nvSpPr>
          <p:cNvPr id="12" name="Down Arrow 11"/>
          <p:cNvSpPr/>
          <p:nvPr/>
        </p:nvSpPr>
        <p:spPr bwMode="auto">
          <a:xfrm>
            <a:off x="7845135" y="5537400"/>
            <a:ext cx="218213" cy="949722"/>
          </a:xfrm>
          <a:prstGeom prst="downArrow">
            <a:avLst/>
          </a:prstGeom>
          <a:noFill/>
          <a:ln w="12700" cmpd="sng">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23" name="Group 22"/>
          <p:cNvGrpSpPr/>
          <p:nvPr/>
        </p:nvGrpSpPr>
        <p:grpSpPr>
          <a:xfrm>
            <a:off x="8408313" y="2740153"/>
            <a:ext cx="430887" cy="3779518"/>
            <a:chOff x="8255913" y="2740153"/>
            <a:chExt cx="430887" cy="3779518"/>
          </a:xfrm>
        </p:grpSpPr>
        <p:cxnSp>
          <p:nvCxnSpPr>
            <p:cNvPr id="21" name="Straight Arrow Connector 20"/>
            <p:cNvCxnSpPr/>
            <p:nvPr/>
          </p:nvCxnSpPr>
          <p:spPr bwMode="auto">
            <a:xfrm>
              <a:off x="8305800" y="2740153"/>
              <a:ext cx="0" cy="3779518"/>
            </a:xfrm>
            <a:prstGeom prst="straightConnector1">
              <a:avLst/>
            </a:prstGeom>
            <a:solidFill>
              <a:schemeClr val="accent1"/>
            </a:solidFill>
            <a:ln w="12700" cap="flat" cmpd="sng" algn="ctr">
              <a:solidFill>
                <a:srgbClr val="005EBC"/>
              </a:solidFill>
              <a:prstDash val="sysDash"/>
              <a:round/>
              <a:headEnd type="none" w="med" len="med"/>
              <a:tailEnd type="arrow"/>
            </a:ln>
            <a:effectLst/>
          </p:spPr>
        </p:cxnSp>
        <p:sp>
          <p:nvSpPr>
            <p:cNvPr id="22" name="TextBox 21"/>
            <p:cNvSpPr txBox="1"/>
            <p:nvPr/>
          </p:nvSpPr>
          <p:spPr>
            <a:xfrm>
              <a:off x="8255913" y="3602180"/>
              <a:ext cx="430887" cy="2036620"/>
            </a:xfrm>
            <a:prstGeom prst="rect">
              <a:avLst/>
            </a:prstGeom>
            <a:noFill/>
            <a:ln w="12700" cmpd="sng">
              <a:noFill/>
            </a:ln>
          </p:spPr>
          <p:txBody>
            <a:bodyPr vert="vert" wrap="square" rtlCol="0">
              <a:spAutoFit/>
            </a:bodyPr>
            <a:lstStyle/>
            <a:p>
              <a:pPr algn="ctr"/>
              <a:r>
                <a:rPr lang="en-US" sz="1600" dirty="0" smtClean="0">
                  <a:solidFill>
                    <a:srgbClr val="197CD6"/>
                  </a:solidFill>
                </a:rPr>
                <a:t>Polar Programs</a:t>
              </a:r>
              <a:endParaRPr lang="en-US" sz="1600" dirty="0">
                <a:solidFill>
                  <a:srgbClr val="197CD6"/>
                </a:solidFill>
              </a:endParaRPr>
            </a:p>
          </p:txBody>
        </p:sp>
      </p:grpSp>
      <p:pic>
        <p:nvPicPr>
          <p:cNvPr id="13" name="Picture 7" descr="nsf4c"/>
          <p:cNvPicPr>
            <a:picLocks noChangeAspect="1" noChangeArrowheads="1"/>
          </p:cNvPicPr>
          <p:nvPr/>
        </p:nvPicPr>
        <p:blipFill>
          <a:blip r:embed="rId3" cstate="print"/>
          <a:srcRect/>
          <a:stretch>
            <a:fillRect/>
          </a:stretch>
        </p:blipFill>
        <p:spPr bwMode="auto">
          <a:xfrm>
            <a:off x="8007312" y="54136"/>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3"/>
          <p:cNvGrpSpPr>
            <a:grpSpLocks/>
          </p:cNvGrpSpPr>
          <p:nvPr/>
        </p:nvGrpSpPr>
        <p:grpSpPr bwMode="auto">
          <a:xfrm>
            <a:off x="685800" y="3478212"/>
            <a:ext cx="1682750" cy="1701800"/>
            <a:chOff x="1562096" y="83831"/>
            <a:chExt cx="3364666" cy="3405094"/>
          </a:xfrm>
        </p:grpSpPr>
        <p:sp>
          <p:nvSpPr>
            <p:cNvPr id="35" name="Oval 34"/>
            <p:cNvSpPr/>
            <p:nvPr/>
          </p:nvSpPr>
          <p:spPr>
            <a:xfrm>
              <a:off x="1562096" y="83831"/>
              <a:ext cx="3364666" cy="3405094"/>
            </a:xfrm>
            <a:prstGeom prst="ellipse">
              <a:avLst/>
            </a:prstGeom>
            <a:solidFill>
              <a:srgbClr val="0070C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36" name="Oval 4"/>
            <p:cNvSpPr/>
            <p:nvPr/>
          </p:nvSpPr>
          <p:spPr>
            <a:xfrm>
              <a:off x="2009661" y="680993"/>
              <a:ext cx="2469538" cy="1531022"/>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a:lnSpc>
                  <a:spcPct val="90000"/>
                </a:lnSpc>
                <a:spcAft>
                  <a:spcPct val="35000"/>
                </a:spcAft>
                <a:defRPr/>
              </a:pPr>
              <a:endParaRPr lang="en-US" sz="900" dirty="0"/>
            </a:p>
            <a:p>
              <a:pPr algn="ctr" defTabSz="800100">
                <a:lnSpc>
                  <a:spcPct val="90000"/>
                </a:lnSpc>
                <a:spcAft>
                  <a:spcPct val="35000"/>
                </a:spcAft>
                <a:defRPr/>
              </a:pPr>
              <a:endParaRPr lang="en-US" sz="1100" dirty="0"/>
            </a:p>
            <a:p>
              <a:pPr algn="ctr" defTabSz="800100">
                <a:lnSpc>
                  <a:spcPct val="90000"/>
                </a:lnSpc>
                <a:spcAft>
                  <a:spcPct val="35000"/>
                </a:spcAft>
                <a:defRPr/>
              </a:pPr>
              <a:endParaRPr lang="en-US" sz="1100" dirty="0"/>
            </a:p>
            <a:p>
              <a:pPr algn="ctr" defTabSz="800100">
                <a:lnSpc>
                  <a:spcPct val="90000"/>
                </a:lnSpc>
                <a:spcAft>
                  <a:spcPct val="35000"/>
                </a:spcAft>
                <a:defRPr/>
              </a:pPr>
              <a:r>
                <a:rPr lang="en-US" sz="1400" dirty="0"/>
                <a:t>Accelerators</a:t>
              </a:r>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p:txBody>
        </p:sp>
      </p:grpSp>
      <p:grpSp>
        <p:nvGrpSpPr>
          <p:cNvPr id="3" name="Group 19"/>
          <p:cNvGrpSpPr>
            <a:grpSpLocks/>
          </p:cNvGrpSpPr>
          <p:nvPr/>
        </p:nvGrpSpPr>
        <p:grpSpPr bwMode="auto">
          <a:xfrm>
            <a:off x="4572000" y="963612"/>
            <a:ext cx="3363913" cy="3405188"/>
            <a:chOff x="1562096" y="83831"/>
            <a:chExt cx="3364666" cy="3405094"/>
          </a:xfrm>
        </p:grpSpPr>
        <p:sp>
          <p:nvSpPr>
            <p:cNvPr id="21" name="Oval 20"/>
            <p:cNvSpPr/>
            <p:nvPr/>
          </p:nvSpPr>
          <p:spPr>
            <a:xfrm>
              <a:off x="1562096" y="83831"/>
              <a:ext cx="3364666" cy="3405094"/>
            </a:xfrm>
            <a:prstGeom prst="ellipse">
              <a:avLst/>
            </a:prstGeom>
            <a:solidFill>
              <a:srgbClr val="0070C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2" name="Oval 4"/>
            <p:cNvSpPr/>
            <p:nvPr/>
          </p:nvSpPr>
          <p:spPr>
            <a:xfrm>
              <a:off x="2011460" y="679128"/>
              <a:ext cx="2465939" cy="1533483"/>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a:lnSpc>
                  <a:spcPct val="90000"/>
                </a:lnSpc>
                <a:spcAft>
                  <a:spcPct val="35000"/>
                </a:spcAft>
                <a:defRPr/>
              </a:pPr>
              <a:r>
                <a:rPr lang="en-US" dirty="0"/>
                <a:t>The Energy Frontier</a:t>
              </a:r>
            </a:p>
            <a:p>
              <a:pPr algn="ctr" defTabSz="800100">
                <a:lnSpc>
                  <a:spcPct val="90000"/>
                </a:lnSpc>
                <a:spcAft>
                  <a:spcPct val="35000"/>
                </a:spcAft>
                <a:defRPr/>
              </a:pPr>
              <a:endParaRPr lang="en-US" sz="900" dirty="0"/>
            </a:p>
            <a:p>
              <a:pPr algn="ctr" defTabSz="800100">
                <a:lnSpc>
                  <a:spcPct val="90000"/>
                </a:lnSpc>
                <a:spcAft>
                  <a:spcPct val="35000"/>
                </a:spcAft>
                <a:defRPr/>
              </a:pPr>
              <a:r>
                <a:rPr lang="en-US" sz="1100" dirty="0"/>
                <a:t>Origins of Mass</a:t>
              </a:r>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p:txBody>
        </p:sp>
      </p:grpSp>
      <p:grpSp>
        <p:nvGrpSpPr>
          <p:cNvPr id="4" name="Group 13"/>
          <p:cNvGrpSpPr>
            <a:grpSpLocks/>
          </p:cNvGrpSpPr>
          <p:nvPr/>
        </p:nvGrpSpPr>
        <p:grpSpPr bwMode="auto">
          <a:xfrm>
            <a:off x="5486400" y="2335212"/>
            <a:ext cx="3352800" cy="3505200"/>
            <a:chOff x="723900" y="0"/>
            <a:chExt cx="5029199" cy="5029199"/>
          </a:xfrm>
        </p:grpSpPr>
        <p:sp>
          <p:nvSpPr>
            <p:cNvPr id="15" name="Oval 14"/>
            <p:cNvSpPr/>
            <p:nvPr/>
          </p:nvSpPr>
          <p:spPr>
            <a:xfrm>
              <a:off x="723900" y="0"/>
              <a:ext cx="5029199" cy="5029199"/>
            </a:xfrm>
            <a:prstGeom prst="ellipse">
              <a:avLst/>
            </a:prstGeom>
            <a:solidFill>
              <a:srgbClr val="C00000">
                <a:alpha val="49804"/>
              </a:srgbClr>
            </a:solidFill>
            <a:ln w="0">
              <a:solidFill>
                <a:schemeClr val="accent1"/>
              </a:solidFill>
            </a:ln>
            <a:effectLst/>
          </p:spPr>
          <p:style>
            <a:lnRef idx="2">
              <a:scrgbClr r="0" g="0" b="0"/>
            </a:lnRef>
            <a:fillRef idx="1">
              <a:scrgbClr r="0" g="0" b="0"/>
            </a:fillRef>
            <a:effectRef idx="0">
              <a:scrgbClr r="0" g="0" b="0"/>
            </a:effectRef>
            <a:fontRef idx="minor">
              <a:schemeClr val="tx1"/>
            </a:fontRef>
          </p:style>
        </p:sp>
        <p:sp>
          <p:nvSpPr>
            <p:cNvPr id="16" name="Oval 4"/>
            <p:cNvSpPr/>
            <p:nvPr/>
          </p:nvSpPr>
          <p:spPr>
            <a:xfrm>
              <a:off x="1752600" y="765313"/>
              <a:ext cx="3555206" cy="3555517"/>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488950">
                <a:lnSpc>
                  <a:spcPct val="90000"/>
                </a:lnSpc>
                <a:spcAft>
                  <a:spcPct val="35000"/>
                </a:spcAft>
                <a:defRPr/>
              </a:pPr>
              <a:r>
                <a:rPr lang="en-US" sz="1100" dirty="0"/>
                <a:t>	</a:t>
              </a:r>
            </a:p>
            <a:p>
              <a:pPr algn="ctr" defTabSz="488950">
                <a:lnSpc>
                  <a:spcPct val="90000"/>
                </a:lnSpc>
                <a:spcAft>
                  <a:spcPct val="35000"/>
                </a:spcAft>
                <a:defRPr/>
              </a:pPr>
              <a:endParaRPr lang="en-US" sz="1100" dirty="0"/>
            </a:p>
            <a:p>
              <a:pPr algn="r" defTabSz="488950">
                <a:lnSpc>
                  <a:spcPct val="90000"/>
                </a:lnSpc>
                <a:spcAft>
                  <a:spcPct val="35000"/>
                </a:spcAft>
                <a:defRPr/>
              </a:pPr>
              <a:r>
                <a:rPr lang="en-US" sz="1100" dirty="0"/>
                <a:t>		Dark energy</a:t>
              </a:r>
            </a:p>
            <a:p>
              <a:pPr algn="r" defTabSz="488950">
                <a:lnSpc>
                  <a:spcPct val="90000"/>
                </a:lnSpc>
                <a:spcAft>
                  <a:spcPct val="35000"/>
                </a:spcAft>
                <a:defRPr/>
              </a:pPr>
              <a:endParaRPr lang="en-US" sz="1100" dirty="0"/>
            </a:p>
            <a:p>
              <a:pPr algn="r" defTabSz="488950">
                <a:lnSpc>
                  <a:spcPct val="90000"/>
                </a:lnSpc>
                <a:spcAft>
                  <a:spcPct val="35000"/>
                </a:spcAft>
                <a:defRPr/>
              </a:pPr>
              <a:r>
                <a:rPr lang="en-US" sz="1100" dirty="0"/>
                <a:t>	Cosmic Particles</a:t>
              </a:r>
            </a:p>
            <a:p>
              <a:pPr algn="r" defTabSz="488950">
                <a:lnSpc>
                  <a:spcPct val="90000"/>
                </a:lnSpc>
                <a:spcAft>
                  <a:spcPct val="35000"/>
                </a:spcAft>
                <a:defRPr/>
              </a:pPr>
              <a:endParaRPr lang="en-US" sz="1100" dirty="0"/>
            </a:p>
            <a:p>
              <a:pPr algn="r" defTabSz="488950">
                <a:lnSpc>
                  <a:spcPct val="90000"/>
                </a:lnSpc>
                <a:spcAft>
                  <a:spcPct val="35000"/>
                </a:spcAft>
                <a:defRPr/>
              </a:pPr>
              <a:r>
                <a:rPr lang="en-US" dirty="0"/>
                <a:t>	The Cosmic </a:t>
              </a:r>
            </a:p>
            <a:p>
              <a:pPr algn="r" defTabSz="488950">
                <a:lnSpc>
                  <a:spcPct val="90000"/>
                </a:lnSpc>
                <a:spcAft>
                  <a:spcPct val="35000"/>
                </a:spcAft>
                <a:defRPr/>
              </a:pPr>
              <a:r>
                <a:rPr lang="en-US" dirty="0"/>
                <a:t>		Frontier</a:t>
              </a:r>
            </a:p>
          </p:txBody>
        </p:sp>
      </p:grpSp>
      <p:grpSp>
        <p:nvGrpSpPr>
          <p:cNvPr id="5" name="Group 16"/>
          <p:cNvGrpSpPr>
            <a:grpSpLocks/>
          </p:cNvGrpSpPr>
          <p:nvPr/>
        </p:nvGrpSpPr>
        <p:grpSpPr bwMode="auto">
          <a:xfrm>
            <a:off x="3810000" y="2335212"/>
            <a:ext cx="3352800" cy="3505200"/>
            <a:chOff x="2814678" y="717232"/>
            <a:chExt cx="3516589" cy="3594734"/>
          </a:xfrm>
        </p:grpSpPr>
        <p:sp>
          <p:nvSpPr>
            <p:cNvPr id="18" name="Oval 17"/>
            <p:cNvSpPr/>
            <p:nvPr/>
          </p:nvSpPr>
          <p:spPr>
            <a:xfrm>
              <a:off x="2814678" y="717232"/>
              <a:ext cx="3516589" cy="3594734"/>
            </a:xfrm>
            <a:prstGeom prst="ellipse">
              <a:avLst/>
            </a:prstGeom>
            <a:solidFill>
              <a:srgbClr val="15A715">
                <a:alpha val="49804"/>
              </a:srgbClr>
            </a:solidFill>
            <a:ln w="0">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9" name="Oval 4"/>
            <p:cNvSpPr/>
            <p:nvPr/>
          </p:nvSpPr>
          <p:spPr>
            <a:xfrm>
              <a:off x="3134368" y="1186110"/>
              <a:ext cx="2072990" cy="2746521"/>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fontAlgn="auto">
                <a:spcAft>
                  <a:spcPts val="0"/>
                </a:spcAft>
                <a:defRPr/>
              </a:pPr>
              <a:endParaRPr lang="en-US" sz="1100" dirty="0"/>
            </a:p>
            <a:p>
              <a:pPr algn="ctr" fontAlgn="auto">
                <a:spcAft>
                  <a:spcPts val="0"/>
                </a:spcAft>
                <a:defRPr/>
              </a:pPr>
              <a:endParaRPr lang="en-US" sz="1100" dirty="0"/>
            </a:p>
            <a:p>
              <a:pPr algn="ctr" fontAlgn="auto">
                <a:spcAft>
                  <a:spcPts val="0"/>
                </a:spcAft>
                <a:defRPr/>
              </a:pPr>
              <a:endParaRPr lang="en-US" sz="1100" dirty="0"/>
            </a:p>
            <a:p>
              <a:pPr fontAlgn="auto">
                <a:spcAft>
                  <a:spcPts val="0"/>
                </a:spcAft>
                <a:defRPr/>
              </a:pPr>
              <a:r>
                <a:rPr lang="en-US" sz="1100" dirty="0"/>
                <a:t>Neutrino Physics	</a:t>
              </a:r>
              <a:br>
                <a:rPr lang="en-US" sz="1100" dirty="0"/>
              </a:br>
              <a:r>
                <a:rPr lang="en-US" sz="1100" dirty="0"/>
                <a:t/>
              </a:r>
              <a:br>
                <a:rPr lang="en-US" sz="1100" dirty="0"/>
              </a:br>
              <a:r>
                <a:rPr lang="en-US" sz="1100" dirty="0"/>
                <a:t>Proton Decay</a:t>
              </a:r>
              <a:r>
                <a:rPr lang="en-US" sz="1400" dirty="0"/>
                <a:t/>
              </a:r>
              <a:br>
                <a:rPr lang="en-US" sz="1400" dirty="0"/>
              </a:br>
              <a:endParaRPr lang="en-US" sz="1400" dirty="0"/>
            </a:p>
            <a:p>
              <a:pPr fontAlgn="auto">
                <a:spcAft>
                  <a:spcPts val="0"/>
                </a:spcAft>
                <a:defRPr/>
              </a:pPr>
              <a:r>
                <a:rPr lang="en-US" dirty="0"/>
                <a:t>The Intensity	</a:t>
              </a:r>
            </a:p>
            <a:p>
              <a:pPr fontAlgn="auto">
                <a:spcAft>
                  <a:spcPts val="0"/>
                </a:spcAft>
                <a:defRPr/>
              </a:pPr>
              <a:r>
                <a:rPr lang="en-US" dirty="0"/>
                <a:t>Frontier          	</a:t>
              </a:r>
            </a:p>
          </p:txBody>
        </p:sp>
      </p:grpSp>
      <p:sp>
        <p:nvSpPr>
          <p:cNvPr id="24581" name="Rectangle 2"/>
          <p:cNvSpPr>
            <a:spLocks noGrp="1" noChangeArrowheads="1"/>
          </p:cNvSpPr>
          <p:nvPr>
            <p:ph type="title"/>
          </p:nvPr>
        </p:nvSpPr>
        <p:spPr>
          <a:xfrm>
            <a:off x="381000" y="152400"/>
            <a:ext cx="9144000" cy="765175"/>
          </a:xfrm>
        </p:spPr>
        <p:txBody>
          <a:bodyPr/>
          <a:lstStyle/>
          <a:p>
            <a:pPr eaLnBrk="1" hangingPunct="1"/>
            <a:r>
              <a:rPr lang="en-US" dirty="0" smtClean="0">
                <a:solidFill>
                  <a:srgbClr val="800000"/>
                </a:solidFill>
                <a:effectLst/>
                <a:cs typeface="Calibri"/>
              </a:rPr>
              <a:t>DOE/HEP Program</a:t>
            </a:r>
          </a:p>
        </p:txBody>
      </p:sp>
      <p:sp>
        <p:nvSpPr>
          <p:cNvPr id="6" name="TextBox 5"/>
          <p:cNvSpPr txBox="1"/>
          <p:nvPr/>
        </p:nvSpPr>
        <p:spPr>
          <a:xfrm>
            <a:off x="4953000" y="5764212"/>
            <a:ext cx="3048000" cy="461963"/>
          </a:xfrm>
          <a:prstGeom prst="rect">
            <a:avLst/>
          </a:prstGeom>
          <a:noFill/>
        </p:spPr>
        <p:txBody>
          <a:bodyPr>
            <a:spAutoFit/>
          </a:bodyPr>
          <a:lstStyle/>
          <a:p>
            <a:pPr algn="ctr">
              <a:defRPr/>
            </a:pPr>
            <a:r>
              <a:rPr lang="en-US" sz="2400" dirty="0">
                <a:latin typeface="+mn-lt"/>
                <a:cs typeface="Arial" pitchFamily="34" charset="0"/>
              </a:rPr>
              <a:t>Physics Frontiers</a:t>
            </a:r>
          </a:p>
        </p:txBody>
      </p:sp>
      <p:sp>
        <p:nvSpPr>
          <p:cNvPr id="11" name="TextBox 10"/>
          <p:cNvSpPr txBox="1"/>
          <p:nvPr/>
        </p:nvSpPr>
        <p:spPr>
          <a:xfrm>
            <a:off x="6934200" y="2640012"/>
            <a:ext cx="895350" cy="261938"/>
          </a:xfrm>
          <a:prstGeom prst="rect">
            <a:avLst/>
          </a:prstGeom>
          <a:noFill/>
        </p:spPr>
        <p:txBody>
          <a:bodyPr wrap="none">
            <a:spAutoFit/>
          </a:bodyPr>
          <a:lstStyle/>
          <a:p>
            <a:pPr>
              <a:defRPr/>
            </a:pPr>
            <a:r>
              <a:rPr lang="en-US" sz="1100" dirty="0">
                <a:latin typeface="+mn-lt"/>
              </a:rPr>
              <a:t>Dark matter</a:t>
            </a:r>
          </a:p>
        </p:txBody>
      </p:sp>
      <p:sp>
        <p:nvSpPr>
          <p:cNvPr id="12" name="TextBox 11"/>
          <p:cNvSpPr txBox="1"/>
          <p:nvPr/>
        </p:nvSpPr>
        <p:spPr>
          <a:xfrm>
            <a:off x="4724400" y="2563812"/>
            <a:ext cx="1349375" cy="430213"/>
          </a:xfrm>
          <a:prstGeom prst="rect">
            <a:avLst/>
          </a:prstGeom>
          <a:noFill/>
        </p:spPr>
        <p:txBody>
          <a:bodyPr wrap="none">
            <a:spAutoFit/>
          </a:bodyPr>
          <a:lstStyle/>
          <a:p>
            <a:pPr algn="ctr">
              <a:defRPr/>
            </a:pPr>
            <a:r>
              <a:rPr lang="en-US" sz="1100" dirty="0">
                <a:latin typeface="+mn-lt"/>
              </a:rPr>
              <a:t>Matter/Anti-matter</a:t>
            </a:r>
          </a:p>
          <a:p>
            <a:pPr algn="ctr">
              <a:defRPr/>
            </a:pPr>
            <a:r>
              <a:rPr lang="en-US" sz="1100" dirty="0">
                <a:latin typeface="+mn-lt"/>
              </a:rPr>
              <a:t>Asymmetry</a:t>
            </a:r>
          </a:p>
        </p:txBody>
      </p:sp>
      <p:sp>
        <p:nvSpPr>
          <p:cNvPr id="13" name="TextBox 12"/>
          <p:cNvSpPr txBox="1"/>
          <p:nvPr/>
        </p:nvSpPr>
        <p:spPr>
          <a:xfrm>
            <a:off x="5410200" y="3021012"/>
            <a:ext cx="1828800" cy="1108075"/>
          </a:xfrm>
          <a:prstGeom prst="rect">
            <a:avLst/>
          </a:prstGeom>
          <a:noFill/>
        </p:spPr>
        <p:txBody>
          <a:bodyPr wrap="none">
            <a:spAutoFit/>
          </a:bodyPr>
          <a:lstStyle/>
          <a:p>
            <a:pPr algn="ctr">
              <a:defRPr/>
            </a:pPr>
            <a:r>
              <a:rPr lang="en-US" sz="1100" dirty="0">
                <a:latin typeface="+mn-lt"/>
              </a:rPr>
              <a:t>Origin of Universe</a:t>
            </a:r>
          </a:p>
          <a:p>
            <a:pPr algn="ctr">
              <a:defRPr/>
            </a:pPr>
            <a:r>
              <a:rPr lang="en-US" sz="1100" dirty="0">
                <a:latin typeface="+mn-lt"/>
              </a:rPr>
              <a:t/>
            </a:r>
            <a:br>
              <a:rPr lang="en-US" sz="1100" dirty="0">
                <a:latin typeface="+mn-lt"/>
              </a:rPr>
            </a:br>
            <a:r>
              <a:rPr lang="en-US" sz="1100" dirty="0">
                <a:latin typeface="+mn-lt"/>
              </a:rPr>
              <a:t>Unification of Forces</a:t>
            </a:r>
          </a:p>
          <a:p>
            <a:pPr algn="ctr">
              <a:defRPr/>
            </a:pPr>
            <a:endParaRPr lang="en-US" sz="1100" dirty="0">
              <a:latin typeface="+mn-lt"/>
            </a:endParaRPr>
          </a:p>
          <a:p>
            <a:pPr algn="ctr">
              <a:defRPr/>
            </a:pPr>
            <a:r>
              <a:rPr lang="en-US" sz="1100" dirty="0">
                <a:latin typeface="+mn-lt"/>
              </a:rPr>
              <a:t>New Physics</a:t>
            </a:r>
          </a:p>
          <a:p>
            <a:pPr algn="ctr">
              <a:defRPr/>
            </a:pPr>
            <a:r>
              <a:rPr lang="en-US" sz="1100" dirty="0">
                <a:latin typeface="+mn-lt"/>
              </a:rPr>
              <a:t>Beyond the Standard Model</a:t>
            </a:r>
          </a:p>
        </p:txBody>
      </p:sp>
      <p:grpSp>
        <p:nvGrpSpPr>
          <p:cNvPr id="8" name="Group 22"/>
          <p:cNvGrpSpPr>
            <a:grpSpLocks/>
          </p:cNvGrpSpPr>
          <p:nvPr/>
        </p:nvGrpSpPr>
        <p:grpSpPr bwMode="auto">
          <a:xfrm>
            <a:off x="685800" y="963612"/>
            <a:ext cx="1682750" cy="1701800"/>
            <a:chOff x="1562096" y="83831"/>
            <a:chExt cx="3364666" cy="3405094"/>
          </a:xfrm>
        </p:grpSpPr>
        <p:sp>
          <p:nvSpPr>
            <p:cNvPr id="24" name="Oval 23"/>
            <p:cNvSpPr/>
            <p:nvPr/>
          </p:nvSpPr>
          <p:spPr>
            <a:xfrm>
              <a:off x="1562096" y="83831"/>
              <a:ext cx="3364666" cy="3405094"/>
            </a:xfrm>
            <a:prstGeom prst="ellipse">
              <a:avLst/>
            </a:prstGeom>
            <a:solidFill>
              <a:srgbClr val="0070C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25" name="Oval 4"/>
            <p:cNvSpPr/>
            <p:nvPr/>
          </p:nvSpPr>
          <p:spPr>
            <a:xfrm>
              <a:off x="2009661" y="83831"/>
              <a:ext cx="2469538" cy="2128184"/>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800100">
                <a:lnSpc>
                  <a:spcPct val="90000"/>
                </a:lnSpc>
                <a:spcAft>
                  <a:spcPct val="35000"/>
                </a:spcAft>
                <a:defRPr/>
              </a:pPr>
              <a:endParaRPr lang="en-US" sz="900" dirty="0"/>
            </a:p>
            <a:p>
              <a:pPr algn="ctr" defTabSz="800100">
                <a:lnSpc>
                  <a:spcPct val="90000"/>
                </a:lnSpc>
                <a:spcAft>
                  <a:spcPct val="35000"/>
                </a:spcAft>
                <a:defRPr/>
              </a:pPr>
              <a:endParaRPr lang="en-US" sz="1100" dirty="0"/>
            </a:p>
            <a:p>
              <a:pPr algn="ctr" defTabSz="800100">
                <a:lnSpc>
                  <a:spcPct val="90000"/>
                </a:lnSpc>
                <a:spcAft>
                  <a:spcPct val="35000"/>
                </a:spcAft>
                <a:defRPr/>
              </a:pPr>
              <a:endParaRPr lang="en-US" sz="1100" dirty="0"/>
            </a:p>
            <a:p>
              <a:pPr algn="ctr" defTabSz="800100">
                <a:lnSpc>
                  <a:spcPct val="90000"/>
                </a:lnSpc>
                <a:spcAft>
                  <a:spcPct val="35000"/>
                </a:spcAft>
                <a:defRPr/>
              </a:pPr>
              <a:r>
                <a:rPr lang="en-US" sz="1400" dirty="0"/>
                <a:t>Experiment</a:t>
              </a:r>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a:p>
              <a:pPr algn="ctr" defTabSz="800100">
                <a:lnSpc>
                  <a:spcPct val="90000"/>
                </a:lnSpc>
                <a:spcAft>
                  <a:spcPct val="35000"/>
                </a:spcAft>
                <a:defRPr/>
              </a:pPr>
              <a:endParaRPr lang="en-US" sz="900" dirty="0"/>
            </a:p>
          </p:txBody>
        </p:sp>
      </p:grpSp>
      <p:grpSp>
        <p:nvGrpSpPr>
          <p:cNvPr id="9" name="Group 25"/>
          <p:cNvGrpSpPr>
            <a:grpSpLocks/>
          </p:cNvGrpSpPr>
          <p:nvPr/>
        </p:nvGrpSpPr>
        <p:grpSpPr bwMode="auto">
          <a:xfrm>
            <a:off x="152400" y="4087812"/>
            <a:ext cx="1676400" cy="1752600"/>
            <a:chOff x="2814678" y="717232"/>
            <a:chExt cx="3516589" cy="3594734"/>
          </a:xfrm>
        </p:grpSpPr>
        <p:sp>
          <p:nvSpPr>
            <p:cNvPr id="27" name="Oval 26"/>
            <p:cNvSpPr/>
            <p:nvPr/>
          </p:nvSpPr>
          <p:spPr>
            <a:xfrm>
              <a:off x="2814678" y="717232"/>
              <a:ext cx="3516589" cy="3594734"/>
            </a:xfrm>
            <a:prstGeom prst="ellipse">
              <a:avLst/>
            </a:prstGeom>
            <a:solidFill>
              <a:srgbClr val="15A715">
                <a:alpha val="49804"/>
              </a:srgbClr>
            </a:solidFill>
            <a:ln w="0">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28" name="Oval 4"/>
            <p:cNvSpPr/>
            <p:nvPr/>
          </p:nvSpPr>
          <p:spPr>
            <a:xfrm>
              <a:off x="3134368" y="1186110"/>
              <a:ext cx="2071324" cy="2748148"/>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fontAlgn="auto">
                <a:spcAft>
                  <a:spcPts val="0"/>
                </a:spcAft>
                <a:defRPr/>
              </a:pPr>
              <a:endParaRPr lang="en-US" sz="1100" dirty="0"/>
            </a:p>
            <a:p>
              <a:pPr algn="ctr" fontAlgn="auto">
                <a:spcAft>
                  <a:spcPts val="0"/>
                </a:spcAft>
                <a:defRPr/>
              </a:pPr>
              <a:endParaRPr lang="en-US" sz="1100" dirty="0"/>
            </a:p>
            <a:p>
              <a:pPr fontAlgn="auto">
                <a:spcAft>
                  <a:spcPts val="0"/>
                </a:spcAft>
                <a:defRPr/>
              </a:pPr>
              <a:r>
                <a:rPr lang="en-US" sz="1400" dirty="0"/>
                <a:t/>
              </a:r>
              <a:br>
                <a:rPr lang="en-US" sz="1400" dirty="0"/>
              </a:br>
              <a:endParaRPr lang="en-US" sz="1400" dirty="0"/>
            </a:p>
            <a:p>
              <a:pPr fontAlgn="auto">
                <a:spcAft>
                  <a:spcPts val="0"/>
                </a:spcAft>
                <a:defRPr/>
              </a:pPr>
              <a:r>
                <a:rPr lang="en-US" sz="1400" dirty="0"/>
                <a:t>Detectors</a:t>
              </a:r>
              <a:r>
                <a:rPr lang="en-US" dirty="0"/>
                <a:t>        	</a:t>
              </a:r>
            </a:p>
          </p:txBody>
        </p:sp>
      </p:grpSp>
      <p:grpSp>
        <p:nvGrpSpPr>
          <p:cNvPr id="10" name="Group 28"/>
          <p:cNvGrpSpPr>
            <a:grpSpLocks/>
          </p:cNvGrpSpPr>
          <p:nvPr/>
        </p:nvGrpSpPr>
        <p:grpSpPr bwMode="auto">
          <a:xfrm>
            <a:off x="1295400" y="1420812"/>
            <a:ext cx="1676400" cy="1752600"/>
            <a:chOff x="723900" y="0"/>
            <a:chExt cx="5029199" cy="5029199"/>
          </a:xfrm>
        </p:grpSpPr>
        <p:sp>
          <p:nvSpPr>
            <p:cNvPr id="30" name="Oval 29"/>
            <p:cNvSpPr/>
            <p:nvPr/>
          </p:nvSpPr>
          <p:spPr>
            <a:xfrm>
              <a:off x="723900" y="0"/>
              <a:ext cx="5029199" cy="5029199"/>
            </a:xfrm>
            <a:prstGeom prst="ellipse">
              <a:avLst/>
            </a:prstGeom>
            <a:solidFill>
              <a:srgbClr val="C00000">
                <a:alpha val="49804"/>
              </a:srgbClr>
            </a:solidFill>
            <a:ln w="0">
              <a:solidFill>
                <a:schemeClr val="accent1"/>
              </a:solidFill>
            </a:ln>
            <a:effectLst/>
          </p:spPr>
          <p:style>
            <a:lnRef idx="2">
              <a:scrgbClr r="0" g="0" b="0"/>
            </a:lnRef>
            <a:fillRef idx="1">
              <a:scrgbClr r="0" g="0" b="0"/>
            </a:fillRef>
            <a:effectRef idx="0">
              <a:scrgbClr r="0" g="0" b="0"/>
            </a:effectRef>
            <a:fontRef idx="minor">
              <a:schemeClr val="tx1"/>
            </a:fontRef>
          </p:style>
        </p:sp>
        <p:sp>
          <p:nvSpPr>
            <p:cNvPr id="31" name="Oval 4"/>
            <p:cNvSpPr/>
            <p:nvPr/>
          </p:nvSpPr>
          <p:spPr>
            <a:xfrm>
              <a:off x="1752600" y="765313"/>
              <a:ext cx="3557588" cy="3557795"/>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r" defTabSz="488950">
                <a:lnSpc>
                  <a:spcPct val="90000"/>
                </a:lnSpc>
                <a:spcAft>
                  <a:spcPct val="35000"/>
                </a:spcAft>
                <a:defRPr/>
              </a:pPr>
              <a:endParaRPr lang="en-US" sz="1400" dirty="0"/>
            </a:p>
            <a:p>
              <a:pPr algn="r" defTabSz="488950">
                <a:lnSpc>
                  <a:spcPct val="90000"/>
                </a:lnSpc>
                <a:spcAft>
                  <a:spcPct val="35000"/>
                </a:spcAft>
                <a:defRPr/>
              </a:pPr>
              <a:endParaRPr lang="en-US" sz="1400" dirty="0"/>
            </a:p>
            <a:p>
              <a:pPr algn="r" defTabSz="488950">
                <a:lnSpc>
                  <a:spcPct val="90000"/>
                </a:lnSpc>
                <a:spcAft>
                  <a:spcPct val="35000"/>
                </a:spcAft>
                <a:defRPr/>
              </a:pPr>
              <a:r>
                <a:rPr lang="en-US" sz="1400" dirty="0"/>
                <a:t>Simulation</a:t>
              </a:r>
            </a:p>
          </p:txBody>
        </p:sp>
      </p:grpSp>
      <p:sp>
        <p:nvSpPr>
          <p:cNvPr id="33" name="TextBox 32"/>
          <p:cNvSpPr txBox="1"/>
          <p:nvPr/>
        </p:nvSpPr>
        <p:spPr>
          <a:xfrm>
            <a:off x="609600" y="3173412"/>
            <a:ext cx="1727200" cy="338138"/>
          </a:xfrm>
          <a:prstGeom prst="rect">
            <a:avLst/>
          </a:prstGeom>
          <a:noFill/>
        </p:spPr>
        <p:txBody>
          <a:bodyPr wrap="none">
            <a:spAutoFit/>
          </a:bodyPr>
          <a:lstStyle/>
          <a:p>
            <a:pPr>
              <a:defRPr/>
            </a:pPr>
            <a:r>
              <a:rPr lang="en-US" sz="1600" dirty="0">
                <a:latin typeface="+mn-lt"/>
                <a:cs typeface="Tahoma" pitchFamily="34" charset="0"/>
              </a:rPr>
              <a:t>Along Three Paths</a:t>
            </a:r>
            <a:endParaRPr lang="en-US" sz="1600" dirty="0">
              <a:latin typeface="+mn-lt"/>
            </a:endParaRPr>
          </a:p>
        </p:txBody>
      </p:sp>
      <p:grpSp>
        <p:nvGrpSpPr>
          <p:cNvPr id="14" name="Group 36"/>
          <p:cNvGrpSpPr>
            <a:grpSpLocks/>
          </p:cNvGrpSpPr>
          <p:nvPr/>
        </p:nvGrpSpPr>
        <p:grpSpPr bwMode="auto">
          <a:xfrm>
            <a:off x="304800" y="1420812"/>
            <a:ext cx="1676400" cy="1752600"/>
            <a:chOff x="2814678" y="717232"/>
            <a:chExt cx="3516589" cy="3594734"/>
          </a:xfrm>
        </p:grpSpPr>
        <p:sp>
          <p:nvSpPr>
            <p:cNvPr id="38" name="Oval 37"/>
            <p:cNvSpPr/>
            <p:nvPr/>
          </p:nvSpPr>
          <p:spPr>
            <a:xfrm>
              <a:off x="2814678" y="717232"/>
              <a:ext cx="3516589" cy="3594734"/>
            </a:xfrm>
            <a:prstGeom prst="ellipse">
              <a:avLst/>
            </a:prstGeom>
            <a:solidFill>
              <a:srgbClr val="15A715">
                <a:alpha val="49804"/>
              </a:srgbClr>
            </a:solidFill>
            <a:ln w="0">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39" name="Oval 4"/>
            <p:cNvSpPr/>
            <p:nvPr/>
          </p:nvSpPr>
          <p:spPr>
            <a:xfrm>
              <a:off x="3134368" y="1186110"/>
              <a:ext cx="2071324" cy="2748148"/>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fontAlgn="auto">
                <a:spcAft>
                  <a:spcPts val="0"/>
                </a:spcAft>
                <a:defRPr/>
              </a:pPr>
              <a:endParaRPr lang="en-US" sz="1100" dirty="0"/>
            </a:p>
            <a:p>
              <a:pPr algn="ctr" fontAlgn="auto">
                <a:spcAft>
                  <a:spcPts val="0"/>
                </a:spcAft>
                <a:defRPr/>
              </a:pPr>
              <a:endParaRPr lang="en-US" sz="1100" dirty="0"/>
            </a:p>
            <a:p>
              <a:pPr fontAlgn="auto">
                <a:spcAft>
                  <a:spcPts val="0"/>
                </a:spcAft>
                <a:defRPr/>
              </a:pPr>
              <a:r>
                <a:rPr lang="en-US" sz="1400" dirty="0"/>
                <a:t/>
              </a:r>
              <a:br>
                <a:rPr lang="en-US" sz="1400" dirty="0"/>
              </a:br>
              <a:endParaRPr lang="en-US" sz="1400" dirty="0"/>
            </a:p>
            <a:p>
              <a:pPr fontAlgn="auto">
                <a:spcAft>
                  <a:spcPts val="0"/>
                </a:spcAft>
                <a:defRPr/>
              </a:pPr>
              <a:r>
                <a:rPr lang="en-US" sz="1400" dirty="0"/>
                <a:t>Theory</a:t>
              </a:r>
              <a:r>
                <a:rPr lang="en-US" dirty="0"/>
                <a:t>        	</a:t>
              </a:r>
            </a:p>
          </p:txBody>
        </p:sp>
      </p:grpSp>
      <p:grpSp>
        <p:nvGrpSpPr>
          <p:cNvPr id="17" name="Group 39"/>
          <p:cNvGrpSpPr>
            <a:grpSpLocks/>
          </p:cNvGrpSpPr>
          <p:nvPr/>
        </p:nvGrpSpPr>
        <p:grpSpPr bwMode="auto">
          <a:xfrm>
            <a:off x="1219200" y="4087812"/>
            <a:ext cx="1676400" cy="1752600"/>
            <a:chOff x="723900" y="0"/>
            <a:chExt cx="5029199" cy="5029199"/>
          </a:xfrm>
        </p:grpSpPr>
        <p:sp>
          <p:nvSpPr>
            <p:cNvPr id="41" name="Oval 40"/>
            <p:cNvSpPr/>
            <p:nvPr/>
          </p:nvSpPr>
          <p:spPr>
            <a:xfrm>
              <a:off x="723900" y="0"/>
              <a:ext cx="5029199" cy="5029199"/>
            </a:xfrm>
            <a:prstGeom prst="ellipse">
              <a:avLst/>
            </a:prstGeom>
            <a:solidFill>
              <a:srgbClr val="C00000">
                <a:alpha val="49804"/>
              </a:srgbClr>
            </a:solidFill>
            <a:ln w="0">
              <a:solidFill>
                <a:schemeClr val="accent1"/>
              </a:solidFill>
            </a:ln>
            <a:effectLst/>
          </p:spPr>
          <p:style>
            <a:lnRef idx="2">
              <a:scrgbClr r="0" g="0" b="0"/>
            </a:lnRef>
            <a:fillRef idx="1">
              <a:scrgbClr r="0" g="0" b="0"/>
            </a:fillRef>
            <a:effectRef idx="0">
              <a:scrgbClr r="0" g="0" b="0"/>
            </a:effectRef>
            <a:fontRef idx="minor">
              <a:schemeClr val="tx1"/>
            </a:fontRef>
          </p:style>
        </p:sp>
        <p:sp>
          <p:nvSpPr>
            <p:cNvPr id="42" name="Oval 4"/>
            <p:cNvSpPr/>
            <p:nvPr/>
          </p:nvSpPr>
          <p:spPr>
            <a:xfrm>
              <a:off x="1752600" y="765313"/>
              <a:ext cx="3771899" cy="3557795"/>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r" defTabSz="488950">
                <a:lnSpc>
                  <a:spcPct val="90000"/>
                </a:lnSpc>
                <a:spcAft>
                  <a:spcPct val="35000"/>
                </a:spcAft>
                <a:defRPr/>
              </a:pPr>
              <a:endParaRPr lang="en-US" sz="1400" dirty="0"/>
            </a:p>
            <a:p>
              <a:pPr algn="r" defTabSz="488950">
                <a:lnSpc>
                  <a:spcPct val="90000"/>
                </a:lnSpc>
                <a:spcAft>
                  <a:spcPct val="35000"/>
                </a:spcAft>
                <a:defRPr/>
              </a:pPr>
              <a:endParaRPr lang="en-US" sz="1400" dirty="0"/>
            </a:p>
            <a:p>
              <a:pPr algn="r" defTabSz="488950">
                <a:lnSpc>
                  <a:spcPct val="90000"/>
                </a:lnSpc>
                <a:spcAft>
                  <a:spcPct val="35000"/>
                </a:spcAft>
                <a:defRPr/>
              </a:pPr>
              <a:r>
                <a:rPr lang="en-US" sz="1400" dirty="0"/>
                <a:t>  Computing</a:t>
              </a:r>
            </a:p>
          </p:txBody>
        </p:sp>
      </p:grpSp>
      <p:sp>
        <p:nvSpPr>
          <p:cNvPr id="44" name="TextBox 43"/>
          <p:cNvSpPr txBox="1"/>
          <p:nvPr/>
        </p:nvSpPr>
        <p:spPr>
          <a:xfrm>
            <a:off x="0" y="5929312"/>
            <a:ext cx="2971800" cy="547688"/>
          </a:xfrm>
          <a:prstGeom prst="rect">
            <a:avLst/>
          </a:prstGeom>
          <a:noFill/>
        </p:spPr>
        <p:txBody>
          <a:bodyPr>
            <a:spAutoFit/>
          </a:bodyPr>
          <a:lstStyle/>
          <a:p>
            <a:pPr marL="406400" lvl="1" algn="ctr">
              <a:spcBef>
                <a:spcPts val="200"/>
              </a:spcBef>
              <a:defRPr/>
            </a:pPr>
            <a:r>
              <a:rPr lang="en-US" sz="1400" dirty="0">
                <a:latin typeface="+mn-lt"/>
                <a:cs typeface="Tahoma" pitchFamily="34" charset="0"/>
              </a:rPr>
              <a:t>Enabled by </a:t>
            </a:r>
          </a:p>
          <a:p>
            <a:pPr marL="406400" lvl="1" algn="ctr">
              <a:spcBef>
                <a:spcPts val="200"/>
              </a:spcBef>
              <a:defRPr/>
            </a:pPr>
            <a:r>
              <a:rPr lang="en-US" sz="1400" dirty="0">
                <a:latin typeface="+mn-lt"/>
                <a:cs typeface="Tahoma" pitchFamily="34" charset="0"/>
              </a:rPr>
              <a:t>Advanced Technologies </a:t>
            </a:r>
            <a:r>
              <a:rPr lang="en-US" sz="1400" dirty="0">
                <a:cs typeface="Tahoma" pitchFamily="34" charset="0"/>
              </a:rPr>
              <a:t> </a:t>
            </a:r>
          </a:p>
        </p:txBody>
      </p:sp>
      <p:pic>
        <p:nvPicPr>
          <p:cNvPr id="37" name="Picture 36"/>
          <p:cNvPicPr>
            <a:picLocks noChangeAspect="1"/>
          </p:cNvPicPr>
          <p:nvPr/>
        </p:nvPicPr>
        <p:blipFill rotWithShape="1">
          <a:blip r:embed="rId3"/>
          <a:srcRect r="82075"/>
          <a:stretch/>
        </p:blipFill>
        <p:spPr>
          <a:xfrm>
            <a:off x="8077200" y="110220"/>
            <a:ext cx="990600" cy="97433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1062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par>
                          <p:cTn id="31" fill="hold">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down)">
                                      <p:cBhvr>
                                        <p:cTn id="39" dur="500"/>
                                        <p:tgtEl>
                                          <p:spTgt spid="33"/>
                                        </p:tgtEl>
                                      </p:cBhvr>
                                    </p:animEffect>
                                  </p:childTnLst>
                                </p:cTn>
                              </p:par>
                            </p:childTnLst>
                          </p:cTn>
                        </p:par>
                        <p:par>
                          <p:cTn id="40" fill="hold">
                            <p:stCondLst>
                              <p:cond delay="500"/>
                            </p:stCondLst>
                            <p:childTnLst>
                              <p:par>
                                <p:cTn id="41" presetID="2" presetClass="entr" presetSubtype="4"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par>
                          <p:cTn id="45" fill="hold">
                            <p:stCondLst>
                              <p:cond delay="1000"/>
                            </p:stCondLst>
                            <p:childTnLst>
                              <p:par>
                                <p:cTn id="46" presetID="2" presetClass="entr" presetSubtype="8" fill="hold"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0-#ppt_w/2"/>
                                          </p:val>
                                        </p:tav>
                                        <p:tav tm="100000">
                                          <p:val>
                                            <p:strVal val="#ppt_x"/>
                                          </p:val>
                                        </p:tav>
                                      </p:tavLst>
                                    </p:anim>
                                    <p:anim calcmode="lin" valueType="num">
                                      <p:cBhvr additive="base">
                                        <p:cTn id="49" dur="500" fill="hold"/>
                                        <p:tgtEl>
                                          <p:spTgt spid="14"/>
                                        </p:tgtEl>
                                        <p:attrNameLst>
                                          <p:attrName>ppt_y</p:attrName>
                                        </p:attrNameLst>
                                      </p:cBhvr>
                                      <p:tavLst>
                                        <p:tav tm="0">
                                          <p:val>
                                            <p:strVal val="#ppt_y"/>
                                          </p:val>
                                        </p:tav>
                                        <p:tav tm="100000">
                                          <p:val>
                                            <p:strVal val="#ppt_y"/>
                                          </p:val>
                                        </p:tav>
                                      </p:tavLst>
                                    </p:anim>
                                  </p:childTnLst>
                                </p:cTn>
                              </p:par>
                            </p:childTnLst>
                          </p:cTn>
                        </p:par>
                        <p:par>
                          <p:cTn id="50" fill="hold">
                            <p:stCondLst>
                              <p:cond delay="1500"/>
                            </p:stCondLst>
                            <p:childTnLst>
                              <p:par>
                                <p:cTn id="51" presetID="2" presetClass="entr" presetSubtype="1"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down)">
                                      <p:cBhvr>
                                        <p:cTn id="59" dur="500"/>
                                        <p:tgtEl>
                                          <p:spTgt spid="44"/>
                                        </p:tgtEl>
                                      </p:cBhvr>
                                    </p:animEffect>
                                  </p:childTnLst>
                                </p:cTn>
                              </p:par>
                            </p:childTnLst>
                          </p:cTn>
                        </p:par>
                        <p:par>
                          <p:cTn id="60" fill="hold">
                            <p:stCondLst>
                              <p:cond delay="500"/>
                            </p:stCondLst>
                            <p:childTnLst>
                              <p:par>
                                <p:cTn id="61" presetID="2" presetClass="entr" presetSubtype="4"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par>
                          <p:cTn id="65" fill="hold">
                            <p:stCondLst>
                              <p:cond delay="1000"/>
                            </p:stCondLst>
                            <p:childTnLst>
                              <p:par>
                                <p:cTn id="66" presetID="2" presetClass="entr" presetSubtype="12" fill="hold" nodeType="after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500" fill="hold"/>
                                        <p:tgtEl>
                                          <p:spTgt spid="9"/>
                                        </p:tgtEl>
                                        <p:attrNameLst>
                                          <p:attrName>ppt_x</p:attrName>
                                        </p:attrNameLst>
                                      </p:cBhvr>
                                      <p:tavLst>
                                        <p:tav tm="0">
                                          <p:val>
                                            <p:strVal val="0-#ppt_w/2"/>
                                          </p:val>
                                        </p:tav>
                                        <p:tav tm="100000">
                                          <p:val>
                                            <p:strVal val="#ppt_x"/>
                                          </p:val>
                                        </p:tav>
                                      </p:tavLst>
                                    </p:anim>
                                    <p:anim calcmode="lin" valueType="num">
                                      <p:cBhvr additive="base">
                                        <p:cTn id="69" dur="500" fill="hold"/>
                                        <p:tgtEl>
                                          <p:spTgt spid="9"/>
                                        </p:tgtEl>
                                        <p:attrNameLst>
                                          <p:attrName>ppt_y</p:attrName>
                                        </p:attrNameLst>
                                      </p:cBhvr>
                                      <p:tavLst>
                                        <p:tav tm="0">
                                          <p:val>
                                            <p:strVal val="1+#ppt_h/2"/>
                                          </p:val>
                                        </p:tav>
                                        <p:tav tm="100000">
                                          <p:val>
                                            <p:strVal val="#ppt_y"/>
                                          </p:val>
                                        </p:tav>
                                      </p:tavLst>
                                    </p:anim>
                                  </p:childTnLst>
                                </p:cTn>
                              </p:par>
                            </p:childTnLst>
                          </p:cTn>
                        </p:par>
                        <p:par>
                          <p:cTn id="70" fill="hold">
                            <p:stCondLst>
                              <p:cond delay="1500"/>
                            </p:stCondLst>
                            <p:childTnLst>
                              <p:par>
                                <p:cTn id="71" presetID="2" presetClass="entr" presetSubtype="8" fill="hold" nodeType="after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additive="base">
                                        <p:cTn id="73" dur="500" fill="hold"/>
                                        <p:tgtEl>
                                          <p:spTgt spid="2"/>
                                        </p:tgtEl>
                                        <p:attrNameLst>
                                          <p:attrName>ppt_x</p:attrName>
                                        </p:attrNameLst>
                                      </p:cBhvr>
                                      <p:tavLst>
                                        <p:tav tm="0">
                                          <p:val>
                                            <p:strVal val="0-#ppt_w/2"/>
                                          </p:val>
                                        </p:tav>
                                        <p:tav tm="100000">
                                          <p:val>
                                            <p:strVal val="#ppt_x"/>
                                          </p:val>
                                        </p:tav>
                                      </p:tavLst>
                                    </p:anim>
                                    <p:anim calcmode="lin" valueType="num">
                                      <p:cBhvr additive="base">
                                        <p:cTn id="7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33" grpId="0"/>
      <p:bldP spid="4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le 1"/>
          <p:cNvSpPr>
            <a:spLocks/>
          </p:cNvSpPr>
          <p:nvPr/>
        </p:nvSpPr>
        <p:spPr bwMode="auto">
          <a:xfrm>
            <a:off x="163740" y="0"/>
            <a:ext cx="8640763" cy="609600"/>
          </a:xfrm>
          <a:prstGeom prst="rect">
            <a:avLst/>
          </a:prstGeom>
          <a:solidFill>
            <a:schemeClr val="bg1"/>
          </a:solidFill>
          <a:ln w="9525">
            <a:noFill/>
            <a:miter lim="800000"/>
            <a:headEnd/>
            <a:tailEnd/>
          </a:ln>
        </p:spPr>
        <p:txBody>
          <a:bodyPr anchor="ctr"/>
          <a:lstStyle/>
          <a:p>
            <a:pPr algn="ctr" eaLnBrk="0" hangingPunct="0"/>
            <a:r>
              <a:rPr lang="en-US" sz="2800" b="1" dirty="0" smtClean="0">
                <a:solidFill>
                  <a:srgbClr val="800000"/>
                </a:solidFill>
              </a:rPr>
              <a:t>DOE/HEP </a:t>
            </a:r>
            <a:r>
              <a:rPr lang="en-US" sz="2800" b="1" dirty="0">
                <a:solidFill>
                  <a:srgbClr val="800000"/>
                </a:solidFill>
              </a:rPr>
              <a:t>Program at the Cosmic Frontier</a:t>
            </a:r>
          </a:p>
        </p:txBody>
      </p:sp>
      <p:pic>
        <p:nvPicPr>
          <p:cNvPr id="11267" name="Picture 3"/>
          <p:cNvPicPr>
            <a:picLocks noChangeAspect="1"/>
          </p:cNvPicPr>
          <p:nvPr/>
        </p:nvPicPr>
        <p:blipFill>
          <a:blip r:embed="rId2" cstate="print"/>
          <a:srcRect/>
          <a:stretch>
            <a:fillRect/>
          </a:stretch>
        </p:blipFill>
        <p:spPr bwMode="auto">
          <a:xfrm>
            <a:off x="7290664" y="750661"/>
            <a:ext cx="1626543" cy="1256560"/>
          </a:xfrm>
          <a:prstGeom prst="rect">
            <a:avLst/>
          </a:prstGeom>
          <a:noFill/>
          <a:ln w="9525">
            <a:noFill/>
            <a:miter lim="800000"/>
            <a:headEnd/>
            <a:tailEnd/>
          </a:ln>
        </p:spPr>
      </p:pic>
      <p:sp>
        <p:nvSpPr>
          <p:cNvPr id="11268" name="Rectangle 2"/>
          <p:cNvSpPr>
            <a:spLocks noChangeArrowheads="1"/>
          </p:cNvSpPr>
          <p:nvPr/>
        </p:nvSpPr>
        <p:spPr bwMode="auto">
          <a:xfrm>
            <a:off x="181435" y="750659"/>
            <a:ext cx="6871820" cy="1323439"/>
          </a:xfrm>
          <a:prstGeom prst="rect">
            <a:avLst/>
          </a:prstGeom>
          <a:noFill/>
          <a:ln w="9525">
            <a:noFill/>
            <a:miter lim="800000"/>
            <a:headEnd/>
            <a:tailEnd/>
          </a:ln>
        </p:spPr>
        <p:txBody>
          <a:bodyPr wrap="square">
            <a:spAutoFit/>
          </a:bodyPr>
          <a:lstStyle/>
          <a:p>
            <a:pPr marL="228600" indent="-228600" eaLnBrk="0" hangingPunct="0">
              <a:spcBef>
                <a:spcPct val="20000"/>
              </a:spcBef>
              <a:spcAft>
                <a:spcPts val="0"/>
              </a:spcAft>
            </a:pPr>
            <a:r>
              <a:rPr lang="en-US" sz="1600" b="1" dirty="0" smtClean="0">
                <a:solidFill>
                  <a:srgbClr val="0000CC"/>
                </a:solidFill>
                <a:latin typeface="+mn-lt"/>
              </a:rPr>
              <a:t>Used the </a:t>
            </a:r>
            <a:r>
              <a:rPr lang="en-US" sz="1600" b="1" dirty="0">
                <a:solidFill>
                  <a:srgbClr val="0000CC"/>
                </a:solidFill>
                <a:latin typeface="+mn-lt"/>
              </a:rPr>
              <a:t>2009 PASAG report to guide</a:t>
            </a:r>
            <a:r>
              <a:rPr lang="en-US" sz="1600" b="1" dirty="0" smtClean="0">
                <a:solidFill>
                  <a:srgbClr val="0000CC"/>
                </a:solidFill>
                <a:latin typeface="+mn-lt"/>
              </a:rPr>
              <a:t> the program </a:t>
            </a:r>
            <a:r>
              <a:rPr lang="en-US" sz="1600" b="1" dirty="0">
                <a:solidFill>
                  <a:srgbClr val="0000CC"/>
                </a:solidFill>
                <a:latin typeface="+mn-lt"/>
              </a:rPr>
              <a:t>in “thrusts” </a:t>
            </a:r>
          </a:p>
          <a:p>
            <a:pPr marL="273050" lvl="1" indent="-228600" eaLnBrk="0" hangingPunct="0">
              <a:spcAft>
                <a:spcPts val="0"/>
              </a:spcAft>
              <a:buFontTx/>
              <a:buChar char="–"/>
            </a:pPr>
            <a:r>
              <a:rPr lang="en-US" sz="1600" dirty="0">
                <a:solidFill>
                  <a:srgbClr val="0000CC"/>
                </a:solidFill>
                <a:latin typeface="+mn-lt"/>
              </a:rPr>
              <a:t>Discover (or rule out) the </a:t>
            </a:r>
            <a:r>
              <a:rPr lang="en-US" sz="1600" dirty="0" err="1">
                <a:solidFill>
                  <a:srgbClr val="0000CC"/>
                </a:solidFill>
                <a:latin typeface="+mn-lt"/>
              </a:rPr>
              <a:t>particle(s</a:t>
            </a:r>
            <a:r>
              <a:rPr lang="en-US" sz="1600" dirty="0">
                <a:solidFill>
                  <a:srgbClr val="0000CC"/>
                </a:solidFill>
                <a:latin typeface="+mn-lt"/>
              </a:rPr>
              <a:t>) that make up </a:t>
            </a:r>
            <a:r>
              <a:rPr lang="en-US" sz="1600" b="1" dirty="0">
                <a:solidFill>
                  <a:srgbClr val="0000CC"/>
                </a:solidFill>
                <a:latin typeface="+mn-lt"/>
              </a:rPr>
              <a:t>Dark Matter</a:t>
            </a:r>
          </a:p>
          <a:p>
            <a:pPr marL="273050" lvl="1" indent="-228600" eaLnBrk="0" hangingPunct="0">
              <a:spcAft>
                <a:spcPts val="0"/>
              </a:spcAft>
              <a:buFontTx/>
              <a:buChar char="–"/>
            </a:pPr>
            <a:r>
              <a:rPr lang="en-US" sz="1600" dirty="0">
                <a:solidFill>
                  <a:srgbClr val="0000CC"/>
                </a:solidFill>
                <a:latin typeface="+mn-lt"/>
              </a:rPr>
              <a:t>Advance understanding of the physics of </a:t>
            </a:r>
            <a:r>
              <a:rPr lang="en-US" sz="1600" b="1" dirty="0">
                <a:solidFill>
                  <a:srgbClr val="0000CC"/>
                </a:solidFill>
                <a:latin typeface="+mn-lt"/>
              </a:rPr>
              <a:t>Dark Energy</a:t>
            </a:r>
          </a:p>
          <a:p>
            <a:pPr marL="273050" lvl="1" indent="-228600" eaLnBrk="0" hangingPunct="0">
              <a:spcAft>
                <a:spcPts val="0"/>
              </a:spcAft>
              <a:buFontTx/>
              <a:buChar char="–"/>
            </a:pPr>
            <a:r>
              <a:rPr lang="en-US" sz="1600" dirty="0">
                <a:solidFill>
                  <a:srgbClr val="0000CC"/>
                </a:solidFill>
                <a:latin typeface="+mn-lt"/>
              </a:rPr>
              <a:t>Understanding the high energy universe: </a:t>
            </a:r>
            <a:r>
              <a:rPr lang="en-US" sz="1600" b="1" dirty="0">
                <a:solidFill>
                  <a:srgbClr val="0000CC"/>
                </a:solidFill>
                <a:latin typeface="+mn-lt"/>
              </a:rPr>
              <a:t>Cosmic-rays, Gamma-rays</a:t>
            </a:r>
          </a:p>
          <a:p>
            <a:pPr marL="273050" lvl="1" indent="-228600" eaLnBrk="0" hangingPunct="0">
              <a:spcAft>
                <a:spcPts val="0"/>
              </a:spcAft>
              <a:buFontTx/>
              <a:buChar char="–"/>
            </a:pPr>
            <a:r>
              <a:rPr lang="en-US" sz="1600" b="1" dirty="0">
                <a:solidFill>
                  <a:srgbClr val="0000CC"/>
                </a:solidFill>
                <a:latin typeface="+mn-lt"/>
              </a:rPr>
              <a:t>Other efforts </a:t>
            </a:r>
            <a:r>
              <a:rPr lang="en-US" sz="1600" dirty="0">
                <a:solidFill>
                  <a:srgbClr val="0000CC"/>
                </a:solidFill>
                <a:latin typeface="+mn-lt"/>
              </a:rPr>
              <a:t>– small efforts in CMB, holographic </a:t>
            </a:r>
            <a:r>
              <a:rPr lang="en-US" sz="1600" dirty="0" err="1">
                <a:solidFill>
                  <a:srgbClr val="0000CC"/>
                </a:solidFill>
                <a:latin typeface="+mn-lt"/>
              </a:rPr>
              <a:t>interferometry</a:t>
            </a:r>
            <a:endParaRPr lang="en-US" sz="1600" dirty="0">
              <a:solidFill>
                <a:srgbClr val="0000CC"/>
              </a:solidFill>
              <a:latin typeface="+mn-lt"/>
            </a:endParaRPr>
          </a:p>
        </p:txBody>
      </p:sp>
      <p:sp>
        <p:nvSpPr>
          <p:cNvPr id="7" name="Rectangle 6"/>
          <p:cNvSpPr/>
          <p:nvPr/>
        </p:nvSpPr>
        <p:spPr>
          <a:xfrm>
            <a:off x="1" y="2095192"/>
            <a:ext cx="9143999" cy="2800766"/>
          </a:xfrm>
          <a:prstGeom prst="rect">
            <a:avLst/>
          </a:prstGeom>
        </p:spPr>
        <p:txBody>
          <a:bodyPr wrap="square">
            <a:spAutoFit/>
          </a:bodyPr>
          <a:lstStyle/>
          <a:p>
            <a:r>
              <a:rPr lang="en-US" sz="1600" dirty="0" smtClean="0">
                <a:latin typeface="Arial" charset="0"/>
                <a:cs typeface="Arial" charset="0"/>
              </a:rPr>
              <a:t>When laying out a program, </a:t>
            </a:r>
            <a:r>
              <a:rPr lang="en-US" sz="1600" dirty="0" smtClean="0">
                <a:latin typeface="Arial" charset="0"/>
                <a:cs typeface="Arial" charset="0"/>
              </a:rPr>
              <a:t>we i</a:t>
            </a:r>
            <a:r>
              <a:rPr lang="en-US" sz="1600" dirty="0" smtClean="0">
                <a:latin typeface="Arial" charset="0"/>
                <a:cs typeface="Arial" charset="0"/>
                <a:sym typeface="Wingdings" pitchFamily="2" charset="2"/>
              </a:rPr>
              <a:t>ncrease </a:t>
            </a:r>
            <a:r>
              <a:rPr lang="en-US" sz="1600" dirty="0" smtClean="0">
                <a:latin typeface="Arial" charset="0"/>
                <a:cs typeface="Arial" charset="0"/>
                <a:sym typeface="Wingdings" pitchFamily="2" charset="2"/>
              </a:rPr>
              <a:t>the fraction of the HEP budget for new projects in the near </a:t>
            </a:r>
            <a:r>
              <a:rPr lang="en-US" sz="1600" dirty="0" smtClean="0">
                <a:latin typeface="Arial" charset="0"/>
                <a:cs typeface="Arial" charset="0"/>
                <a:sym typeface="Wingdings" pitchFamily="2" charset="2"/>
              </a:rPr>
              <a:t>term, and establish balanced </a:t>
            </a:r>
            <a:r>
              <a:rPr lang="en-US" sz="1600" dirty="0" smtClean="0">
                <a:latin typeface="Arial" charset="0"/>
                <a:cs typeface="Arial" charset="0"/>
                <a:sym typeface="Wingdings" pitchFamily="2" charset="2"/>
              </a:rPr>
              <a:t>program, with staged implementation and </a:t>
            </a:r>
            <a:r>
              <a:rPr lang="en-US" sz="1600" dirty="0" smtClean="0">
                <a:latin typeface="Arial" charset="0"/>
                <a:cs typeface="Arial" charset="0"/>
                <a:sym typeface="Wingdings" pitchFamily="2" charset="2"/>
              </a:rPr>
              <a:t>science</a:t>
            </a:r>
            <a:endParaRPr lang="en-US" sz="1600" dirty="0" smtClean="0">
              <a:latin typeface="Arial" charset="0"/>
              <a:cs typeface="Arial" charset="0"/>
            </a:endParaRPr>
          </a:p>
          <a:p>
            <a:r>
              <a:rPr lang="en-US" sz="1600" dirty="0" smtClean="0">
                <a:latin typeface="Arial" charset="0"/>
                <a:cs typeface="Arial" charset="0"/>
              </a:rPr>
              <a:t>The HEP budget plan puts in place a comprehensive </a:t>
            </a:r>
            <a:r>
              <a:rPr lang="en-US" sz="1600" dirty="0" smtClean="0">
                <a:latin typeface="Arial" charset="0"/>
                <a:cs typeface="Arial" charset="0"/>
              </a:rPr>
              <a:t>program; in five years,</a:t>
            </a:r>
          </a:p>
          <a:p>
            <a:pPr lvl="1">
              <a:buFont typeface="Wingdings" pitchFamily="2" charset="2"/>
              <a:buChar char="§"/>
            </a:pPr>
            <a:r>
              <a:rPr lang="en-US" sz="1600" b="1" dirty="0" smtClean="0">
                <a:solidFill>
                  <a:srgbClr val="FF0000"/>
                </a:solidFill>
                <a:latin typeface="Arial" charset="0"/>
                <a:cs typeface="Arial" charset="0"/>
              </a:rPr>
              <a:t>DES</a:t>
            </a:r>
            <a:r>
              <a:rPr lang="en-US" sz="1600" b="1" dirty="0" smtClean="0">
                <a:solidFill>
                  <a:srgbClr val="285C00"/>
                </a:solidFill>
                <a:latin typeface="Arial" charset="0"/>
                <a:cs typeface="Arial" charset="0"/>
              </a:rPr>
              <a:t> </a:t>
            </a:r>
            <a:r>
              <a:rPr lang="en-US" sz="1600" dirty="0" smtClean="0">
                <a:latin typeface="Arial" charset="0"/>
                <a:cs typeface="Arial" charset="0"/>
              </a:rPr>
              <a:t>will be near the end of its survey</a:t>
            </a:r>
          </a:p>
          <a:p>
            <a:pPr lvl="1">
              <a:buFont typeface="Wingdings" pitchFamily="2" charset="2"/>
              <a:buChar char="§"/>
            </a:pPr>
            <a:r>
              <a:rPr lang="en-US" sz="1600" b="1" dirty="0" smtClean="0">
                <a:solidFill>
                  <a:srgbClr val="FF0000"/>
                </a:solidFill>
                <a:latin typeface="Arial" charset="0"/>
                <a:cs typeface="Arial" charset="0"/>
              </a:rPr>
              <a:t>2nd-Generation Dark Matter (DM-G2) </a:t>
            </a:r>
            <a:r>
              <a:rPr lang="en-US" sz="1600" dirty="0" smtClean="0">
                <a:latin typeface="Arial" charset="0"/>
                <a:cs typeface="Arial" charset="0"/>
              </a:rPr>
              <a:t>experiments</a:t>
            </a:r>
            <a:r>
              <a:rPr lang="en-US" sz="1600" dirty="0" smtClean="0">
                <a:latin typeface="Arial" charset="0"/>
                <a:cs typeface="Arial" charset="0"/>
              </a:rPr>
              <a:t> </a:t>
            </a:r>
            <a:r>
              <a:rPr lang="en-US" sz="1600" dirty="0" smtClean="0">
                <a:latin typeface="Arial" charset="0"/>
                <a:cs typeface="Arial" charset="0"/>
              </a:rPr>
              <a:t>will be</a:t>
            </a:r>
            <a:r>
              <a:rPr lang="en-US" sz="1600" dirty="0" smtClean="0">
                <a:latin typeface="Arial" charset="0"/>
                <a:cs typeface="Arial" charset="0"/>
              </a:rPr>
              <a:t> probing </a:t>
            </a:r>
            <a:r>
              <a:rPr lang="en-US" sz="1600" dirty="0" smtClean="0">
                <a:latin typeface="Arial" charset="0"/>
                <a:cs typeface="Arial" charset="0"/>
              </a:rPr>
              <a:t>the most preferred phase space (CD0 signed Sept 2012).</a:t>
            </a:r>
          </a:p>
          <a:p>
            <a:pPr lvl="1">
              <a:buFont typeface="Wingdings" pitchFamily="2" charset="2"/>
              <a:buChar char="§"/>
            </a:pPr>
            <a:r>
              <a:rPr lang="en-US" sz="1600" b="1" dirty="0" smtClean="0">
                <a:solidFill>
                  <a:srgbClr val="FF0000"/>
                </a:solidFill>
                <a:latin typeface="Arial" charset="0"/>
                <a:cs typeface="Arial" charset="0"/>
              </a:rPr>
              <a:t>Mid-scale Dark Energy Spectroscopic instrument (MS-DESI) </a:t>
            </a:r>
            <a:r>
              <a:rPr lang="en-US" sz="1600" dirty="0" smtClean="0">
                <a:latin typeface="Arial" charset="0"/>
                <a:cs typeface="Arial" charset="0"/>
              </a:rPr>
              <a:t>to complement DES/LSST will be beginning operations (CD0 signed Sept 2012)</a:t>
            </a:r>
          </a:p>
          <a:p>
            <a:pPr lvl="1">
              <a:buFont typeface="Wingdings" pitchFamily="2" charset="2"/>
              <a:buChar char="§"/>
            </a:pPr>
            <a:r>
              <a:rPr lang="en-US" sz="1600" b="1" dirty="0" smtClean="0">
                <a:solidFill>
                  <a:srgbClr val="FF0000"/>
                </a:solidFill>
                <a:latin typeface="Arial" charset="0"/>
                <a:cs typeface="Arial" charset="0"/>
              </a:rPr>
              <a:t>Large Synoptic Survey Telescope </a:t>
            </a:r>
            <a:r>
              <a:rPr lang="en-US" sz="1600" dirty="0" smtClean="0">
                <a:latin typeface="Arial" charset="0"/>
                <a:cs typeface="Arial" charset="0"/>
              </a:rPr>
              <a:t>will make definitive Stage-IV ground-based  Dark Energy measurements using</a:t>
            </a:r>
            <a:r>
              <a:rPr lang="en-US" sz="1600" dirty="0" smtClean="0">
                <a:latin typeface="Arial" charset="0"/>
                <a:cs typeface="Arial" charset="0"/>
              </a:rPr>
              <a:t> weak </a:t>
            </a:r>
            <a:r>
              <a:rPr lang="en-US" sz="1600" dirty="0" err="1" smtClean="0">
                <a:latin typeface="Arial" charset="0"/>
                <a:cs typeface="Arial" charset="0"/>
              </a:rPr>
              <a:t>lensing</a:t>
            </a:r>
            <a:r>
              <a:rPr lang="en-US" sz="1600" dirty="0" smtClean="0">
                <a:latin typeface="Arial" charset="0"/>
                <a:cs typeface="Arial" charset="0"/>
              </a:rPr>
              <a:t>; </a:t>
            </a:r>
            <a:r>
              <a:rPr lang="en-US" sz="1600" dirty="0" smtClean="0">
                <a:latin typeface="Arial" charset="0"/>
                <a:cs typeface="Arial" charset="0"/>
              </a:rPr>
              <a:t>DOE responsible for LSST-</a:t>
            </a:r>
            <a:r>
              <a:rPr lang="en-US" sz="1600" dirty="0" smtClean="0">
                <a:latin typeface="Arial" charset="0"/>
                <a:cs typeface="Arial" charset="0"/>
              </a:rPr>
              <a:t>camera</a:t>
            </a:r>
            <a:r>
              <a:rPr lang="en-US" sz="1600" dirty="0" smtClean="0">
                <a:latin typeface="Arial" charset="0"/>
                <a:cs typeface="Arial" charset="0"/>
              </a:rPr>
              <a:t>; </a:t>
            </a:r>
            <a:r>
              <a:rPr lang="en-US" sz="1600" dirty="0" smtClean="0">
                <a:latin typeface="Arial" charset="0"/>
                <a:cs typeface="Arial" charset="0"/>
              </a:rPr>
              <a:t>CD</a:t>
            </a:r>
            <a:r>
              <a:rPr lang="en-US" sz="1600" dirty="0" smtClean="0">
                <a:latin typeface="Arial" charset="0"/>
                <a:cs typeface="Arial" charset="0"/>
              </a:rPr>
              <a:t>-1 signed in </a:t>
            </a:r>
            <a:r>
              <a:rPr lang="en-US" sz="1600" dirty="0" smtClean="0">
                <a:latin typeface="Arial" charset="0"/>
                <a:cs typeface="Arial" charset="0"/>
              </a:rPr>
              <a:t>2012.</a:t>
            </a:r>
            <a:endParaRPr lang="en-US" sz="1600" dirty="0" smtClean="0">
              <a:latin typeface="Arial" charset="0"/>
              <a:cs typeface="Arial" charset="0"/>
            </a:endParaRPr>
          </a:p>
          <a:p>
            <a:pPr lvl="1">
              <a:buFont typeface="Wingdings" pitchFamily="2" charset="2"/>
              <a:buChar char="§"/>
            </a:pPr>
            <a:r>
              <a:rPr lang="en-US" sz="1600" b="1" dirty="0" smtClean="0">
                <a:solidFill>
                  <a:srgbClr val="FF0000"/>
                </a:solidFill>
                <a:latin typeface="Arial" charset="0"/>
                <a:cs typeface="Arial" charset="0"/>
              </a:rPr>
              <a:t>High Altitude Water </a:t>
            </a:r>
            <a:r>
              <a:rPr lang="en-US" sz="1600" b="1" dirty="0" err="1" smtClean="0">
                <a:solidFill>
                  <a:srgbClr val="FF0000"/>
                </a:solidFill>
                <a:latin typeface="Arial" charset="0"/>
                <a:cs typeface="Arial" charset="0"/>
              </a:rPr>
              <a:t>Cherekov</a:t>
            </a:r>
            <a:r>
              <a:rPr lang="en-US" sz="1600" b="1" dirty="0" smtClean="0">
                <a:solidFill>
                  <a:srgbClr val="FF0000"/>
                </a:solidFill>
                <a:latin typeface="Arial" charset="0"/>
                <a:cs typeface="Arial" charset="0"/>
              </a:rPr>
              <a:t> </a:t>
            </a:r>
            <a:r>
              <a:rPr lang="en-US" sz="1600" dirty="0" smtClean="0">
                <a:latin typeface="Arial" charset="0"/>
                <a:cs typeface="Arial" charset="0"/>
              </a:rPr>
              <a:t>Observatory:</a:t>
            </a:r>
            <a:r>
              <a:rPr lang="en-US" sz="1600" dirty="0" smtClean="0">
                <a:latin typeface="Arial" charset="0"/>
                <a:cs typeface="Arial" charset="0"/>
              </a:rPr>
              <a:t> will observe </a:t>
            </a:r>
            <a:r>
              <a:rPr lang="en-US" sz="1600" dirty="0" err="1" smtClean="0">
                <a:latin typeface="Arial" charset="0"/>
                <a:cs typeface="Arial" charset="0"/>
              </a:rPr>
              <a:t>TeV</a:t>
            </a:r>
            <a:r>
              <a:rPr lang="en-US" sz="1600" dirty="0" smtClean="0">
                <a:latin typeface="Arial" charset="0"/>
                <a:cs typeface="Arial" charset="0"/>
              </a:rPr>
              <a:t> gamma-rays and cosmic </a:t>
            </a:r>
            <a:r>
              <a:rPr lang="en-US" sz="1600" dirty="0" smtClean="0">
                <a:latin typeface="Arial" charset="0"/>
                <a:cs typeface="Arial" charset="0"/>
              </a:rPr>
              <a:t>rays</a:t>
            </a:r>
            <a:r>
              <a:rPr lang="en-US" sz="1600" dirty="0" smtClean="0">
                <a:latin typeface="Arial" charset="0"/>
                <a:cs typeface="Arial" charset="0"/>
              </a:rPr>
              <a:t>.</a:t>
            </a:r>
            <a:endParaRPr lang="en-US" sz="1600" dirty="0" smtClean="0">
              <a:latin typeface="Arial" charset="0"/>
              <a:cs typeface="Arial" charset="0"/>
            </a:endParaRPr>
          </a:p>
        </p:txBody>
      </p:sp>
      <p:sp>
        <p:nvSpPr>
          <p:cNvPr id="8" name="Rectangle 7"/>
          <p:cNvSpPr/>
          <p:nvPr/>
        </p:nvSpPr>
        <p:spPr>
          <a:xfrm>
            <a:off x="1" y="4428033"/>
            <a:ext cx="9143999" cy="830997"/>
          </a:xfrm>
          <a:prstGeom prst="rect">
            <a:avLst/>
          </a:prstGeom>
        </p:spPr>
        <p:txBody>
          <a:bodyPr wrap="square">
            <a:spAutoFit/>
          </a:bodyPr>
          <a:lstStyle/>
          <a:p>
            <a:pPr marL="0" lvl="1"/>
            <a:endParaRPr lang="en-US" sz="1600" dirty="0" smtClean="0"/>
          </a:p>
          <a:p>
            <a:pPr marL="0" lvl="1"/>
            <a:endParaRPr lang="en-US" sz="1600" dirty="0" smtClean="0"/>
          </a:p>
          <a:p>
            <a:pPr marL="0" lvl="1"/>
            <a:r>
              <a:rPr lang="en-US" sz="1600" b="1" dirty="0" smtClean="0">
                <a:solidFill>
                  <a:srgbClr val="FF0000"/>
                </a:solidFill>
              </a:rPr>
              <a:t>CTA</a:t>
            </a:r>
            <a:r>
              <a:rPr lang="en-US" sz="1600" dirty="0" smtClean="0"/>
              <a:t>: </a:t>
            </a:r>
            <a:r>
              <a:rPr lang="en-US" sz="1600" dirty="0" smtClean="0"/>
              <a:t> NSF leads (Astro2010). </a:t>
            </a:r>
            <a:r>
              <a:rPr lang="en-US" sz="1600" dirty="0" smtClean="0">
                <a:solidFill>
                  <a:srgbClr val="292929"/>
                </a:solidFill>
                <a:latin typeface="Arial" charset="0"/>
                <a:cs typeface="Arial" charset="0"/>
              </a:rPr>
              <a:t>We </a:t>
            </a:r>
            <a:r>
              <a:rPr lang="en-US" sz="1600" dirty="0" smtClean="0">
                <a:solidFill>
                  <a:srgbClr val="292929"/>
                </a:solidFill>
                <a:latin typeface="Arial" charset="0"/>
                <a:cs typeface="Arial" charset="0"/>
              </a:rPr>
              <a:t>have no funding identified</a:t>
            </a:r>
            <a:r>
              <a:rPr lang="en-US" sz="1600" dirty="0" smtClean="0">
                <a:solidFill>
                  <a:srgbClr val="292929"/>
                </a:solidFill>
                <a:latin typeface="Arial" charset="0"/>
                <a:cs typeface="Arial" charset="0"/>
              </a:rPr>
              <a:t> at this time for </a:t>
            </a:r>
            <a:r>
              <a:rPr lang="en-US" sz="1600" dirty="0" smtClean="0">
                <a:solidFill>
                  <a:srgbClr val="292929"/>
                </a:solidFill>
                <a:latin typeface="Arial" charset="0"/>
                <a:cs typeface="Arial" charset="0"/>
              </a:rPr>
              <a:t>a contribution to </a:t>
            </a:r>
            <a:r>
              <a:rPr lang="en-US" sz="1600" dirty="0" smtClean="0">
                <a:solidFill>
                  <a:srgbClr val="292929"/>
                </a:solidFill>
                <a:latin typeface="Arial" charset="0"/>
                <a:cs typeface="Arial" charset="0"/>
              </a:rPr>
              <a:t>CTA</a:t>
            </a:r>
            <a:r>
              <a:rPr lang="en-US" sz="1600" dirty="0" smtClean="0">
                <a:solidFill>
                  <a:srgbClr val="292929"/>
                </a:solidFill>
                <a:latin typeface="Arial" charset="0"/>
                <a:cs typeface="Arial" charset="0"/>
              </a:rPr>
              <a:t>.</a:t>
            </a:r>
            <a:endParaRPr lang="en-US" sz="1600" dirty="0" smtClean="0">
              <a:solidFill>
                <a:srgbClr val="292929"/>
              </a:solidFill>
              <a:latin typeface="Arial" charset="0"/>
              <a:cs typeface="Arial" charset="0"/>
            </a:endParaRPr>
          </a:p>
        </p:txBody>
      </p:sp>
      <p:sp>
        <p:nvSpPr>
          <p:cNvPr id="10" name="TextBox 9"/>
          <p:cNvSpPr txBox="1"/>
          <p:nvPr/>
        </p:nvSpPr>
        <p:spPr>
          <a:xfrm>
            <a:off x="136076" y="5477327"/>
            <a:ext cx="8856256" cy="1323439"/>
          </a:xfrm>
          <a:prstGeom prst="rect">
            <a:avLst/>
          </a:prstGeom>
          <a:noFill/>
          <a:ln w="3175" cmpd="sng">
            <a:solidFill>
              <a:schemeClr val="tx1"/>
            </a:solidFill>
          </a:ln>
        </p:spPr>
        <p:txBody>
          <a:bodyPr wrap="square" rtlCol="0">
            <a:spAutoFit/>
          </a:bodyPr>
          <a:lstStyle/>
          <a:p>
            <a:r>
              <a:rPr lang="en-US" sz="1600" i="1" dirty="0" smtClean="0">
                <a:solidFill>
                  <a:srgbClr val="FF0000"/>
                </a:solidFill>
                <a:effectLst>
                  <a:outerShdw blurRad="50800" dist="38100" dir="2700000">
                    <a:srgbClr val="000000">
                      <a:alpha val="76000"/>
                    </a:srgbClr>
                  </a:outerShdw>
                </a:effectLst>
              </a:rPr>
              <a:t>DOE/HEP/CF is science mission</a:t>
            </a:r>
            <a:r>
              <a:rPr lang="en-US" sz="1600" i="1" dirty="0" smtClean="0">
                <a:solidFill>
                  <a:srgbClr val="FF0000"/>
                </a:solidFill>
                <a:effectLst>
                  <a:outerShdw blurRad="50800" dist="38100" dir="2700000">
                    <a:srgbClr val="000000">
                      <a:alpha val="76000"/>
                    </a:srgbClr>
                  </a:outerShdw>
                </a:effectLst>
              </a:rPr>
              <a:t>-driven: We develop and support a specific portfolio of </a:t>
            </a:r>
            <a:r>
              <a:rPr lang="en-US" sz="1600" i="1" dirty="0" smtClean="0">
                <a:solidFill>
                  <a:srgbClr val="FF0000"/>
                </a:solidFill>
                <a:effectLst>
                  <a:outerShdw blurRad="50800" dist="38100" dir="2700000">
                    <a:srgbClr val="000000">
                      <a:alpha val="76000"/>
                    </a:srgbClr>
                  </a:outerShdw>
                </a:effectLst>
              </a:rPr>
              <a:t>projects; research funding is directed to the support of these projects– this includes coordinated data analysis.  </a:t>
            </a:r>
            <a:r>
              <a:rPr lang="en-US" sz="1600" i="1" dirty="0" smtClean="0">
                <a:solidFill>
                  <a:srgbClr val="000090"/>
                </a:solidFill>
                <a:effectLst>
                  <a:outerShdw blurRad="50800" dist="38100" dir="2700000">
                    <a:srgbClr val="000000">
                      <a:alpha val="43000"/>
                    </a:srgbClr>
                  </a:outerShdw>
                </a:effectLst>
              </a:rPr>
              <a:t>We form </a:t>
            </a:r>
            <a:r>
              <a:rPr lang="en-US" sz="1600" i="1" dirty="0" smtClean="0">
                <a:solidFill>
                  <a:srgbClr val="000090"/>
                </a:solidFill>
                <a:effectLst>
                  <a:outerShdw blurRad="50800" dist="38100" dir="2700000">
                    <a:srgbClr val="000000">
                      <a:alpha val="43000"/>
                    </a:srgbClr>
                  </a:outerShdw>
                </a:effectLst>
              </a:rPr>
              <a:t>partnerships or use other agency’s facilities when needed (e.g</a:t>
            </a:r>
            <a:r>
              <a:rPr lang="en-US" sz="1600" i="1" dirty="0" smtClean="0">
                <a:solidFill>
                  <a:srgbClr val="000090"/>
                </a:solidFill>
                <a:effectLst>
                  <a:outerShdw blurRad="50800" dist="38100" dir="2700000">
                    <a:srgbClr val="000000">
                      <a:alpha val="43000"/>
                    </a:srgbClr>
                  </a:outerShdw>
                </a:effectLst>
              </a:rPr>
              <a:t>., </a:t>
            </a:r>
            <a:r>
              <a:rPr lang="en-US" sz="1600" i="1" dirty="0" smtClean="0">
                <a:solidFill>
                  <a:srgbClr val="000090"/>
                </a:solidFill>
                <a:effectLst>
                  <a:outerShdw blurRad="50800" dist="38100" dir="2700000">
                    <a:srgbClr val="000000">
                      <a:alpha val="43000"/>
                    </a:srgbClr>
                  </a:outerShdw>
                </a:effectLst>
              </a:rPr>
              <a:t>telescopes</a:t>
            </a:r>
            <a:r>
              <a:rPr lang="en-US" sz="1600" i="1" dirty="0" smtClean="0">
                <a:solidFill>
                  <a:srgbClr val="000090"/>
                </a:solidFill>
                <a:effectLst>
                  <a:outerShdw blurRad="50800" dist="38100" dir="2700000">
                    <a:srgbClr val="000000">
                      <a:alpha val="43000"/>
                    </a:srgbClr>
                  </a:outerShdw>
                </a:effectLst>
              </a:rPr>
              <a:t>), and make project contributions at an appropriate level for facilities with a broader science program.</a:t>
            </a:r>
            <a:endParaRPr lang="en-US" sz="1600" i="1" dirty="0">
              <a:solidFill>
                <a:srgbClr val="000090"/>
              </a:solidFill>
              <a:effectLst>
                <a:outerShdw blurRad="50800" dist="38100" dir="2700000">
                  <a:srgbClr val="000000">
                    <a:alpha val="43000"/>
                  </a:srgbClr>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Perspectives on Snowmass Process</a:t>
            </a:r>
            <a:endParaRPr lang="en-US" dirty="0"/>
          </a:p>
        </p:txBody>
      </p:sp>
      <p:sp>
        <p:nvSpPr>
          <p:cNvPr id="7" name="TextBox 6"/>
          <p:cNvSpPr txBox="1"/>
          <p:nvPr/>
        </p:nvSpPr>
        <p:spPr>
          <a:xfrm>
            <a:off x="381879" y="1061012"/>
            <a:ext cx="8130296" cy="3815788"/>
          </a:xfrm>
          <a:prstGeom prst="rect">
            <a:avLst/>
          </a:prstGeom>
          <a:noFill/>
        </p:spPr>
        <p:txBody>
          <a:bodyPr wrap="square">
            <a:spAutoFit/>
          </a:bodyPr>
          <a:lstStyle/>
          <a:p>
            <a:pPr>
              <a:spcBef>
                <a:spcPts val="600"/>
              </a:spcBef>
              <a:spcAft>
                <a:spcPts val="600"/>
              </a:spcAft>
              <a:defRPr/>
            </a:pPr>
            <a:r>
              <a:rPr lang="en-US" sz="1700" dirty="0"/>
              <a:t>Letter to the HEP/EPP Community from Fleming </a:t>
            </a:r>
            <a:r>
              <a:rPr lang="en-US" sz="1700" dirty="0" err="1"/>
              <a:t>Crim</a:t>
            </a:r>
            <a:r>
              <a:rPr lang="en-US" sz="1700" dirty="0"/>
              <a:t>/NSF and Jim Siegrist/DOE</a:t>
            </a:r>
            <a:r>
              <a:rPr lang="en-US" sz="1700" dirty="0" smtClean="0"/>
              <a:t>:</a:t>
            </a:r>
            <a:endParaRPr lang="en-US" sz="1700" i="1" dirty="0" smtClean="0"/>
          </a:p>
          <a:p>
            <a:pPr marL="233363">
              <a:lnSpc>
                <a:spcPts val="1950"/>
              </a:lnSpc>
              <a:spcBef>
                <a:spcPts val="600"/>
              </a:spcBef>
              <a:spcAft>
                <a:spcPts val="1200"/>
              </a:spcAft>
              <a:defRPr/>
            </a:pPr>
            <a:r>
              <a:rPr lang="en-US" sz="1600" i="1" dirty="0" smtClean="0"/>
              <a:t>“</a:t>
            </a:r>
            <a:r>
              <a:rPr lang="en-US" sz="1600" i="1" u="sng" dirty="0" smtClean="0">
                <a:uFill>
                  <a:solidFill>
                    <a:srgbClr val="005EBC"/>
                  </a:solidFill>
                </a:uFill>
              </a:rPr>
              <a:t>The </a:t>
            </a:r>
            <a:r>
              <a:rPr lang="en-US" sz="1600" i="1" u="sng" dirty="0">
                <a:uFill>
                  <a:solidFill>
                    <a:srgbClr val="005EBC"/>
                  </a:solidFill>
                </a:uFill>
              </a:rPr>
              <a:t>funding agencies expect to charge HEPAP with establishing a new program prioritization subpanel (a.k.a. P5) around the time of the completion of the Snowmass process</a:t>
            </a:r>
            <a:r>
              <a:rPr lang="en-US" sz="1600" i="1" dirty="0"/>
              <a:t>. </a:t>
            </a:r>
            <a:r>
              <a:rPr lang="en-US" sz="1600" i="1" u="sng" dirty="0">
                <a:uFill>
                  <a:solidFill>
                    <a:srgbClr val="005EBC"/>
                  </a:solidFill>
                </a:uFill>
              </a:rPr>
              <a:t>HEPAP/P5 will use the </a:t>
            </a:r>
            <a:r>
              <a:rPr lang="en-US" sz="1600" i="1" u="sng" dirty="0" smtClean="0">
                <a:uFill>
                  <a:solidFill>
                    <a:srgbClr val="005EBC"/>
                  </a:solidFill>
                </a:uFill>
              </a:rPr>
              <a:t>input </a:t>
            </a:r>
            <a:r>
              <a:rPr lang="en-US" sz="1600" i="1" u="sng" dirty="0">
                <a:uFill>
                  <a:solidFill>
                    <a:srgbClr val="005EBC"/>
                  </a:solidFill>
                </a:uFill>
              </a:rPr>
              <a:t>from Snowmass, along with budgetary and other input from DOE/NSF, to recommend a new strategic plan for US HEP in various scenarios</a:t>
            </a:r>
            <a:r>
              <a:rPr lang="en-US" sz="1600" i="1" dirty="0"/>
              <a:t>. It is important to remember that HEPAP is the federally sanctioned body that provides advice to the funding agencies on </a:t>
            </a:r>
            <a:r>
              <a:rPr lang="en-US" sz="1600" i="1" dirty="0" smtClean="0"/>
              <a:t>the </a:t>
            </a:r>
            <a:r>
              <a:rPr lang="en-US" sz="1600" i="1" dirty="0"/>
              <a:t>HEP program. It is one of the few official paths the agencies have for collecting community input. We expect they will consult with DPF and the Snowmass working groups (among others) in their process. The new HEPAP/P5 strategic plan will then form a basis  for DOE and NSF planning for the future of the US HEP/EPP program, just as the current U.S. program has been shaped by the previous P5 studies starting in 2006</a:t>
            </a:r>
            <a:r>
              <a:rPr lang="en-US" sz="1600" i="1" dirty="0" smtClean="0"/>
              <a:t>.”</a:t>
            </a:r>
            <a:endParaRPr lang="en-US" sz="1600" i="1" dirty="0"/>
          </a:p>
          <a:p>
            <a:pPr>
              <a:lnSpc>
                <a:spcPts val="1950"/>
              </a:lnSpc>
              <a:spcBef>
                <a:spcPts val="1200"/>
              </a:spcBef>
              <a:spcAft>
                <a:spcPts val="1200"/>
              </a:spcAft>
              <a:defRPr/>
            </a:pPr>
            <a:r>
              <a:rPr lang="en-US" sz="1600" dirty="0" smtClean="0"/>
              <a:t>There </a:t>
            </a:r>
            <a:r>
              <a:rPr lang="en-US" sz="1600" dirty="0"/>
              <a:t>is a well-defined </a:t>
            </a:r>
            <a:r>
              <a:rPr lang="en-US" sz="1600" dirty="0" smtClean="0"/>
              <a:t>prioritization process:</a:t>
            </a:r>
            <a:endParaRPr lang="en-US" sz="1600" dirty="0"/>
          </a:p>
        </p:txBody>
      </p:sp>
      <p:sp>
        <p:nvSpPr>
          <p:cNvPr id="11" name="TextBox 10"/>
          <p:cNvSpPr txBox="1"/>
          <p:nvPr/>
        </p:nvSpPr>
        <p:spPr>
          <a:xfrm>
            <a:off x="4389568" y="5057518"/>
            <a:ext cx="1192088" cy="338554"/>
          </a:xfrm>
          <a:prstGeom prst="rect">
            <a:avLst/>
          </a:prstGeom>
          <a:noFill/>
        </p:spPr>
        <p:txBody>
          <a:bodyPr wrap="square" rtlCol="0">
            <a:spAutoFit/>
          </a:bodyPr>
          <a:lstStyle/>
          <a:p>
            <a:r>
              <a:rPr lang="en-US" sz="1600" dirty="0" smtClean="0"/>
              <a:t>HEPAP/P5</a:t>
            </a:r>
            <a:endParaRPr lang="en-US" sz="1600" dirty="0"/>
          </a:p>
        </p:txBody>
      </p:sp>
      <p:sp>
        <p:nvSpPr>
          <p:cNvPr id="14" name="TextBox 13"/>
          <p:cNvSpPr txBox="1"/>
          <p:nvPr/>
        </p:nvSpPr>
        <p:spPr>
          <a:xfrm>
            <a:off x="389936" y="5815027"/>
            <a:ext cx="8133351" cy="584776"/>
          </a:xfrm>
          <a:prstGeom prst="rect">
            <a:avLst/>
          </a:prstGeom>
          <a:noFill/>
        </p:spPr>
        <p:txBody>
          <a:bodyPr wrap="square" rtlCol="0">
            <a:spAutoFit/>
          </a:bodyPr>
          <a:lstStyle/>
          <a:p>
            <a:pPr>
              <a:spcBef>
                <a:spcPts val="600"/>
              </a:spcBef>
              <a:spcAft>
                <a:spcPts val="600"/>
              </a:spcAft>
              <a:defRPr/>
            </a:pPr>
            <a:r>
              <a:rPr lang="en-US" sz="1600" dirty="0" smtClean="0"/>
              <a:t>A clear, well</a:t>
            </a:r>
            <a:r>
              <a:rPr lang="en-US" sz="1600" dirty="0"/>
              <a:t>-articulated community </a:t>
            </a:r>
            <a:r>
              <a:rPr lang="en-US" sz="1600" dirty="0" smtClean="0"/>
              <a:t>science report </a:t>
            </a:r>
            <a:r>
              <a:rPr lang="en-US" sz="1600" dirty="0"/>
              <a:t>can serve as </a:t>
            </a:r>
            <a:r>
              <a:rPr lang="en-US" sz="1600" dirty="0" smtClean="0"/>
              <a:t>valuable </a:t>
            </a:r>
            <a:r>
              <a:rPr lang="en-US" sz="1600" dirty="0"/>
              <a:t>input in </a:t>
            </a:r>
            <a:r>
              <a:rPr lang="en-US" sz="1600" dirty="0" smtClean="0"/>
              <a:t>developing the next the HEP strategic plan.</a:t>
            </a:r>
            <a:endParaRPr lang="en-US" sz="1600" dirty="0"/>
          </a:p>
        </p:txBody>
      </p:sp>
      <p:sp>
        <p:nvSpPr>
          <p:cNvPr id="15" name="TextBox 14"/>
          <p:cNvSpPr txBox="1"/>
          <p:nvPr/>
        </p:nvSpPr>
        <p:spPr>
          <a:xfrm>
            <a:off x="1047257" y="4868136"/>
            <a:ext cx="3097206" cy="738664"/>
          </a:xfrm>
          <a:prstGeom prst="rect">
            <a:avLst/>
          </a:prstGeom>
          <a:noFill/>
        </p:spPr>
        <p:txBody>
          <a:bodyPr wrap="square" rtlCol="0">
            <a:spAutoFit/>
          </a:bodyPr>
          <a:lstStyle/>
          <a:p>
            <a:pPr>
              <a:spcBef>
                <a:spcPts val="600"/>
              </a:spcBef>
              <a:spcAft>
                <a:spcPts val="600"/>
              </a:spcAft>
            </a:pPr>
            <a:r>
              <a:rPr lang="en-US" sz="1600" dirty="0" smtClean="0">
                <a:solidFill>
                  <a:srgbClr val="004080"/>
                </a:solidFill>
              </a:rPr>
              <a:t>DOE/NSF Programmatic Input</a:t>
            </a:r>
          </a:p>
          <a:p>
            <a:pPr>
              <a:spcBef>
                <a:spcPts val="600"/>
              </a:spcBef>
              <a:spcAft>
                <a:spcPts val="600"/>
              </a:spcAft>
            </a:pPr>
            <a:r>
              <a:rPr lang="en-US" sz="1600" dirty="0" smtClean="0">
                <a:solidFill>
                  <a:srgbClr val="004080"/>
                </a:solidFill>
              </a:rPr>
              <a:t>Community Science Input</a:t>
            </a:r>
            <a:endParaRPr lang="en-US" sz="1600" dirty="0">
              <a:solidFill>
                <a:srgbClr val="004080"/>
              </a:solidFill>
            </a:endParaRPr>
          </a:p>
        </p:txBody>
      </p:sp>
      <p:cxnSp>
        <p:nvCxnSpPr>
          <p:cNvPr id="17" name="Straight Arrow Connector 16"/>
          <p:cNvCxnSpPr>
            <a:endCxn id="11" idx="1"/>
          </p:cNvCxnSpPr>
          <p:nvPr/>
        </p:nvCxnSpPr>
        <p:spPr bwMode="auto">
          <a:xfrm>
            <a:off x="3943924" y="5102076"/>
            <a:ext cx="445644" cy="124719"/>
          </a:xfrm>
          <a:prstGeom prst="straightConnector1">
            <a:avLst/>
          </a:prstGeom>
          <a:solidFill>
            <a:schemeClr val="accent1"/>
          </a:solidFill>
          <a:ln w="9525" cap="flat" cmpd="sng" algn="ctr">
            <a:solidFill>
              <a:schemeClr val="tx1"/>
            </a:solidFill>
            <a:prstDash val="dash"/>
            <a:round/>
            <a:headEnd type="none" w="med" len="med"/>
            <a:tailEnd type="arrow" w="med" len="sm"/>
          </a:ln>
          <a:effectLst/>
        </p:spPr>
      </p:cxnSp>
      <p:cxnSp>
        <p:nvCxnSpPr>
          <p:cNvPr id="19" name="Straight Arrow Connector 18"/>
          <p:cNvCxnSpPr>
            <a:endCxn id="11" idx="1"/>
          </p:cNvCxnSpPr>
          <p:nvPr/>
        </p:nvCxnSpPr>
        <p:spPr bwMode="auto">
          <a:xfrm flipV="1">
            <a:off x="3598552" y="5226795"/>
            <a:ext cx="791016" cy="220618"/>
          </a:xfrm>
          <a:prstGeom prst="straightConnector1">
            <a:avLst/>
          </a:prstGeom>
          <a:solidFill>
            <a:schemeClr val="accent1"/>
          </a:solidFill>
          <a:ln w="9525" cap="flat" cmpd="sng" algn="ctr">
            <a:solidFill>
              <a:schemeClr val="tx1"/>
            </a:solidFill>
            <a:prstDash val="dash"/>
            <a:round/>
            <a:headEnd type="none" w="med" len="med"/>
            <a:tailEnd type="arrow" w="med" len="sm"/>
          </a:ln>
          <a:effectLst/>
        </p:spPr>
      </p:cxnSp>
      <p:cxnSp>
        <p:nvCxnSpPr>
          <p:cNvPr id="21" name="Straight Arrow Connector 20"/>
          <p:cNvCxnSpPr>
            <a:stCxn id="11" idx="3"/>
          </p:cNvCxnSpPr>
          <p:nvPr/>
        </p:nvCxnSpPr>
        <p:spPr bwMode="auto">
          <a:xfrm>
            <a:off x="5581656" y="5226795"/>
            <a:ext cx="1403768" cy="8961"/>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22" name="TextBox 21"/>
          <p:cNvSpPr txBox="1"/>
          <p:nvPr/>
        </p:nvSpPr>
        <p:spPr>
          <a:xfrm>
            <a:off x="5603937" y="5178623"/>
            <a:ext cx="1302385" cy="307777"/>
          </a:xfrm>
          <a:prstGeom prst="rect">
            <a:avLst/>
          </a:prstGeom>
          <a:noFill/>
        </p:spPr>
        <p:txBody>
          <a:bodyPr wrap="none" rtlCol="0">
            <a:spAutoFit/>
          </a:bodyPr>
          <a:lstStyle/>
          <a:p>
            <a:r>
              <a:rPr lang="en-US" sz="1400" dirty="0" smtClean="0">
                <a:solidFill>
                  <a:srgbClr val="800000"/>
                </a:solidFill>
              </a:rPr>
              <a:t>Strategic Plan</a:t>
            </a:r>
            <a:endParaRPr lang="en-US" sz="1400" dirty="0">
              <a:solidFill>
                <a:srgbClr val="800000"/>
              </a:solidFill>
            </a:endParaRPr>
          </a:p>
        </p:txBody>
      </p:sp>
      <p:sp>
        <p:nvSpPr>
          <p:cNvPr id="23" name="TextBox 22"/>
          <p:cNvSpPr txBox="1"/>
          <p:nvPr/>
        </p:nvSpPr>
        <p:spPr>
          <a:xfrm>
            <a:off x="6985425" y="5057518"/>
            <a:ext cx="1114103" cy="338554"/>
          </a:xfrm>
          <a:prstGeom prst="rect">
            <a:avLst/>
          </a:prstGeom>
          <a:noFill/>
        </p:spPr>
        <p:txBody>
          <a:bodyPr wrap="square" rtlCol="0">
            <a:spAutoFit/>
          </a:bodyPr>
          <a:lstStyle/>
          <a:p>
            <a:r>
              <a:rPr lang="en-US" sz="1600" dirty="0" smtClean="0"/>
              <a:t>DOE/NSF</a:t>
            </a:r>
            <a:endParaRPr lang="en-US" sz="1600" dirty="0"/>
          </a:p>
        </p:txBody>
      </p:sp>
      <p:cxnSp>
        <p:nvCxnSpPr>
          <p:cNvPr id="8" name="Straight Arrow Connector 7"/>
          <p:cNvCxnSpPr/>
          <p:nvPr/>
        </p:nvCxnSpPr>
        <p:spPr bwMode="auto">
          <a:xfrm flipV="1">
            <a:off x="178257" y="5558810"/>
            <a:ext cx="835577" cy="256217"/>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10" name="Oval 9"/>
          <p:cNvSpPr/>
          <p:nvPr/>
        </p:nvSpPr>
        <p:spPr bwMode="auto">
          <a:xfrm>
            <a:off x="935846" y="5235752"/>
            <a:ext cx="2707270" cy="42331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Date Placeholder 3"/>
          <p:cNvSpPr>
            <a:spLocks noGrp="1"/>
          </p:cNvSpPr>
          <p:nvPr>
            <p:ph type="dt" sz="half" idx="2"/>
          </p:nvPr>
        </p:nvSpPr>
        <p:spPr>
          <a:xfrm>
            <a:off x="-13856" y="6556383"/>
            <a:ext cx="1981200" cy="245917"/>
          </a:xfrm>
        </p:spPr>
        <p:txBody>
          <a:bodyPr/>
          <a:lstStyle/>
          <a:p>
            <a:pPr>
              <a:defRPr/>
            </a:pPr>
            <a:r>
              <a:rPr lang="en-US" dirty="0" smtClean="0"/>
              <a:t>3/06/2013</a:t>
            </a:r>
            <a:endParaRPr lang="en-US" dirty="0"/>
          </a:p>
        </p:txBody>
      </p:sp>
      <p:sp>
        <p:nvSpPr>
          <p:cNvPr id="25" name="Slide Number Placeholder 5"/>
          <p:cNvSpPr>
            <a:spLocks noGrp="1"/>
          </p:cNvSpPr>
          <p:nvPr>
            <p:ph type="sldNum" sz="quarter" idx="4"/>
          </p:nvPr>
        </p:nvSpPr>
        <p:spPr>
          <a:xfrm>
            <a:off x="6996546" y="6556383"/>
            <a:ext cx="2133600" cy="256164"/>
          </a:xfrm>
        </p:spPr>
        <p:txBody>
          <a:bodyPr/>
          <a:lstStyle/>
          <a:p>
            <a:fld id="{124CB9E9-8C4F-42E9-9B32-51D2FCE385B3}" type="slidenum">
              <a:rPr lang="en-US" smtClean="0"/>
              <a:pPr/>
              <a:t>6</a:t>
            </a:fld>
            <a:endParaRPr lang="en-US" dirty="0" smtClean="0"/>
          </a:p>
          <a:p>
            <a:endParaRPr lang="en-US" dirty="0"/>
          </a:p>
        </p:txBody>
      </p:sp>
      <p:pic>
        <p:nvPicPr>
          <p:cNvPr id="18" name="Picture 7" descr="nsf4c"/>
          <p:cNvPicPr>
            <a:picLocks noChangeAspect="1" noChangeArrowheads="1"/>
          </p:cNvPicPr>
          <p:nvPr/>
        </p:nvPicPr>
        <p:blipFill>
          <a:blip r:embed="rId3" cstate="print"/>
          <a:srcRect/>
          <a:stretch>
            <a:fillRect/>
          </a:stretch>
        </p:blipFill>
        <p:spPr bwMode="auto">
          <a:xfrm>
            <a:off x="8007312" y="53520"/>
            <a:ext cx="1066800" cy="1066800"/>
          </a:xfrm>
          <a:prstGeom prst="rect">
            <a:avLst/>
          </a:prstGeom>
          <a:noFill/>
          <a:ln w="9525">
            <a:noFill/>
            <a:miter lim="800000"/>
            <a:headEnd/>
            <a:tailEnd/>
          </a:ln>
        </p:spPr>
      </p:pic>
      <p:pic>
        <p:nvPicPr>
          <p:cNvPr id="26" name="Picture 25"/>
          <p:cNvPicPr>
            <a:picLocks noChangeAspect="1"/>
          </p:cNvPicPr>
          <p:nvPr/>
        </p:nvPicPr>
        <p:blipFill rotWithShape="1">
          <a:blip r:embed="rId4"/>
          <a:srcRect r="82075"/>
          <a:stretch/>
        </p:blipFill>
        <p:spPr>
          <a:xfrm>
            <a:off x="7010400" y="121560"/>
            <a:ext cx="990600" cy="97433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1632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91880" y="294840"/>
            <a:ext cx="8178800" cy="533400"/>
          </a:xfrm>
        </p:spPr>
        <p:txBody>
          <a:bodyPr/>
          <a:lstStyle/>
          <a:p>
            <a:r>
              <a:rPr lang="en-US" dirty="0" smtClean="0">
                <a:solidFill>
                  <a:srgbClr val="800000"/>
                </a:solidFill>
                <a:effectLst/>
                <a:cs typeface="Calibri"/>
              </a:rPr>
              <a:t>HEP Program Guidance</a:t>
            </a:r>
            <a:endParaRPr lang="en-US" dirty="0">
              <a:solidFill>
                <a:srgbClr val="800000"/>
              </a:solidFill>
              <a:effectLst/>
              <a:cs typeface="Calibri"/>
            </a:endParaRPr>
          </a:p>
        </p:txBody>
      </p:sp>
      <p:sp>
        <p:nvSpPr>
          <p:cNvPr id="6" name="TextBox 5"/>
          <p:cNvSpPr txBox="1"/>
          <p:nvPr/>
        </p:nvSpPr>
        <p:spPr>
          <a:xfrm>
            <a:off x="365125" y="1007400"/>
            <a:ext cx="8196301" cy="5447644"/>
          </a:xfrm>
          <a:prstGeom prst="rect">
            <a:avLst/>
          </a:prstGeom>
          <a:noFill/>
        </p:spPr>
        <p:txBody>
          <a:bodyPr wrap="square" rtlCol="0">
            <a:spAutoFit/>
          </a:bodyPr>
          <a:lstStyle/>
          <a:p>
            <a:pPr>
              <a:spcAft>
                <a:spcPts val="600"/>
              </a:spcAft>
              <a:buClr>
                <a:srgbClr val="FF0000"/>
              </a:buClr>
              <a:buFont typeface="Arial"/>
              <a:buChar char="•"/>
            </a:pPr>
            <a:r>
              <a:rPr lang="en-US" sz="1700" dirty="0" smtClean="0">
                <a:latin typeface="+mn-lt"/>
              </a:rPr>
              <a:t> </a:t>
            </a:r>
            <a:r>
              <a:rPr lang="en-US" sz="1700" b="0" dirty="0" smtClean="0">
                <a:solidFill>
                  <a:srgbClr val="FF0000"/>
                </a:solidFill>
                <a:latin typeface="+mn-lt"/>
                <a:cs typeface="Calibri"/>
              </a:rPr>
              <a:t>Advice and program recommendations (priorities) are given to DOE and NSF through FACA advisory committees</a:t>
            </a:r>
            <a:r>
              <a:rPr lang="en-US" sz="1700" b="0" dirty="0" smtClean="0">
                <a:solidFill>
                  <a:srgbClr val="000099"/>
                </a:solidFill>
                <a:latin typeface="+mn-lt"/>
                <a:cs typeface="Calibri"/>
              </a:rPr>
              <a:t>:</a:t>
            </a:r>
          </a:p>
          <a:p>
            <a:pPr marL="681038" lvl="1" indent="-223838">
              <a:spcAft>
                <a:spcPts val="600"/>
              </a:spcAft>
              <a:buClr>
                <a:srgbClr val="FF0000"/>
              </a:buClr>
              <a:buFont typeface="Arial"/>
              <a:buChar char="•"/>
            </a:pPr>
            <a:r>
              <a:rPr lang="en-US" sz="1700" b="0" dirty="0" smtClean="0">
                <a:solidFill>
                  <a:srgbClr val="000099"/>
                </a:solidFill>
                <a:latin typeface="+mn-lt"/>
                <a:cs typeface="Calibri"/>
              </a:rPr>
              <a:t>HEPAP:  primary source of external advice to DOE/HEP and NSF/Physics</a:t>
            </a:r>
          </a:p>
          <a:p>
            <a:pPr marL="681038" lvl="1" indent="-223838">
              <a:spcAft>
                <a:spcPts val="600"/>
              </a:spcAft>
              <a:buClr>
                <a:srgbClr val="FF0000"/>
              </a:buClr>
              <a:buFont typeface="Arial"/>
              <a:buChar char="•"/>
            </a:pPr>
            <a:r>
              <a:rPr lang="en-US" sz="1700" b="0" dirty="0" smtClean="0">
                <a:solidFill>
                  <a:srgbClr val="000099"/>
                </a:solidFill>
                <a:latin typeface="+mn-lt"/>
                <a:cs typeface="Calibri"/>
              </a:rPr>
              <a:t>AAAC (Astronomy and Astrophysics Advisory Committee):  advises DOE/HEP, NSF/Astronomy and NASA/Astrophysics on intersecting programs</a:t>
            </a:r>
          </a:p>
          <a:p>
            <a:pPr marL="681038" lvl="1" indent="-223838">
              <a:spcAft>
                <a:spcPts val="600"/>
              </a:spcAft>
              <a:buClr>
                <a:srgbClr val="FF0000"/>
              </a:buClr>
              <a:buFont typeface="Arial"/>
              <a:buChar char="•"/>
            </a:pPr>
            <a:r>
              <a:rPr lang="en-US" sz="1700" b="0" dirty="0" smtClean="0">
                <a:solidFill>
                  <a:srgbClr val="000099"/>
                </a:solidFill>
                <a:latin typeface="+mn-lt"/>
                <a:cs typeface="Calibri"/>
              </a:rPr>
              <a:t>NRC reports, commissioned by the agency or mandated by Congress, are also formal channels for HEP program guidance.</a:t>
            </a:r>
          </a:p>
          <a:p>
            <a:pPr>
              <a:spcAft>
                <a:spcPts val="600"/>
              </a:spcAft>
              <a:buClr>
                <a:srgbClr val="FF0000"/>
              </a:buClr>
              <a:buFont typeface="Arial"/>
              <a:buChar char="•"/>
            </a:pPr>
            <a:r>
              <a:rPr lang="en-US" sz="1700" b="0" dirty="0" smtClean="0">
                <a:solidFill>
                  <a:srgbClr val="000099"/>
                </a:solidFill>
                <a:latin typeface="+mn-lt"/>
                <a:cs typeface="Calibri"/>
              </a:rPr>
              <a:t> </a:t>
            </a:r>
            <a:r>
              <a:rPr lang="en-US" sz="1700" b="0" dirty="0" smtClean="0">
                <a:solidFill>
                  <a:srgbClr val="FF0000"/>
                </a:solidFill>
                <a:latin typeface="+mn-lt"/>
                <a:cs typeface="Calibri"/>
              </a:rPr>
              <a:t>Community input is provided by community meetings, such as these Snowmass meetings, and their reports.  </a:t>
            </a:r>
            <a:r>
              <a:rPr lang="en-US" sz="1700" b="0" dirty="0" smtClean="0">
                <a:solidFill>
                  <a:srgbClr val="000099"/>
                </a:solidFill>
                <a:latin typeface="+mn-lt"/>
                <a:cs typeface="Calibri"/>
              </a:rPr>
              <a:t>Non-FACA community input cannot contain recommendations on program priorities.  The reports coming out of this workshop will instead provide an overarching landscape of the field: the importance of its science goals, and a compelling rationale for a coherent suite of future experiments designed to meet the science goals.</a:t>
            </a:r>
          </a:p>
          <a:p>
            <a:pPr>
              <a:spcAft>
                <a:spcPts val="600"/>
              </a:spcAft>
              <a:buClr>
                <a:srgbClr val="FF0000"/>
              </a:buClr>
              <a:buFont typeface="Arial"/>
              <a:buChar char="•"/>
            </a:pPr>
            <a:r>
              <a:rPr lang="en-US" sz="1700" b="0" dirty="0" smtClean="0">
                <a:solidFill>
                  <a:srgbClr val="000099"/>
                </a:solidFill>
                <a:latin typeface="+mn-lt"/>
                <a:cs typeface="Calibri"/>
              </a:rPr>
              <a:t> </a:t>
            </a:r>
            <a:r>
              <a:rPr lang="en-US" sz="1700" b="0" dirty="0" smtClean="0">
                <a:solidFill>
                  <a:srgbClr val="FF0000"/>
                </a:solidFill>
                <a:latin typeface="+mn-lt"/>
              </a:rPr>
              <a:t>Following the Snowmass process, the agencies expect to charge HEPAP to establish a new program and project prioritization subpanel (aka P5) </a:t>
            </a:r>
            <a:r>
              <a:rPr lang="en-US" sz="1700" b="0" dirty="0" smtClean="0">
                <a:solidFill>
                  <a:srgbClr val="000099"/>
                </a:solidFill>
                <a:latin typeface="+mn-lt"/>
              </a:rPr>
              <a:t>to recommend a new strategic plan for the program in various scenarios.  Will use input from the Snowmass process, budgetary and other input from the agencies and will then form the basis for planning for the future of the DOE and NSF High Energy &amp; Particle Physics programs</a:t>
            </a:r>
            <a:r>
              <a:rPr lang="en-US" sz="1700" dirty="0" smtClean="0">
                <a:solidFill>
                  <a:srgbClr val="000099"/>
                </a:solidFill>
                <a:latin typeface="+mn-lt"/>
              </a:rPr>
              <a:t>.</a:t>
            </a:r>
            <a:endParaRPr lang="en-US" sz="1700" b="0" dirty="0" smtClean="0">
              <a:solidFill>
                <a:srgbClr val="000099"/>
              </a:solidFill>
              <a:latin typeface="+mn-lt"/>
            </a:endParaRPr>
          </a:p>
        </p:txBody>
      </p:sp>
      <p:pic>
        <p:nvPicPr>
          <p:cNvPr id="4" name="Picture 7" descr="nsf4c"/>
          <p:cNvPicPr>
            <a:picLocks noChangeAspect="1" noChangeArrowheads="1"/>
          </p:cNvPicPr>
          <p:nvPr/>
        </p:nvPicPr>
        <p:blipFill>
          <a:blip r:embed="rId3" cstate="print"/>
          <a:srcRect/>
          <a:stretch>
            <a:fillRect/>
          </a:stretch>
        </p:blipFill>
        <p:spPr bwMode="auto">
          <a:xfrm>
            <a:off x="8007312" y="76816"/>
            <a:ext cx="1066800" cy="1066800"/>
          </a:xfrm>
          <a:prstGeom prst="rect">
            <a:avLst/>
          </a:prstGeom>
          <a:noFill/>
          <a:ln w="9525">
            <a:noFill/>
            <a:miter lim="800000"/>
            <a:headEnd/>
            <a:tailEnd/>
          </a:ln>
        </p:spPr>
      </p:pic>
      <p:pic>
        <p:nvPicPr>
          <p:cNvPr id="5" name="Picture 4"/>
          <p:cNvPicPr>
            <a:picLocks noChangeAspect="1"/>
          </p:cNvPicPr>
          <p:nvPr/>
        </p:nvPicPr>
        <p:blipFill rotWithShape="1">
          <a:blip r:embed="rId4"/>
          <a:srcRect r="82075"/>
          <a:stretch/>
        </p:blipFill>
        <p:spPr>
          <a:xfrm>
            <a:off x="7010400" y="118380"/>
            <a:ext cx="990600" cy="97433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3860013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Perspectives on Snowmass Process</a:t>
            </a:r>
            <a:endParaRPr lang="en-US" dirty="0"/>
          </a:p>
        </p:txBody>
      </p:sp>
      <p:sp>
        <p:nvSpPr>
          <p:cNvPr id="4" name="Date Placeholder 3"/>
          <p:cNvSpPr>
            <a:spLocks noGrp="1"/>
          </p:cNvSpPr>
          <p:nvPr>
            <p:ph type="dt" sz="half" idx="2"/>
          </p:nvPr>
        </p:nvSpPr>
        <p:spPr>
          <a:xfrm>
            <a:off x="-13856" y="6556383"/>
            <a:ext cx="1981200" cy="245917"/>
          </a:xfrm>
        </p:spPr>
        <p:txBody>
          <a:bodyPr/>
          <a:lstStyle/>
          <a:p>
            <a:pPr>
              <a:defRPr/>
            </a:pPr>
            <a:r>
              <a:rPr lang="en-US" dirty="0" smtClean="0"/>
              <a:t>3/06/2013</a:t>
            </a:r>
            <a:endParaRPr lang="en-US" dirty="0"/>
          </a:p>
        </p:txBody>
      </p:sp>
      <p:sp>
        <p:nvSpPr>
          <p:cNvPr id="6" name="Slide Number Placeholder 5"/>
          <p:cNvSpPr>
            <a:spLocks noGrp="1"/>
          </p:cNvSpPr>
          <p:nvPr>
            <p:ph type="sldNum" sz="quarter" idx="4"/>
          </p:nvPr>
        </p:nvSpPr>
        <p:spPr>
          <a:xfrm>
            <a:off x="6996546" y="6556383"/>
            <a:ext cx="2133600" cy="256164"/>
          </a:xfrm>
        </p:spPr>
        <p:txBody>
          <a:bodyPr/>
          <a:lstStyle/>
          <a:p>
            <a:fld id="{124CB9E9-8C4F-42E9-9B32-51D2FCE385B3}" type="slidenum">
              <a:rPr lang="en-US" smtClean="0"/>
              <a:pPr/>
              <a:t>8</a:t>
            </a:fld>
            <a:endParaRPr lang="en-US" smtClean="0"/>
          </a:p>
          <a:p>
            <a:endParaRPr lang="en-US"/>
          </a:p>
        </p:txBody>
      </p:sp>
      <p:sp>
        <p:nvSpPr>
          <p:cNvPr id="7" name="TextBox 6"/>
          <p:cNvSpPr txBox="1"/>
          <p:nvPr/>
        </p:nvSpPr>
        <p:spPr>
          <a:xfrm>
            <a:off x="381879" y="991428"/>
            <a:ext cx="8130296" cy="5324535"/>
          </a:xfrm>
          <a:prstGeom prst="rect">
            <a:avLst/>
          </a:prstGeom>
          <a:noFill/>
        </p:spPr>
        <p:txBody>
          <a:bodyPr wrap="square">
            <a:spAutoFit/>
          </a:bodyPr>
          <a:lstStyle/>
          <a:p>
            <a:r>
              <a:rPr lang="en-US" sz="1700" dirty="0" smtClean="0"/>
              <a:t>Letter </a:t>
            </a:r>
            <a:r>
              <a:rPr lang="en-US" sz="1700" dirty="0"/>
              <a:t>to the HEP/EPP Community from Fleming </a:t>
            </a:r>
            <a:r>
              <a:rPr lang="en-US" sz="1700" dirty="0" err="1"/>
              <a:t>Crim</a:t>
            </a:r>
            <a:r>
              <a:rPr lang="en-US" sz="1700" dirty="0"/>
              <a:t>/NSF and Jim </a:t>
            </a:r>
            <a:r>
              <a:rPr lang="en-US" sz="1700" dirty="0" smtClean="0"/>
              <a:t>Siegrist/DOE:</a:t>
            </a:r>
          </a:p>
          <a:p>
            <a:endParaRPr lang="en-US" sz="1400" dirty="0"/>
          </a:p>
          <a:p>
            <a:pPr marL="233363">
              <a:lnSpc>
                <a:spcPts val="1850"/>
              </a:lnSpc>
            </a:pPr>
            <a:r>
              <a:rPr lang="en-US" sz="1600" i="1" dirty="0" smtClean="0"/>
              <a:t>“</a:t>
            </a:r>
            <a:r>
              <a:rPr lang="en-US" sz="1600" i="1" dirty="0"/>
              <a:t>T</a:t>
            </a:r>
            <a:r>
              <a:rPr lang="en-US" sz="1600" i="1" dirty="0" smtClean="0"/>
              <a:t>he </a:t>
            </a:r>
            <a:r>
              <a:rPr lang="en-US" sz="1600" i="1" u="sng" dirty="0">
                <a:uFill>
                  <a:solidFill>
                    <a:srgbClr val="005EBC"/>
                  </a:solidFill>
                </a:uFill>
              </a:rPr>
              <a:t>DPF-led Snowmass process has been established to identify compelling science opportunities</a:t>
            </a:r>
            <a:r>
              <a:rPr lang="en-US" sz="1600" i="1" dirty="0">
                <a:uFill>
                  <a:solidFill>
                    <a:srgbClr val="005EBC"/>
                  </a:solidFill>
                </a:uFill>
              </a:rPr>
              <a:t> </a:t>
            </a:r>
            <a:r>
              <a:rPr lang="en-US" sz="1600" i="1" dirty="0"/>
              <a:t>over an approximately 20 year time </a:t>
            </a:r>
            <a:r>
              <a:rPr lang="en-US" sz="1600" i="1" dirty="0" smtClean="0"/>
              <a:t>frame. This </a:t>
            </a:r>
            <a:r>
              <a:rPr lang="en-US" sz="1600" i="1" dirty="0"/>
              <a:t>process necessarily encompasses a wider portfolio of </a:t>
            </a:r>
            <a:r>
              <a:rPr lang="en-US" sz="1600" i="1" dirty="0" smtClean="0"/>
              <a:t>activities </a:t>
            </a:r>
            <a:r>
              <a:rPr lang="en-US" sz="1600" i="1" dirty="0"/>
              <a:t>than that considered by the HEPAP Facilities subpanel, and can make more detailed studies of new and existing concepts. Many important physics questions that can be addressed via the Snowmass process have already been identified and are being discussed </a:t>
            </a:r>
            <a:r>
              <a:rPr lang="en-US" sz="1600" i="1" dirty="0" smtClean="0"/>
              <a:t>in </a:t>
            </a:r>
            <a:r>
              <a:rPr lang="en-US" sz="1600" i="1" dirty="0"/>
              <a:t>the various community meetings that are already underway to prepare for Snowmass. </a:t>
            </a:r>
            <a:r>
              <a:rPr lang="en-US" sz="1600" i="1" dirty="0" smtClean="0"/>
              <a:t> </a:t>
            </a:r>
            <a:r>
              <a:rPr lang="en-US" sz="1600" i="1" u="sng" dirty="0" smtClean="0">
                <a:uFill>
                  <a:solidFill>
                    <a:srgbClr val="005EBC"/>
                  </a:solidFill>
                </a:uFill>
              </a:rPr>
              <a:t>We </a:t>
            </a:r>
            <a:r>
              <a:rPr lang="en-US" sz="1600" i="1" u="sng" dirty="0">
                <a:uFill>
                  <a:solidFill>
                    <a:srgbClr val="005EBC"/>
                  </a:solidFill>
                </a:uFill>
              </a:rPr>
              <a:t>note that the DPF process will not recommend priorities but it can certainly have strong input to the upcoming </a:t>
            </a:r>
            <a:r>
              <a:rPr lang="en-US" sz="1600" i="1" u="sng" dirty="0" smtClean="0">
                <a:uFill>
                  <a:solidFill>
                    <a:srgbClr val="005EBC"/>
                  </a:solidFill>
                </a:uFill>
              </a:rPr>
              <a:t>prioritization process</a:t>
            </a:r>
            <a:r>
              <a:rPr lang="en-US" sz="1600" i="1" dirty="0"/>
              <a:t> </a:t>
            </a:r>
            <a:r>
              <a:rPr lang="en-US" sz="1600" i="1" dirty="0" smtClean="0"/>
              <a:t>(see </a:t>
            </a:r>
            <a:r>
              <a:rPr lang="en-US" sz="1600" i="1" dirty="0"/>
              <a:t>below), and </a:t>
            </a:r>
            <a:r>
              <a:rPr lang="en-US" sz="1600" i="1" u="sng" dirty="0">
                <a:uFill>
                  <a:solidFill>
                    <a:srgbClr val="005EBC"/>
                  </a:solidFill>
                </a:uFill>
              </a:rPr>
              <a:t>can make statements </a:t>
            </a:r>
            <a:r>
              <a:rPr lang="en-US" sz="1600" i="1" u="sng" dirty="0" smtClean="0">
                <a:uFill>
                  <a:solidFill>
                    <a:srgbClr val="005EBC"/>
                  </a:solidFill>
                </a:uFill>
              </a:rPr>
              <a:t>about </a:t>
            </a:r>
            <a:r>
              <a:rPr lang="en-US" sz="1600" i="1" u="sng" dirty="0">
                <a:uFill>
                  <a:solidFill>
                    <a:srgbClr val="005EBC"/>
                  </a:solidFill>
                </a:uFill>
              </a:rPr>
              <a:t>the sense of the community regarding the importance and impact of these future concepts</a:t>
            </a:r>
            <a:r>
              <a:rPr lang="en-US" sz="1600" i="1" dirty="0"/>
              <a:t>. </a:t>
            </a:r>
            <a:r>
              <a:rPr lang="en-US" sz="1600" i="1" u="sng" dirty="0">
                <a:uFill>
                  <a:solidFill>
                    <a:srgbClr val="005EBC"/>
                  </a:solidFill>
                </a:uFill>
              </a:rPr>
              <a:t>We urge participation by the entire US community in developing a common vision for the future of HEP</a:t>
            </a:r>
            <a:r>
              <a:rPr lang="en-US" sz="1600" i="1" dirty="0"/>
              <a:t>. We expect the DPF process will produce a report which </a:t>
            </a:r>
            <a:r>
              <a:rPr lang="en-US" sz="1600" i="1" dirty="0" smtClean="0"/>
              <a:t>summarizes </a:t>
            </a:r>
            <a:r>
              <a:rPr lang="en-US" sz="1600" i="1" dirty="0"/>
              <a:t>the science case and </a:t>
            </a:r>
            <a:r>
              <a:rPr lang="en-US" sz="1600" i="1" u="sng" dirty="0">
                <a:uFill>
                  <a:solidFill>
                    <a:srgbClr val="197CD6"/>
                  </a:solidFill>
                </a:uFill>
              </a:rPr>
              <a:t>highlights selected areas which need additional research and/or technology R&amp;D</a:t>
            </a:r>
            <a:r>
              <a:rPr lang="en-US" sz="1600" i="1" dirty="0"/>
              <a:t>. We further note that, from the funding agency perspective, </a:t>
            </a:r>
            <a:r>
              <a:rPr lang="en-US" sz="1600" i="1" u="sng" dirty="0">
                <a:uFill>
                  <a:solidFill>
                    <a:srgbClr val="005EBC"/>
                  </a:solidFill>
                </a:uFill>
              </a:rPr>
              <a:t>the report would be much more useful if it makes some scientific judgments, for example the </a:t>
            </a:r>
            <a:r>
              <a:rPr lang="en-US" sz="1600" i="1" u="sng" dirty="0" smtClean="0">
                <a:uFill>
                  <a:solidFill>
                    <a:srgbClr val="005EBC"/>
                  </a:solidFill>
                </a:uFill>
              </a:rPr>
              <a:t>extent </a:t>
            </a:r>
            <a:r>
              <a:rPr lang="en-US" sz="1600" i="1" u="sng" dirty="0">
                <a:uFill>
                  <a:solidFill>
                    <a:srgbClr val="005EBC"/>
                  </a:solidFill>
                </a:uFill>
              </a:rPr>
              <a:t>to which each proposed project would address the most important scientific questions, and whether there are other ways to answer these questions</a:t>
            </a:r>
            <a:r>
              <a:rPr lang="en-US" sz="1600" i="1" dirty="0" smtClean="0"/>
              <a:t>.”</a:t>
            </a:r>
            <a:endParaRPr lang="en-US" sz="1200" dirty="0" smtClean="0">
              <a:latin typeface="Arial" charset="0"/>
              <a:ea typeface="ＭＳ Ｐゴシック" charset="0"/>
            </a:endParaRPr>
          </a:p>
          <a:p>
            <a:pPr marL="285750" indent="-285750">
              <a:buFont typeface="Arial"/>
              <a:buChar char="•"/>
              <a:defRPr/>
            </a:pPr>
            <a:endParaRPr lang="en-US" sz="1200" dirty="0">
              <a:latin typeface="Arial" charset="0"/>
              <a:ea typeface="ＭＳ Ｐゴシック" charset="0"/>
            </a:endParaRPr>
          </a:p>
          <a:p>
            <a:pPr>
              <a:defRPr/>
            </a:pPr>
            <a:endParaRPr lang="en-US" sz="1200" dirty="0">
              <a:latin typeface="Arial" charset="0"/>
              <a:ea typeface="ＭＳ Ｐゴシック" charset="0"/>
            </a:endParaRPr>
          </a:p>
        </p:txBody>
      </p:sp>
      <p:pic>
        <p:nvPicPr>
          <p:cNvPr id="8" name="Picture 7" descr="nsf4c"/>
          <p:cNvPicPr>
            <a:picLocks noChangeAspect="1" noChangeArrowheads="1"/>
          </p:cNvPicPr>
          <p:nvPr/>
        </p:nvPicPr>
        <p:blipFill>
          <a:blip r:embed="rId3" cstate="print"/>
          <a:srcRect/>
          <a:stretch>
            <a:fillRect/>
          </a:stretch>
        </p:blipFill>
        <p:spPr bwMode="auto">
          <a:xfrm>
            <a:off x="8007312" y="76816"/>
            <a:ext cx="1066800" cy="1066800"/>
          </a:xfrm>
          <a:prstGeom prst="rect">
            <a:avLst/>
          </a:prstGeom>
          <a:noFill/>
          <a:ln w="9525">
            <a:noFill/>
            <a:miter lim="800000"/>
            <a:headEnd/>
            <a:tailEnd/>
          </a:ln>
        </p:spPr>
      </p:pic>
      <p:pic>
        <p:nvPicPr>
          <p:cNvPr id="9" name="Picture 8"/>
          <p:cNvPicPr>
            <a:picLocks noChangeAspect="1"/>
          </p:cNvPicPr>
          <p:nvPr/>
        </p:nvPicPr>
        <p:blipFill rotWithShape="1">
          <a:blip r:embed="rId4"/>
          <a:srcRect r="82075"/>
          <a:stretch/>
        </p:blipFill>
        <p:spPr>
          <a:xfrm>
            <a:off x="7010400" y="118380"/>
            <a:ext cx="990600" cy="97433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Perspectives on Snowmass Process</a:t>
            </a:r>
            <a:endParaRPr lang="en-US" dirty="0"/>
          </a:p>
        </p:txBody>
      </p:sp>
      <p:sp>
        <p:nvSpPr>
          <p:cNvPr id="4" name="Date Placeholder 3"/>
          <p:cNvSpPr>
            <a:spLocks noGrp="1"/>
          </p:cNvSpPr>
          <p:nvPr>
            <p:ph type="dt" sz="half" idx="2"/>
          </p:nvPr>
        </p:nvSpPr>
        <p:spPr>
          <a:xfrm>
            <a:off x="-13856" y="6556383"/>
            <a:ext cx="1981200" cy="245917"/>
          </a:xfrm>
        </p:spPr>
        <p:txBody>
          <a:bodyPr/>
          <a:lstStyle/>
          <a:p>
            <a:pPr>
              <a:defRPr/>
            </a:pPr>
            <a:r>
              <a:rPr lang="en-US" dirty="0" smtClean="0"/>
              <a:t>3/06/2013</a:t>
            </a:r>
            <a:endParaRPr lang="en-US" dirty="0"/>
          </a:p>
        </p:txBody>
      </p:sp>
      <p:sp>
        <p:nvSpPr>
          <p:cNvPr id="6" name="Slide Number Placeholder 5"/>
          <p:cNvSpPr>
            <a:spLocks noGrp="1"/>
          </p:cNvSpPr>
          <p:nvPr>
            <p:ph type="sldNum" sz="quarter" idx="4"/>
          </p:nvPr>
        </p:nvSpPr>
        <p:spPr>
          <a:xfrm>
            <a:off x="6996546" y="6556383"/>
            <a:ext cx="2133600" cy="256164"/>
          </a:xfrm>
        </p:spPr>
        <p:txBody>
          <a:bodyPr/>
          <a:lstStyle/>
          <a:p>
            <a:fld id="{124CB9E9-8C4F-42E9-9B32-51D2FCE385B3}" type="slidenum">
              <a:rPr lang="en-US" smtClean="0"/>
              <a:pPr/>
              <a:t>9</a:t>
            </a:fld>
            <a:endParaRPr lang="en-US" smtClean="0"/>
          </a:p>
          <a:p>
            <a:endParaRPr lang="en-US"/>
          </a:p>
        </p:txBody>
      </p:sp>
      <p:sp>
        <p:nvSpPr>
          <p:cNvPr id="7" name="TextBox 6"/>
          <p:cNvSpPr txBox="1"/>
          <p:nvPr/>
        </p:nvSpPr>
        <p:spPr>
          <a:xfrm>
            <a:off x="387305" y="980004"/>
            <a:ext cx="8124870" cy="5401480"/>
          </a:xfrm>
          <a:prstGeom prst="rect">
            <a:avLst/>
          </a:prstGeom>
          <a:noFill/>
        </p:spPr>
        <p:txBody>
          <a:bodyPr wrap="square">
            <a:spAutoFit/>
          </a:bodyPr>
          <a:lstStyle/>
          <a:p>
            <a:pPr>
              <a:spcBef>
                <a:spcPts val="600"/>
              </a:spcBef>
              <a:spcAft>
                <a:spcPts val="1200"/>
              </a:spcAft>
              <a:defRPr/>
            </a:pPr>
            <a:r>
              <a:rPr lang="en-US" dirty="0" smtClean="0"/>
              <a:t>A clear, well-articulated community science report can serve as valuable input in developing the next the HEP strategic plan.</a:t>
            </a:r>
          </a:p>
          <a:p>
            <a:pPr marL="461963" indent="-231775">
              <a:spcBef>
                <a:spcPts val="600"/>
              </a:spcBef>
              <a:spcAft>
                <a:spcPts val="600"/>
              </a:spcAft>
              <a:buFont typeface="Arial" pitchFamily="34" charset="0"/>
              <a:buChar char="•"/>
              <a:defRPr/>
            </a:pPr>
            <a:r>
              <a:rPr lang="en-US" dirty="0" smtClean="0">
                <a:latin typeface="Arial" charset="0"/>
                <a:ea typeface="ＭＳ Ｐゴシック" charset="0"/>
              </a:rPr>
              <a:t>“</a:t>
            </a:r>
            <a:r>
              <a:rPr lang="en-US" i="1" dirty="0" smtClean="0">
                <a:latin typeface="Arial" charset="0"/>
                <a:ea typeface="ＭＳ Ｐゴシック" charset="0"/>
              </a:rPr>
              <a:t>The DPF-led Snowmass process has been established to identify compelling science opportunities over an approximately 20 year time frame.</a:t>
            </a:r>
            <a:r>
              <a:rPr lang="en-US" dirty="0" smtClean="0">
                <a:latin typeface="Arial" charset="0"/>
                <a:ea typeface="ＭＳ Ｐゴシック" charset="0"/>
              </a:rPr>
              <a:t>” </a:t>
            </a:r>
          </a:p>
          <a:p>
            <a:pPr marL="1144588" lvl="2">
              <a:spcBef>
                <a:spcPts val="0"/>
              </a:spcBef>
              <a:spcAft>
                <a:spcPts val="600"/>
              </a:spcAft>
              <a:defRPr/>
            </a:pPr>
            <a:r>
              <a:rPr lang="en-US" dirty="0" smtClean="0">
                <a:solidFill>
                  <a:srgbClr val="004080"/>
                </a:solidFill>
                <a:latin typeface="Wingdings"/>
                <a:ea typeface="Wingdings"/>
                <a:cs typeface="Wingdings"/>
                <a:sym typeface="Wingdings"/>
              </a:rPr>
              <a:t></a:t>
            </a:r>
            <a:r>
              <a:rPr lang="en-US" dirty="0" smtClean="0">
                <a:solidFill>
                  <a:srgbClr val="004080"/>
                </a:solidFill>
                <a:latin typeface="Arial" charset="0"/>
                <a:sym typeface="Wingdings"/>
              </a:rPr>
              <a:t> </a:t>
            </a:r>
            <a:r>
              <a:rPr lang="en-US" dirty="0" smtClean="0">
                <a:solidFill>
                  <a:srgbClr val="004080"/>
                </a:solidFill>
                <a:latin typeface="Arial" charset="0"/>
                <a:ea typeface="ＭＳ Ｐゴシック" charset="0"/>
              </a:rPr>
              <a:t>Focus on the science.  </a:t>
            </a:r>
          </a:p>
          <a:p>
            <a:pPr marL="461963" indent="-231775">
              <a:spcBef>
                <a:spcPts val="1200"/>
              </a:spcBef>
              <a:spcAft>
                <a:spcPts val="600"/>
              </a:spcAft>
              <a:buFont typeface="Arial" pitchFamily="34" charset="0"/>
              <a:buChar char="•"/>
              <a:defRPr/>
            </a:pPr>
            <a:r>
              <a:rPr lang="en-US" dirty="0" smtClean="0"/>
              <a:t>“</a:t>
            </a:r>
            <a:r>
              <a:rPr lang="en-US" i="1" dirty="0" smtClean="0"/>
              <a:t>Make statements about the sense of the community regarding the importance and impact of these future concepts.”</a:t>
            </a:r>
            <a:r>
              <a:rPr lang="en-US" dirty="0" smtClean="0"/>
              <a:t>  </a:t>
            </a:r>
            <a:r>
              <a:rPr lang="en-US" dirty="0" smtClean="0">
                <a:latin typeface="Arial" charset="0"/>
                <a:ea typeface="ＭＳ Ｐゴシック" charset="0"/>
              </a:rPr>
              <a:t>Evaluate “</a:t>
            </a:r>
            <a:r>
              <a:rPr lang="en-US" i="1" dirty="0" smtClean="0">
                <a:latin typeface="Arial" charset="0"/>
                <a:ea typeface="ＭＳ Ｐゴシック" charset="0"/>
              </a:rPr>
              <a:t>the </a:t>
            </a:r>
            <a:r>
              <a:rPr lang="en-US" i="1" dirty="0" smtClean="0"/>
              <a:t>extent to which each proposed project would address the most important scientific questions, and whether there are other ways to answer these questions</a:t>
            </a:r>
            <a:r>
              <a:rPr lang="en-US" dirty="0" smtClean="0"/>
              <a:t>”</a:t>
            </a:r>
          </a:p>
          <a:p>
            <a:pPr marL="1144588" lvl="2">
              <a:spcBef>
                <a:spcPts val="0"/>
              </a:spcBef>
              <a:spcAft>
                <a:spcPts val="600"/>
              </a:spcAft>
              <a:defRPr/>
            </a:pPr>
            <a:r>
              <a:rPr lang="en-US" dirty="0" smtClean="0">
                <a:solidFill>
                  <a:srgbClr val="004080"/>
                </a:solidFill>
                <a:latin typeface="Wingdings"/>
                <a:ea typeface="Wingdings"/>
                <a:cs typeface="Wingdings"/>
                <a:sym typeface="Wingdings"/>
              </a:rPr>
              <a:t></a:t>
            </a:r>
            <a:r>
              <a:rPr lang="en-US" dirty="0" smtClean="0">
                <a:solidFill>
                  <a:srgbClr val="004080"/>
                </a:solidFill>
                <a:latin typeface="Arial" charset="0"/>
                <a:sym typeface="Wingdings"/>
              </a:rPr>
              <a:t> </a:t>
            </a:r>
            <a:r>
              <a:rPr lang="en-US" dirty="0" smtClean="0">
                <a:solidFill>
                  <a:srgbClr val="004080"/>
                </a:solidFill>
              </a:rPr>
              <a:t>Make scientific judgments.</a:t>
            </a:r>
          </a:p>
          <a:p>
            <a:pPr marL="461963" indent="-231775">
              <a:spcBef>
                <a:spcPts val="1200"/>
              </a:spcBef>
              <a:spcAft>
                <a:spcPts val="600"/>
              </a:spcAft>
              <a:buFont typeface="Arial" pitchFamily="34" charset="0"/>
              <a:buChar char="•"/>
              <a:defRPr/>
            </a:pPr>
            <a:r>
              <a:rPr lang="en-US" dirty="0" smtClean="0"/>
              <a:t>Identify “</a:t>
            </a:r>
            <a:r>
              <a:rPr lang="en-US" i="1" dirty="0" smtClean="0"/>
              <a:t>areas which need additional research and/or technology R&amp;D</a:t>
            </a:r>
            <a:r>
              <a:rPr lang="en-US" dirty="0" smtClean="0"/>
              <a:t>”</a:t>
            </a:r>
          </a:p>
          <a:p>
            <a:pPr marL="461963" indent="-231775">
              <a:spcBef>
                <a:spcPts val="1200"/>
              </a:spcBef>
              <a:spcAft>
                <a:spcPts val="600"/>
              </a:spcAft>
              <a:buFont typeface="Arial" pitchFamily="34" charset="0"/>
              <a:buChar char="•"/>
              <a:defRPr/>
            </a:pPr>
            <a:r>
              <a:rPr lang="en-US" dirty="0"/>
              <a:t>Engage “</a:t>
            </a:r>
            <a:r>
              <a:rPr lang="en-US" i="1" dirty="0"/>
              <a:t>the entire US community in developing a common vision</a:t>
            </a:r>
            <a:r>
              <a:rPr lang="en-US" dirty="0"/>
              <a:t>” </a:t>
            </a:r>
            <a:endParaRPr lang="en-US" dirty="0" smtClean="0"/>
          </a:p>
          <a:p>
            <a:pPr marL="1144588" lvl="2">
              <a:spcBef>
                <a:spcPts val="0"/>
              </a:spcBef>
              <a:spcAft>
                <a:spcPts val="600"/>
              </a:spcAft>
              <a:defRPr/>
            </a:pPr>
            <a:r>
              <a:rPr lang="en-US" dirty="0" smtClean="0">
                <a:solidFill>
                  <a:srgbClr val="004080"/>
                </a:solidFill>
                <a:latin typeface="Wingdings"/>
                <a:ea typeface="Wingdings"/>
                <a:cs typeface="Wingdings"/>
                <a:sym typeface="Wingdings"/>
              </a:rPr>
              <a:t></a:t>
            </a:r>
            <a:r>
              <a:rPr lang="en-US" dirty="0" smtClean="0">
                <a:solidFill>
                  <a:srgbClr val="004080"/>
                </a:solidFill>
                <a:latin typeface="Arial" charset="0"/>
                <a:sym typeface="Wingdings"/>
              </a:rPr>
              <a:t> </a:t>
            </a:r>
            <a:r>
              <a:rPr lang="en-US" dirty="0" smtClean="0">
                <a:solidFill>
                  <a:srgbClr val="004080"/>
                </a:solidFill>
              </a:rPr>
              <a:t>As much as possible organize a common vision.  Differing opinions may be expressed.</a:t>
            </a:r>
          </a:p>
        </p:txBody>
      </p:sp>
      <p:pic>
        <p:nvPicPr>
          <p:cNvPr id="8" name="Picture 7" descr="nsf4c"/>
          <p:cNvPicPr>
            <a:picLocks noChangeAspect="1" noChangeArrowheads="1"/>
          </p:cNvPicPr>
          <p:nvPr/>
        </p:nvPicPr>
        <p:blipFill>
          <a:blip r:embed="rId3" cstate="print"/>
          <a:srcRect/>
          <a:stretch>
            <a:fillRect/>
          </a:stretch>
        </p:blipFill>
        <p:spPr bwMode="auto">
          <a:xfrm>
            <a:off x="8007312" y="76816"/>
            <a:ext cx="1066800" cy="1066800"/>
          </a:xfrm>
          <a:prstGeom prst="rect">
            <a:avLst/>
          </a:prstGeom>
          <a:noFill/>
          <a:ln w="9525">
            <a:noFill/>
            <a:miter lim="800000"/>
            <a:headEnd/>
            <a:tailEnd/>
          </a:ln>
        </p:spPr>
      </p:pic>
      <p:pic>
        <p:nvPicPr>
          <p:cNvPr id="9" name="Picture 8"/>
          <p:cNvPicPr>
            <a:picLocks noChangeAspect="1"/>
          </p:cNvPicPr>
          <p:nvPr/>
        </p:nvPicPr>
        <p:blipFill rotWithShape="1">
          <a:blip r:embed="rId4"/>
          <a:srcRect r="82075"/>
          <a:stretch/>
        </p:blipFill>
        <p:spPr>
          <a:xfrm>
            <a:off x="7010400" y="118380"/>
            <a:ext cx="990600" cy="97433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15651</TotalTime>
  <Words>1991</Words>
  <Application>Microsoft Macintosh PowerPoint</Application>
  <PresentationFormat>On-screen Show (4:3)</PresentationFormat>
  <Paragraphs>192</Paragraphs>
  <Slides>12</Slides>
  <Notes>8</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Default Design</vt:lpstr>
      <vt:lpstr>Slide 1</vt:lpstr>
      <vt:lpstr>Slide 2</vt:lpstr>
      <vt:lpstr>NSF Programs at Cosmic Frontier</vt:lpstr>
      <vt:lpstr>DOE/HEP Program</vt:lpstr>
      <vt:lpstr>Slide 5</vt:lpstr>
      <vt:lpstr>Perspectives on Snowmass Process</vt:lpstr>
      <vt:lpstr>HEP Program Guidance</vt:lpstr>
      <vt:lpstr>Perspectives on Snowmass Process</vt:lpstr>
      <vt:lpstr>Perspectives on Snowmass Process</vt:lpstr>
      <vt:lpstr>Final Comments</vt:lpstr>
      <vt:lpstr>  Postscript—a bit of history</vt:lpstr>
      <vt:lpstr>Many thanks are due to Steve Ritz, Jonathan Feng and the other organizers who have worked hard to make this Cosmic Frontier meeting a success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Cottam Allen, Jean</dc:creator>
  <cp:lastModifiedBy>Michael Salamon</cp:lastModifiedBy>
  <cp:revision>669</cp:revision>
  <cp:lastPrinted>1601-01-01T00:00:00Z</cp:lastPrinted>
  <dcterms:created xsi:type="dcterms:W3CDTF">2013-03-06T14:02:49Z</dcterms:created>
  <dcterms:modified xsi:type="dcterms:W3CDTF">2013-03-06T16:20:09Z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