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580" r:id="rId3"/>
    <p:sldId id="581" r:id="rId4"/>
    <p:sldId id="582" r:id="rId5"/>
    <p:sldId id="565" r:id="rId6"/>
    <p:sldId id="564" r:id="rId7"/>
    <p:sldId id="566" r:id="rId8"/>
    <p:sldId id="567" r:id="rId9"/>
    <p:sldId id="568" r:id="rId10"/>
    <p:sldId id="569" r:id="rId11"/>
    <p:sldId id="570" r:id="rId12"/>
    <p:sldId id="571" r:id="rId13"/>
    <p:sldId id="592" r:id="rId14"/>
    <p:sldId id="574" r:id="rId15"/>
    <p:sldId id="585" r:id="rId16"/>
    <p:sldId id="583" r:id="rId17"/>
    <p:sldId id="584" r:id="rId18"/>
    <p:sldId id="586" r:id="rId19"/>
    <p:sldId id="572" r:id="rId20"/>
    <p:sldId id="573" r:id="rId21"/>
    <p:sldId id="575" r:id="rId22"/>
    <p:sldId id="588" r:id="rId23"/>
    <p:sldId id="576" r:id="rId24"/>
    <p:sldId id="591" r:id="rId25"/>
    <p:sldId id="589" r:id="rId26"/>
    <p:sldId id="590" r:id="rId27"/>
    <p:sldId id="577" r:id="rId28"/>
    <p:sldId id="579" r:id="rId29"/>
    <p:sldId id="587" r:id="rId30"/>
    <p:sldId id="57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3" autoAdjust="0"/>
    <p:restoredTop sz="92960" autoAdjust="0"/>
  </p:normalViewPr>
  <p:slideViewPr>
    <p:cSldViewPr snapToGrid="0" snapToObjects="1">
      <p:cViewPr varScale="1">
        <p:scale>
          <a:sx n="95" d="100"/>
          <a:sy n="95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EF8D-43C4-8547-A5C9-FA2B9C65D903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125E1-E4DD-374C-ABEE-31D20E5E2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AF25D7-4E9C-1B4B-A8FC-D6E1A40CE59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502936-96E4-8F44-9E07-366879F4F98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6359CA-0C6B-BA43-B17E-7510A414FAF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038C4B-1BE8-0744-B9D1-A85172D5E04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774C-448A-2F46-9766-D202BBFE44B2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B436-E191-6B45-956B-D42787A59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4100" y="1447800"/>
            <a:ext cx="4495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Stefano Profumo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21611" y="2154238"/>
            <a:ext cx="3500778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University</a:t>
            </a:r>
            <a:r>
              <a:rPr lang="it-IT" sz="1600" b="1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 of California, </a:t>
            </a:r>
            <a:r>
              <a:rPr lang="it-IT" sz="1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Santa Cruz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Santa Cruz </a:t>
            </a:r>
            <a:r>
              <a:rPr lang="it-IT" sz="1600" b="1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Institute</a:t>
            </a:r>
            <a:r>
              <a:rPr lang="it-IT" sz="1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 for </a:t>
            </a:r>
            <a:r>
              <a:rPr lang="it-IT" sz="1600" b="1" dirty="0" err="1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Particle</a:t>
            </a:r>
            <a:r>
              <a:rPr lang="it-IT" sz="1600" b="1" dirty="0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+mn-ea"/>
                <a:cs typeface="+mn-cs"/>
              </a:rPr>
              <a:t>Physics</a:t>
            </a:r>
            <a:endParaRPr lang="it-IT" sz="1600" b="1" dirty="0">
              <a:effectLst>
                <a:outerShdw blurRad="38100" dist="38100" dir="2700000" algn="tl">
                  <a:srgbClr val="80808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6569" y="-2567"/>
            <a:ext cx="5450862" cy="1185028"/>
            <a:chOff x="1563426" y="-2567"/>
            <a:chExt cx="5450862" cy="1185028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5877638" y="0"/>
              <a:ext cx="1136650" cy="1182461"/>
              <a:chOff x="4740" y="73"/>
              <a:chExt cx="975" cy="1044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4740" y="73"/>
                <a:ext cx="975" cy="10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pic>
            <p:nvPicPr>
              <p:cNvPr id="9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46" y="81"/>
                <a:ext cx="764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63" y="892"/>
                <a:ext cx="930" cy="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9" descr="scipp-head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3426" y="-2567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941098" y="5747935"/>
            <a:ext cx="357561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Cosmic Frontier Workshop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</a:rPr>
              <a:t>SLAC, March 6-8 2013</a:t>
            </a:r>
            <a:endParaRPr lang="en-US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0951" y="3791494"/>
            <a:ext cx="8876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Baryogenesis and </a:t>
            </a:r>
            <a:r>
              <a:rPr lang="it-IT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Astrophysics</a:t>
            </a:r>
            <a:endParaRPr lang="it-IT" sz="3600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03275"/>
            <a:ext cx="5964238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Box 7"/>
          <p:cNvSpPr txBox="1">
            <a:spLocks noChangeArrowheads="1"/>
          </p:cNvSpPr>
          <p:nvPr/>
        </p:nvSpPr>
        <p:spPr bwMode="auto">
          <a:xfrm>
            <a:off x="2176463" y="217488"/>
            <a:ext cx="479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</a:t>
            </a:r>
          </a:p>
        </p:txBody>
      </p:sp>
      <p:sp>
        <p:nvSpPr>
          <p:cNvPr id="69635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7434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</a:rPr>
              <a:t>Cirigliano, Profumo and Ramsey-Musolf, JHEP 2009; DoE NP Long Range Plan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9888" y="2901950"/>
            <a:ext cx="4787900" cy="3492500"/>
            <a:chOff x="369403" y="2902583"/>
            <a:chExt cx="4788169" cy="3491867"/>
          </a:xfrm>
        </p:grpSpPr>
        <p:sp>
          <p:nvSpPr>
            <p:cNvPr id="7" name="Rounded Rectangle 6"/>
            <p:cNvSpPr/>
            <p:nvPr/>
          </p:nvSpPr>
          <p:spPr>
            <a:xfrm>
              <a:off x="1283854" y="2902583"/>
              <a:ext cx="711240" cy="102375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43084" y="5834165"/>
              <a:ext cx="1114488" cy="56028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640" name="TextBox 10"/>
            <p:cNvSpPr txBox="1">
              <a:spLocks noChangeArrowheads="1"/>
            </p:cNvSpPr>
            <p:nvPr/>
          </p:nvSpPr>
          <p:spPr bwMode="auto">
            <a:xfrm>
              <a:off x="369403" y="5101358"/>
              <a:ext cx="2752351" cy="707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charset="0"/>
                </a:rPr>
                <a:t>Masses of superpartners </a:t>
              </a:r>
            </a:p>
            <a:p>
              <a:pPr algn="ctr" eaLnBrk="1" hangingPunct="1"/>
              <a:r>
                <a:rPr lang="en-US" sz="2000">
                  <a:latin typeface="Calibri" charset="0"/>
                </a:rPr>
                <a:t>of Higgs and Photon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123647" y="4513604"/>
              <a:ext cx="11745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9640" idx="2"/>
              <a:endCxn id="8" idx="1"/>
            </p:cNvCxnSpPr>
            <p:nvPr/>
          </p:nvCxnSpPr>
          <p:spPr>
            <a:xfrm rot="16200000" flipH="1">
              <a:off x="2741298" y="4813314"/>
              <a:ext cx="306331" cy="2297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4289425" y="1568450"/>
            <a:ext cx="2678113" cy="569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00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03275"/>
            <a:ext cx="5964238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Box 7"/>
          <p:cNvSpPr txBox="1">
            <a:spLocks noChangeArrowheads="1"/>
          </p:cNvSpPr>
          <p:nvPr/>
        </p:nvSpPr>
        <p:spPr bwMode="auto">
          <a:xfrm>
            <a:off x="2176463" y="217488"/>
            <a:ext cx="479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</a:t>
            </a:r>
          </a:p>
        </p:txBody>
      </p:sp>
      <p:sp>
        <p:nvSpPr>
          <p:cNvPr id="70659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7434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</a:rPr>
              <a:t>Cirigliano, Profumo and Ramsey-Musolf, JHEP 2009; DoE NP Long Range Plan</a:t>
            </a:r>
          </a:p>
        </p:txBody>
      </p:sp>
      <p:grpSp>
        <p:nvGrpSpPr>
          <p:cNvPr id="70660" name="Group 19"/>
          <p:cNvGrpSpPr>
            <a:grpSpLocks/>
          </p:cNvGrpSpPr>
          <p:nvPr/>
        </p:nvGrpSpPr>
        <p:grpSpPr bwMode="auto">
          <a:xfrm>
            <a:off x="322263" y="958850"/>
            <a:ext cx="3914775" cy="4560888"/>
            <a:chOff x="322704" y="958890"/>
            <a:chExt cx="3914800" cy="4561202"/>
          </a:xfrm>
        </p:grpSpPr>
        <p:sp>
          <p:nvSpPr>
            <p:cNvPr id="22" name="Rounded Rectangle 21"/>
            <p:cNvSpPr/>
            <p:nvPr/>
          </p:nvSpPr>
          <p:spPr>
            <a:xfrm>
              <a:off x="1283147" y="958890"/>
              <a:ext cx="2954357" cy="456120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662" name="TextBox 10"/>
            <p:cNvSpPr txBox="1">
              <a:spLocks noChangeArrowheads="1"/>
            </p:cNvSpPr>
            <p:nvPr/>
          </p:nvSpPr>
          <p:spPr bwMode="auto">
            <a:xfrm>
              <a:off x="322704" y="1149179"/>
              <a:ext cx="2464687" cy="707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charset="0"/>
                </a:rPr>
                <a:t>Within Reach of Large</a:t>
              </a:r>
            </a:p>
            <a:p>
              <a:pPr algn="ctr" eaLnBrk="1" hangingPunct="1"/>
              <a:r>
                <a:rPr lang="en-US" sz="2000">
                  <a:latin typeface="Calibri" charset="0"/>
                </a:rPr>
                <a:t>Hadron Collider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867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03275"/>
            <a:ext cx="5964238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extBox 7"/>
          <p:cNvSpPr txBox="1">
            <a:spLocks noChangeArrowheads="1"/>
          </p:cNvSpPr>
          <p:nvPr/>
        </p:nvSpPr>
        <p:spPr bwMode="auto">
          <a:xfrm>
            <a:off x="2176463" y="217488"/>
            <a:ext cx="479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</a:t>
            </a:r>
          </a:p>
        </p:txBody>
      </p:sp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7434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</a:rPr>
              <a:t>Cirigliano, Profumo and Ramsey-Musolf, JHEP 2009; DoE NP Long Range Plan</a:t>
            </a:r>
          </a:p>
        </p:txBody>
      </p:sp>
      <p:grpSp>
        <p:nvGrpSpPr>
          <p:cNvPr id="71684" name="Group 19"/>
          <p:cNvGrpSpPr>
            <a:grpSpLocks/>
          </p:cNvGrpSpPr>
          <p:nvPr/>
        </p:nvGrpSpPr>
        <p:grpSpPr bwMode="auto">
          <a:xfrm>
            <a:off x="1970088" y="958850"/>
            <a:ext cx="4224337" cy="4897438"/>
            <a:chOff x="1970194" y="958890"/>
            <a:chExt cx="4224076" cy="4898108"/>
          </a:xfrm>
        </p:grpSpPr>
        <p:sp>
          <p:nvSpPr>
            <p:cNvPr id="22" name="Rounded Rectangle 21"/>
            <p:cNvSpPr/>
            <p:nvPr/>
          </p:nvSpPr>
          <p:spPr>
            <a:xfrm>
              <a:off x="1970194" y="958890"/>
              <a:ext cx="4224076" cy="489810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686" name="TextBox 10"/>
            <p:cNvSpPr txBox="1">
              <a:spLocks noChangeArrowheads="1"/>
            </p:cNvSpPr>
            <p:nvPr/>
          </p:nvSpPr>
          <p:spPr bwMode="auto">
            <a:xfrm>
              <a:off x="3700393" y="4643750"/>
              <a:ext cx="1914030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charset="0"/>
                </a:rPr>
                <a:t>Within Reach of </a:t>
              </a:r>
            </a:p>
            <a:p>
              <a:pPr algn="ctr" eaLnBrk="1" hangingPunct="1"/>
              <a:r>
                <a:rPr lang="en-US" sz="2000">
                  <a:latin typeface="Calibri" charset="0"/>
                </a:rPr>
                <a:t>Next-Generation</a:t>
              </a:r>
            </a:p>
            <a:p>
              <a:pPr algn="ctr" eaLnBrk="1" hangingPunct="1"/>
              <a:r>
                <a:rPr lang="en-US" sz="2000">
                  <a:latin typeface="Calibri" charset="0"/>
                </a:rPr>
                <a:t>EDM Searches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2585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071284"/>
            <a:ext cx="5720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Profumo, Ramsey-</a:t>
            </a:r>
            <a:r>
              <a:rPr lang="en-US" sz="1800" i="1" dirty="0" err="1" smtClean="0">
                <a:latin typeface="Calibri" charset="0"/>
              </a:rPr>
              <a:t>Musolf</a:t>
            </a:r>
            <a:r>
              <a:rPr lang="en-US" sz="1800" i="1" dirty="0">
                <a:latin typeface="Calibri" charset="0"/>
              </a:rPr>
              <a:t> </a:t>
            </a:r>
            <a:r>
              <a:rPr lang="en-US" sz="1800" i="1" dirty="0" smtClean="0">
                <a:latin typeface="Calibri" charset="0"/>
              </a:rPr>
              <a:t>and Wainwright, 2012</a:t>
            </a:r>
          </a:p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 and Wainwright, 2012 and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473" y="1538743"/>
            <a:ext cx="617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fate of </a:t>
            </a:r>
            <a:r>
              <a:rPr lang="en-US" sz="2800" b="1" dirty="0" err="1" smtClean="0">
                <a:solidFill>
                  <a:srgbClr val="FF0000"/>
                </a:solidFill>
              </a:rPr>
              <a:t>sfermion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(e.g. stop) sources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9473" y="2933026"/>
            <a:ext cx="7237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Accidental SUSY </a:t>
            </a:r>
            <a:r>
              <a:rPr lang="en-US" sz="2800" dirty="0" smtClean="0"/>
              <a:t>baryogenesis and dark matter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79473" y="4327309"/>
            <a:ext cx="744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 (next-to-minimal) </a:t>
            </a:r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r>
              <a:rPr lang="en-US" sz="2800" dirty="0" smtClean="0"/>
              <a:t> that does </a:t>
            </a:r>
            <a:r>
              <a:rPr lang="en-US" sz="2800" b="1" dirty="0" smtClean="0">
                <a:solidFill>
                  <a:srgbClr val="FF0000"/>
                </a:solidFill>
              </a:rPr>
              <a:t>everything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45479" y="153164"/>
            <a:ext cx="145304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Outline</a:t>
            </a:r>
            <a:endParaRPr lang="en-US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767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2957444" y="153164"/>
            <a:ext cx="331172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Calibri" charset="0"/>
              </a:rPr>
              <a:t>Sfermion</a:t>
            </a:r>
            <a:r>
              <a:rPr lang="en-US" sz="3200" b="1" dirty="0" smtClean="0">
                <a:latin typeface="Calibri" charset="0"/>
              </a:rPr>
              <a:t> sources?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5370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Profumo, Ramsey-</a:t>
            </a:r>
            <a:r>
              <a:rPr lang="en-US" sz="1800" i="1" dirty="0" err="1" smtClean="0">
                <a:latin typeface="Calibri" charset="0"/>
              </a:rPr>
              <a:t>Musolf</a:t>
            </a:r>
            <a:r>
              <a:rPr lang="en-US" sz="1800" i="1" dirty="0" smtClean="0">
                <a:latin typeface="Calibri" charset="0"/>
              </a:rPr>
              <a:t>, Wainwright, 2012</a:t>
            </a:r>
            <a:endParaRPr lang="en-US" sz="1800" i="1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26" y="932472"/>
            <a:ext cx="5605212" cy="5461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2438" y="2682298"/>
            <a:ext cx="2208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Mercury EDM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32438" y="3638091"/>
            <a:ext cx="2191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Neutron EDM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32438" y="4593884"/>
            <a:ext cx="21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Electron EDM</a:t>
            </a:r>
            <a:endParaRPr lang="en-US" sz="28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3658974" y="2943908"/>
            <a:ext cx="2873464" cy="295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3658974" y="3899701"/>
            <a:ext cx="2873464" cy="1400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3918148" y="4855494"/>
            <a:ext cx="2614290" cy="79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1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071284"/>
            <a:ext cx="5370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Profumo, Ramsey-</a:t>
            </a:r>
            <a:r>
              <a:rPr lang="en-US" sz="1800" i="1" dirty="0" err="1" smtClean="0">
                <a:latin typeface="Calibri" charset="0"/>
              </a:rPr>
              <a:t>Musolf</a:t>
            </a:r>
            <a:r>
              <a:rPr lang="en-US" sz="1800" i="1" dirty="0" smtClean="0">
                <a:latin typeface="Calibri" charset="0"/>
              </a:rPr>
              <a:t>, Wainwright, 2012</a:t>
            </a:r>
          </a:p>
          <a:p>
            <a:pPr eaLnBrk="1" hangingPunct="1"/>
            <a:r>
              <a:rPr lang="en-US" sz="1800" i="1" dirty="0" err="1" smtClean="0">
                <a:latin typeface="Calibri" charset="0"/>
              </a:rPr>
              <a:t>Carena</a:t>
            </a:r>
            <a:r>
              <a:rPr lang="en-US" sz="1800" i="1" dirty="0" smtClean="0">
                <a:latin typeface="Calibri" charset="0"/>
              </a:rPr>
              <a:t>, </a:t>
            </a:r>
            <a:r>
              <a:rPr lang="en-US" sz="1800" i="1" dirty="0" err="1" smtClean="0">
                <a:latin typeface="Calibri" charset="0"/>
              </a:rPr>
              <a:t>Gori</a:t>
            </a:r>
            <a:r>
              <a:rPr lang="en-US" sz="1800" i="1" dirty="0" smtClean="0">
                <a:latin typeface="Calibri" charset="0"/>
              </a:rPr>
              <a:t>, Shah, Wagner and Wang,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473" y="1538743"/>
            <a:ext cx="7891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Stop</a:t>
            </a:r>
            <a:r>
              <a:rPr lang="en-US" sz="2800" dirty="0" smtClean="0"/>
              <a:t> (and </a:t>
            </a:r>
            <a:r>
              <a:rPr lang="en-US" sz="2800" dirty="0" err="1" smtClean="0"/>
              <a:t>sbottom</a:t>
            </a:r>
            <a:r>
              <a:rPr lang="en-US" sz="2800" dirty="0" smtClean="0"/>
              <a:t>, at large </a:t>
            </a:r>
            <a:r>
              <a:rPr lang="en-US" sz="2800" dirty="0" err="1" smtClean="0"/>
              <a:t>tan</a:t>
            </a:r>
            <a:r>
              <a:rPr lang="en-US" sz="2800" dirty="0" err="1" smtClean="0">
                <a:latin typeface="Symbol" charset="2"/>
                <a:cs typeface="Symbol" charset="2"/>
              </a:rPr>
              <a:t>b</a:t>
            </a:r>
            <a:r>
              <a:rPr lang="en-US" sz="2800" dirty="0" smtClean="0"/>
              <a:t>) resonant sources </a:t>
            </a:r>
          </a:p>
          <a:p>
            <a:r>
              <a:rPr lang="en-US" sz="2800" dirty="0" smtClean="0"/>
              <a:t>   are </a:t>
            </a:r>
            <a:r>
              <a:rPr lang="en-US" sz="2800" b="1" dirty="0" smtClean="0">
                <a:solidFill>
                  <a:srgbClr val="FF0000"/>
                </a:solidFill>
              </a:rPr>
              <a:t>ruled out</a:t>
            </a:r>
            <a:r>
              <a:rPr lang="en-US" sz="2800" dirty="0" smtClean="0"/>
              <a:t> by EDM searches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9473" y="3148470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Statement </a:t>
            </a:r>
            <a:r>
              <a:rPr lang="en-US" sz="2800" b="1" dirty="0" smtClean="0">
                <a:solidFill>
                  <a:srgbClr val="FF0000"/>
                </a:solidFill>
              </a:rPr>
              <a:t>robust</a:t>
            </a:r>
            <a:r>
              <a:rPr lang="en-US" sz="2800" dirty="0" smtClean="0"/>
              <a:t> to &gt;&gt;factor 10 systematics in Y</a:t>
            </a:r>
            <a:r>
              <a:rPr lang="en-US" sz="2800" baseline="-25000" dirty="0" smtClean="0"/>
              <a:t>B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79473" y="4327309"/>
            <a:ext cx="8263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Resonant </a:t>
            </a:r>
            <a:r>
              <a:rPr lang="en-US" sz="2800" b="1" dirty="0" err="1" smtClean="0">
                <a:solidFill>
                  <a:srgbClr val="FF0000"/>
                </a:solidFill>
              </a:rPr>
              <a:t>stau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sources OK, but extremely finely tuned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(Higgs connection? light </a:t>
            </a:r>
            <a:r>
              <a:rPr lang="en-US" sz="2800" dirty="0" err="1" smtClean="0"/>
              <a:t>staus</a:t>
            </a:r>
            <a:r>
              <a:rPr lang="en-US" sz="2800" dirty="0" smtClean="0"/>
              <a:t> could enhance </a:t>
            </a:r>
            <a:r>
              <a:rPr lang="en-US" sz="2800" dirty="0" err="1" smtClean="0"/>
              <a:t>h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sz="2800" dirty="0" smtClean="0"/>
              <a:t>)</a:t>
            </a:r>
            <a:endParaRPr lang="en-US" sz="2800" baseline="-25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7444" y="153164"/>
            <a:ext cx="331172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Calibri" charset="0"/>
              </a:rPr>
              <a:t>Sfermion</a:t>
            </a:r>
            <a:r>
              <a:rPr lang="en-US" sz="3200" b="1" dirty="0" smtClean="0">
                <a:latin typeface="Calibri" charset="0"/>
              </a:rPr>
              <a:t> sources?</a:t>
            </a:r>
            <a:endParaRPr lang="en-US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952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660400" y="217488"/>
            <a:ext cx="81451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Calibri" charset="0"/>
              </a:rPr>
              <a:t>SUSY Electro</a:t>
            </a:r>
            <a:r>
              <a:rPr lang="en-US" sz="3200" b="1" dirty="0">
                <a:latin typeface="Calibri" charset="0"/>
              </a:rPr>
              <a:t>-Weak </a:t>
            </a:r>
            <a:r>
              <a:rPr lang="en-US" sz="3200" b="1" dirty="0" smtClean="0">
                <a:latin typeface="Calibri" charset="0"/>
              </a:rPr>
              <a:t>Baryogenesis Sources</a:t>
            </a:r>
          </a:p>
          <a:p>
            <a:pPr algn="ctr" eaLnBrk="1" hangingPunct="1"/>
            <a:r>
              <a:rPr lang="en-US" sz="3200" b="1" dirty="0" smtClean="0">
                <a:latin typeface="Calibri" charset="0"/>
              </a:rPr>
              <a:t>must be </a:t>
            </a:r>
            <a:r>
              <a:rPr lang="en-US" sz="3200" b="1" dirty="0" err="1" smtClean="0">
                <a:latin typeface="Calibri" charset="0"/>
              </a:rPr>
              <a:t>fermionic</a:t>
            </a:r>
            <a:r>
              <a:rPr lang="en-US" sz="3200" b="1" dirty="0" smtClean="0">
                <a:latin typeface="Calibri" charset="0"/>
              </a:rPr>
              <a:t> (resonant </a:t>
            </a:r>
            <a:r>
              <a:rPr lang="en-US" sz="3200" b="1" dirty="0" err="1" smtClean="0">
                <a:latin typeface="Calibri" charset="0"/>
              </a:rPr>
              <a:t>higgsino-gaugino</a:t>
            </a:r>
            <a:r>
              <a:rPr lang="en-US" sz="3200" b="1" dirty="0" smtClean="0">
                <a:latin typeface="Calibri" charset="0"/>
              </a:rPr>
              <a:t>)</a:t>
            </a:r>
            <a:endParaRPr lang="en-US" sz="3200" b="1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6057" y="2557463"/>
            <a:ext cx="3386138" cy="2305050"/>
            <a:chOff x="755650" y="2341563"/>
            <a:chExt cx="3386138" cy="230505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55650" y="2341563"/>
              <a:ext cx="3386138" cy="2305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295400" y="2917825"/>
              <a:ext cx="288925" cy="2889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476375" y="3205163"/>
              <a:ext cx="576263" cy="504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052638" y="3709988"/>
              <a:ext cx="7921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844800" y="3133725"/>
              <a:ext cx="576263" cy="576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1260475" y="3709988"/>
              <a:ext cx="792163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844800" y="3709988"/>
              <a:ext cx="720725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258888" y="2773363"/>
              <a:ext cx="3619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800"/>
                <a:t>x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382963" y="2917825"/>
              <a:ext cx="288925" cy="2889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346450" y="2773363"/>
              <a:ext cx="3619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800"/>
                <a:t>x</a:t>
              </a: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702359"/>
                </p:ext>
              </p:extLst>
            </p:nvPr>
          </p:nvGraphicFramePr>
          <p:xfrm>
            <a:off x="1905000" y="3790950"/>
            <a:ext cx="101123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3" name="Equation" r:id="rId3" imgW="609480" imgH="215640" progId="Equation.3">
                    <p:embed/>
                  </p:oleObj>
                </mc:Choice>
                <mc:Fallback>
                  <p:oleObj name="Equation" r:id="rId3" imgW="609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790950"/>
                          <a:ext cx="101123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5255524"/>
                </p:ext>
              </p:extLst>
            </p:nvPr>
          </p:nvGraphicFramePr>
          <p:xfrm>
            <a:off x="771525" y="3644900"/>
            <a:ext cx="950913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4" name="Equation" r:id="rId5" imgW="419040" imgH="241200" progId="Equation.3">
                    <p:embed/>
                  </p:oleObj>
                </mc:Choice>
                <mc:Fallback>
                  <p:oleObj name="Equation" r:id="rId5" imgW="419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25" y="3644900"/>
                          <a:ext cx="950913" cy="549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0797715"/>
                </p:ext>
              </p:extLst>
            </p:nvPr>
          </p:nvGraphicFramePr>
          <p:xfrm>
            <a:off x="3276600" y="3644900"/>
            <a:ext cx="4032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5" name="Equation" r:id="rId7" imgW="177480" imgH="203040" progId="Equation.3">
                    <p:embed/>
                  </p:oleObj>
                </mc:Choice>
                <mc:Fallback>
                  <p:oleObj name="Equation" r:id="rId7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644900"/>
                          <a:ext cx="403225" cy="461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0685407"/>
                </p:ext>
              </p:extLst>
            </p:nvPr>
          </p:nvGraphicFramePr>
          <p:xfrm>
            <a:off x="1116013" y="2413000"/>
            <a:ext cx="6365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6" name="Equation" r:id="rId9" imgW="304560" imgH="203040" progId="Equation.3">
                    <p:embed/>
                  </p:oleObj>
                </mc:Choice>
                <mc:Fallback>
                  <p:oleObj name="Equation" r:id="rId9" imgW="304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013" y="2413000"/>
                          <a:ext cx="63658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820149"/>
                </p:ext>
              </p:extLst>
            </p:nvPr>
          </p:nvGraphicFramePr>
          <p:xfrm>
            <a:off x="3205163" y="2413000"/>
            <a:ext cx="66357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7" name="Equation" r:id="rId11" imgW="317160" imgH="203040" progId="Equation.3">
                    <p:embed/>
                  </p:oleObj>
                </mc:Choice>
                <mc:Fallback>
                  <p:oleObj name="Equation" r:id="rId11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5163" y="2413000"/>
                          <a:ext cx="663575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395973"/>
                </p:ext>
              </p:extLst>
            </p:nvPr>
          </p:nvGraphicFramePr>
          <p:xfrm>
            <a:off x="2051050" y="3213100"/>
            <a:ext cx="747713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8" name="Equation" r:id="rId13" imgW="342720" imgH="241200" progId="Equation.3">
                    <p:embed/>
                  </p:oleObj>
                </mc:Choice>
                <mc:Fallback>
                  <p:oleObj name="Equation" r:id="rId13" imgW="342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050" y="3213100"/>
                          <a:ext cx="747713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687670"/>
              </p:ext>
            </p:extLst>
          </p:nvPr>
        </p:nvGraphicFramePr>
        <p:xfrm>
          <a:off x="5806613" y="3112294"/>
          <a:ext cx="2116105" cy="89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Equation" r:id="rId15" imgW="571320" imgH="241200" progId="Equation.3">
                  <p:embed/>
                </p:oleObj>
              </mc:Choice>
              <mc:Fallback>
                <p:oleObj name="Equation" r:id="rId15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613" y="3112294"/>
                        <a:ext cx="2116105" cy="8945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4179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Cirigliano</a:t>
            </a:r>
            <a:r>
              <a:rPr lang="en-US" sz="1800" i="1" dirty="0" smtClean="0">
                <a:latin typeface="Calibri" charset="0"/>
              </a:rPr>
              <a:t>, Profumo, Ramsey-</a:t>
            </a:r>
            <a:r>
              <a:rPr lang="en-US" sz="1800" i="1" dirty="0" err="1" smtClean="0">
                <a:latin typeface="Calibri" charset="0"/>
              </a:rPr>
              <a:t>Musolf</a:t>
            </a:r>
            <a:r>
              <a:rPr lang="en-US" sz="1800" i="1" dirty="0" smtClean="0">
                <a:latin typeface="Calibri" charset="0"/>
              </a:rPr>
              <a:t>, 2006</a:t>
            </a:r>
            <a:endParaRPr lang="en-US" sz="18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379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1606387" y="201733"/>
            <a:ext cx="58937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Calibri" charset="0"/>
              </a:rPr>
              <a:t>SUSY Electro</a:t>
            </a:r>
            <a:r>
              <a:rPr lang="en-US" sz="3200" b="1" dirty="0">
                <a:latin typeface="Calibri" charset="0"/>
              </a:rPr>
              <a:t>-Weak </a:t>
            </a:r>
            <a:r>
              <a:rPr lang="en-US" sz="3200" b="1" dirty="0" smtClean="0">
                <a:latin typeface="Calibri" charset="0"/>
              </a:rPr>
              <a:t>Baryogenesis:</a:t>
            </a:r>
          </a:p>
          <a:p>
            <a:pPr algn="ctr" eaLnBrk="1" hangingPunct="1"/>
            <a:r>
              <a:rPr lang="en-US" sz="3200" b="1" dirty="0" smtClean="0">
                <a:latin typeface="Calibri" charset="0"/>
              </a:rPr>
              <a:t>the connection with Dark Matter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2367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>
                <a:latin typeface="Calibri" charset="0"/>
              </a:rPr>
              <a:t>Kozaczuk</a:t>
            </a:r>
            <a:r>
              <a:rPr lang="en-US" sz="1800" i="1" dirty="0">
                <a:latin typeface="Calibri" charset="0"/>
              </a:rPr>
              <a:t> and </a:t>
            </a:r>
            <a:r>
              <a:rPr lang="en-US" sz="1800" i="1" dirty="0" smtClean="0">
                <a:latin typeface="Calibri" charset="0"/>
              </a:rPr>
              <a:t>Profumo</a:t>
            </a:r>
            <a:endParaRPr lang="en-US" sz="1800" i="1" dirty="0">
              <a:latin typeface="Calibri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84150" y="1992313"/>
            <a:ext cx="576263" cy="3600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" name="Picture 3" descr="sketch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985963"/>
            <a:ext cx="6065838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27663" y="4433888"/>
            <a:ext cx="3716338" cy="1098551"/>
            <a:chOff x="5427663" y="4433888"/>
            <a:chExt cx="3716338" cy="1098551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5427663" y="4451351"/>
              <a:ext cx="3716338" cy="10810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5535613" y="4433888"/>
              <a:ext cx="3587750" cy="1001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170000"/>
                </a:lnSpc>
              </a:pPr>
              <a:r>
                <a:rPr lang="en-US" sz="1800" b="1" i="1" dirty="0"/>
                <a:t>(a)</a:t>
              </a:r>
              <a:r>
                <a:rPr lang="en-US" sz="1800" dirty="0"/>
                <a:t>: EWB and DM are “</a:t>
              </a:r>
              <a:r>
                <a:rPr lang="en-US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unrelated”</a:t>
              </a:r>
            </a:p>
            <a:p>
              <a:pPr algn="l" eaLnBrk="1" hangingPunct="1">
                <a:lnSpc>
                  <a:spcPct val="170000"/>
                </a:lnSpc>
              </a:pPr>
              <a:r>
                <a:rPr lang="en-US" sz="1800" b="1" i="1" dirty="0"/>
                <a:t>(b)</a:t>
              </a:r>
              <a:r>
                <a:rPr lang="en-US" sz="1800" dirty="0"/>
                <a:t>: EWB-DM </a:t>
              </a:r>
              <a:r>
                <a:rPr lang="en-US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connection</a:t>
              </a:r>
            </a:p>
          </p:txBody>
        </p:sp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 rot="16200000">
            <a:off x="-41275" y="3441701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1" i="1"/>
              <a:t>Mass 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400050" y="2784476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72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852" y="3794311"/>
            <a:ext cx="1446648" cy="20808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660400" y="217488"/>
            <a:ext cx="772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 and Dark Matter</a:t>
            </a:r>
          </a:p>
        </p:txBody>
      </p: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2348038" y="3887783"/>
            <a:ext cx="887413" cy="1893888"/>
            <a:chOff x="8077200" y="849313"/>
            <a:chExt cx="887413" cy="1893888"/>
          </a:xfrm>
        </p:grpSpPr>
        <p:grpSp>
          <p:nvGrpSpPr>
            <p:cNvPr id="35" name="Group 26"/>
            <p:cNvGrpSpPr>
              <a:grpSpLocks/>
            </p:cNvGrpSpPr>
            <p:nvPr/>
          </p:nvGrpSpPr>
          <p:grpSpPr bwMode="auto">
            <a:xfrm>
              <a:off x="8129588" y="1262077"/>
              <a:ext cx="835025" cy="1293818"/>
              <a:chOff x="1066" y="2931"/>
              <a:chExt cx="725" cy="1043"/>
            </a:xfrm>
          </p:grpSpPr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 rot="-2392388">
                <a:off x="1318" y="3021"/>
                <a:ext cx="473" cy="44"/>
              </a:xfrm>
              <a:custGeom>
                <a:avLst/>
                <a:gdLst>
                  <a:gd name="T0" fmla="*/ 0 w 1361"/>
                  <a:gd name="T1" fmla="*/ 0 h 355"/>
                  <a:gd name="T2" fmla="*/ 0 w 1361"/>
                  <a:gd name="T3" fmla="*/ 0 h 355"/>
                  <a:gd name="T4" fmla="*/ 0 w 1361"/>
                  <a:gd name="T5" fmla="*/ 0 h 355"/>
                  <a:gd name="T6" fmla="*/ 0 w 1361"/>
                  <a:gd name="T7" fmla="*/ 0 h 355"/>
                  <a:gd name="T8" fmla="*/ 0 w 1361"/>
                  <a:gd name="T9" fmla="*/ 0 h 355"/>
                  <a:gd name="T10" fmla="*/ 0 w 1361"/>
                  <a:gd name="T11" fmla="*/ 0 h 355"/>
                  <a:gd name="T12" fmla="*/ 0 w 1361"/>
                  <a:gd name="T13" fmla="*/ 0 h 355"/>
                  <a:gd name="T14" fmla="*/ 0 w 1361"/>
                  <a:gd name="T15" fmla="*/ 0 h 355"/>
                  <a:gd name="T16" fmla="*/ 0 w 1361"/>
                  <a:gd name="T17" fmla="*/ 0 h 355"/>
                  <a:gd name="T18" fmla="*/ 0 w 1361"/>
                  <a:gd name="T19" fmla="*/ 0 h 355"/>
                  <a:gd name="T20" fmla="*/ 0 w 1361"/>
                  <a:gd name="T21" fmla="*/ 0 h 355"/>
                  <a:gd name="T22" fmla="*/ 0 w 1361"/>
                  <a:gd name="T23" fmla="*/ 0 h 3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1"/>
                  <a:gd name="T37" fmla="*/ 0 h 355"/>
                  <a:gd name="T38" fmla="*/ 1361 w 1361"/>
                  <a:gd name="T39" fmla="*/ 355 h 3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1" h="355">
                    <a:moveTo>
                      <a:pt x="0" y="204"/>
                    </a:moveTo>
                    <a:cubicBezTo>
                      <a:pt x="45" y="102"/>
                      <a:pt x="91" y="0"/>
                      <a:pt x="136" y="23"/>
                    </a:cubicBezTo>
                    <a:cubicBezTo>
                      <a:pt x="181" y="46"/>
                      <a:pt x="227" y="340"/>
                      <a:pt x="272" y="340"/>
                    </a:cubicBezTo>
                    <a:cubicBezTo>
                      <a:pt x="317" y="340"/>
                      <a:pt x="363" y="23"/>
                      <a:pt x="408" y="23"/>
                    </a:cubicBezTo>
                    <a:cubicBezTo>
                      <a:pt x="453" y="23"/>
                      <a:pt x="499" y="340"/>
                      <a:pt x="544" y="340"/>
                    </a:cubicBezTo>
                    <a:cubicBezTo>
                      <a:pt x="589" y="340"/>
                      <a:pt x="642" y="23"/>
                      <a:pt x="680" y="23"/>
                    </a:cubicBezTo>
                    <a:cubicBezTo>
                      <a:pt x="718" y="23"/>
                      <a:pt x="733" y="333"/>
                      <a:pt x="771" y="340"/>
                    </a:cubicBezTo>
                    <a:cubicBezTo>
                      <a:pt x="809" y="347"/>
                      <a:pt x="869" y="68"/>
                      <a:pt x="907" y="68"/>
                    </a:cubicBezTo>
                    <a:cubicBezTo>
                      <a:pt x="945" y="68"/>
                      <a:pt x="960" y="340"/>
                      <a:pt x="998" y="340"/>
                    </a:cubicBezTo>
                    <a:cubicBezTo>
                      <a:pt x="1036" y="340"/>
                      <a:pt x="1089" y="68"/>
                      <a:pt x="1134" y="68"/>
                    </a:cubicBezTo>
                    <a:cubicBezTo>
                      <a:pt x="1179" y="68"/>
                      <a:pt x="1232" y="325"/>
                      <a:pt x="1270" y="340"/>
                    </a:cubicBezTo>
                    <a:cubicBezTo>
                      <a:pt x="1308" y="355"/>
                      <a:pt x="1346" y="189"/>
                      <a:pt x="1361" y="159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 rot="-7947900">
                <a:off x="1304" y="3716"/>
                <a:ext cx="473" cy="44"/>
              </a:xfrm>
              <a:custGeom>
                <a:avLst/>
                <a:gdLst>
                  <a:gd name="T0" fmla="*/ 0 w 1361"/>
                  <a:gd name="T1" fmla="*/ 0 h 355"/>
                  <a:gd name="T2" fmla="*/ 0 w 1361"/>
                  <a:gd name="T3" fmla="*/ 0 h 355"/>
                  <a:gd name="T4" fmla="*/ 0 w 1361"/>
                  <a:gd name="T5" fmla="*/ 0 h 355"/>
                  <a:gd name="T6" fmla="*/ 0 w 1361"/>
                  <a:gd name="T7" fmla="*/ 0 h 355"/>
                  <a:gd name="T8" fmla="*/ 0 w 1361"/>
                  <a:gd name="T9" fmla="*/ 0 h 355"/>
                  <a:gd name="T10" fmla="*/ 0 w 1361"/>
                  <a:gd name="T11" fmla="*/ 0 h 355"/>
                  <a:gd name="T12" fmla="*/ 0 w 1361"/>
                  <a:gd name="T13" fmla="*/ 0 h 355"/>
                  <a:gd name="T14" fmla="*/ 0 w 1361"/>
                  <a:gd name="T15" fmla="*/ 0 h 355"/>
                  <a:gd name="T16" fmla="*/ 0 w 1361"/>
                  <a:gd name="T17" fmla="*/ 0 h 355"/>
                  <a:gd name="T18" fmla="*/ 0 w 1361"/>
                  <a:gd name="T19" fmla="*/ 0 h 355"/>
                  <a:gd name="T20" fmla="*/ 0 w 1361"/>
                  <a:gd name="T21" fmla="*/ 0 h 355"/>
                  <a:gd name="T22" fmla="*/ 0 w 1361"/>
                  <a:gd name="T23" fmla="*/ 0 h 3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1"/>
                  <a:gd name="T37" fmla="*/ 0 h 355"/>
                  <a:gd name="T38" fmla="*/ 1361 w 1361"/>
                  <a:gd name="T39" fmla="*/ 355 h 3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1" h="355">
                    <a:moveTo>
                      <a:pt x="0" y="204"/>
                    </a:moveTo>
                    <a:cubicBezTo>
                      <a:pt x="45" y="102"/>
                      <a:pt x="91" y="0"/>
                      <a:pt x="136" y="23"/>
                    </a:cubicBezTo>
                    <a:cubicBezTo>
                      <a:pt x="181" y="46"/>
                      <a:pt x="227" y="340"/>
                      <a:pt x="272" y="340"/>
                    </a:cubicBezTo>
                    <a:cubicBezTo>
                      <a:pt x="317" y="340"/>
                      <a:pt x="363" y="23"/>
                      <a:pt x="408" y="23"/>
                    </a:cubicBezTo>
                    <a:cubicBezTo>
                      <a:pt x="453" y="23"/>
                      <a:pt x="499" y="340"/>
                      <a:pt x="544" y="340"/>
                    </a:cubicBezTo>
                    <a:cubicBezTo>
                      <a:pt x="589" y="340"/>
                      <a:pt x="642" y="23"/>
                      <a:pt x="680" y="23"/>
                    </a:cubicBezTo>
                    <a:cubicBezTo>
                      <a:pt x="718" y="23"/>
                      <a:pt x="733" y="333"/>
                      <a:pt x="771" y="340"/>
                    </a:cubicBezTo>
                    <a:cubicBezTo>
                      <a:pt x="809" y="347"/>
                      <a:pt x="869" y="68"/>
                      <a:pt x="907" y="68"/>
                    </a:cubicBezTo>
                    <a:cubicBezTo>
                      <a:pt x="945" y="68"/>
                      <a:pt x="960" y="340"/>
                      <a:pt x="998" y="340"/>
                    </a:cubicBezTo>
                    <a:cubicBezTo>
                      <a:pt x="1036" y="340"/>
                      <a:pt x="1089" y="68"/>
                      <a:pt x="1134" y="68"/>
                    </a:cubicBezTo>
                    <a:cubicBezTo>
                      <a:pt x="1179" y="68"/>
                      <a:pt x="1232" y="325"/>
                      <a:pt x="1270" y="340"/>
                    </a:cubicBezTo>
                    <a:cubicBezTo>
                      <a:pt x="1308" y="355"/>
                      <a:pt x="1346" y="189"/>
                      <a:pt x="1361" y="159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" name="AutoShape 15"/>
              <p:cNvCxnSpPr>
                <a:cxnSpLocks noChangeShapeType="1"/>
                <a:stCxn id="42" idx="0"/>
                <a:endCxn id="43" idx="11"/>
              </p:cNvCxnSpPr>
              <p:nvPr/>
            </p:nvCxnSpPr>
            <p:spPr bwMode="auto">
              <a:xfrm>
                <a:off x="1375" y="3197"/>
                <a:ext cx="5" cy="368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16"/>
              <p:cNvCxnSpPr>
                <a:cxnSpLocks noChangeShapeType="1"/>
                <a:stCxn id="42" idx="0"/>
              </p:cNvCxnSpPr>
              <p:nvPr/>
            </p:nvCxnSpPr>
            <p:spPr bwMode="auto">
              <a:xfrm flipH="1" flipV="1">
                <a:off x="1066" y="2931"/>
                <a:ext cx="309" cy="266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17"/>
              <p:cNvCxnSpPr>
                <a:cxnSpLocks noChangeShapeType="1"/>
                <a:stCxn id="43" idx="11"/>
              </p:cNvCxnSpPr>
              <p:nvPr/>
            </p:nvCxnSpPr>
            <p:spPr bwMode="auto">
              <a:xfrm flipH="1">
                <a:off x="1066" y="3565"/>
                <a:ext cx="314" cy="319"/>
              </a:xfrm>
              <a:prstGeom prst="straightConnector1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" name="TextBox 39"/>
            <p:cNvSpPr txBox="1">
              <a:spLocks noChangeArrowheads="1"/>
            </p:cNvSpPr>
            <p:nvPr/>
          </p:nvSpPr>
          <p:spPr bwMode="auto">
            <a:xfrm>
              <a:off x="8077200" y="1608138"/>
              <a:ext cx="457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W</a:t>
              </a:r>
            </a:p>
          </p:txBody>
        </p:sp>
        <p:sp>
          <p:nvSpPr>
            <p:cNvPr id="37" name="TextBox 40"/>
            <p:cNvSpPr txBox="1">
              <a:spLocks noChangeArrowheads="1"/>
            </p:cNvSpPr>
            <p:nvPr/>
          </p:nvSpPr>
          <p:spPr bwMode="auto">
            <a:xfrm>
              <a:off x="8153400" y="2373313"/>
              <a:ext cx="406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38" name="TextBox 41"/>
            <p:cNvSpPr txBox="1">
              <a:spLocks noChangeArrowheads="1"/>
            </p:cNvSpPr>
            <p:nvPr/>
          </p:nvSpPr>
          <p:spPr bwMode="auto">
            <a:xfrm>
              <a:off x="8153400" y="1001713"/>
              <a:ext cx="406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39" name="TextBox 42"/>
            <p:cNvSpPr txBox="1">
              <a:spLocks noChangeArrowheads="1"/>
            </p:cNvSpPr>
            <p:nvPr/>
          </p:nvSpPr>
          <p:spPr bwMode="auto">
            <a:xfrm>
              <a:off x="8153400" y="849313"/>
              <a:ext cx="374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~</a:t>
              </a:r>
            </a:p>
          </p:txBody>
        </p:sp>
        <p:sp>
          <p:nvSpPr>
            <p:cNvPr id="40" name="TextBox 43"/>
            <p:cNvSpPr txBox="1">
              <a:spLocks noChangeArrowheads="1"/>
            </p:cNvSpPr>
            <p:nvPr/>
          </p:nvSpPr>
          <p:spPr bwMode="auto">
            <a:xfrm>
              <a:off x="8153400" y="1455738"/>
              <a:ext cx="374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~</a:t>
              </a:r>
            </a:p>
          </p:txBody>
        </p:sp>
        <p:sp>
          <p:nvSpPr>
            <p:cNvPr id="41" name="TextBox 44"/>
            <p:cNvSpPr txBox="1">
              <a:spLocks noChangeArrowheads="1"/>
            </p:cNvSpPr>
            <p:nvPr/>
          </p:nvSpPr>
          <p:spPr bwMode="auto">
            <a:xfrm>
              <a:off x="8153400" y="2220912"/>
              <a:ext cx="374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~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024371" y="1242461"/>
            <a:ext cx="1446648" cy="20808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2164279" y="1474046"/>
            <a:ext cx="1133475" cy="1617662"/>
            <a:chOff x="1545155" y="3855977"/>
            <a:chExt cx="1133410" cy="1617658"/>
          </a:xfrm>
        </p:grpSpPr>
        <p:grpSp>
          <p:nvGrpSpPr>
            <p:cNvPr id="67" name="Group 38"/>
            <p:cNvGrpSpPr>
              <a:grpSpLocks/>
            </p:cNvGrpSpPr>
            <p:nvPr/>
          </p:nvGrpSpPr>
          <p:grpSpPr bwMode="auto">
            <a:xfrm>
              <a:off x="1676400" y="4114800"/>
              <a:ext cx="1002165" cy="1358835"/>
              <a:chOff x="6624" y="3024"/>
              <a:chExt cx="672" cy="1008"/>
            </a:xfrm>
          </p:grpSpPr>
          <p:grpSp>
            <p:nvGrpSpPr>
              <p:cNvPr id="71" name="Group 39"/>
              <p:cNvGrpSpPr>
                <a:grpSpLocks/>
              </p:cNvGrpSpPr>
              <p:nvPr/>
            </p:nvGrpSpPr>
            <p:grpSpPr bwMode="auto">
              <a:xfrm rot="-5522725">
                <a:off x="6960" y="3696"/>
                <a:ext cx="336" cy="336"/>
                <a:chOff x="6624" y="3696"/>
                <a:chExt cx="336" cy="336"/>
              </a:xfrm>
            </p:grpSpPr>
            <p:sp>
              <p:nvSpPr>
                <p:cNvPr id="79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624" y="3696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6672" y="374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2" name="AutoShape 42"/>
              <p:cNvCxnSpPr>
                <a:cxnSpLocks noChangeShapeType="1"/>
              </p:cNvCxnSpPr>
              <p:nvPr/>
            </p:nvCxnSpPr>
            <p:spPr bwMode="auto">
              <a:xfrm>
                <a:off x="6672" y="3024"/>
                <a:ext cx="288" cy="240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6960" y="3024"/>
                <a:ext cx="240" cy="240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44"/>
              <p:cNvCxnSpPr>
                <a:cxnSpLocks noChangeShapeType="1"/>
              </p:cNvCxnSpPr>
              <p:nvPr/>
            </p:nvCxnSpPr>
            <p:spPr bwMode="auto">
              <a:xfrm>
                <a:off x="6960" y="3264"/>
                <a:ext cx="0" cy="384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5" name="Group 45"/>
              <p:cNvGrpSpPr>
                <a:grpSpLocks/>
              </p:cNvGrpSpPr>
              <p:nvPr/>
            </p:nvGrpSpPr>
            <p:grpSpPr bwMode="auto">
              <a:xfrm>
                <a:off x="6624" y="3696"/>
                <a:ext cx="336" cy="336"/>
                <a:chOff x="6624" y="3696"/>
                <a:chExt cx="336" cy="336"/>
              </a:xfrm>
            </p:grpSpPr>
            <p:sp>
              <p:nvSpPr>
                <p:cNvPr id="77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6624" y="3696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6672" y="3744"/>
                  <a:ext cx="288" cy="288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6" name="Oval 48" descr="Diagonali chiare verso il basso"/>
              <p:cNvSpPr>
                <a:spLocks noChangeArrowheads="1"/>
              </p:cNvSpPr>
              <p:nvPr/>
            </p:nvSpPr>
            <p:spPr bwMode="auto">
              <a:xfrm>
                <a:off x="6864" y="3600"/>
                <a:ext cx="192" cy="192"/>
              </a:xfrm>
              <a:prstGeom prst="ellipse">
                <a:avLst/>
              </a:prstGeom>
              <a:pattFill prst="ltDnDiag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8" name="Text Box 49"/>
            <p:cNvSpPr txBox="1">
              <a:spLocks noChangeArrowheads="1"/>
            </p:cNvSpPr>
            <p:nvPr/>
          </p:nvSpPr>
          <p:spPr bwMode="auto">
            <a:xfrm>
              <a:off x="1819557" y="3855977"/>
              <a:ext cx="3641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it-IT" b="1">
                  <a:solidFill>
                    <a:srgbClr val="FFFFFF"/>
                  </a:solidFill>
                  <a:latin typeface="Symbol" charset="0"/>
                </a:rPr>
                <a:t>c</a:t>
              </a:r>
            </a:p>
          </p:txBody>
        </p:sp>
        <p:sp>
          <p:nvSpPr>
            <p:cNvPr id="69" name="Text Box 50"/>
            <p:cNvSpPr txBox="1">
              <a:spLocks noChangeArrowheads="1"/>
            </p:cNvSpPr>
            <p:nvPr/>
          </p:nvSpPr>
          <p:spPr bwMode="auto">
            <a:xfrm>
              <a:off x="1545155" y="4955987"/>
              <a:ext cx="368354" cy="39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it-IT" sz="2000" b="1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70" name="Text Box 51"/>
            <p:cNvSpPr txBox="1">
              <a:spLocks noChangeArrowheads="1"/>
            </p:cNvSpPr>
            <p:nvPr/>
          </p:nvSpPr>
          <p:spPr bwMode="auto">
            <a:xfrm>
              <a:off x="2260986" y="4503042"/>
              <a:ext cx="340020" cy="39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it-IT" sz="2000" b="1">
                  <a:solidFill>
                    <a:srgbClr val="FFFFFF"/>
                  </a:solidFill>
                </a:rPr>
                <a:t>h</a:t>
              </a:r>
            </a:p>
          </p:txBody>
        </p:sp>
      </p:grpSp>
      <p:graphicFrame>
        <p:nvGraphicFramePr>
          <p:cNvPr id="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814609"/>
              </p:ext>
            </p:extLst>
          </p:nvPr>
        </p:nvGraphicFramePr>
        <p:xfrm>
          <a:off x="3719279" y="2086027"/>
          <a:ext cx="52562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2717800" imgH="203200" progId="Equation.3">
                  <p:embed/>
                </p:oleObj>
              </mc:Choice>
              <mc:Fallback>
                <p:oleObj name="Equation" r:id="rId3" imgW="271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79" y="2086027"/>
                        <a:ext cx="5256213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99515" y="1805824"/>
            <a:ext cx="1643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Direct </a:t>
            </a:r>
          </a:p>
          <a:p>
            <a:r>
              <a:rPr lang="en-US" sz="2800" b="1" dirty="0" smtClean="0"/>
              <a:t>Detection</a:t>
            </a:r>
            <a:endParaRPr lang="en-US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99515" y="4357674"/>
            <a:ext cx="1643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Indirect </a:t>
            </a:r>
          </a:p>
          <a:p>
            <a:r>
              <a:rPr lang="en-US" sz="2800" b="1" dirty="0" smtClean="0"/>
              <a:t>Detection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75323" y="4419229"/>
            <a:ext cx="5433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annihilation rate into gauge bosons: </a:t>
            </a:r>
          </a:p>
          <a:p>
            <a:r>
              <a:rPr lang="en-US" sz="2400" dirty="0" smtClean="0"/>
              <a:t>lots of gamma rays, neutrinos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916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/>
      <p:bldP spid="83" grpId="0"/>
      <p:bldP spid="83" grpId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660400" y="217488"/>
            <a:ext cx="772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 and Dark Matter</a:t>
            </a:r>
          </a:p>
        </p:txBody>
      </p:sp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454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</a:rPr>
              <a:t>Kozaczuk and Profumo, 1108.0393, JCAP 2011</a:t>
            </a:r>
          </a:p>
        </p:txBody>
      </p:sp>
      <p:pic>
        <p:nvPicPr>
          <p:cNvPr id="727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93808"/>
            <a:ext cx="4203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181108"/>
            <a:ext cx="39116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0106" y="5253790"/>
            <a:ext cx="2622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Direct Detection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04260" y="5253790"/>
            <a:ext cx="2876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Indirect Detection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5876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6"/>
          <p:cNvSpPr txBox="1">
            <a:spLocks noChangeArrowheads="1"/>
          </p:cNvSpPr>
          <p:nvPr/>
        </p:nvSpPr>
        <p:spPr bwMode="auto">
          <a:xfrm>
            <a:off x="1535113" y="4659313"/>
            <a:ext cx="59150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What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is the origin of the tiny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excess of matter over anti-matter?</a:t>
            </a:r>
          </a:p>
        </p:txBody>
      </p:sp>
      <p:grpSp>
        <p:nvGrpSpPr>
          <p:cNvPr id="33794" name="Group 10"/>
          <p:cNvGrpSpPr>
            <a:grpSpLocks/>
          </p:cNvGrpSpPr>
          <p:nvPr/>
        </p:nvGrpSpPr>
        <p:grpSpPr bwMode="auto">
          <a:xfrm>
            <a:off x="549275" y="406400"/>
            <a:ext cx="8045450" cy="3632200"/>
            <a:chOff x="619437" y="406399"/>
            <a:chExt cx="8047028" cy="3632201"/>
          </a:xfrm>
        </p:grpSpPr>
        <p:pic>
          <p:nvPicPr>
            <p:cNvPr id="33795" name="Picture 8" descr="page_38_EarlyUniverse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37" y="406399"/>
              <a:ext cx="3800163" cy="3632201"/>
            </a:xfrm>
            <a:prstGeom prst="rect">
              <a:avLst/>
            </a:prstGeom>
            <a:noFill/>
            <a:ln w="444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6" name="Picture 9" descr="page_38_TodaysUnivers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06399"/>
              <a:ext cx="3789665" cy="3632201"/>
            </a:xfrm>
            <a:prstGeom prst="rect">
              <a:avLst/>
            </a:prstGeom>
            <a:noFill/>
            <a:ln w="444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03339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660400" y="217488"/>
            <a:ext cx="772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 and Dark Matter</a:t>
            </a:r>
          </a:p>
        </p:txBody>
      </p:sp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454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</a:rPr>
              <a:t>Kozaczuk and Profumo, 1108.0393, JCAP 2011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37" y="990600"/>
            <a:ext cx="5257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620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6380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Gherghetta</a:t>
            </a:r>
            <a:r>
              <a:rPr lang="en-US" sz="1800" i="1" dirty="0" smtClean="0">
                <a:latin typeface="Calibri" charset="0"/>
              </a:rPr>
              <a:t> et al, 2011; </a:t>
            </a:r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 and Wainwright, 2012</a:t>
            </a:r>
            <a:endParaRPr lang="en-US" sz="1800" i="1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827"/>
            <a:ext cx="7518400" cy="48387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4677" y="217488"/>
            <a:ext cx="839464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Accidental SUSY and Electro</a:t>
            </a:r>
            <a:r>
              <a:rPr lang="en-US" sz="3200" b="1" dirty="0">
                <a:latin typeface="Calibri" charset="0"/>
              </a:rPr>
              <a:t>-Weak </a:t>
            </a:r>
            <a:r>
              <a:rPr lang="en-US" sz="3200" b="1" dirty="0" smtClean="0">
                <a:latin typeface="Calibri" charset="0"/>
              </a:rPr>
              <a:t>Baryogenesis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707" y="4387673"/>
            <a:ext cx="500329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Bonus: in RS models generically </a:t>
            </a:r>
            <a:r>
              <a:rPr lang="en-US" sz="2400" dirty="0" err="1" smtClean="0"/>
              <a:t>radion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can induce super-cooling of EWPT, </a:t>
            </a:r>
          </a:p>
          <a:p>
            <a:r>
              <a:rPr lang="en-US" sz="2400" dirty="0" smtClean="0"/>
              <a:t>making it more strongly first 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769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374677" y="217488"/>
            <a:ext cx="839464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Accidental SUSY and Electro</a:t>
            </a:r>
            <a:r>
              <a:rPr lang="en-US" sz="3200" b="1" dirty="0">
                <a:latin typeface="Calibri" charset="0"/>
              </a:rPr>
              <a:t>-Weak </a:t>
            </a:r>
            <a:r>
              <a:rPr lang="en-US" sz="3200" b="1" dirty="0" smtClean="0">
                <a:latin typeface="Calibri" charset="0"/>
              </a:rPr>
              <a:t>Baryogenesis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416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 and Wainwright, 2012</a:t>
            </a:r>
            <a:endParaRPr lang="en-US" sz="1800" i="1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274" y="1013137"/>
            <a:ext cx="6140147" cy="5220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04737"/>
            <a:ext cx="334759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“</a:t>
            </a:r>
            <a:r>
              <a:rPr lang="en-US" sz="2800" b="1" dirty="0" smtClean="0">
                <a:solidFill>
                  <a:srgbClr val="FF0000"/>
                </a:solidFill>
              </a:rPr>
              <a:t>Well-tempered</a:t>
            </a:r>
            <a:r>
              <a:rPr lang="en-US" sz="2800" dirty="0" smtClean="0"/>
              <a:t>”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neutralino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* OK with EDM limits</a:t>
            </a:r>
          </a:p>
          <a:p>
            <a:pPr marL="457200" indent="-457200">
              <a:buFontTx/>
              <a:buChar char="•"/>
            </a:pPr>
            <a:endParaRPr lang="en-US" sz="2800" dirty="0" smtClean="0"/>
          </a:p>
          <a:p>
            <a:r>
              <a:rPr lang="en-US" sz="2800" dirty="0" smtClean="0"/>
              <a:t>* Close to be probed</a:t>
            </a:r>
          </a:p>
          <a:p>
            <a:r>
              <a:rPr lang="en-US" sz="2800" dirty="0" smtClean="0"/>
              <a:t>   by </a:t>
            </a:r>
            <a:r>
              <a:rPr lang="en-US" sz="2800" b="1" dirty="0" smtClean="0">
                <a:solidFill>
                  <a:srgbClr val="FF0000"/>
                </a:solidFill>
              </a:rPr>
              <a:t>direct detection</a:t>
            </a:r>
            <a:r>
              <a:rPr lang="en-US" sz="2800" dirty="0" smtClean="0"/>
              <a:t>!</a:t>
            </a:r>
            <a:endParaRPr lang="en-US" sz="2800" dirty="0"/>
          </a:p>
          <a:p>
            <a:pPr marL="457200" indent="-457200">
              <a:buFontTx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89376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5592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Weniger</a:t>
            </a:r>
            <a:r>
              <a:rPr lang="en-US" sz="1800" i="1" dirty="0" smtClean="0">
                <a:latin typeface="Calibri" charset="0"/>
              </a:rPr>
              <a:t>, 2012; </a:t>
            </a:r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 and Wainwright 2013</a:t>
            </a:r>
            <a:endParaRPr lang="en-US" sz="1800" i="1" dirty="0"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911" y="1471638"/>
            <a:ext cx="4529889" cy="2020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3" y="1471638"/>
            <a:ext cx="3704086" cy="1972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432" y="4197333"/>
            <a:ext cx="45191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Line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with right cross section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Suppressed GR </a:t>
            </a:r>
            <a:r>
              <a:rPr lang="en-US" sz="2800" b="1" dirty="0" smtClean="0">
                <a:solidFill>
                  <a:srgbClr val="FF0000"/>
                </a:solidFill>
              </a:rPr>
              <a:t>continuum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Right </a:t>
            </a:r>
            <a:r>
              <a:rPr lang="en-US" sz="2800" b="1" dirty="0" smtClean="0">
                <a:solidFill>
                  <a:srgbClr val="FF0000"/>
                </a:solidFill>
              </a:rPr>
              <a:t>Higgs</a:t>
            </a:r>
            <a:r>
              <a:rPr lang="en-US" sz="2800" dirty="0" smtClean="0"/>
              <a:t> mass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Strongly first order </a:t>
            </a:r>
            <a:r>
              <a:rPr lang="en-US" sz="2800" b="1" dirty="0" smtClean="0">
                <a:solidFill>
                  <a:srgbClr val="FF0000"/>
                </a:solidFill>
              </a:rPr>
              <a:t>EWPT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7519" y="4197333"/>
            <a:ext cx="45063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OK with direct detection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OK with SUSY searches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OK with EDM searches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OK with direct DM searches</a:t>
            </a:r>
            <a:endParaRPr lang="en-US" sz="2800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956741" y="337804"/>
            <a:ext cx="52305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A model that does everything</a:t>
            </a:r>
            <a:endParaRPr lang="en-US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080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1956741" y="337804"/>
            <a:ext cx="52305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A model that does everything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416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 and Wainwright, 2013</a:t>
            </a:r>
            <a:endParaRPr lang="en-US" sz="1800" i="1" dirty="0">
              <a:latin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91" y="1280026"/>
            <a:ext cx="46609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2" y="2316748"/>
            <a:ext cx="8242300" cy="90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64" y="3892328"/>
            <a:ext cx="3407829" cy="1940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168" y="3656048"/>
            <a:ext cx="4167632" cy="25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94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41" y="1153944"/>
            <a:ext cx="5319412" cy="515375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6741" y="337804"/>
            <a:ext cx="52305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A model that does everything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416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 and Wainwright, 2013</a:t>
            </a:r>
            <a:endParaRPr lang="en-US" sz="18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463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8" y="1136315"/>
            <a:ext cx="6437914" cy="4124471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6741" y="337804"/>
            <a:ext cx="52305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A model that does everything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416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 smtClean="0">
                <a:latin typeface="Calibri" charset="0"/>
              </a:rPr>
              <a:t>Kozaczuk</a:t>
            </a:r>
            <a:r>
              <a:rPr lang="en-US" sz="1800" i="1" dirty="0" smtClean="0">
                <a:latin typeface="Calibri" charset="0"/>
              </a:rPr>
              <a:t>, Profumo and Wainwright, 2013</a:t>
            </a:r>
            <a:endParaRPr lang="en-US" sz="1800" i="1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6671" y="5198154"/>
            <a:ext cx="6402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Effective potential </a:t>
            </a:r>
            <a:r>
              <a:rPr lang="en-US" sz="2800" dirty="0" smtClean="0"/>
              <a:t>at critical temperature</a:t>
            </a:r>
          </a:p>
          <a:p>
            <a:pPr algn="ctr"/>
            <a:r>
              <a:rPr lang="en-US" sz="2800" dirty="0" smtClean="0"/>
              <a:t>(all NMSSM degrees of freedom included!)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8452" y="2102027"/>
            <a:ext cx="20894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Tunneling</a:t>
            </a:r>
          </a:p>
          <a:p>
            <a:pPr algn="ctr"/>
            <a:r>
              <a:rPr lang="en-US" sz="2800" dirty="0" smtClean="0"/>
              <a:t>Direction</a:t>
            </a:r>
          </a:p>
          <a:p>
            <a:pPr algn="ctr"/>
            <a:r>
              <a:rPr lang="en-US" sz="2800" dirty="0" smtClean="0"/>
              <a:t>in field space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69181" y="2834105"/>
            <a:ext cx="2389271" cy="240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463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106363" y="6394450"/>
            <a:ext cx="1926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smtClean="0">
                <a:latin typeface="Calibri" charset="0"/>
              </a:rPr>
              <a:t>Wainwright, 2012</a:t>
            </a:r>
            <a:endParaRPr lang="en-US" sz="1800" i="1" dirty="0">
              <a:latin typeface="Calibri" charset="0"/>
            </a:endParaRPr>
          </a:p>
        </p:txBody>
      </p:sp>
      <p:pic>
        <p:nvPicPr>
          <p:cNvPr id="6" name="Picture 5" descr="Screen Shot 2013-03-06 at 12.3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1" y="708525"/>
            <a:ext cx="8795410" cy="52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27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3469775" y="217488"/>
            <a:ext cx="22044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Conclusions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105" y="1323473"/>
            <a:ext cx="7558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SUSY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EWB alive </a:t>
            </a:r>
            <a:r>
              <a:rPr lang="en-US" sz="2800" dirty="0" smtClean="0"/>
              <a:t>– as long as something explains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how the EWPT can be made strongly first order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8105" y="3801581"/>
            <a:ext cx="6558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Multiple probes </a:t>
            </a:r>
            <a:r>
              <a:rPr lang="en-US" sz="2800" dirty="0" smtClean="0"/>
              <a:t>are closing in, especially 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b="1" dirty="0" smtClean="0">
                <a:solidFill>
                  <a:srgbClr val="FF0000"/>
                </a:solidFill>
              </a:rPr>
              <a:t>EDM</a:t>
            </a:r>
            <a:r>
              <a:rPr lang="en-US" sz="2800" dirty="0" smtClean="0"/>
              <a:t>, direct </a:t>
            </a:r>
            <a:r>
              <a:rPr lang="en-US" sz="2800" b="1" dirty="0" smtClean="0">
                <a:solidFill>
                  <a:srgbClr val="FF0000"/>
                </a:solidFill>
              </a:rPr>
              <a:t>dark matter </a:t>
            </a:r>
            <a:r>
              <a:rPr lang="en-US" sz="2800" dirty="0" smtClean="0"/>
              <a:t>detection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8105" y="2777971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Sfermion</a:t>
            </a:r>
            <a:r>
              <a:rPr lang="en-US" sz="2800" b="1" dirty="0" smtClean="0">
                <a:solidFill>
                  <a:srgbClr val="FF0000"/>
                </a:solidFill>
              </a:rPr>
              <a:t> sources </a:t>
            </a:r>
            <a:r>
              <a:rPr lang="en-US" sz="2800" dirty="0" smtClean="0"/>
              <a:t>are </a:t>
            </a:r>
            <a:r>
              <a:rPr lang="en-US" sz="2800" b="1" dirty="0" smtClean="0">
                <a:solidFill>
                  <a:srgbClr val="FF0000"/>
                </a:solidFill>
              </a:rPr>
              <a:t>dead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17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458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41438"/>
            <a:ext cx="3744913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owerSpectrum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4500562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752475" y="217488"/>
            <a:ext cx="7686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The Matter-Antimatter (Baryon) Asymmetry</a:t>
            </a:r>
          </a:p>
        </p:txBody>
      </p:sp>
      <p:graphicFrame>
        <p:nvGraphicFramePr>
          <p:cNvPr id="17416" name="Object 2"/>
          <p:cNvGraphicFramePr>
            <a:graphicFrameLocks noChangeAspect="1"/>
          </p:cNvGraphicFramePr>
          <p:nvPr/>
        </p:nvGraphicFramePr>
        <p:xfrm>
          <a:off x="4643438" y="5164138"/>
          <a:ext cx="39544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5" imgW="1549400" imgH="431800" progId="Equation.3">
                  <p:embed/>
                </p:oleObj>
              </mc:Choice>
              <mc:Fallback>
                <p:oleObj name="Equation" r:id="rId5" imgW="1549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164138"/>
                        <a:ext cx="3954462" cy="1006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442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7"/>
          <p:cNvSpPr txBox="1">
            <a:spLocks noChangeArrowheads="1"/>
          </p:cNvSpPr>
          <p:nvPr/>
        </p:nvSpPr>
        <p:spPr bwMode="auto">
          <a:xfrm>
            <a:off x="-53472" y="257752"/>
            <a:ext cx="93648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Calibri" charset="0"/>
              </a:rPr>
              <a:t>Theory issue: gauge dependence in effective potential</a:t>
            </a:r>
            <a:endParaRPr lang="en-US" sz="3200" b="1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574800"/>
            <a:ext cx="5994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06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7"/>
          <p:cNvSpPr txBox="1">
            <a:spLocks noChangeArrowheads="1"/>
          </p:cNvSpPr>
          <p:nvPr/>
        </p:nvSpPr>
        <p:spPr bwMode="auto">
          <a:xfrm>
            <a:off x="1179513" y="333375"/>
            <a:ext cx="6775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No </a:t>
            </a:r>
            <a:r>
              <a:rPr lang="ja-JP" altLang="en-US" sz="3200" b="1">
                <a:latin typeface="Calibri" charset="0"/>
              </a:rPr>
              <a:t>“</a:t>
            </a:r>
            <a:r>
              <a:rPr lang="en-US" altLang="ja-JP" sz="3200" b="1">
                <a:latin typeface="Calibri" charset="0"/>
              </a:rPr>
              <a:t>Standard Model</a:t>
            </a:r>
            <a:r>
              <a:rPr lang="ja-JP" altLang="en-US" sz="3200" b="1">
                <a:latin typeface="Calibri" charset="0"/>
              </a:rPr>
              <a:t>”</a:t>
            </a:r>
            <a:r>
              <a:rPr lang="en-US" altLang="ja-JP" sz="3200" b="1">
                <a:latin typeface="Calibri" charset="0"/>
              </a:rPr>
              <a:t> of Baryogenesis!</a:t>
            </a:r>
            <a:endParaRPr lang="en-US" sz="3200" b="1">
              <a:latin typeface="Calibri" charset="0"/>
            </a:endParaRPr>
          </a:p>
        </p:txBody>
      </p:sp>
      <p:pic>
        <p:nvPicPr>
          <p:cNvPr id="36866" name="Picture 3" descr="Nick_early Universe_lis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15967"/>
          <a:stretch>
            <a:fillRect/>
          </a:stretch>
        </p:blipFill>
        <p:spPr bwMode="auto">
          <a:xfrm>
            <a:off x="0" y="1236663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87438" y="3214688"/>
            <a:ext cx="1652587" cy="3255962"/>
            <a:chOff x="1087899" y="3214371"/>
            <a:chExt cx="1652657" cy="3255749"/>
          </a:xfrm>
        </p:grpSpPr>
        <p:sp>
          <p:nvSpPr>
            <p:cNvPr id="7" name="TextBox 6"/>
            <p:cNvSpPr txBox="1"/>
            <p:nvPr/>
          </p:nvSpPr>
          <p:spPr>
            <a:xfrm>
              <a:off x="1087899" y="5639912"/>
              <a:ext cx="1652657" cy="8302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+mn-lt"/>
                  <a:ea typeface="ＭＳ Ｐゴシック" charset="-128"/>
                  <a:cs typeface="ＭＳ Ｐゴシック" charset="-128"/>
                </a:rPr>
                <a:t>Primordial </a:t>
              </a:r>
            </a:p>
            <a:p>
              <a:pPr algn="ctr">
                <a:defRPr/>
              </a:pPr>
              <a:r>
                <a:rPr lang="en-US" sz="2400" b="1" dirty="0">
                  <a:latin typeface="+mn-lt"/>
                  <a:ea typeface="ＭＳ Ｐゴシック" charset="-128"/>
                  <a:cs typeface="ＭＳ Ｐゴシック" charset="-128"/>
                </a:rPr>
                <a:t>Asymmetry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-124078" y="4426348"/>
              <a:ext cx="2425541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87600" y="3214688"/>
            <a:ext cx="1866900" cy="2309812"/>
            <a:chOff x="981318" y="3214373"/>
            <a:chExt cx="1866617" cy="2309813"/>
          </a:xfrm>
        </p:grpSpPr>
        <p:sp>
          <p:nvSpPr>
            <p:cNvPr id="19" name="TextBox 18"/>
            <p:cNvSpPr txBox="1"/>
            <p:nvPr/>
          </p:nvSpPr>
          <p:spPr>
            <a:xfrm>
              <a:off x="981318" y="4693924"/>
              <a:ext cx="1866617" cy="8302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+mn-lt"/>
                  <a:ea typeface="ＭＳ Ｐゴシック" charset="-128"/>
                  <a:cs typeface="ＭＳ Ｐゴシック" charset="-128"/>
                </a:rPr>
                <a:t>GUT-scale</a:t>
              </a:r>
            </a:p>
            <a:p>
              <a:pPr algn="ctr">
                <a:defRPr/>
              </a:pPr>
              <a:r>
                <a:rPr lang="en-US" sz="2400" b="1" dirty="0">
                  <a:latin typeface="+mn-lt"/>
                  <a:ea typeface="ＭＳ Ｐゴシック" charset="-128"/>
                  <a:cs typeface="ＭＳ Ｐゴシック" charset="-128"/>
                </a:rPr>
                <a:t>Baryogenesis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283605" y="3953354"/>
              <a:ext cx="1479551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30538" y="3214688"/>
            <a:ext cx="1843087" cy="1339850"/>
            <a:chOff x="993003" y="3215167"/>
            <a:chExt cx="1842463" cy="1338722"/>
          </a:xfrm>
        </p:grpSpPr>
        <p:sp>
          <p:nvSpPr>
            <p:cNvPr id="22" name="TextBox 21"/>
            <p:cNvSpPr txBox="1"/>
            <p:nvPr/>
          </p:nvSpPr>
          <p:spPr>
            <a:xfrm>
              <a:off x="993003" y="4092315"/>
              <a:ext cx="1842463" cy="4615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latin typeface="+mn-lt"/>
                  <a:ea typeface="ＭＳ Ｐゴシック" charset="-128"/>
                  <a:cs typeface="ＭＳ Ｐゴシック" charset="-128"/>
                </a:rPr>
                <a:t>Leptogenesis</a:t>
              </a:r>
              <a:endParaRPr lang="en-US" sz="2400" b="1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555222" y="3652948"/>
              <a:ext cx="877148" cy="15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848100" y="1236663"/>
            <a:ext cx="3965575" cy="1978025"/>
            <a:chOff x="3848742" y="1236663"/>
            <a:chExt cx="3965651" cy="1977708"/>
          </a:xfrm>
        </p:grpSpPr>
        <p:sp>
          <p:nvSpPr>
            <p:cNvPr id="24" name="TextBox 23"/>
            <p:cNvSpPr txBox="1"/>
            <p:nvPr/>
          </p:nvSpPr>
          <p:spPr>
            <a:xfrm>
              <a:off x="4872700" y="1236663"/>
              <a:ext cx="2941693" cy="8317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+mn-lt"/>
                  <a:ea typeface="ＭＳ Ｐゴシック" charset="-128"/>
                  <a:cs typeface="ＭＳ Ｐゴシック" charset="-128"/>
                </a:rPr>
                <a:t>CERN</a:t>
              </a:r>
            </a:p>
            <a:p>
              <a:pPr algn="ctr">
                <a:defRPr/>
              </a:pPr>
              <a:r>
                <a:rPr lang="en-US" sz="2400" b="1" dirty="0">
                  <a:latin typeface="+mn-lt"/>
                  <a:ea typeface="ＭＳ Ｐゴシック" charset="-128"/>
                  <a:cs typeface="ＭＳ Ｐゴシック" charset="-128"/>
                </a:rPr>
                <a:t>Large Hadron Collider</a:t>
              </a:r>
            </a:p>
          </p:txBody>
        </p:sp>
        <p:cxnSp>
          <p:nvCxnSpPr>
            <p:cNvPr id="26" name="Elbow Connector 25"/>
            <p:cNvCxnSpPr>
              <a:stCxn id="24" idx="1"/>
            </p:cNvCxnSpPr>
            <p:nvPr/>
          </p:nvCxnSpPr>
          <p:spPr>
            <a:xfrm rot="10800000" flipV="1">
              <a:off x="4042421" y="1652521"/>
              <a:ext cx="830279" cy="628549"/>
            </a:xfrm>
            <a:prstGeom prst="bentConnector3">
              <a:avLst>
                <a:gd name="adj1" fmla="val 101532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848742" y="2281071"/>
              <a:ext cx="1023958" cy="93330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873625" y="3214688"/>
            <a:ext cx="3043238" cy="1747837"/>
            <a:chOff x="4872968" y="3214373"/>
            <a:chExt cx="3044087" cy="1748545"/>
          </a:xfrm>
        </p:grpSpPr>
        <p:sp>
          <p:nvSpPr>
            <p:cNvPr id="32" name="TextBox 31"/>
            <p:cNvSpPr txBox="1"/>
            <p:nvPr/>
          </p:nvSpPr>
          <p:spPr>
            <a:xfrm>
              <a:off x="5489090" y="3886157"/>
              <a:ext cx="2427965" cy="10767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atin typeface="+mn-lt"/>
                  <a:ea typeface="ＭＳ Ｐゴシック" charset="-128"/>
                  <a:cs typeface="ＭＳ Ｐゴシック" charset="-128"/>
                </a:rPr>
                <a:t>Electro-weak</a:t>
              </a:r>
            </a:p>
            <a:p>
              <a:pPr algn="ctr">
                <a:defRPr/>
              </a:pPr>
              <a:r>
                <a:rPr lang="en-US" sz="3200" b="1" dirty="0">
                  <a:latin typeface="+mn-lt"/>
                  <a:ea typeface="ＭＳ Ｐゴシック" charset="-128"/>
                  <a:cs typeface="ＭＳ Ｐゴシック" charset="-128"/>
                </a:rPr>
                <a:t>Baryogenesis</a:t>
              </a:r>
            </a:p>
          </p:txBody>
        </p:sp>
        <p:cxnSp>
          <p:nvCxnSpPr>
            <p:cNvPr id="33" name="Straight Arrow Connector 32"/>
            <p:cNvCxnSpPr>
              <a:stCxn id="32" idx="1"/>
            </p:cNvCxnSpPr>
            <p:nvPr/>
          </p:nvCxnSpPr>
          <p:spPr>
            <a:xfrm rot="10800000">
              <a:off x="4872968" y="3214373"/>
              <a:ext cx="616122" cy="1210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4559300" y="5130800"/>
            <a:ext cx="446789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dirty="0">
                <a:latin typeface="Calibri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Colliders </a:t>
            </a:r>
            <a:r>
              <a:rPr lang="en-US" sz="2000" dirty="0">
                <a:latin typeface="Calibri" charset="0"/>
              </a:rPr>
              <a:t>(LHC, Linear Collider)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latin typeface="Calibri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Gravity Waves 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 err="1">
                <a:latin typeface="Calibri" charset="0"/>
              </a:rPr>
              <a:t>Ligo</a:t>
            </a:r>
            <a:r>
              <a:rPr lang="en-US" sz="2000" dirty="0">
                <a:latin typeface="Calibri" charset="0"/>
              </a:rPr>
              <a:t>, LISA</a:t>
            </a:r>
            <a:r>
              <a:rPr lang="en-US" sz="2000" dirty="0" smtClean="0">
                <a:latin typeface="Calibri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en-US" sz="2000" dirty="0">
                <a:latin typeface="Calibri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</a:rPr>
              <a:t>Dark Matter </a:t>
            </a:r>
            <a:r>
              <a:rPr lang="en-US" sz="2000" dirty="0" smtClean="0">
                <a:latin typeface="Calibri" charset="0"/>
              </a:rPr>
              <a:t>(direct and indirect)</a:t>
            </a:r>
            <a:endParaRPr lang="en-US" sz="2000" dirty="0">
              <a:latin typeface="Calibri" charset="0"/>
            </a:endParaRPr>
          </a:p>
          <a:p>
            <a:pPr eaLnBrk="1" hangingPunct="1">
              <a:buFontTx/>
              <a:buChar char="-"/>
            </a:pPr>
            <a:r>
              <a:rPr lang="en-US" sz="2000" dirty="0">
                <a:latin typeface="Calibri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Electric Dipole Moments </a:t>
            </a:r>
            <a:r>
              <a:rPr lang="en-US" sz="2000" dirty="0">
                <a:latin typeface="Calibri" charset="0"/>
              </a:rPr>
              <a:t>(d</a:t>
            </a:r>
            <a:r>
              <a:rPr lang="en-US" sz="2000" baseline="-25000" dirty="0">
                <a:latin typeface="Calibri" charset="0"/>
              </a:rPr>
              <a:t>e</a:t>
            </a:r>
            <a:r>
              <a:rPr lang="en-US" sz="2000" dirty="0">
                <a:latin typeface="Calibri" charset="0"/>
              </a:rPr>
              <a:t>, </a:t>
            </a:r>
            <a:r>
              <a:rPr lang="en-US" sz="2000" dirty="0" err="1">
                <a:latin typeface="Calibri" charset="0"/>
              </a:rPr>
              <a:t>d</a:t>
            </a:r>
            <a:r>
              <a:rPr lang="en-US" sz="2000" baseline="-25000" dirty="0" err="1">
                <a:latin typeface="Calibri" charset="0"/>
              </a:rPr>
              <a:t>n</a:t>
            </a:r>
            <a:r>
              <a:rPr lang="en-US" sz="2000" dirty="0">
                <a:latin typeface="Calibri" charset="0"/>
              </a:rPr>
              <a:t>, atoms)</a:t>
            </a:r>
          </a:p>
        </p:txBody>
      </p:sp>
    </p:spTree>
    <p:extLst>
      <p:ext uri="{BB962C8B-B14F-4D97-AF65-F5344CB8AC3E}">
        <p14:creationId xmlns:p14="http://schemas.microsoft.com/office/powerpoint/2010/main" val="2060239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539750" y="5087938"/>
            <a:ext cx="7993063" cy="1368425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98450" y="728663"/>
            <a:ext cx="496252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ja-JP" altLang="en-US" sz="2200" b="1"/>
              <a:t>“</a:t>
            </a:r>
            <a:r>
              <a:rPr lang="en-US" altLang="ja-JP" sz="2200" b="1"/>
              <a:t>In so far as a scientific statement 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b="1"/>
              <a:t>  speaks about </a:t>
            </a:r>
            <a:r>
              <a:rPr lang="en-US" sz="2200" b="1">
                <a:solidFill>
                  <a:srgbClr val="FF0000"/>
                </a:solidFill>
              </a:rPr>
              <a:t>reality</a:t>
            </a:r>
            <a:r>
              <a:rPr lang="en-US" sz="2200" b="1"/>
              <a:t>, 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b="1"/>
              <a:t>  it must be </a:t>
            </a:r>
            <a:r>
              <a:rPr lang="en-US" sz="2200" b="1">
                <a:solidFill>
                  <a:srgbClr val="FF0000"/>
                </a:solidFill>
              </a:rPr>
              <a:t>falsifiable</a:t>
            </a:r>
            <a:r>
              <a:rPr lang="en-US" sz="2200" b="1"/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b="1"/>
              <a:t>  And in so far as it is not falsifiable 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b="1"/>
              <a:t>  it does not speak about reality</a:t>
            </a:r>
            <a:r>
              <a:rPr lang="ja-JP" altLang="en-US" sz="2200" b="1"/>
              <a:t>”</a:t>
            </a:r>
            <a:endParaRPr lang="en-US" sz="2200" b="1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178175" y="3738563"/>
            <a:ext cx="5418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Karl Popper,  </a:t>
            </a:r>
            <a:r>
              <a:rPr lang="ja-JP" altLang="en-US" sz="2000" b="1"/>
              <a:t>“</a:t>
            </a:r>
            <a:r>
              <a:rPr lang="en-US" altLang="ja-JP" sz="2000" b="1" i="1"/>
              <a:t>Logik der Forschung</a:t>
            </a:r>
            <a:r>
              <a:rPr lang="ja-JP" altLang="en-US" sz="2000" b="1"/>
              <a:t>”</a:t>
            </a:r>
            <a:r>
              <a:rPr lang="en-US" altLang="ja-JP" sz="2000" b="1"/>
              <a:t> (1934)</a:t>
            </a:r>
            <a:endParaRPr lang="en-US" sz="2000" b="1"/>
          </a:p>
        </p:txBody>
      </p:sp>
      <p:sp>
        <p:nvSpPr>
          <p:cNvPr id="770053" name="Text Box 5"/>
          <p:cNvSpPr txBox="1">
            <a:spLocks noChangeArrowheads="1"/>
          </p:cNvSpPr>
          <p:nvPr/>
        </p:nvSpPr>
        <p:spPr bwMode="auto">
          <a:xfrm>
            <a:off x="396875" y="5030788"/>
            <a:ext cx="8266113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en-US" sz="28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(Supersymmetric) Electro-Weak Baryogenesis: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en-US" sz="28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</a:t>
            </a:r>
            <a:r>
              <a:rPr lang="en-US" sz="2800" b="1" i="1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falsifiable</a:t>
            </a:r>
            <a:r>
              <a:rPr lang="en-US" sz="28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theory</a:t>
            </a:r>
          </a:p>
        </p:txBody>
      </p:sp>
      <p:pic>
        <p:nvPicPr>
          <p:cNvPr id="37893" name="Picture 6" descr="p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642938"/>
            <a:ext cx="25034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860925" y="4097338"/>
            <a:ext cx="400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 b="1"/>
              <a:t>“</a:t>
            </a:r>
            <a:r>
              <a:rPr lang="en-US" altLang="ja-JP" sz="1800" b="1" i="1"/>
              <a:t>The Logic of Scientific Discovery</a:t>
            </a:r>
            <a:r>
              <a:rPr lang="ja-JP" altLang="en-US" sz="1800" b="1"/>
              <a:t>”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18173449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0" grpId="0" animBg="1"/>
      <p:bldP spid="770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7"/>
          <p:cNvSpPr txBox="1">
            <a:spLocks noChangeArrowheads="1"/>
          </p:cNvSpPr>
          <p:nvPr/>
        </p:nvSpPr>
        <p:spPr bwMode="auto">
          <a:xfrm>
            <a:off x="2176463" y="217488"/>
            <a:ext cx="479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charset="0"/>
              </a:rPr>
              <a:t>Electro-Weak Baryogenesis</a:t>
            </a:r>
          </a:p>
        </p:txBody>
      </p:sp>
      <p:sp>
        <p:nvSpPr>
          <p:cNvPr id="54274" name="Oval 3"/>
          <p:cNvSpPr>
            <a:spLocks noChangeArrowheads="1"/>
          </p:cNvSpPr>
          <p:nvPr/>
        </p:nvSpPr>
        <p:spPr bwMode="auto">
          <a:xfrm>
            <a:off x="7524750" y="4583113"/>
            <a:ext cx="790575" cy="862012"/>
          </a:xfrm>
          <a:prstGeom prst="ellipse">
            <a:avLst/>
          </a:prstGeom>
          <a:solidFill>
            <a:srgbClr val="00FFFF"/>
          </a:solidFill>
          <a:ln w="1270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5" name="Oval 4"/>
          <p:cNvSpPr>
            <a:spLocks noChangeArrowheads="1"/>
          </p:cNvSpPr>
          <p:nvPr/>
        </p:nvSpPr>
        <p:spPr bwMode="auto">
          <a:xfrm>
            <a:off x="611188" y="5300663"/>
            <a:ext cx="1366837" cy="1293812"/>
          </a:xfrm>
          <a:prstGeom prst="ellipse">
            <a:avLst/>
          </a:prstGeom>
          <a:solidFill>
            <a:srgbClr val="00FFFF"/>
          </a:solidFill>
          <a:ln w="1270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54276" name="Group 5"/>
          <p:cNvGrpSpPr>
            <a:grpSpLocks/>
          </p:cNvGrpSpPr>
          <p:nvPr/>
        </p:nvGrpSpPr>
        <p:grpSpPr bwMode="auto">
          <a:xfrm>
            <a:off x="2989263" y="1844675"/>
            <a:ext cx="2519362" cy="2519363"/>
            <a:chOff x="1791" y="1207"/>
            <a:chExt cx="1587" cy="1587"/>
          </a:xfrm>
        </p:grpSpPr>
        <p:sp>
          <p:nvSpPr>
            <p:cNvPr id="54344" name="Oval 6"/>
            <p:cNvSpPr>
              <a:spLocks noChangeArrowheads="1"/>
            </p:cNvSpPr>
            <p:nvPr/>
          </p:nvSpPr>
          <p:spPr bwMode="auto">
            <a:xfrm>
              <a:off x="1791" y="1207"/>
              <a:ext cx="1587" cy="1587"/>
            </a:xfrm>
            <a:prstGeom prst="ellipse">
              <a:avLst/>
            </a:prstGeom>
            <a:solidFill>
              <a:srgbClr val="00FFFF"/>
            </a:solidFill>
            <a:ln w="1270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Line 7"/>
            <p:cNvSpPr>
              <a:spLocks noChangeShapeType="1"/>
            </p:cNvSpPr>
            <p:nvPr/>
          </p:nvSpPr>
          <p:spPr bwMode="auto">
            <a:xfrm flipV="1">
              <a:off x="2653" y="1344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46" name="Line 8"/>
            <p:cNvSpPr>
              <a:spLocks noChangeShapeType="1"/>
            </p:cNvSpPr>
            <p:nvPr/>
          </p:nvSpPr>
          <p:spPr bwMode="auto">
            <a:xfrm flipV="1">
              <a:off x="2200" y="1570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47" name="Line 9"/>
            <p:cNvSpPr>
              <a:spLocks noChangeShapeType="1"/>
            </p:cNvSpPr>
            <p:nvPr/>
          </p:nvSpPr>
          <p:spPr bwMode="auto">
            <a:xfrm flipV="1">
              <a:off x="2426" y="1797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48" name="Line 10"/>
            <p:cNvSpPr>
              <a:spLocks noChangeShapeType="1"/>
            </p:cNvSpPr>
            <p:nvPr/>
          </p:nvSpPr>
          <p:spPr bwMode="auto">
            <a:xfrm flipV="1">
              <a:off x="2789" y="1843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49" name="Line 11"/>
            <p:cNvSpPr>
              <a:spLocks noChangeShapeType="1"/>
            </p:cNvSpPr>
            <p:nvPr/>
          </p:nvSpPr>
          <p:spPr bwMode="auto">
            <a:xfrm flipV="1">
              <a:off x="2018" y="1979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50" name="Line 12"/>
            <p:cNvSpPr>
              <a:spLocks noChangeShapeType="1"/>
            </p:cNvSpPr>
            <p:nvPr/>
          </p:nvSpPr>
          <p:spPr bwMode="auto">
            <a:xfrm flipV="1">
              <a:off x="2699" y="2296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51" name="Line 13"/>
            <p:cNvSpPr>
              <a:spLocks noChangeShapeType="1"/>
            </p:cNvSpPr>
            <p:nvPr/>
          </p:nvSpPr>
          <p:spPr bwMode="auto">
            <a:xfrm flipV="1">
              <a:off x="3016" y="2160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52" name="Line 14"/>
            <p:cNvSpPr>
              <a:spLocks noChangeShapeType="1"/>
            </p:cNvSpPr>
            <p:nvPr/>
          </p:nvSpPr>
          <p:spPr bwMode="auto">
            <a:xfrm flipV="1">
              <a:off x="2336" y="2251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53" name="Line 15"/>
            <p:cNvSpPr>
              <a:spLocks noChangeShapeType="1"/>
            </p:cNvSpPr>
            <p:nvPr/>
          </p:nvSpPr>
          <p:spPr bwMode="auto">
            <a:xfrm flipV="1">
              <a:off x="2971" y="1570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54" name="Line 16"/>
            <p:cNvSpPr>
              <a:spLocks noChangeShapeType="1"/>
            </p:cNvSpPr>
            <p:nvPr/>
          </p:nvSpPr>
          <p:spPr bwMode="auto">
            <a:xfrm flipV="1">
              <a:off x="3152" y="1933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4277" name="Line 17"/>
          <p:cNvSpPr>
            <a:spLocks noChangeShapeType="1"/>
          </p:cNvSpPr>
          <p:nvPr/>
        </p:nvSpPr>
        <p:spPr bwMode="auto">
          <a:xfrm flipV="1">
            <a:off x="7812088" y="48006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8" name="Line 18"/>
          <p:cNvSpPr>
            <a:spLocks noChangeShapeType="1"/>
          </p:cNvSpPr>
          <p:nvPr/>
        </p:nvSpPr>
        <p:spPr bwMode="auto">
          <a:xfrm flipV="1">
            <a:off x="8027988" y="479901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9" name="Line 19"/>
          <p:cNvSpPr>
            <a:spLocks noChangeShapeType="1"/>
          </p:cNvSpPr>
          <p:nvPr/>
        </p:nvSpPr>
        <p:spPr bwMode="auto">
          <a:xfrm flipV="1">
            <a:off x="1116013" y="544512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0" name="Line 20"/>
          <p:cNvSpPr>
            <a:spLocks noChangeShapeType="1"/>
          </p:cNvSpPr>
          <p:nvPr/>
        </p:nvSpPr>
        <p:spPr bwMode="auto">
          <a:xfrm flipV="1">
            <a:off x="1331913" y="580548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1" name="Line 21"/>
          <p:cNvSpPr>
            <a:spLocks noChangeShapeType="1"/>
          </p:cNvSpPr>
          <p:nvPr/>
        </p:nvSpPr>
        <p:spPr bwMode="auto">
          <a:xfrm flipV="1">
            <a:off x="1619250" y="55880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2" name="Line 22"/>
          <p:cNvSpPr>
            <a:spLocks noChangeShapeType="1"/>
          </p:cNvSpPr>
          <p:nvPr/>
        </p:nvSpPr>
        <p:spPr bwMode="auto">
          <a:xfrm flipV="1">
            <a:off x="900113" y="587692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3" name="Line 23"/>
          <p:cNvSpPr>
            <a:spLocks noChangeShapeType="1"/>
          </p:cNvSpPr>
          <p:nvPr/>
        </p:nvSpPr>
        <p:spPr bwMode="auto">
          <a:xfrm flipV="1">
            <a:off x="2627313" y="5661025"/>
            <a:ext cx="144462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4" name="Line 24"/>
          <p:cNvSpPr>
            <a:spLocks noChangeShapeType="1"/>
          </p:cNvSpPr>
          <p:nvPr/>
        </p:nvSpPr>
        <p:spPr bwMode="auto">
          <a:xfrm flipH="1" flipV="1">
            <a:off x="2339975" y="6380163"/>
            <a:ext cx="21590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5" name="Line 25"/>
          <p:cNvSpPr>
            <a:spLocks noChangeShapeType="1"/>
          </p:cNvSpPr>
          <p:nvPr/>
        </p:nvSpPr>
        <p:spPr bwMode="auto">
          <a:xfrm flipV="1">
            <a:off x="3851275" y="5876925"/>
            <a:ext cx="1444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6" name="Line 26"/>
          <p:cNvSpPr>
            <a:spLocks noChangeShapeType="1"/>
          </p:cNvSpPr>
          <p:nvPr/>
        </p:nvSpPr>
        <p:spPr bwMode="auto">
          <a:xfrm flipV="1">
            <a:off x="5364163" y="5948363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7" name="Line 27"/>
          <p:cNvSpPr>
            <a:spLocks noChangeShapeType="1"/>
          </p:cNvSpPr>
          <p:nvPr/>
        </p:nvSpPr>
        <p:spPr bwMode="auto">
          <a:xfrm flipH="1">
            <a:off x="5867400" y="6524625"/>
            <a:ext cx="1444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8" name="Line 28"/>
          <p:cNvSpPr>
            <a:spLocks noChangeShapeType="1"/>
          </p:cNvSpPr>
          <p:nvPr/>
        </p:nvSpPr>
        <p:spPr bwMode="auto">
          <a:xfrm flipV="1">
            <a:off x="6372225" y="4868863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9" name="Line 29"/>
          <p:cNvSpPr>
            <a:spLocks noChangeShapeType="1"/>
          </p:cNvSpPr>
          <p:nvPr/>
        </p:nvSpPr>
        <p:spPr bwMode="auto">
          <a:xfrm flipH="1" flipV="1">
            <a:off x="4067175" y="5300663"/>
            <a:ext cx="2889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0" name="Line 30"/>
          <p:cNvSpPr>
            <a:spLocks noChangeShapeType="1"/>
          </p:cNvSpPr>
          <p:nvPr/>
        </p:nvSpPr>
        <p:spPr bwMode="auto">
          <a:xfrm flipH="1" flipV="1">
            <a:off x="4572000" y="5732463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1" name="Line 31"/>
          <p:cNvSpPr>
            <a:spLocks noChangeShapeType="1"/>
          </p:cNvSpPr>
          <p:nvPr/>
        </p:nvSpPr>
        <p:spPr bwMode="auto">
          <a:xfrm>
            <a:off x="4140200" y="6380163"/>
            <a:ext cx="144463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2" name="Line 32"/>
          <p:cNvSpPr>
            <a:spLocks noChangeShapeType="1"/>
          </p:cNvSpPr>
          <p:nvPr/>
        </p:nvSpPr>
        <p:spPr bwMode="auto">
          <a:xfrm flipH="1" flipV="1">
            <a:off x="4932363" y="6164263"/>
            <a:ext cx="1444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3" name="Line 33"/>
          <p:cNvSpPr>
            <a:spLocks noChangeShapeType="1"/>
          </p:cNvSpPr>
          <p:nvPr/>
        </p:nvSpPr>
        <p:spPr bwMode="auto">
          <a:xfrm>
            <a:off x="6588125" y="6380163"/>
            <a:ext cx="2159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4" name="Line 34"/>
          <p:cNvSpPr>
            <a:spLocks noChangeShapeType="1"/>
          </p:cNvSpPr>
          <p:nvPr/>
        </p:nvSpPr>
        <p:spPr bwMode="auto">
          <a:xfrm flipV="1">
            <a:off x="7164388" y="6308725"/>
            <a:ext cx="360362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5" name="Line 35"/>
          <p:cNvSpPr>
            <a:spLocks noChangeShapeType="1"/>
          </p:cNvSpPr>
          <p:nvPr/>
        </p:nvSpPr>
        <p:spPr bwMode="auto">
          <a:xfrm>
            <a:off x="6732588" y="5300663"/>
            <a:ext cx="144462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6" name="Line 36"/>
          <p:cNvSpPr>
            <a:spLocks noChangeShapeType="1"/>
          </p:cNvSpPr>
          <p:nvPr/>
        </p:nvSpPr>
        <p:spPr bwMode="auto">
          <a:xfrm flipH="1">
            <a:off x="4714875" y="5084763"/>
            <a:ext cx="144463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7" name="Line 37"/>
          <p:cNvSpPr>
            <a:spLocks noChangeShapeType="1"/>
          </p:cNvSpPr>
          <p:nvPr/>
        </p:nvSpPr>
        <p:spPr bwMode="auto">
          <a:xfrm flipV="1">
            <a:off x="5940425" y="486886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8" name="Line 38"/>
          <p:cNvSpPr>
            <a:spLocks noChangeShapeType="1"/>
          </p:cNvSpPr>
          <p:nvPr/>
        </p:nvSpPr>
        <p:spPr bwMode="auto">
          <a:xfrm flipH="1">
            <a:off x="5219700" y="4940300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99" name="Line 39"/>
          <p:cNvSpPr>
            <a:spLocks noChangeShapeType="1"/>
          </p:cNvSpPr>
          <p:nvPr/>
        </p:nvSpPr>
        <p:spPr bwMode="auto">
          <a:xfrm flipV="1">
            <a:off x="5219700" y="5372100"/>
            <a:ext cx="360363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0" name="Line 40"/>
          <p:cNvSpPr>
            <a:spLocks noChangeShapeType="1"/>
          </p:cNvSpPr>
          <p:nvPr/>
        </p:nvSpPr>
        <p:spPr bwMode="auto">
          <a:xfrm>
            <a:off x="8243888" y="6237288"/>
            <a:ext cx="431800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1" name="Line 41"/>
          <p:cNvSpPr>
            <a:spLocks noChangeShapeType="1"/>
          </p:cNvSpPr>
          <p:nvPr/>
        </p:nvSpPr>
        <p:spPr bwMode="auto">
          <a:xfrm flipH="1" flipV="1">
            <a:off x="6372225" y="5805488"/>
            <a:ext cx="1444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2" name="Line 42"/>
          <p:cNvSpPr>
            <a:spLocks noChangeShapeType="1"/>
          </p:cNvSpPr>
          <p:nvPr/>
        </p:nvSpPr>
        <p:spPr bwMode="auto">
          <a:xfrm flipH="1" flipV="1">
            <a:off x="5795963" y="5661025"/>
            <a:ext cx="21590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3" name="Line 43"/>
          <p:cNvSpPr>
            <a:spLocks noChangeShapeType="1"/>
          </p:cNvSpPr>
          <p:nvPr/>
        </p:nvSpPr>
        <p:spPr bwMode="auto">
          <a:xfrm flipV="1">
            <a:off x="468313" y="4868863"/>
            <a:ext cx="144462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4" name="Line 44"/>
          <p:cNvSpPr>
            <a:spLocks noChangeShapeType="1"/>
          </p:cNvSpPr>
          <p:nvPr/>
        </p:nvSpPr>
        <p:spPr bwMode="auto">
          <a:xfrm flipH="1" flipV="1">
            <a:off x="900113" y="4508500"/>
            <a:ext cx="21590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5" name="Line 45"/>
          <p:cNvSpPr>
            <a:spLocks noChangeShapeType="1"/>
          </p:cNvSpPr>
          <p:nvPr/>
        </p:nvSpPr>
        <p:spPr bwMode="auto">
          <a:xfrm flipV="1">
            <a:off x="1331913" y="4795838"/>
            <a:ext cx="144462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6" name="Line 46"/>
          <p:cNvSpPr>
            <a:spLocks noChangeShapeType="1"/>
          </p:cNvSpPr>
          <p:nvPr/>
        </p:nvSpPr>
        <p:spPr bwMode="auto">
          <a:xfrm flipV="1">
            <a:off x="2266950" y="5156200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7" name="Line 47"/>
          <p:cNvSpPr>
            <a:spLocks noChangeShapeType="1"/>
          </p:cNvSpPr>
          <p:nvPr/>
        </p:nvSpPr>
        <p:spPr bwMode="auto">
          <a:xfrm flipH="1">
            <a:off x="3132138" y="6164263"/>
            <a:ext cx="144462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8" name="Line 48"/>
          <p:cNvSpPr>
            <a:spLocks noChangeShapeType="1"/>
          </p:cNvSpPr>
          <p:nvPr/>
        </p:nvSpPr>
        <p:spPr bwMode="auto">
          <a:xfrm flipV="1">
            <a:off x="2698750" y="4292600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9" name="Line 49"/>
          <p:cNvSpPr>
            <a:spLocks noChangeShapeType="1"/>
          </p:cNvSpPr>
          <p:nvPr/>
        </p:nvSpPr>
        <p:spPr bwMode="auto">
          <a:xfrm flipH="1" flipV="1">
            <a:off x="1476375" y="4221163"/>
            <a:ext cx="2889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0" name="Line 50"/>
          <p:cNvSpPr>
            <a:spLocks noChangeShapeType="1"/>
          </p:cNvSpPr>
          <p:nvPr/>
        </p:nvSpPr>
        <p:spPr bwMode="auto">
          <a:xfrm flipH="1" flipV="1">
            <a:off x="4356100" y="6092825"/>
            <a:ext cx="21590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1" name="Line 51"/>
          <p:cNvSpPr>
            <a:spLocks noChangeShapeType="1"/>
          </p:cNvSpPr>
          <p:nvPr/>
        </p:nvSpPr>
        <p:spPr bwMode="auto">
          <a:xfrm>
            <a:off x="1835150" y="5013325"/>
            <a:ext cx="144463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2" name="Line 52"/>
          <p:cNvSpPr>
            <a:spLocks noChangeShapeType="1"/>
          </p:cNvSpPr>
          <p:nvPr/>
        </p:nvSpPr>
        <p:spPr bwMode="auto">
          <a:xfrm flipH="1" flipV="1">
            <a:off x="6948488" y="5732463"/>
            <a:ext cx="1444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3" name="Line 53"/>
          <p:cNvSpPr>
            <a:spLocks noChangeShapeType="1"/>
          </p:cNvSpPr>
          <p:nvPr/>
        </p:nvSpPr>
        <p:spPr bwMode="auto">
          <a:xfrm>
            <a:off x="2987675" y="5372100"/>
            <a:ext cx="2159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4" name="Line 54"/>
          <p:cNvSpPr>
            <a:spLocks noChangeShapeType="1"/>
          </p:cNvSpPr>
          <p:nvPr/>
        </p:nvSpPr>
        <p:spPr bwMode="auto">
          <a:xfrm flipV="1">
            <a:off x="3419475" y="5445125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5" name="Line 55"/>
          <p:cNvSpPr>
            <a:spLocks noChangeShapeType="1"/>
          </p:cNvSpPr>
          <p:nvPr/>
        </p:nvSpPr>
        <p:spPr bwMode="auto">
          <a:xfrm>
            <a:off x="3563938" y="4725988"/>
            <a:ext cx="144462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6" name="Line 56"/>
          <p:cNvSpPr>
            <a:spLocks noChangeShapeType="1"/>
          </p:cNvSpPr>
          <p:nvPr/>
        </p:nvSpPr>
        <p:spPr bwMode="auto">
          <a:xfrm flipH="1">
            <a:off x="8388350" y="5588000"/>
            <a:ext cx="144463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7" name="Line 57"/>
          <p:cNvSpPr>
            <a:spLocks noChangeShapeType="1"/>
          </p:cNvSpPr>
          <p:nvPr/>
        </p:nvSpPr>
        <p:spPr bwMode="auto">
          <a:xfrm flipV="1">
            <a:off x="7235825" y="53721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8" name="Line 58"/>
          <p:cNvSpPr>
            <a:spLocks noChangeShapeType="1"/>
          </p:cNvSpPr>
          <p:nvPr/>
        </p:nvSpPr>
        <p:spPr bwMode="auto">
          <a:xfrm flipH="1">
            <a:off x="7596188" y="5805488"/>
            <a:ext cx="215900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9" name="Line 59"/>
          <p:cNvSpPr>
            <a:spLocks noChangeShapeType="1"/>
          </p:cNvSpPr>
          <p:nvPr/>
        </p:nvSpPr>
        <p:spPr bwMode="auto">
          <a:xfrm flipV="1">
            <a:off x="2122488" y="4579938"/>
            <a:ext cx="360362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20" name="Line 60"/>
          <p:cNvSpPr>
            <a:spLocks noChangeShapeType="1"/>
          </p:cNvSpPr>
          <p:nvPr/>
        </p:nvSpPr>
        <p:spPr bwMode="auto">
          <a:xfrm>
            <a:off x="3995738" y="4795838"/>
            <a:ext cx="431800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21" name="Line 61"/>
          <p:cNvSpPr>
            <a:spLocks noChangeShapeType="1"/>
          </p:cNvSpPr>
          <p:nvPr/>
        </p:nvSpPr>
        <p:spPr bwMode="auto">
          <a:xfrm flipH="1" flipV="1">
            <a:off x="3132138" y="4795838"/>
            <a:ext cx="144462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22" name="Line 62"/>
          <p:cNvSpPr>
            <a:spLocks noChangeShapeType="1"/>
          </p:cNvSpPr>
          <p:nvPr/>
        </p:nvSpPr>
        <p:spPr bwMode="auto">
          <a:xfrm flipH="1" flipV="1">
            <a:off x="4787900" y="4652963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60413" y="1138238"/>
            <a:ext cx="2957512" cy="1150937"/>
            <a:chOff x="514" y="709"/>
            <a:chExt cx="1863" cy="725"/>
          </a:xfrm>
        </p:grpSpPr>
        <p:sp>
          <p:nvSpPr>
            <p:cNvPr id="54342" name="Line 64"/>
            <p:cNvSpPr>
              <a:spLocks noChangeShapeType="1"/>
            </p:cNvSpPr>
            <p:nvPr/>
          </p:nvSpPr>
          <p:spPr bwMode="auto">
            <a:xfrm>
              <a:off x="1474" y="1116"/>
              <a:ext cx="544" cy="31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4343" name="Text Box 65"/>
            <p:cNvSpPr txBox="1">
              <a:spLocks noChangeArrowheads="1"/>
            </p:cNvSpPr>
            <p:nvPr/>
          </p:nvSpPr>
          <p:spPr bwMode="auto">
            <a:xfrm>
              <a:off x="514" y="709"/>
              <a:ext cx="1863" cy="4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FF0000"/>
                  </a:solidFill>
                  <a:latin typeface="Calibri" charset="0"/>
                </a:rPr>
                <a:t>(1)</a:t>
              </a:r>
              <a:r>
                <a:rPr lang="en-US" sz="1800" dirty="0">
                  <a:latin typeface="Calibri" charset="0"/>
                </a:rPr>
                <a:t> Out of equilibrium regions</a:t>
              </a:r>
            </a:p>
            <a:p>
              <a:pPr algn="ctr" eaLnBrk="1" hangingPunct="1"/>
              <a:r>
                <a:rPr lang="en-US" sz="1800" dirty="0">
                  <a:latin typeface="Calibri" charset="0"/>
                </a:rPr>
                <a:t>(</a:t>
              </a:r>
              <a:r>
                <a:rPr lang="en-US" sz="1800" i="1" dirty="0">
                  <a:latin typeface="Calibri" charset="0"/>
                </a:rPr>
                <a:t>bubble walls</a:t>
              </a:r>
              <a:r>
                <a:rPr lang="en-US" sz="1800" dirty="0">
                  <a:latin typeface="Calibri" charset="0"/>
                </a:rPr>
                <a:t>)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724525" y="2655888"/>
            <a:ext cx="3322638" cy="923925"/>
            <a:chOff x="3606" y="1628"/>
            <a:chExt cx="2093" cy="582"/>
          </a:xfrm>
        </p:grpSpPr>
        <p:sp>
          <p:nvSpPr>
            <p:cNvPr id="54340" name="AutoShape 67"/>
            <p:cNvSpPr>
              <a:spLocks noChangeArrowheads="1"/>
            </p:cNvSpPr>
            <p:nvPr/>
          </p:nvSpPr>
          <p:spPr bwMode="auto">
            <a:xfrm>
              <a:off x="3606" y="1772"/>
              <a:ext cx="137" cy="368"/>
            </a:xfrm>
            <a:prstGeom prst="upDownArrow">
              <a:avLst>
                <a:gd name="adj1" fmla="val 50000"/>
                <a:gd name="adj2" fmla="val 99275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Calibri" charset="0"/>
              </a:endParaRPr>
            </a:p>
          </p:txBody>
        </p:sp>
        <p:sp>
          <p:nvSpPr>
            <p:cNvPr id="54341" name="Text Box 68"/>
            <p:cNvSpPr txBox="1">
              <a:spLocks noChangeArrowheads="1"/>
            </p:cNvSpPr>
            <p:nvPr/>
          </p:nvSpPr>
          <p:spPr bwMode="auto">
            <a:xfrm>
              <a:off x="3813" y="1628"/>
              <a:ext cx="1886" cy="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(3)</a:t>
              </a:r>
              <a:r>
                <a:rPr lang="en-US" sz="1800">
                  <a:latin typeface="Calibri" charset="0"/>
                </a:rPr>
                <a:t> B-viol. Sphalerons produce</a:t>
              </a:r>
            </a:p>
            <a:p>
              <a:pPr algn="ctr" eaLnBrk="1" hangingPunct="1"/>
              <a:r>
                <a:rPr lang="en-US" sz="1800">
                  <a:latin typeface="Calibri" charset="0"/>
                </a:rPr>
                <a:t>net baryon number </a:t>
              </a:r>
              <a:r>
                <a:rPr lang="en-US" sz="1800" b="1" i="1">
                  <a:latin typeface="Symbol" charset="0"/>
                </a:rPr>
                <a:t>r</a:t>
              </a:r>
              <a:r>
                <a:rPr lang="en-US" sz="1800" b="1" i="1" baseline="-25000">
                  <a:latin typeface="Calibri" charset="0"/>
                </a:rPr>
                <a:t>B </a:t>
              </a:r>
              <a:r>
                <a:rPr lang="en-US" sz="1800">
                  <a:latin typeface="Calibri" charset="0"/>
                </a:rPr>
                <a:t>in the </a:t>
              </a:r>
            </a:p>
            <a:p>
              <a:pPr algn="ctr" eaLnBrk="1" hangingPunct="1"/>
              <a:r>
                <a:rPr lang="en-US" sz="1800">
                  <a:latin typeface="Calibri" charset="0"/>
                </a:rPr>
                <a:t>regions of unbroken phase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832100" y="3932238"/>
            <a:ext cx="5834063" cy="2147887"/>
            <a:chOff x="1784" y="2432"/>
            <a:chExt cx="3675" cy="1353"/>
          </a:xfrm>
        </p:grpSpPr>
        <p:sp>
          <p:nvSpPr>
            <p:cNvPr id="54338" name="Rectangle 70"/>
            <p:cNvSpPr>
              <a:spLocks noChangeArrowheads="1"/>
            </p:cNvSpPr>
            <p:nvPr/>
          </p:nvSpPr>
          <p:spPr bwMode="auto">
            <a:xfrm>
              <a:off x="1784" y="3203"/>
              <a:ext cx="2741" cy="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i="1">
                  <a:latin typeface="Symbol" charset="0"/>
                </a:rPr>
                <a:t>r</a:t>
              </a:r>
              <a:r>
                <a:rPr lang="en-US" b="1" i="1" baseline="-25000">
                  <a:latin typeface="Calibri" charset="0"/>
                </a:rPr>
                <a:t>B</a:t>
              </a:r>
              <a:r>
                <a:rPr lang="en-US">
                  <a:latin typeface="Calibri" charset="0"/>
                </a:rPr>
                <a:t> is not washed out if sphaleron transitions </a:t>
              </a:r>
            </a:p>
            <a:p>
              <a:pPr algn="ctr"/>
              <a:r>
                <a:rPr lang="en-US">
                  <a:latin typeface="Calibri" charset="0"/>
                </a:rPr>
                <a:t>are strongly suppressed in the br. phase</a:t>
              </a:r>
            </a:p>
            <a:p>
              <a:pPr algn="ctr"/>
              <a:r>
                <a:rPr lang="en-US">
                  <a:latin typeface="Calibri" charset="0"/>
                </a:rPr>
                <a:t>(i.e. if the PT is strongly first order)</a:t>
              </a:r>
            </a:p>
          </p:txBody>
        </p:sp>
        <p:sp>
          <p:nvSpPr>
            <p:cNvPr id="54339" name="Rectangle 71"/>
            <p:cNvSpPr>
              <a:spLocks noChangeArrowheads="1"/>
            </p:cNvSpPr>
            <p:nvPr/>
          </p:nvSpPr>
          <p:spPr bwMode="auto">
            <a:xfrm>
              <a:off x="3268" y="2432"/>
              <a:ext cx="2191" cy="4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i="1">
                  <a:latin typeface="Symbol" charset="0"/>
                </a:rPr>
                <a:t>r</a:t>
              </a:r>
              <a:r>
                <a:rPr lang="en-US" b="1" i="1" baseline="-25000">
                  <a:latin typeface="Calibri" charset="0"/>
                </a:rPr>
                <a:t>B</a:t>
              </a:r>
              <a:r>
                <a:rPr lang="en-US" b="1" i="1">
                  <a:latin typeface="Calibri" charset="0"/>
                </a:rPr>
                <a:t> </a:t>
              </a:r>
              <a:r>
                <a:rPr lang="en-US">
                  <a:latin typeface="Calibri" charset="0"/>
                </a:rPr>
                <a:t>diffuses in the broken EW phase </a:t>
              </a:r>
            </a:p>
            <a:p>
              <a:pPr algn="ctr"/>
              <a:r>
                <a:rPr lang="en-US">
                  <a:latin typeface="Calibri" charset="0"/>
                </a:rPr>
                <a:t>region, and freezes in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716463" y="3787775"/>
            <a:ext cx="1584325" cy="73025"/>
            <a:chOff x="2971" y="2341"/>
            <a:chExt cx="998" cy="46"/>
          </a:xfrm>
        </p:grpSpPr>
        <p:sp>
          <p:nvSpPr>
            <p:cNvPr id="54336" name="Line 73"/>
            <p:cNvSpPr>
              <a:spLocks noChangeShapeType="1"/>
            </p:cNvSpPr>
            <p:nvPr/>
          </p:nvSpPr>
          <p:spPr bwMode="auto">
            <a:xfrm flipH="1">
              <a:off x="2971" y="2341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4337" name="Line 74"/>
            <p:cNvSpPr>
              <a:spLocks noChangeShapeType="1"/>
            </p:cNvSpPr>
            <p:nvPr/>
          </p:nvSpPr>
          <p:spPr bwMode="auto">
            <a:xfrm flipH="1">
              <a:off x="2971" y="2387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327" name="Group 75"/>
          <p:cNvGrpSpPr>
            <a:grpSpLocks/>
          </p:cNvGrpSpPr>
          <p:nvPr/>
        </p:nvGrpSpPr>
        <p:grpSpPr bwMode="auto">
          <a:xfrm>
            <a:off x="1516063" y="3213100"/>
            <a:ext cx="2801937" cy="646113"/>
            <a:chOff x="955" y="1979"/>
            <a:chExt cx="1765" cy="407"/>
          </a:xfrm>
        </p:grpSpPr>
        <p:sp>
          <p:nvSpPr>
            <p:cNvPr id="54334" name="Text Box 76"/>
            <p:cNvSpPr txBox="1">
              <a:spLocks noChangeArrowheads="1"/>
            </p:cNvSpPr>
            <p:nvPr/>
          </p:nvSpPr>
          <p:spPr bwMode="auto">
            <a:xfrm>
              <a:off x="955" y="1979"/>
              <a:ext cx="698" cy="4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Calibri" charset="0"/>
                </a:rPr>
                <a:t>Unbroken</a:t>
              </a:r>
            </a:p>
            <a:p>
              <a:pPr algn="ctr" eaLnBrk="1" hangingPunct="1"/>
              <a:r>
                <a:rPr lang="en-US" sz="1800">
                  <a:latin typeface="Calibri" charset="0"/>
                </a:rPr>
                <a:t>Phase</a:t>
              </a:r>
            </a:p>
          </p:txBody>
        </p:sp>
        <p:sp>
          <p:nvSpPr>
            <p:cNvPr id="54335" name="Text Box 77"/>
            <p:cNvSpPr txBox="1">
              <a:spLocks noChangeArrowheads="1"/>
            </p:cNvSpPr>
            <p:nvPr/>
          </p:nvSpPr>
          <p:spPr bwMode="auto">
            <a:xfrm>
              <a:off x="2189" y="1979"/>
              <a:ext cx="531" cy="4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Calibri" charset="0"/>
                </a:rPr>
                <a:t>Broken</a:t>
              </a:r>
            </a:p>
            <a:p>
              <a:pPr algn="ctr" eaLnBrk="1" hangingPunct="1"/>
              <a:r>
                <a:rPr lang="en-US" sz="1800">
                  <a:latin typeface="Calibri" charset="0"/>
                </a:rPr>
                <a:t>Phase</a:t>
              </a: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4716463" y="1274763"/>
            <a:ext cx="3136900" cy="1793875"/>
            <a:chOff x="2971" y="758"/>
            <a:chExt cx="1976" cy="1130"/>
          </a:xfrm>
        </p:grpSpPr>
        <p:sp>
          <p:nvSpPr>
            <p:cNvPr id="54329" name="Line 79"/>
            <p:cNvSpPr>
              <a:spLocks noChangeShapeType="1"/>
            </p:cNvSpPr>
            <p:nvPr/>
          </p:nvSpPr>
          <p:spPr bwMode="auto">
            <a:xfrm flipV="1">
              <a:off x="2971" y="1570"/>
              <a:ext cx="408" cy="31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4330" name="Line 80"/>
            <p:cNvSpPr>
              <a:spLocks noChangeShapeType="1"/>
            </p:cNvSpPr>
            <p:nvPr/>
          </p:nvSpPr>
          <p:spPr bwMode="auto">
            <a:xfrm>
              <a:off x="3379" y="1570"/>
              <a:ext cx="680" cy="0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31" name="Line 81"/>
            <p:cNvSpPr>
              <a:spLocks noChangeShapeType="1"/>
            </p:cNvSpPr>
            <p:nvPr/>
          </p:nvSpPr>
          <p:spPr bwMode="auto">
            <a:xfrm flipH="1">
              <a:off x="3424" y="991"/>
              <a:ext cx="635" cy="53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332" name="Text Box 82"/>
            <p:cNvSpPr txBox="1">
              <a:spLocks noChangeArrowheads="1"/>
            </p:cNvSpPr>
            <p:nvPr/>
          </p:nvSpPr>
          <p:spPr bwMode="auto">
            <a:xfrm>
              <a:off x="3207" y="758"/>
              <a:ext cx="1740" cy="2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Calibri" charset="0"/>
                </a:rPr>
                <a:t>(2)</a:t>
              </a:r>
              <a:r>
                <a:rPr lang="en-US" sz="1800">
                  <a:latin typeface="Calibri" charset="0"/>
                </a:rPr>
                <a:t> CP-violating interactions</a:t>
              </a:r>
            </a:p>
          </p:txBody>
        </p:sp>
        <p:sp>
          <p:nvSpPr>
            <p:cNvPr id="54333" name="Line 83"/>
            <p:cNvSpPr>
              <a:spLocks noChangeShapeType="1"/>
            </p:cNvSpPr>
            <p:nvPr/>
          </p:nvSpPr>
          <p:spPr bwMode="auto">
            <a:xfrm flipH="1" flipV="1">
              <a:off x="3107" y="981"/>
              <a:ext cx="272" cy="5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409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94" name="Rectangle 22"/>
          <p:cNvSpPr>
            <a:spLocks noChangeArrowheads="1"/>
          </p:cNvSpPr>
          <p:nvPr/>
        </p:nvSpPr>
        <p:spPr bwMode="auto">
          <a:xfrm>
            <a:off x="3203575" y="3068638"/>
            <a:ext cx="2770188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00" name="Text Box 28"/>
          <p:cNvSpPr txBox="1">
            <a:spLocks noChangeArrowheads="1"/>
          </p:cNvSpPr>
          <p:nvPr/>
        </p:nvSpPr>
        <p:spPr bwMode="auto">
          <a:xfrm>
            <a:off x="3309938" y="3213100"/>
            <a:ext cx="2555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/>
              <a:t>SUSY Electro-Weak</a:t>
            </a:r>
          </a:p>
          <a:p>
            <a:pPr algn="ctr"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Baryogenesis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203575" y="979488"/>
            <a:ext cx="2770188" cy="2087562"/>
            <a:chOff x="1973" y="618"/>
            <a:chExt cx="1745" cy="1315"/>
          </a:xfrm>
        </p:grpSpPr>
        <p:sp>
          <p:nvSpPr>
            <p:cNvPr id="745502" name="Rectangle 30"/>
            <p:cNvSpPr>
              <a:spLocks noChangeArrowheads="1"/>
            </p:cNvSpPr>
            <p:nvPr/>
          </p:nvSpPr>
          <p:spPr bwMode="auto">
            <a:xfrm>
              <a:off x="1973" y="618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1458" name="AutoShape 34"/>
            <p:cNvCxnSpPr>
              <a:cxnSpLocks noChangeShapeType="1"/>
              <a:stCxn id="745494" idx="0"/>
              <a:endCxn id="745502" idx="2"/>
            </p:cNvCxnSpPr>
            <p:nvPr/>
          </p:nvCxnSpPr>
          <p:spPr bwMode="auto">
            <a:xfrm flipV="1">
              <a:off x="2846" y="1253"/>
              <a:ext cx="0" cy="6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1" name="Text Box 39"/>
            <p:cNvSpPr txBox="1">
              <a:spLocks noChangeArrowheads="1"/>
            </p:cNvSpPr>
            <p:nvPr/>
          </p:nvSpPr>
          <p:spPr bwMode="auto">
            <a:xfrm>
              <a:off x="2143" y="709"/>
              <a:ext cx="1405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smtClean="0"/>
                <a:t>Electro-Weak</a:t>
              </a:r>
            </a:p>
            <a:p>
              <a:pPr algn="ctr" eaLnBrk="1" hangingPunct="1">
                <a:defRPr/>
              </a:pPr>
              <a:r>
                <a:rPr lang="en-US" sz="2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Phase Transition</a:t>
              </a: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5973763" y="3068638"/>
            <a:ext cx="3060700" cy="1008062"/>
            <a:chOff x="3718" y="1933"/>
            <a:chExt cx="1928" cy="635"/>
          </a:xfrm>
        </p:grpSpPr>
        <p:sp>
          <p:nvSpPr>
            <p:cNvPr id="745504" name="Rectangle 32"/>
            <p:cNvSpPr>
              <a:spLocks noChangeArrowheads="1"/>
            </p:cNvSpPr>
            <p:nvPr/>
          </p:nvSpPr>
          <p:spPr bwMode="auto">
            <a:xfrm>
              <a:off x="3901" y="1933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1455" name="AutoShape 37"/>
            <p:cNvCxnSpPr>
              <a:cxnSpLocks noChangeShapeType="1"/>
              <a:stCxn id="745494" idx="3"/>
              <a:endCxn id="745504" idx="1"/>
            </p:cNvCxnSpPr>
            <p:nvPr/>
          </p:nvCxnSpPr>
          <p:spPr bwMode="auto">
            <a:xfrm>
              <a:off x="3718" y="2251"/>
              <a:ext cx="18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2" name="Text Box 40"/>
            <p:cNvSpPr txBox="1">
              <a:spLocks noChangeArrowheads="1"/>
            </p:cNvSpPr>
            <p:nvPr/>
          </p:nvSpPr>
          <p:spPr bwMode="auto">
            <a:xfrm>
              <a:off x="4165" y="1990"/>
              <a:ext cx="1245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ea typeface="ＭＳ Ｐゴシック" charset="-128"/>
                  <a:cs typeface="ＭＳ Ｐゴシック" charset="-128"/>
                </a:rPr>
                <a:t>(non-standard)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ＭＳ Ｐゴシック" charset="-128"/>
                </a:rPr>
                <a:t>Higgs </a:t>
              </a:r>
              <a:r>
                <a:rPr lang="en-US" sz="2000" b="1" dirty="0">
                  <a:ea typeface="ＭＳ Ｐゴシック" charset="-128"/>
                  <a:cs typeface="ＭＳ Ｐゴシック" charset="-128"/>
                </a:rPr>
                <a:t>Sector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203575" y="4076700"/>
            <a:ext cx="2770188" cy="1657350"/>
            <a:chOff x="1973" y="2568"/>
            <a:chExt cx="1745" cy="1044"/>
          </a:xfrm>
        </p:grpSpPr>
        <p:sp>
          <p:nvSpPr>
            <p:cNvPr id="745503" name="Rectangle 31"/>
            <p:cNvSpPr>
              <a:spLocks noChangeArrowheads="1"/>
            </p:cNvSpPr>
            <p:nvPr/>
          </p:nvSpPr>
          <p:spPr bwMode="auto">
            <a:xfrm>
              <a:off x="1973" y="2977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1452" name="AutoShape 35"/>
            <p:cNvCxnSpPr>
              <a:cxnSpLocks noChangeShapeType="1"/>
              <a:stCxn id="745494" idx="2"/>
              <a:endCxn id="745503" idx="0"/>
            </p:cNvCxnSpPr>
            <p:nvPr/>
          </p:nvCxnSpPr>
          <p:spPr bwMode="auto">
            <a:xfrm>
              <a:off x="2846" y="2568"/>
              <a:ext cx="0" cy="40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3" name="Text Box 41"/>
            <p:cNvSpPr txBox="1">
              <a:spLocks noChangeArrowheads="1"/>
            </p:cNvSpPr>
            <p:nvPr/>
          </p:nvSpPr>
          <p:spPr bwMode="auto">
            <a:xfrm>
              <a:off x="2450" y="3067"/>
              <a:ext cx="791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ＭＳ Ｐゴシック" charset="-128"/>
                </a:rPr>
                <a:t>CP</a:t>
              </a:r>
            </a:p>
            <a:p>
              <a:pPr algn="ctr">
                <a:defRPr/>
              </a:pPr>
              <a:r>
                <a:rPr lang="en-US" sz="2000" b="1" dirty="0">
                  <a:ea typeface="ＭＳ Ｐゴシック" charset="-128"/>
                  <a:cs typeface="ＭＳ Ｐゴシック" charset="-128"/>
                </a:rPr>
                <a:t>Violation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06363" y="3068638"/>
            <a:ext cx="3097212" cy="1008062"/>
            <a:chOff x="22" y="1933"/>
            <a:chExt cx="1951" cy="635"/>
          </a:xfrm>
        </p:grpSpPr>
        <p:sp>
          <p:nvSpPr>
            <p:cNvPr id="745505" name="Rectangle 33"/>
            <p:cNvSpPr>
              <a:spLocks noChangeArrowheads="1"/>
            </p:cNvSpPr>
            <p:nvPr/>
          </p:nvSpPr>
          <p:spPr bwMode="auto">
            <a:xfrm>
              <a:off x="22" y="1933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1449" name="AutoShape 36"/>
            <p:cNvCxnSpPr>
              <a:cxnSpLocks noChangeShapeType="1"/>
              <a:stCxn id="745494" idx="1"/>
              <a:endCxn id="745505" idx="3"/>
            </p:cNvCxnSpPr>
            <p:nvPr/>
          </p:nvCxnSpPr>
          <p:spPr bwMode="auto">
            <a:xfrm flipH="1">
              <a:off x="1767" y="2251"/>
              <a:ext cx="20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4" name="Text Box 42"/>
            <p:cNvSpPr txBox="1">
              <a:spLocks noChangeArrowheads="1"/>
            </p:cNvSpPr>
            <p:nvPr/>
          </p:nvSpPr>
          <p:spPr bwMode="auto">
            <a:xfrm>
              <a:off x="134" y="2034"/>
              <a:ext cx="1490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Dark Matter</a:t>
              </a:r>
            </a:p>
            <a:p>
              <a:pPr algn="ctr" eaLnBrk="1" hangingPunct="1">
                <a:defRPr/>
              </a:pP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(if supersymmetric)</a:t>
              </a:r>
              <a:endParaRPr lang="en-US" sz="2000" smtClean="0"/>
            </a:p>
          </p:txBody>
        </p:sp>
      </p:grp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568325" y="144463"/>
            <a:ext cx="8115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Baryogenesis: Physical Concepts</a:t>
            </a:r>
          </a:p>
        </p:txBody>
      </p:sp>
    </p:spTree>
    <p:extLst>
      <p:ext uri="{BB962C8B-B14F-4D97-AF65-F5344CB8AC3E}">
        <p14:creationId xmlns:p14="http://schemas.microsoft.com/office/powerpoint/2010/main" val="42738959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94" name="Rectangle 22"/>
          <p:cNvSpPr>
            <a:spLocks noChangeArrowheads="1"/>
          </p:cNvSpPr>
          <p:nvPr/>
        </p:nvSpPr>
        <p:spPr bwMode="auto">
          <a:xfrm>
            <a:off x="3203575" y="3068638"/>
            <a:ext cx="2770188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00" name="Text Box 28"/>
          <p:cNvSpPr txBox="1">
            <a:spLocks noChangeArrowheads="1"/>
          </p:cNvSpPr>
          <p:nvPr/>
        </p:nvSpPr>
        <p:spPr bwMode="auto">
          <a:xfrm>
            <a:off x="3309938" y="3213100"/>
            <a:ext cx="2555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/>
              <a:t>SUSY Electro-Weak</a:t>
            </a:r>
          </a:p>
          <a:p>
            <a:pPr algn="ctr"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Baryogenesis</a:t>
            </a:r>
          </a:p>
        </p:txBody>
      </p:sp>
      <p:grpSp>
        <p:nvGrpSpPr>
          <p:cNvPr id="63491" name="Group 56"/>
          <p:cNvGrpSpPr>
            <a:grpSpLocks/>
          </p:cNvGrpSpPr>
          <p:nvPr/>
        </p:nvGrpSpPr>
        <p:grpSpPr bwMode="auto">
          <a:xfrm>
            <a:off x="3203575" y="979488"/>
            <a:ext cx="2770188" cy="2087562"/>
            <a:chOff x="1973" y="618"/>
            <a:chExt cx="1745" cy="1315"/>
          </a:xfrm>
        </p:grpSpPr>
        <p:sp>
          <p:nvSpPr>
            <p:cNvPr id="745502" name="Rectangle 30"/>
            <p:cNvSpPr>
              <a:spLocks noChangeArrowheads="1"/>
            </p:cNvSpPr>
            <p:nvPr/>
          </p:nvSpPr>
          <p:spPr bwMode="auto">
            <a:xfrm>
              <a:off x="1973" y="618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3524" name="AutoShape 34"/>
            <p:cNvCxnSpPr>
              <a:cxnSpLocks noChangeShapeType="1"/>
              <a:stCxn id="745494" idx="0"/>
              <a:endCxn id="745502" idx="2"/>
            </p:cNvCxnSpPr>
            <p:nvPr/>
          </p:nvCxnSpPr>
          <p:spPr bwMode="auto">
            <a:xfrm flipV="1">
              <a:off x="2846" y="1253"/>
              <a:ext cx="0" cy="6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1" name="Text Box 39"/>
            <p:cNvSpPr txBox="1">
              <a:spLocks noChangeArrowheads="1"/>
            </p:cNvSpPr>
            <p:nvPr/>
          </p:nvSpPr>
          <p:spPr bwMode="auto">
            <a:xfrm>
              <a:off x="2143" y="709"/>
              <a:ext cx="1405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Electro-Weak</a:t>
              </a:r>
            </a:p>
            <a:p>
              <a:pPr eaLnBrk="1" hangingPunct="1">
                <a:defRPr/>
              </a:pPr>
              <a:r>
                <a:rPr lang="en-US" sz="2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Phase Transition</a:t>
              </a:r>
            </a:p>
          </p:txBody>
        </p:sp>
      </p:grpSp>
      <p:grpSp>
        <p:nvGrpSpPr>
          <p:cNvPr id="63492" name="Group 81"/>
          <p:cNvGrpSpPr>
            <a:grpSpLocks/>
          </p:cNvGrpSpPr>
          <p:nvPr/>
        </p:nvGrpSpPr>
        <p:grpSpPr bwMode="auto">
          <a:xfrm>
            <a:off x="5973763" y="3068638"/>
            <a:ext cx="3060700" cy="1008062"/>
            <a:chOff x="3718" y="1933"/>
            <a:chExt cx="1928" cy="635"/>
          </a:xfrm>
        </p:grpSpPr>
        <p:sp>
          <p:nvSpPr>
            <p:cNvPr id="745504" name="Rectangle 32"/>
            <p:cNvSpPr>
              <a:spLocks noChangeArrowheads="1"/>
            </p:cNvSpPr>
            <p:nvPr/>
          </p:nvSpPr>
          <p:spPr bwMode="auto">
            <a:xfrm>
              <a:off x="3901" y="1933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3521" name="AutoShape 37"/>
            <p:cNvCxnSpPr>
              <a:cxnSpLocks noChangeShapeType="1"/>
              <a:stCxn id="745494" idx="3"/>
              <a:endCxn id="745504" idx="1"/>
            </p:cNvCxnSpPr>
            <p:nvPr/>
          </p:nvCxnSpPr>
          <p:spPr bwMode="auto">
            <a:xfrm>
              <a:off x="3718" y="2251"/>
              <a:ext cx="18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2" name="Text Box 40"/>
            <p:cNvSpPr txBox="1">
              <a:spLocks noChangeArrowheads="1"/>
            </p:cNvSpPr>
            <p:nvPr/>
          </p:nvSpPr>
          <p:spPr bwMode="auto">
            <a:xfrm>
              <a:off x="4165" y="1990"/>
              <a:ext cx="1245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a typeface="ＭＳ Ｐゴシック" charset="-128"/>
                  <a:cs typeface="ＭＳ Ｐゴシック" charset="-128"/>
                </a:rPr>
                <a:t>(non-standard)</a:t>
              </a:r>
            </a:p>
            <a:p>
              <a:pPr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ＭＳ Ｐゴシック" charset="-128"/>
                </a:rPr>
                <a:t>Higgs </a:t>
              </a:r>
              <a:r>
                <a:rPr lang="en-US" sz="2000" b="1">
                  <a:ea typeface="ＭＳ Ｐゴシック" charset="-128"/>
                  <a:cs typeface="ＭＳ Ｐゴシック" charset="-128"/>
                </a:rPr>
                <a:t>Sector</a:t>
              </a:r>
            </a:p>
          </p:txBody>
        </p:sp>
      </p:grpSp>
      <p:grpSp>
        <p:nvGrpSpPr>
          <p:cNvPr id="63493" name="Group 57"/>
          <p:cNvGrpSpPr>
            <a:grpSpLocks/>
          </p:cNvGrpSpPr>
          <p:nvPr/>
        </p:nvGrpSpPr>
        <p:grpSpPr bwMode="auto">
          <a:xfrm>
            <a:off x="3203575" y="4076700"/>
            <a:ext cx="2770188" cy="1657350"/>
            <a:chOff x="1973" y="2568"/>
            <a:chExt cx="1745" cy="1044"/>
          </a:xfrm>
        </p:grpSpPr>
        <p:sp>
          <p:nvSpPr>
            <p:cNvPr id="745503" name="Rectangle 31"/>
            <p:cNvSpPr>
              <a:spLocks noChangeArrowheads="1"/>
            </p:cNvSpPr>
            <p:nvPr/>
          </p:nvSpPr>
          <p:spPr bwMode="auto">
            <a:xfrm>
              <a:off x="1973" y="2977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3518" name="AutoShape 35"/>
            <p:cNvCxnSpPr>
              <a:cxnSpLocks noChangeShapeType="1"/>
              <a:stCxn id="745494" idx="2"/>
              <a:endCxn id="745503" idx="0"/>
            </p:cNvCxnSpPr>
            <p:nvPr/>
          </p:nvCxnSpPr>
          <p:spPr bwMode="auto">
            <a:xfrm>
              <a:off x="2846" y="2568"/>
              <a:ext cx="0" cy="40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3" name="Text Box 41"/>
            <p:cNvSpPr txBox="1">
              <a:spLocks noChangeArrowheads="1"/>
            </p:cNvSpPr>
            <p:nvPr/>
          </p:nvSpPr>
          <p:spPr bwMode="auto">
            <a:xfrm>
              <a:off x="2450" y="3067"/>
              <a:ext cx="791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ＭＳ Ｐゴシック" charset="-128"/>
                </a:rPr>
                <a:t>CP</a:t>
              </a:r>
            </a:p>
            <a:p>
              <a:pPr algn="ctr">
                <a:defRPr/>
              </a:pPr>
              <a:r>
                <a:rPr lang="en-US" sz="2000" b="1" dirty="0">
                  <a:ea typeface="ＭＳ Ｐゴシック" charset="-128"/>
                  <a:cs typeface="ＭＳ Ｐゴシック" charset="-128"/>
                </a:rPr>
                <a:t>Violation</a:t>
              </a:r>
            </a:p>
          </p:txBody>
        </p:sp>
      </p:grpSp>
      <p:grpSp>
        <p:nvGrpSpPr>
          <p:cNvPr id="63494" name="Group 58"/>
          <p:cNvGrpSpPr>
            <a:grpSpLocks/>
          </p:cNvGrpSpPr>
          <p:nvPr/>
        </p:nvGrpSpPr>
        <p:grpSpPr bwMode="auto">
          <a:xfrm>
            <a:off x="106363" y="3068638"/>
            <a:ext cx="3097212" cy="1008062"/>
            <a:chOff x="22" y="1933"/>
            <a:chExt cx="1951" cy="635"/>
          </a:xfrm>
        </p:grpSpPr>
        <p:sp>
          <p:nvSpPr>
            <p:cNvPr id="745505" name="Rectangle 33"/>
            <p:cNvSpPr>
              <a:spLocks noChangeArrowheads="1"/>
            </p:cNvSpPr>
            <p:nvPr/>
          </p:nvSpPr>
          <p:spPr bwMode="auto">
            <a:xfrm>
              <a:off x="22" y="1933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3516" name="AutoShape 36"/>
            <p:cNvCxnSpPr>
              <a:cxnSpLocks noChangeShapeType="1"/>
              <a:stCxn id="745494" idx="1"/>
              <a:endCxn id="745505" idx="3"/>
            </p:cNvCxnSpPr>
            <p:nvPr/>
          </p:nvCxnSpPr>
          <p:spPr bwMode="auto">
            <a:xfrm flipH="1">
              <a:off x="1767" y="2251"/>
              <a:ext cx="20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495" name="Group 63"/>
          <p:cNvGrpSpPr>
            <a:grpSpLocks/>
          </p:cNvGrpSpPr>
          <p:nvPr/>
        </p:nvGrpSpPr>
        <p:grpSpPr bwMode="auto">
          <a:xfrm>
            <a:off x="3275013" y="1843088"/>
            <a:ext cx="2592387" cy="1008062"/>
            <a:chOff x="2029" y="1162"/>
            <a:chExt cx="1633" cy="635"/>
          </a:xfrm>
        </p:grpSpPr>
        <p:sp>
          <p:nvSpPr>
            <p:cNvPr id="745517" name="Oval 45"/>
            <p:cNvSpPr>
              <a:spLocks noChangeArrowheads="1"/>
            </p:cNvSpPr>
            <p:nvPr/>
          </p:nvSpPr>
          <p:spPr bwMode="auto">
            <a:xfrm>
              <a:off x="2029" y="1162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18" name="Text Box 46"/>
            <p:cNvSpPr txBox="1">
              <a:spLocks noChangeArrowheads="1"/>
            </p:cNvSpPr>
            <p:nvPr/>
          </p:nvSpPr>
          <p:spPr bwMode="auto">
            <a:xfrm>
              <a:off x="2290" y="1253"/>
              <a:ext cx="109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Gravitational</a:t>
              </a:r>
            </a:p>
            <a:p>
              <a:pPr eaLnBrk="1" hangingPunct="1">
                <a:defRPr/>
              </a:pPr>
              <a:r>
                <a:rPr lang="en-US" sz="2000" b="1" smtClean="0"/>
                <a:t>Waves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63496" name="Group 60"/>
          <p:cNvGrpSpPr>
            <a:grpSpLocks/>
          </p:cNvGrpSpPr>
          <p:nvPr/>
        </p:nvGrpSpPr>
        <p:grpSpPr bwMode="auto">
          <a:xfrm>
            <a:off x="195263" y="4005263"/>
            <a:ext cx="2592387" cy="1008062"/>
            <a:chOff x="78" y="2523"/>
            <a:chExt cx="1633" cy="635"/>
          </a:xfrm>
        </p:grpSpPr>
        <p:sp>
          <p:nvSpPr>
            <p:cNvPr id="745510" name="Oval 38"/>
            <p:cNvSpPr>
              <a:spLocks noChangeArrowheads="1"/>
            </p:cNvSpPr>
            <p:nvPr/>
          </p:nvSpPr>
          <p:spPr bwMode="auto">
            <a:xfrm>
              <a:off x="78" y="2523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19" name="Text Box 47"/>
            <p:cNvSpPr txBox="1">
              <a:spLocks noChangeArrowheads="1"/>
            </p:cNvSpPr>
            <p:nvPr/>
          </p:nvSpPr>
          <p:spPr bwMode="auto">
            <a:xfrm>
              <a:off x="284" y="2704"/>
              <a:ext cx="112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DM detection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63497" name="Group 62"/>
          <p:cNvGrpSpPr>
            <a:grpSpLocks/>
          </p:cNvGrpSpPr>
          <p:nvPr/>
        </p:nvGrpSpPr>
        <p:grpSpPr bwMode="auto">
          <a:xfrm>
            <a:off x="3292475" y="5661025"/>
            <a:ext cx="2592388" cy="1008063"/>
            <a:chOff x="2029" y="3566"/>
            <a:chExt cx="1633" cy="635"/>
          </a:xfrm>
        </p:grpSpPr>
        <p:sp>
          <p:nvSpPr>
            <p:cNvPr id="745515" name="Oval 43"/>
            <p:cNvSpPr>
              <a:spLocks noChangeArrowheads="1"/>
            </p:cNvSpPr>
            <p:nvPr/>
          </p:nvSpPr>
          <p:spPr bwMode="auto">
            <a:xfrm>
              <a:off x="2029" y="3566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21" name="Text Box 49"/>
            <p:cNvSpPr txBox="1">
              <a:spLocks noChangeArrowheads="1"/>
            </p:cNvSpPr>
            <p:nvPr/>
          </p:nvSpPr>
          <p:spPr bwMode="auto">
            <a:xfrm>
              <a:off x="2229" y="3770"/>
              <a:ext cx="122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EDM Searches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745540" name="Rectangle 68"/>
          <p:cNvSpPr>
            <a:spLocks noChangeArrowheads="1"/>
          </p:cNvSpPr>
          <p:nvPr/>
        </p:nvSpPr>
        <p:spPr bwMode="auto">
          <a:xfrm>
            <a:off x="6265863" y="3068638"/>
            <a:ext cx="2770187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41" name="Text Box 69"/>
          <p:cNvSpPr txBox="1">
            <a:spLocks noChangeArrowheads="1"/>
          </p:cNvSpPr>
          <p:nvPr/>
        </p:nvSpPr>
        <p:spPr bwMode="auto">
          <a:xfrm>
            <a:off x="6684963" y="3159125"/>
            <a:ext cx="197643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(non-standard)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Higgs </a:t>
            </a:r>
            <a:r>
              <a:rPr lang="en-US" sz="2000" b="1" dirty="0">
                <a:ea typeface="ＭＳ Ｐゴシック" charset="-128"/>
                <a:cs typeface="ＭＳ Ｐゴシック" charset="-128"/>
              </a:rPr>
              <a:t>Sector</a:t>
            </a:r>
          </a:p>
        </p:txBody>
      </p:sp>
      <p:sp>
        <p:nvSpPr>
          <p:cNvPr id="745543" name="Rectangle 71"/>
          <p:cNvSpPr>
            <a:spLocks noChangeArrowheads="1"/>
          </p:cNvSpPr>
          <p:nvPr/>
        </p:nvSpPr>
        <p:spPr bwMode="auto">
          <a:xfrm>
            <a:off x="3203575" y="981075"/>
            <a:ext cx="2770188" cy="100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44" name="Text Box 72"/>
          <p:cNvSpPr txBox="1">
            <a:spLocks noChangeArrowheads="1"/>
          </p:cNvSpPr>
          <p:nvPr/>
        </p:nvSpPr>
        <p:spPr bwMode="auto">
          <a:xfrm>
            <a:off x="3473450" y="1125538"/>
            <a:ext cx="22304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/>
              <a:t>Electro-Weak</a:t>
            </a:r>
          </a:p>
          <a:p>
            <a:pPr algn="ctr"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Phase Transition</a:t>
            </a:r>
          </a:p>
        </p:txBody>
      </p:sp>
      <p:sp>
        <p:nvSpPr>
          <p:cNvPr id="745545" name="Oval 73"/>
          <p:cNvSpPr>
            <a:spLocks noChangeArrowheads="1"/>
          </p:cNvSpPr>
          <p:nvPr/>
        </p:nvSpPr>
        <p:spPr bwMode="auto">
          <a:xfrm>
            <a:off x="3292475" y="1844675"/>
            <a:ext cx="2592388" cy="1008063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46" name="Text Box 74"/>
          <p:cNvSpPr txBox="1">
            <a:spLocks noChangeArrowheads="1"/>
          </p:cNvSpPr>
          <p:nvPr/>
        </p:nvSpPr>
        <p:spPr bwMode="auto">
          <a:xfrm>
            <a:off x="3697288" y="1989138"/>
            <a:ext cx="17526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/>
              <a:t>Gravitational</a:t>
            </a:r>
          </a:p>
          <a:p>
            <a:pPr algn="ctr" eaLnBrk="1" hangingPunct="1">
              <a:defRPr/>
            </a:pPr>
            <a:r>
              <a:rPr lang="en-US" sz="2000" b="1" smtClean="0"/>
              <a:t>Waves</a:t>
            </a:r>
            <a:endParaRPr lang="en-US" sz="2000" b="1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63504" name="Group 61"/>
          <p:cNvGrpSpPr>
            <a:grpSpLocks/>
          </p:cNvGrpSpPr>
          <p:nvPr/>
        </p:nvGrpSpPr>
        <p:grpSpPr bwMode="auto">
          <a:xfrm>
            <a:off x="6443663" y="4005263"/>
            <a:ext cx="2592387" cy="1008062"/>
            <a:chOff x="4014" y="2523"/>
            <a:chExt cx="1633" cy="635"/>
          </a:xfrm>
        </p:grpSpPr>
        <p:sp>
          <p:nvSpPr>
            <p:cNvPr id="745516" name="Oval 44"/>
            <p:cNvSpPr>
              <a:spLocks noChangeArrowheads="1"/>
            </p:cNvSpPr>
            <p:nvPr/>
          </p:nvSpPr>
          <p:spPr bwMode="auto">
            <a:xfrm>
              <a:off x="4014" y="2523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20" name="Text Box 48"/>
            <p:cNvSpPr txBox="1">
              <a:spLocks noChangeArrowheads="1"/>
            </p:cNvSpPr>
            <p:nvPr/>
          </p:nvSpPr>
          <p:spPr bwMode="auto">
            <a:xfrm>
              <a:off x="4388" y="2614"/>
              <a:ext cx="828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smtClean="0"/>
                <a:t>Collider</a:t>
              </a:r>
            </a:p>
            <a:p>
              <a:pPr algn="ctr" eaLnBrk="1" hangingPunct="1">
                <a:defRPr/>
              </a:pPr>
              <a:r>
                <a:rPr lang="en-US" sz="2000" b="1" smtClean="0"/>
                <a:t>Searches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63505" name="TextBox 7"/>
          <p:cNvSpPr txBox="1">
            <a:spLocks noChangeArrowheads="1"/>
          </p:cNvSpPr>
          <p:nvPr/>
        </p:nvSpPr>
        <p:spPr bwMode="auto">
          <a:xfrm>
            <a:off x="1504950" y="144463"/>
            <a:ext cx="6169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Baryogenesis: Probes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84163" y="3228975"/>
            <a:ext cx="2363787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Dark Matter</a:t>
            </a:r>
          </a:p>
          <a:p>
            <a:pPr algn="ctr" eaLnBrk="1" hangingPunct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(if supersymmetric)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7986380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64"/>
          <p:cNvGrpSpPr>
            <a:grpSpLocks/>
          </p:cNvGrpSpPr>
          <p:nvPr/>
        </p:nvGrpSpPr>
        <p:grpSpPr bwMode="auto">
          <a:xfrm>
            <a:off x="935038" y="1484313"/>
            <a:ext cx="6772275" cy="3744912"/>
            <a:chOff x="544" y="936"/>
            <a:chExt cx="4266" cy="2359"/>
          </a:xfrm>
        </p:grpSpPr>
        <p:cxnSp>
          <p:nvCxnSpPr>
            <p:cNvPr id="65576" name="AutoShape 52"/>
            <p:cNvCxnSpPr>
              <a:cxnSpLocks noChangeShapeType="1"/>
              <a:stCxn id="745512" idx="2"/>
              <a:endCxn id="745503" idx="3"/>
            </p:cNvCxnSpPr>
            <p:nvPr/>
          </p:nvCxnSpPr>
          <p:spPr bwMode="auto">
            <a:xfrm flipH="1">
              <a:off x="3718" y="2568"/>
              <a:ext cx="1092" cy="7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7" name="AutoShape 53"/>
            <p:cNvCxnSpPr>
              <a:cxnSpLocks noChangeShapeType="1"/>
              <a:stCxn id="745503" idx="1"/>
              <a:endCxn id="745510" idx="0"/>
            </p:cNvCxnSpPr>
            <p:nvPr/>
          </p:nvCxnSpPr>
          <p:spPr bwMode="auto">
            <a:xfrm flipH="1" flipV="1">
              <a:off x="895" y="2513"/>
              <a:ext cx="1078" cy="7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8" name="AutoShape 50"/>
            <p:cNvCxnSpPr>
              <a:cxnSpLocks noChangeShapeType="1"/>
              <a:stCxn id="745505" idx="0"/>
              <a:endCxn id="745502" idx="1"/>
            </p:cNvCxnSpPr>
            <p:nvPr/>
          </p:nvCxnSpPr>
          <p:spPr bwMode="auto">
            <a:xfrm flipV="1">
              <a:off x="895" y="936"/>
              <a:ext cx="1078" cy="99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9" name="AutoShape 51"/>
            <p:cNvCxnSpPr>
              <a:cxnSpLocks noChangeShapeType="1"/>
              <a:stCxn id="745512" idx="0"/>
              <a:endCxn id="745502" idx="3"/>
            </p:cNvCxnSpPr>
            <p:nvPr/>
          </p:nvCxnSpPr>
          <p:spPr bwMode="auto">
            <a:xfrm flipH="1" flipV="1">
              <a:off x="3718" y="936"/>
              <a:ext cx="1092" cy="99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80" name="Text Box 54"/>
            <p:cNvSpPr txBox="1">
              <a:spLocks noChangeArrowheads="1"/>
            </p:cNvSpPr>
            <p:nvPr/>
          </p:nvSpPr>
          <p:spPr bwMode="auto">
            <a:xfrm rot="-2570433">
              <a:off x="544" y="1160"/>
              <a:ext cx="13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i="1"/>
                <a:t>entropy injection</a:t>
              </a:r>
            </a:p>
            <a:p>
              <a:pPr algn="ctr" eaLnBrk="1" hangingPunct="1"/>
              <a:r>
                <a:rPr lang="en-US" sz="1800" b="1" i="1"/>
                <a:t>(latent heat)</a:t>
              </a:r>
            </a:p>
          </p:txBody>
        </p:sp>
      </p:grpSp>
      <p:sp>
        <p:nvSpPr>
          <p:cNvPr id="745494" name="Rectangle 22"/>
          <p:cNvSpPr>
            <a:spLocks noChangeArrowheads="1"/>
          </p:cNvSpPr>
          <p:nvPr/>
        </p:nvSpPr>
        <p:spPr bwMode="auto">
          <a:xfrm>
            <a:off x="3203575" y="3068638"/>
            <a:ext cx="2770188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00" name="Text Box 28"/>
          <p:cNvSpPr txBox="1">
            <a:spLocks noChangeArrowheads="1"/>
          </p:cNvSpPr>
          <p:nvPr/>
        </p:nvSpPr>
        <p:spPr bwMode="auto">
          <a:xfrm>
            <a:off x="3309938" y="3213100"/>
            <a:ext cx="2555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/>
              <a:t>SUSY Electro-Weak</a:t>
            </a:r>
          </a:p>
          <a:p>
            <a:pPr algn="ctr"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Baryogenesis</a:t>
            </a:r>
          </a:p>
        </p:txBody>
      </p:sp>
      <p:grpSp>
        <p:nvGrpSpPr>
          <p:cNvPr id="65540" name="Group 56"/>
          <p:cNvGrpSpPr>
            <a:grpSpLocks/>
          </p:cNvGrpSpPr>
          <p:nvPr/>
        </p:nvGrpSpPr>
        <p:grpSpPr bwMode="auto">
          <a:xfrm>
            <a:off x="3203575" y="979488"/>
            <a:ext cx="2770188" cy="2087562"/>
            <a:chOff x="1973" y="618"/>
            <a:chExt cx="1745" cy="1315"/>
          </a:xfrm>
        </p:grpSpPr>
        <p:sp>
          <p:nvSpPr>
            <p:cNvPr id="745502" name="Rectangle 30"/>
            <p:cNvSpPr>
              <a:spLocks noChangeArrowheads="1"/>
            </p:cNvSpPr>
            <p:nvPr/>
          </p:nvSpPr>
          <p:spPr bwMode="auto">
            <a:xfrm>
              <a:off x="1973" y="618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5574" name="AutoShape 34"/>
            <p:cNvCxnSpPr>
              <a:cxnSpLocks noChangeShapeType="1"/>
              <a:stCxn id="745494" idx="0"/>
              <a:endCxn id="745502" idx="2"/>
            </p:cNvCxnSpPr>
            <p:nvPr/>
          </p:nvCxnSpPr>
          <p:spPr bwMode="auto">
            <a:xfrm flipV="1">
              <a:off x="2846" y="1253"/>
              <a:ext cx="0" cy="6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1" name="Text Box 39"/>
            <p:cNvSpPr txBox="1">
              <a:spLocks noChangeArrowheads="1"/>
            </p:cNvSpPr>
            <p:nvPr/>
          </p:nvSpPr>
          <p:spPr bwMode="auto">
            <a:xfrm>
              <a:off x="2143" y="709"/>
              <a:ext cx="1405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Electro-Weak</a:t>
              </a:r>
            </a:p>
            <a:p>
              <a:pPr eaLnBrk="1" hangingPunct="1">
                <a:defRPr/>
              </a:pPr>
              <a:r>
                <a:rPr lang="en-US" sz="2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Phase Transition</a:t>
              </a:r>
            </a:p>
          </p:txBody>
        </p:sp>
      </p:grpSp>
      <p:grpSp>
        <p:nvGrpSpPr>
          <p:cNvPr id="65541" name="Group 81"/>
          <p:cNvGrpSpPr>
            <a:grpSpLocks/>
          </p:cNvGrpSpPr>
          <p:nvPr/>
        </p:nvGrpSpPr>
        <p:grpSpPr bwMode="auto">
          <a:xfrm>
            <a:off x="5973763" y="3068638"/>
            <a:ext cx="3060700" cy="1008062"/>
            <a:chOff x="3718" y="1933"/>
            <a:chExt cx="1928" cy="635"/>
          </a:xfrm>
        </p:grpSpPr>
        <p:sp>
          <p:nvSpPr>
            <p:cNvPr id="745504" name="Rectangle 32"/>
            <p:cNvSpPr>
              <a:spLocks noChangeArrowheads="1"/>
            </p:cNvSpPr>
            <p:nvPr/>
          </p:nvSpPr>
          <p:spPr bwMode="auto">
            <a:xfrm>
              <a:off x="3901" y="1933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5571" name="AutoShape 37"/>
            <p:cNvCxnSpPr>
              <a:cxnSpLocks noChangeShapeType="1"/>
              <a:stCxn id="745494" idx="3"/>
              <a:endCxn id="745504" idx="1"/>
            </p:cNvCxnSpPr>
            <p:nvPr/>
          </p:nvCxnSpPr>
          <p:spPr bwMode="auto">
            <a:xfrm>
              <a:off x="3718" y="2251"/>
              <a:ext cx="18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2" name="Text Box 40"/>
            <p:cNvSpPr txBox="1">
              <a:spLocks noChangeArrowheads="1"/>
            </p:cNvSpPr>
            <p:nvPr/>
          </p:nvSpPr>
          <p:spPr bwMode="auto">
            <a:xfrm>
              <a:off x="4165" y="1990"/>
              <a:ext cx="1245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a typeface="ＭＳ Ｐゴシック" charset="-128"/>
                  <a:cs typeface="ＭＳ Ｐゴシック" charset="-128"/>
                </a:rPr>
                <a:t>(non-standard)</a:t>
              </a:r>
            </a:p>
            <a:p>
              <a:pPr>
                <a:defRPr/>
              </a:pP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ＭＳ Ｐゴシック" charset="-128"/>
                </a:rPr>
                <a:t>Higgs </a:t>
              </a:r>
              <a:r>
                <a:rPr lang="en-US" sz="2000" b="1">
                  <a:ea typeface="ＭＳ Ｐゴシック" charset="-128"/>
                  <a:cs typeface="ＭＳ Ｐゴシック" charset="-128"/>
                </a:rPr>
                <a:t>Sector</a:t>
              </a:r>
            </a:p>
          </p:txBody>
        </p:sp>
      </p:grpSp>
      <p:grpSp>
        <p:nvGrpSpPr>
          <p:cNvPr id="65542" name="Group 57"/>
          <p:cNvGrpSpPr>
            <a:grpSpLocks/>
          </p:cNvGrpSpPr>
          <p:nvPr/>
        </p:nvGrpSpPr>
        <p:grpSpPr bwMode="auto">
          <a:xfrm>
            <a:off x="3203575" y="4076700"/>
            <a:ext cx="2770188" cy="1657350"/>
            <a:chOff x="1973" y="2568"/>
            <a:chExt cx="1745" cy="1044"/>
          </a:xfrm>
        </p:grpSpPr>
        <p:sp>
          <p:nvSpPr>
            <p:cNvPr id="745503" name="Rectangle 31"/>
            <p:cNvSpPr>
              <a:spLocks noChangeArrowheads="1"/>
            </p:cNvSpPr>
            <p:nvPr/>
          </p:nvSpPr>
          <p:spPr bwMode="auto">
            <a:xfrm>
              <a:off x="1973" y="2977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5568" name="AutoShape 35"/>
            <p:cNvCxnSpPr>
              <a:cxnSpLocks noChangeShapeType="1"/>
              <a:stCxn id="745494" idx="2"/>
              <a:endCxn id="745503" idx="0"/>
            </p:cNvCxnSpPr>
            <p:nvPr/>
          </p:nvCxnSpPr>
          <p:spPr bwMode="auto">
            <a:xfrm>
              <a:off x="2846" y="2568"/>
              <a:ext cx="0" cy="40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5513" name="Text Box 41"/>
            <p:cNvSpPr txBox="1">
              <a:spLocks noChangeArrowheads="1"/>
            </p:cNvSpPr>
            <p:nvPr/>
          </p:nvSpPr>
          <p:spPr bwMode="auto">
            <a:xfrm>
              <a:off x="2450" y="3067"/>
              <a:ext cx="791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-128"/>
                  <a:cs typeface="ＭＳ Ｐゴシック" charset="-128"/>
                </a:rPr>
                <a:t>CP</a:t>
              </a:r>
            </a:p>
            <a:p>
              <a:pPr algn="ctr">
                <a:defRPr/>
              </a:pPr>
              <a:r>
                <a:rPr lang="en-US" sz="2000" b="1" dirty="0">
                  <a:ea typeface="ＭＳ Ｐゴシック" charset="-128"/>
                  <a:cs typeface="ＭＳ Ｐゴシック" charset="-128"/>
                </a:rPr>
                <a:t>Violation</a:t>
              </a:r>
            </a:p>
          </p:txBody>
        </p:sp>
      </p:grpSp>
      <p:grpSp>
        <p:nvGrpSpPr>
          <p:cNvPr id="65543" name="Group 58"/>
          <p:cNvGrpSpPr>
            <a:grpSpLocks/>
          </p:cNvGrpSpPr>
          <p:nvPr/>
        </p:nvGrpSpPr>
        <p:grpSpPr bwMode="auto">
          <a:xfrm>
            <a:off x="106363" y="3068638"/>
            <a:ext cx="3097212" cy="1008062"/>
            <a:chOff x="22" y="1933"/>
            <a:chExt cx="1951" cy="635"/>
          </a:xfrm>
        </p:grpSpPr>
        <p:sp>
          <p:nvSpPr>
            <p:cNvPr id="745505" name="Rectangle 33"/>
            <p:cNvSpPr>
              <a:spLocks noChangeArrowheads="1"/>
            </p:cNvSpPr>
            <p:nvPr/>
          </p:nvSpPr>
          <p:spPr bwMode="auto">
            <a:xfrm>
              <a:off x="22" y="1933"/>
              <a:ext cx="1745" cy="6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5566" name="AutoShape 36"/>
            <p:cNvCxnSpPr>
              <a:cxnSpLocks noChangeShapeType="1"/>
              <a:stCxn id="745494" idx="1"/>
              <a:endCxn id="745505" idx="3"/>
            </p:cNvCxnSpPr>
            <p:nvPr/>
          </p:nvCxnSpPr>
          <p:spPr bwMode="auto">
            <a:xfrm flipH="1">
              <a:off x="1767" y="2251"/>
              <a:ext cx="206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544" name="Group 63"/>
          <p:cNvGrpSpPr>
            <a:grpSpLocks/>
          </p:cNvGrpSpPr>
          <p:nvPr/>
        </p:nvGrpSpPr>
        <p:grpSpPr bwMode="auto">
          <a:xfrm>
            <a:off x="3275013" y="1843088"/>
            <a:ext cx="2592387" cy="1008062"/>
            <a:chOff x="2029" y="1162"/>
            <a:chExt cx="1633" cy="635"/>
          </a:xfrm>
        </p:grpSpPr>
        <p:sp>
          <p:nvSpPr>
            <p:cNvPr id="745517" name="Oval 45"/>
            <p:cNvSpPr>
              <a:spLocks noChangeArrowheads="1"/>
            </p:cNvSpPr>
            <p:nvPr/>
          </p:nvSpPr>
          <p:spPr bwMode="auto">
            <a:xfrm>
              <a:off x="2029" y="1162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18" name="Text Box 46"/>
            <p:cNvSpPr txBox="1">
              <a:spLocks noChangeArrowheads="1"/>
            </p:cNvSpPr>
            <p:nvPr/>
          </p:nvSpPr>
          <p:spPr bwMode="auto">
            <a:xfrm>
              <a:off x="2290" y="1253"/>
              <a:ext cx="1092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Gravitational</a:t>
              </a:r>
            </a:p>
            <a:p>
              <a:pPr eaLnBrk="1" hangingPunct="1">
                <a:defRPr/>
              </a:pPr>
              <a:r>
                <a:rPr lang="en-US" sz="2000" b="1" smtClean="0"/>
                <a:t>Waves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65545" name="Group 60"/>
          <p:cNvGrpSpPr>
            <a:grpSpLocks/>
          </p:cNvGrpSpPr>
          <p:nvPr/>
        </p:nvGrpSpPr>
        <p:grpSpPr bwMode="auto">
          <a:xfrm>
            <a:off x="195263" y="4005263"/>
            <a:ext cx="2592387" cy="1008062"/>
            <a:chOff x="78" y="2523"/>
            <a:chExt cx="1633" cy="635"/>
          </a:xfrm>
        </p:grpSpPr>
        <p:sp>
          <p:nvSpPr>
            <p:cNvPr id="745510" name="Oval 38"/>
            <p:cNvSpPr>
              <a:spLocks noChangeArrowheads="1"/>
            </p:cNvSpPr>
            <p:nvPr/>
          </p:nvSpPr>
          <p:spPr bwMode="auto">
            <a:xfrm>
              <a:off x="78" y="2523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19" name="Text Box 47"/>
            <p:cNvSpPr txBox="1">
              <a:spLocks noChangeArrowheads="1"/>
            </p:cNvSpPr>
            <p:nvPr/>
          </p:nvSpPr>
          <p:spPr bwMode="auto">
            <a:xfrm>
              <a:off x="284" y="2704"/>
              <a:ext cx="112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DM detection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65546" name="Group 62"/>
          <p:cNvGrpSpPr>
            <a:grpSpLocks/>
          </p:cNvGrpSpPr>
          <p:nvPr/>
        </p:nvGrpSpPr>
        <p:grpSpPr bwMode="auto">
          <a:xfrm>
            <a:off x="3292475" y="5661025"/>
            <a:ext cx="2592388" cy="1008063"/>
            <a:chOff x="2029" y="3566"/>
            <a:chExt cx="1633" cy="635"/>
          </a:xfrm>
        </p:grpSpPr>
        <p:sp>
          <p:nvSpPr>
            <p:cNvPr id="745515" name="Oval 43"/>
            <p:cNvSpPr>
              <a:spLocks noChangeArrowheads="1"/>
            </p:cNvSpPr>
            <p:nvPr/>
          </p:nvSpPr>
          <p:spPr bwMode="auto">
            <a:xfrm>
              <a:off x="2029" y="3566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21" name="Text Box 49"/>
            <p:cNvSpPr txBox="1">
              <a:spLocks noChangeArrowheads="1"/>
            </p:cNvSpPr>
            <p:nvPr/>
          </p:nvSpPr>
          <p:spPr bwMode="auto">
            <a:xfrm>
              <a:off x="2229" y="3770"/>
              <a:ext cx="122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/>
                <a:t>EDM Searches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745540" name="Rectangle 68"/>
          <p:cNvSpPr>
            <a:spLocks noChangeArrowheads="1"/>
          </p:cNvSpPr>
          <p:nvPr/>
        </p:nvSpPr>
        <p:spPr bwMode="auto">
          <a:xfrm>
            <a:off x="6265863" y="3068638"/>
            <a:ext cx="2770187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41" name="Text Box 69"/>
          <p:cNvSpPr txBox="1">
            <a:spLocks noChangeArrowheads="1"/>
          </p:cNvSpPr>
          <p:nvPr/>
        </p:nvSpPr>
        <p:spPr bwMode="auto">
          <a:xfrm>
            <a:off x="6684963" y="3159125"/>
            <a:ext cx="197643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(non-standard)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Higgs </a:t>
            </a:r>
            <a:r>
              <a:rPr lang="en-US" sz="2000" b="1" dirty="0">
                <a:ea typeface="ＭＳ Ｐゴシック" charset="-128"/>
                <a:cs typeface="ＭＳ Ｐゴシック" charset="-128"/>
              </a:rPr>
              <a:t>Sector</a:t>
            </a:r>
          </a:p>
        </p:txBody>
      </p:sp>
      <p:sp>
        <p:nvSpPr>
          <p:cNvPr id="65549" name="Text Box 70"/>
          <p:cNvSpPr txBox="1">
            <a:spLocks noChangeArrowheads="1"/>
          </p:cNvSpPr>
          <p:nvPr/>
        </p:nvSpPr>
        <p:spPr bwMode="auto">
          <a:xfrm rot="2660959">
            <a:off x="6445250" y="1776413"/>
            <a:ext cx="1470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/>
              <a:t>strongly</a:t>
            </a:r>
          </a:p>
          <a:p>
            <a:pPr algn="ctr" eaLnBrk="1" hangingPunct="1"/>
            <a:r>
              <a:rPr lang="en-US" sz="1800" b="1" i="1"/>
              <a:t>first order?</a:t>
            </a:r>
          </a:p>
        </p:txBody>
      </p:sp>
      <p:sp>
        <p:nvSpPr>
          <p:cNvPr id="745543" name="Rectangle 71"/>
          <p:cNvSpPr>
            <a:spLocks noChangeArrowheads="1"/>
          </p:cNvSpPr>
          <p:nvPr/>
        </p:nvSpPr>
        <p:spPr bwMode="auto">
          <a:xfrm>
            <a:off x="3203575" y="981075"/>
            <a:ext cx="2770188" cy="100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44" name="Text Box 72"/>
          <p:cNvSpPr txBox="1">
            <a:spLocks noChangeArrowheads="1"/>
          </p:cNvSpPr>
          <p:nvPr/>
        </p:nvSpPr>
        <p:spPr bwMode="auto">
          <a:xfrm>
            <a:off x="3473450" y="1125538"/>
            <a:ext cx="22304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/>
              <a:t>Electro-Weak</a:t>
            </a:r>
          </a:p>
          <a:p>
            <a:pPr algn="ctr"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Phase Transition</a:t>
            </a:r>
          </a:p>
        </p:txBody>
      </p:sp>
      <p:sp>
        <p:nvSpPr>
          <p:cNvPr id="745545" name="Oval 73"/>
          <p:cNvSpPr>
            <a:spLocks noChangeArrowheads="1"/>
          </p:cNvSpPr>
          <p:nvPr/>
        </p:nvSpPr>
        <p:spPr bwMode="auto">
          <a:xfrm>
            <a:off x="3292475" y="1844675"/>
            <a:ext cx="2592388" cy="1008063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5546" name="Text Box 74"/>
          <p:cNvSpPr txBox="1">
            <a:spLocks noChangeArrowheads="1"/>
          </p:cNvSpPr>
          <p:nvPr/>
        </p:nvSpPr>
        <p:spPr bwMode="auto">
          <a:xfrm>
            <a:off x="3697288" y="1989138"/>
            <a:ext cx="17526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/>
              <a:t>Gravitational</a:t>
            </a:r>
          </a:p>
          <a:p>
            <a:pPr algn="ctr" eaLnBrk="1" hangingPunct="1">
              <a:defRPr/>
            </a:pPr>
            <a:r>
              <a:rPr lang="en-US" sz="2000" b="1" smtClean="0"/>
              <a:t>Waves</a:t>
            </a:r>
            <a:endParaRPr lang="en-US" sz="2000" b="1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65554" name="Group 61"/>
          <p:cNvGrpSpPr>
            <a:grpSpLocks/>
          </p:cNvGrpSpPr>
          <p:nvPr/>
        </p:nvGrpSpPr>
        <p:grpSpPr bwMode="auto">
          <a:xfrm>
            <a:off x="6443663" y="4005263"/>
            <a:ext cx="2592387" cy="1008062"/>
            <a:chOff x="4014" y="2523"/>
            <a:chExt cx="1633" cy="635"/>
          </a:xfrm>
        </p:grpSpPr>
        <p:sp>
          <p:nvSpPr>
            <p:cNvPr id="745516" name="Oval 44"/>
            <p:cNvSpPr>
              <a:spLocks noChangeArrowheads="1"/>
            </p:cNvSpPr>
            <p:nvPr/>
          </p:nvSpPr>
          <p:spPr bwMode="auto">
            <a:xfrm>
              <a:off x="4014" y="2523"/>
              <a:ext cx="1633" cy="635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5520" name="Text Box 48"/>
            <p:cNvSpPr txBox="1">
              <a:spLocks noChangeArrowheads="1"/>
            </p:cNvSpPr>
            <p:nvPr/>
          </p:nvSpPr>
          <p:spPr bwMode="auto">
            <a:xfrm>
              <a:off x="4388" y="2614"/>
              <a:ext cx="828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smtClean="0"/>
                <a:t>Collider</a:t>
              </a:r>
            </a:p>
            <a:p>
              <a:pPr algn="ctr" eaLnBrk="1" hangingPunct="1">
                <a:defRPr/>
              </a:pPr>
              <a:r>
                <a:rPr lang="en-US" sz="2000" b="1" smtClean="0"/>
                <a:t>Searches</a:t>
              </a:r>
              <a:endPara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65555" name="TextBox 7"/>
          <p:cNvSpPr txBox="1">
            <a:spLocks noChangeArrowheads="1"/>
          </p:cNvSpPr>
          <p:nvPr/>
        </p:nvSpPr>
        <p:spPr bwMode="auto">
          <a:xfrm>
            <a:off x="1504950" y="144463"/>
            <a:ext cx="6169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latin typeface="Calibri" charset="0"/>
              </a:rPr>
              <a:t>Electro-Weak Baryogenesis: Probes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284163" y="3228975"/>
            <a:ext cx="2363787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Dark Matter</a:t>
            </a:r>
          </a:p>
          <a:p>
            <a:pPr algn="ctr" eaLnBrk="1" hangingPunct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(if supersymmetric)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362549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991</Words>
  <Application>Microsoft Macintosh PowerPoint</Application>
  <PresentationFormat>On-screen Show (4:3)</PresentationFormat>
  <Paragraphs>221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Microsoft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Stefano Profumo</dc:creator>
  <cp:lastModifiedBy>Stefano Profumo</cp:lastModifiedBy>
  <cp:revision>158</cp:revision>
  <dcterms:created xsi:type="dcterms:W3CDTF">2010-12-09T09:34:15Z</dcterms:created>
  <dcterms:modified xsi:type="dcterms:W3CDTF">2013-03-07T06:18:24Z</dcterms:modified>
</cp:coreProperties>
</file>