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sldIdLst>
    <p:sldId id="256" r:id="rId2"/>
    <p:sldId id="300" r:id="rId3"/>
    <p:sldId id="308" r:id="rId4"/>
    <p:sldId id="307" r:id="rId5"/>
    <p:sldId id="301" r:id="rId6"/>
    <p:sldId id="306" r:id="rId7"/>
    <p:sldId id="302" r:id="rId8"/>
    <p:sldId id="305" r:id="rId9"/>
    <p:sldId id="309" r:id="rId10"/>
    <p:sldId id="310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9200" autoAdjust="0"/>
  </p:normalViewPr>
  <p:slideViewPr>
    <p:cSldViewPr>
      <p:cViewPr varScale="1">
        <p:scale>
          <a:sx n="78" d="100"/>
          <a:sy n="78" d="100"/>
        </p:scale>
        <p:origin x="-9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912358A-2B58-4C24-B867-7D54D56C6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502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F36C3B-9F64-4348-A292-FDBBD2755649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C582484-E075-4F8E-B15B-562DD866891F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571500"/>
            <a:ext cx="4875212" cy="3657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25" tIns="45714" rIns="91425" bIns="4571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D7D8F1B-C1AD-4145-BB23-DC6CB9F0A08D}" type="datetime1">
              <a:rPr lang="en-US" sz="1200">
                <a:latin typeface="Calibri" pitchFamily="34" charset="0"/>
              </a:rPr>
              <a:pPr eaLnBrk="1" hangingPunct="1"/>
              <a:t>3/7/2013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4B9F07-A2D7-4CAD-84D4-55B7B522D359}" type="slidenum">
              <a:rPr lang="fr-FR">
                <a:latin typeface="Times New Roman" pitchFamily="-112" charset="0"/>
              </a:rPr>
              <a:pPr/>
              <a:t>6</a:t>
            </a:fld>
            <a:endParaRPr lang="fr-FR">
              <a:latin typeface="Times New Roman" pitchFamily="-112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algn="r">
              <a:spcBef>
                <a:spcPct val="0"/>
              </a:spcBef>
            </a:pPr>
            <a:endParaRPr lang="en-US" sz="2400" dirty="0" smtClean="0">
              <a:latin typeface="Times New Roman" pitchFamily="-112" charset="0"/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913" y="0"/>
            <a:ext cx="2136775" cy="6513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259513" cy="6513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08050"/>
            <a:ext cx="3930650" cy="5605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908050"/>
            <a:ext cx="3932238" cy="5605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 flipH="1" flipV="1">
            <a:off x="571500" y="788988"/>
            <a:ext cx="7972425" cy="9525"/>
          </a:xfrm>
          <a:prstGeom prst="line">
            <a:avLst/>
          </a:prstGeom>
          <a:noFill/>
          <a:ln w="76320">
            <a:solidFill>
              <a:srgbClr val="00279F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8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63" tIns="44601" rIns="90563" bIns="44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908050"/>
            <a:ext cx="8015288" cy="560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63" tIns="44601" rIns="90563" bIns="44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4" name="Picture 6" descr="jpl_logo_s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502566" y="-76200"/>
            <a:ext cx="6762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31800" rtl="0" eaLnBrk="0" fontAlgn="base" hangingPunct="0">
        <a:spcBef>
          <a:spcPct val="0"/>
        </a:spcBef>
        <a:spcAft>
          <a:spcPct val="0"/>
        </a:spcAft>
        <a:buClr>
          <a:srgbClr val="00AE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31800" rtl="0" eaLnBrk="0" fontAlgn="base" hangingPunct="0">
        <a:spcBef>
          <a:spcPct val="0"/>
        </a:spcBef>
        <a:spcAft>
          <a:spcPct val="0"/>
        </a:spcAft>
        <a:buClr>
          <a:srgbClr val="00AE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Times New Roman" pitchFamily="84" charset="0"/>
        </a:defRPr>
      </a:lvl2pPr>
      <a:lvl3pPr algn="l" defTabSz="431800" rtl="0" eaLnBrk="0" fontAlgn="base" hangingPunct="0">
        <a:spcBef>
          <a:spcPct val="0"/>
        </a:spcBef>
        <a:spcAft>
          <a:spcPct val="0"/>
        </a:spcAft>
        <a:buClr>
          <a:srgbClr val="00AE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Times New Roman" pitchFamily="84" charset="0"/>
        </a:defRPr>
      </a:lvl3pPr>
      <a:lvl4pPr algn="l" defTabSz="431800" rtl="0" eaLnBrk="0" fontAlgn="base" hangingPunct="0">
        <a:spcBef>
          <a:spcPct val="0"/>
        </a:spcBef>
        <a:spcAft>
          <a:spcPct val="0"/>
        </a:spcAft>
        <a:buClr>
          <a:srgbClr val="00AE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Times New Roman" pitchFamily="84" charset="0"/>
        </a:defRPr>
      </a:lvl4pPr>
      <a:lvl5pPr algn="l" defTabSz="431800" rtl="0" eaLnBrk="0" fontAlgn="base" hangingPunct="0">
        <a:spcBef>
          <a:spcPct val="0"/>
        </a:spcBef>
        <a:spcAft>
          <a:spcPct val="0"/>
        </a:spcAft>
        <a:buClr>
          <a:srgbClr val="00AE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Times New Roman" pitchFamily="84" charset="0"/>
        </a:defRPr>
      </a:lvl5pPr>
      <a:lvl6pPr marL="457200" algn="l" defTabSz="431800" rtl="0" eaLnBrk="0" fontAlgn="base" hangingPunct="0">
        <a:spcBef>
          <a:spcPct val="0"/>
        </a:spcBef>
        <a:spcAft>
          <a:spcPct val="0"/>
        </a:spcAft>
        <a:buClr>
          <a:srgbClr val="00AE00"/>
        </a:buClr>
        <a:buSzPct val="100000"/>
        <a:buFont typeface="Times New Roman" pitchFamily="84" charset="0"/>
        <a:defRPr sz="4200">
          <a:solidFill>
            <a:srgbClr val="000000"/>
          </a:solidFill>
          <a:latin typeface="Times New Roman" pitchFamily="84" charset="0"/>
        </a:defRPr>
      </a:lvl6pPr>
      <a:lvl7pPr marL="914400" algn="l" defTabSz="431800" rtl="0" eaLnBrk="0" fontAlgn="base" hangingPunct="0">
        <a:spcBef>
          <a:spcPct val="0"/>
        </a:spcBef>
        <a:spcAft>
          <a:spcPct val="0"/>
        </a:spcAft>
        <a:buClr>
          <a:srgbClr val="00AE00"/>
        </a:buClr>
        <a:buSzPct val="100000"/>
        <a:buFont typeface="Times New Roman" pitchFamily="84" charset="0"/>
        <a:defRPr sz="4200">
          <a:solidFill>
            <a:srgbClr val="000000"/>
          </a:solidFill>
          <a:latin typeface="Times New Roman" pitchFamily="84" charset="0"/>
        </a:defRPr>
      </a:lvl7pPr>
      <a:lvl8pPr marL="1371600" algn="l" defTabSz="431800" rtl="0" eaLnBrk="0" fontAlgn="base" hangingPunct="0">
        <a:spcBef>
          <a:spcPct val="0"/>
        </a:spcBef>
        <a:spcAft>
          <a:spcPct val="0"/>
        </a:spcAft>
        <a:buClr>
          <a:srgbClr val="00AE00"/>
        </a:buClr>
        <a:buSzPct val="100000"/>
        <a:buFont typeface="Times New Roman" pitchFamily="84" charset="0"/>
        <a:defRPr sz="4200">
          <a:solidFill>
            <a:srgbClr val="000000"/>
          </a:solidFill>
          <a:latin typeface="Times New Roman" pitchFamily="84" charset="0"/>
        </a:defRPr>
      </a:lvl8pPr>
      <a:lvl9pPr marL="1828800" algn="l" defTabSz="431800" rtl="0" eaLnBrk="0" fontAlgn="base" hangingPunct="0">
        <a:spcBef>
          <a:spcPct val="0"/>
        </a:spcBef>
        <a:spcAft>
          <a:spcPct val="0"/>
        </a:spcAft>
        <a:buClr>
          <a:srgbClr val="00AE00"/>
        </a:buClr>
        <a:buSzPct val="100000"/>
        <a:buFont typeface="Times New Roman" pitchFamily="84" charset="0"/>
        <a:defRPr sz="4200">
          <a:solidFill>
            <a:srgbClr val="000000"/>
          </a:solidFill>
          <a:latin typeface="Times New Roman" pitchFamily="84" charset="0"/>
        </a:defRPr>
      </a:lvl9pPr>
    </p:titleStyle>
    <p:bodyStyle>
      <a:lvl1pPr marL="338138" indent="-338138" algn="l" defTabSz="431800" rtl="0" eaLnBrk="0" fontAlgn="base" hangingPunct="0">
        <a:spcBef>
          <a:spcPts val="450"/>
        </a:spcBef>
        <a:spcAft>
          <a:spcPct val="0"/>
        </a:spcAft>
        <a:buClr>
          <a:srgbClr val="00279F"/>
        </a:buClr>
        <a:buSzPct val="100000"/>
        <a:buFont typeface="Times New Roman" pitchFamily="18" charset="0"/>
        <a:buChar char="•"/>
        <a:defRPr b="1">
          <a:solidFill>
            <a:srgbClr val="00279F"/>
          </a:solidFill>
          <a:latin typeface="+mn-lt"/>
          <a:ea typeface="+mn-ea"/>
          <a:cs typeface="+mn-cs"/>
        </a:defRPr>
      </a:lvl1pPr>
      <a:lvl2pPr marL="738188" indent="-282575" algn="l" defTabSz="431800" rtl="0" eaLnBrk="0" fontAlgn="base" hangingPunct="0">
        <a:spcBef>
          <a:spcPts val="400"/>
        </a:spcBef>
        <a:spcAft>
          <a:spcPct val="0"/>
        </a:spcAft>
        <a:buClr>
          <a:srgbClr val="00279F"/>
        </a:buClr>
        <a:buSzPct val="100000"/>
        <a:buFont typeface="Times New Roman" pitchFamily="18" charset="0"/>
        <a:buChar char="—"/>
        <a:defRPr sz="1600" b="1">
          <a:solidFill>
            <a:srgbClr val="00279F"/>
          </a:solidFill>
          <a:latin typeface="+mn-lt"/>
        </a:defRPr>
      </a:lvl2pPr>
      <a:lvl3pPr marL="1138238" indent="-225425" algn="l" defTabSz="431800" rtl="0" eaLnBrk="0" fontAlgn="base" hangingPunct="0">
        <a:spcBef>
          <a:spcPts val="400"/>
        </a:spcBef>
        <a:spcAft>
          <a:spcPct val="0"/>
        </a:spcAft>
        <a:buClr>
          <a:srgbClr val="00279F"/>
        </a:buClr>
        <a:buSzPct val="100000"/>
        <a:buFont typeface="Times New Roman" pitchFamily="18" charset="0"/>
        <a:buChar char="•"/>
        <a:defRPr sz="1600" b="1">
          <a:solidFill>
            <a:srgbClr val="00279F"/>
          </a:solidFill>
          <a:latin typeface="+mn-lt"/>
        </a:defRPr>
      </a:lvl3pPr>
      <a:lvl4pPr marL="1595438" indent="-223838" algn="l" defTabSz="431800" rtl="0" eaLnBrk="0" fontAlgn="base" hangingPunct="0">
        <a:spcBef>
          <a:spcPts val="400"/>
        </a:spcBef>
        <a:spcAft>
          <a:spcPct val="0"/>
        </a:spcAft>
        <a:buClr>
          <a:srgbClr val="00279F"/>
        </a:buClr>
        <a:buSzPct val="100000"/>
        <a:buFont typeface="Times New Roman" pitchFamily="18" charset="0"/>
        <a:buChar char="—"/>
        <a:defRPr sz="1600" b="1">
          <a:solidFill>
            <a:srgbClr val="00279F"/>
          </a:solidFill>
          <a:latin typeface="+mn-lt"/>
        </a:defRPr>
      </a:lvl4pPr>
      <a:lvl5pPr marL="2052638" indent="-223838" algn="l" defTabSz="431800" rtl="0" eaLnBrk="0" fontAlgn="base" hangingPunct="0">
        <a:spcBef>
          <a:spcPts val="500"/>
        </a:spcBef>
        <a:spcAft>
          <a:spcPct val="0"/>
        </a:spcAft>
        <a:buClr>
          <a:srgbClr val="00279F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09838" indent="-223838" algn="l" defTabSz="431800" rtl="0" eaLnBrk="0" fontAlgn="base" hangingPunct="0">
        <a:spcBef>
          <a:spcPts val="500"/>
        </a:spcBef>
        <a:spcAft>
          <a:spcPct val="0"/>
        </a:spcAft>
        <a:buClr>
          <a:srgbClr val="00279F"/>
        </a:buClr>
        <a:buSzPct val="100000"/>
        <a:buFont typeface="Times New Roman" pitchFamily="84" charset="0"/>
        <a:buChar char="»"/>
        <a:defRPr sz="2000">
          <a:solidFill>
            <a:srgbClr val="000000"/>
          </a:solidFill>
          <a:latin typeface="+mn-lt"/>
        </a:defRPr>
      </a:lvl6pPr>
      <a:lvl7pPr marL="2967038" indent="-223838" algn="l" defTabSz="431800" rtl="0" eaLnBrk="0" fontAlgn="base" hangingPunct="0">
        <a:spcBef>
          <a:spcPts val="500"/>
        </a:spcBef>
        <a:spcAft>
          <a:spcPct val="0"/>
        </a:spcAft>
        <a:buClr>
          <a:srgbClr val="00279F"/>
        </a:buClr>
        <a:buSzPct val="100000"/>
        <a:buFont typeface="Times New Roman" pitchFamily="84" charset="0"/>
        <a:buChar char="»"/>
        <a:defRPr sz="2000">
          <a:solidFill>
            <a:srgbClr val="000000"/>
          </a:solidFill>
          <a:latin typeface="+mn-lt"/>
        </a:defRPr>
      </a:lvl7pPr>
      <a:lvl8pPr marL="3424238" indent="-223838" algn="l" defTabSz="431800" rtl="0" eaLnBrk="0" fontAlgn="base" hangingPunct="0">
        <a:spcBef>
          <a:spcPts val="500"/>
        </a:spcBef>
        <a:spcAft>
          <a:spcPct val="0"/>
        </a:spcAft>
        <a:buClr>
          <a:srgbClr val="00279F"/>
        </a:buClr>
        <a:buSzPct val="100000"/>
        <a:buFont typeface="Times New Roman" pitchFamily="84" charset="0"/>
        <a:buChar char="»"/>
        <a:defRPr sz="2000">
          <a:solidFill>
            <a:srgbClr val="000000"/>
          </a:solidFill>
          <a:latin typeface="+mn-lt"/>
        </a:defRPr>
      </a:lvl8pPr>
      <a:lvl9pPr marL="3881438" indent="-223838" algn="l" defTabSz="431800" rtl="0" eaLnBrk="0" fontAlgn="base" hangingPunct="0">
        <a:spcBef>
          <a:spcPts val="500"/>
        </a:spcBef>
        <a:spcAft>
          <a:spcPct val="0"/>
        </a:spcAft>
        <a:buClr>
          <a:srgbClr val="00279F"/>
        </a:buClr>
        <a:buSzPct val="100000"/>
        <a:buFont typeface="Times New Roman" pitchFamily="84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98055" y="914400"/>
            <a:ext cx="9144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6600" dirty="0" smtClean="0">
                <a:solidFill>
                  <a:srgbClr val="002060"/>
                </a:solidFill>
              </a:rPr>
              <a:t>The Euclid </a:t>
            </a:r>
            <a:r>
              <a:rPr lang="en-US" sz="6600" dirty="0" smtClean="0">
                <a:solidFill>
                  <a:srgbClr val="002060"/>
                </a:solidFill>
              </a:rPr>
              <a:t>Mission</a:t>
            </a:r>
            <a:endParaRPr lang="en-US" sz="60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en-US" sz="3600" dirty="0">
                <a:solidFill>
                  <a:srgbClr val="002060"/>
                </a:solidFill>
              </a:rPr>
              <a:t>Jason Rhodes </a:t>
            </a:r>
            <a:r>
              <a:rPr lang="en-US" sz="3600" dirty="0" smtClean="0">
                <a:solidFill>
                  <a:srgbClr val="002060"/>
                </a:solidFill>
              </a:rPr>
              <a:t>(Caltech/JPL</a:t>
            </a:r>
            <a:r>
              <a:rPr lang="en-US" sz="3600" dirty="0">
                <a:solidFill>
                  <a:srgbClr val="002060"/>
                </a:solidFill>
              </a:rPr>
              <a:t>)</a:t>
            </a:r>
          </a:p>
          <a:p>
            <a:pPr algn="ctr" eaLnBrk="0" hangingPunct="0"/>
            <a:r>
              <a:rPr lang="en-US" sz="3600" dirty="0" smtClean="0">
                <a:solidFill>
                  <a:srgbClr val="002060"/>
                </a:solidFill>
              </a:rPr>
              <a:t>March 7, </a:t>
            </a:r>
            <a:r>
              <a:rPr lang="en-US" sz="3600" dirty="0" smtClean="0">
                <a:solidFill>
                  <a:srgbClr val="002060"/>
                </a:solidFill>
              </a:rPr>
              <a:t>2013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216496"/>
            <a:ext cx="2404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© </a:t>
            </a:r>
            <a:r>
              <a:rPr lang="en-US" sz="1600" dirty="0" smtClean="0"/>
              <a:t>2013, </a:t>
            </a:r>
            <a:r>
              <a:rPr lang="en-US" sz="1600" dirty="0"/>
              <a:t>g</a:t>
            </a:r>
            <a:r>
              <a:rPr lang="en-US" sz="1600" dirty="0" smtClean="0"/>
              <a:t>overnment </a:t>
            </a:r>
            <a:endParaRPr lang="en-US" sz="1600" dirty="0" smtClean="0"/>
          </a:p>
          <a:p>
            <a:r>
              <a:rPr lang="en-US" sz="1600" dirty="0" smtClean="0"/>
              <a:t>sponsorship </a:t>
            </a:r>
            <a:r>
              <a:rPr lang="en-US" sz="1600" dirty="0" smtClean="0"/>
              <a:t>acknowledged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177958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57" y="3140953"/>
            <a:ext cx="2743396" cy="371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Synergy With WFIRST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742640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Euclid makes WL measurements in a different wavelength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Euclid and WFIRST use different detector technologies for the WL surveys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mtClean="0"/>
              <a:t>Different systematics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Euclid will be wider and shallower, WFIRST narrower and deeper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94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62000" y="210312"/>
            <a:ext cx="6324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290" tIns="34290" rIns="34290" bIns="3429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ＭＳ Ｐゴシック" pitchFamily="-112" charset="-128"/>
                <a:cs typeface="+mj-cs"/>
              </a:rPr>
              <a:t>Euclid goals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914400"/>
            <a:ext cx="5715000" cy="5334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i="1" dirty="0"/>
              <a:t>Understand the nature of Dark Energy and Dark Matter by</a:t>
            </a:r>
            <a:r>
              <a:rPr lang="en-US" b="1" i="1" dirty="0" smtClean="0"/>
              <a:t>:</a:t>
            </a:r>
          </a:p>
          <a:p>
            <a:pPr algn="l"/>
            <a:endParaRPr lang="en-US" b="1" i="1" dirty="0"/>
          </a:p>
          <a:p>
            <a:pPr algn="l"/>
            <a:endParaRPr lang="en-US" sz="1800" b="1" i="1" dirty="0"/>
          </a:p>
          <a:p>
            <a:pPr algn="l">
              <a:buFont typeface="Arial" pitchFamily="34" charset="0"/>
              <a:buChar char="•"/>
            </a:pPr>
            <a:r>
              <a:rPr lang="en-US" sz="1800" dirty="0" smtClean="0"/>
              <a:t>Measuring </a:t>
            </a:r>
            <a:r>
              <a:rPr lang="en-US" sz="1800" dirty="0"/>
              <a:t>the DE equation of state parameters </a:t>
            </a:r>
            <a:r>
              <a:rPr lang="en-US" sz="1800" i="1" dirty="0"/>
              <a:t>w</a:t>
            </a:r>
            <a:r>
              <a:rPr lang="en-US" sz="1800" i="1" baseline="-25000" dirty="0"/>
              <a:t>0</a:t>
            </a:r>
            <a:r>
              <a:rPr lang="en-US" sz="1800" i="1" dirty="0"/>
              <a:t> and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a</a:t>
            </a:r>
            <a:r>
              <a:rPr lang="en-US" sz="1800" i="1" dirty="0"/>
              <a:t> </a:t>
            </a:r>
            <a:r>
              <a:rPr lang="en-US" sz="1800" dirty="0"/>
              <a:t>to a</a:t>
            </a:r>
            <a:r>
              <a:rPr lang="en-US" sz="1800" i="1" dirty="0"/>
              <a:t> </a:t>
            </a:r>
            <a:r>
              <a:rPr lang="en-US" sz="1800" dirty="0"/>
              <a:t>precision of 2% and 10%, respectively, </a:t>
            </a:r>
            <a:r>
              <a:rPr lang="en-US" sz="1800" dirty="0" smtClean="0"/>
              <a:t>using both </a:t>
            </a:r>
            <a:r>
              <a:rPr lang="en-US" sz="1800" dirty="0"/>
              <a:t>expansion history and structure growth.</a:t>
            </a:r>
          </a:p>
          <a:p>
            <a:pPr algn="l">
              <a:buFont typeface="Arial" pitchFamily="34" charset="0"/>
              <a:buChar char="•"/>
            </a:pPr>
            <a:endParaRPr lang="en-US" sz="1800" dirty="0" smtClean="0"/>
          </a:p>
          <a:p>
            <a:pPr algn="l">
              <a:buFont typeface="Arial" pitchFamily="34" charset="0"/>
              <a:buChar char="•"/>
            </a:pPr>
            <a:r>
              <a:rPr lang="en-US" sz="1800" dirty="0" smtClean="0"/>
              <a:t>Measuring </a:t>
            </a:r>
            <a:r>
              <a:rPr lang="en-US" sz="1800" dirty="0"/>
              <a:t>the growth factor exponent γ with a precision of 2%, enabling to distinguish General </a:t>
            </a:r>
            <a:r>
              <a:rPr lang="en-US" sz="1800" dirty="0" smtClean="0"/>
              <a:t>Relativity from </a:t>
            </a:r>
            <a:r>
              <a:rPr lang="en-US" sz="1800" dirty="0"/>
              <a:t>the modified-gravity theories</a:t>
            </a:r>
          </a:p>
          <a:p>
            <a:pPr algn="l">
              <a:buFont typeface="Arial" pitchFamily="34" charset="0"/>
              <a:buChar char="•"/>
            </a:pPr>
            <a:endParaRPr lang="en-US" sz="1800" dirty="0" smtClean="0"/>
          </a:p>
          <a:p>
            <a:pPr algn="l">
              <a:buFont typeface="Arial" pitchFamily="34" charset="0"/>
              <a:buChar char="•"/>
            </a:pPr>
            <a:r>
              <a:rPr lang="en-US" sz="1800" dirty="0" smtClean="0"/>
              <a:t>Testing </a:t>
            </a:r>
            <a:r>
              <a:rPr lang="en-US" sz="1800" dirty="0"/>
              <a:t>the Cold Dark Matter paradigm for structure formation, and measure the sum of the </a:t>
            </a:r>
            <a:r>
              <a:rPr lang="en-US" sz="1800" dirty="0" smtClean="0"/>
              <a:t>neutrino masses </a:t>
            </a:r>
            <a:r>
              <a:rPr lang="en-US" sz="1800" dirty="0"/>
              <a:t>to a precision better than 0.04eV when combined with Planck</a:t>
            </a:r>
            <a:r>
              <a:rPr lang="en-US" sz="1800" dirty="0" smtClean="0"/>
              <a:t>.</a:t>
            </a:r>
          </a:p>
          <a:p>
            <a:pPr algn="l">
              <a:buFont typeface="Arial" pitchFamily="34" charset="0"/>
              <a:buChar char="•"/>
            </a:pPr>
            <a:endParaRPr lang="en-US" sz="1800" dirty="0"/>
          </a:p>
          <a:p>
            <a:pPr algn="l">
              <a:buFont typeface="Arial" pitchFamily="34" charset="0"/>
              <a:buChar char="•"/>
            </a:pPr>
            <a:r>
              <a:rPr lang="en-US" sz="1800" dirty="0" smtClean="0"/>
              <a:t>Improving </a:t>
            </a:r>
            <a:r>
              <a:rPr lang="en-US" sz="1800" dirty="0"/>
              <a:t>by a factor of 20 the determination of the initial condition parameters compared to Planck alone.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2200" y="2133600"/>
            <a:ext cx="2743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scientific</a:t>
            </a:r>
            <a:r>
              <a:rPr lang="en-US" dirty="0"/>
              <a:t> goals outlined in NWNH Panel Reports:</a:t>
            </a:r>
          </a:p>
          <a:p>
            <a:pPr marL="400050" lvl="1" indent="0">
              <a:buNone/>
            </a:pPr>
            <a:r>
              <a:rPr lang="en-US" sz="2000" dirty="0"/>
              <a:t>• How did the universe begin?</a:t>
            </a:r>
          </a:p>
          <a:p>
            <a:pPr marL="400050" lvl="1" indent="0">
              <a:buNone/>
            </a:pPr>
            <a:r>
              <a:rPr lang="en-US" sz="2000" dirty="0"/>
              <a:t>• Why is the universe accelerating?</a:t>
            </a:r>
          </a:p>
          <a:p>
            <a:pPr marL="400050" lvl="1" indent="0">
              <a:buNone/>
            </a:pPr>
            <a:r>
              <a:rPr lang="en-US" sz="2000" dirty="0"/>
              <a:t>• What is dark matter?</a:t>
            </a:r>
          </a:p>
          <a:p>
            <a:pPr marL="400050" lvl="1" indent="0">
              <a:buNone/>
            </a:pPr>
            <a:r>
              <a:rPr lang="en-US" sz="2000" dirty="0"/>
              <a:t>• What are the properties of neutrinos?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5303906" y="4030331"/>
            <a:ext cx="978408" cy="484632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279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457200"/>
          </a:xfrm>
        </p:spPr>
        <p:txBody>
          <a:bodyPr lIns="85976" tIns="42988" rIns="85976" bIns="42988" anchor="t"/>
          <a:lstStyle/>
          <a:p>
            <a:pPr eaLnBrk="1" hangingPunct="1"/>
            <a:r>
              <a:rPr lang="en-US" sz="2800" smtClean="0">
                <a:ea typeface="ＭＳ Ｐゴシック" pitchFamily="34" charset="-128"/>
              </a:rPr>
              <a:t>NASA: Euclid Science Teams Competition </a:t>
            </a:r>
            <a:endParaRPr lang="en-US" sz="2800" b="1" smtClean="0">
              <a:solidFill>
                <a:srgbClr val="085CA5"/>
              </a:solidFill>
              <a:ea typeface="ＭＳ Ｐゴシック" pitchFamily="34" charset="-128"/>
            </a:endParaRPr>
          </a:p>
        </p:txBody>
      </p:sp>
      <p:sp>
        <p:nvSpPr>
          <p:cNvPr id="29700" name="TextBox 10"/>
          <p:cNvSpPr txBox="1">
            <a:spLocks noChangeArrowheads="1"/>
          </p:cNvSpPr>
          <p:nvPr/>
        </p:nvSpPr>
        <p:spPr bwMode="auto">
          <a:xfrm>
            <a:off x="8462963" y="577850"/>
            <a:ext cx="37623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z="1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733" name="TextBox 4"/>
          <p:cNvSpPr txBox="1">
            <a:spLocks noChangeArrowheads="1"/>
          </p:cNvSpPr>
          <p:nvPr/>
        </p:nvSpPr>
        <p:spPr bwMode="auto">
          <a:xfrm>
            <a:off x="192881" y="815880"/>
            <a:ext cx="8458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</a:rPr>
              <a:t>ESA-NASA </a:t>
            </a:r>
            <a:r>
              <a:rPr lang="en-US" sz="1600" b="1" dirty="0" err="1">
                <a:latin typeface="Calibri" pitchFamily="34" charset="0"/>
              </a:rPr>
              <a:t>MoU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smtClean="0">
                <a:latin typeface="Calibri" pitchFamily="34" charset="0"/>
              </a:rPr>
              <a:t>provided </a:t>
            </a:r>
            <a:r>
              <a:rPr lang="en-US" sz="1600" b="1" dirty="0">
                <a:latin typeface="Calibri" pitchFamily="34" charset="0"/>
              </a:rPr>
              <a:t>for NASA to nominate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</a:rPr>
              <a:t>40 members to Euclid Consortium (EC)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</a:rPr>
              <a:t>1 member of the Euclid Science Team (EST)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</a:rPr>
              <a:t>1 member of the Euclid Consortium Board (EC)</a:t>
            </a:r>
          </a:p>
          <a:p>
            <a:pPr algn="ctr" eaLnBrk="1" hangingPunct="1"/>
            <a:endParaRPr lang="en-US" sz="1600" b="1" dirty="0">
              <a:latin typeface="Calibri" pitchFamily="34" charset="0"/>
            </a:endParaRPr>
          </a:p>
          <a:p>
            <a:pPr algn="ctr" eaLnBrk="1" hangingPunct="1"/>
            <a:r>
              <a:rPr lang="en-US" sz="1600" b="1" dirty="0">
                <a:latin typeface="Calibri" pitchFamily="34" charset="0"/>
              </a:rPr>
              <a:t>ROSES competition for funded teams:</a:t>
            </a:r>
          </a:p>
          <a:p>
            <a:pPr algn="ctr" eaLnBrk="1" hangingPunct="1"/>
            <a:r>
              <a:rPr lang="en-US" sz="1600" b="1" dirty="0">
                <a:latin typeface="Calibri" pitchFamily="34" charset="0"/>
              </a:rPr>
              <a:t>proposals due 31 August 2012; selections 7 December 2012</a:t>
            </a:r>
          </a:p>
        </p:txBody>
      </p:sp>
      <p:sp>
        <p:nvSpPr>
          <p:cNvPr id="29734" name="TextBox 5"/>
          <p:cNvSpPr txBox="1">
            <a:spLocks noChangeArrowheads="1"/>
          </p:cNvSpPr>
          <p:nvPr/>
        </p:nvSpPr>
        <p:spPr bwMode="auto">
          <a:xfrm>
            <a:off x="368808" y="2631980"/>
            <a:ext cx="8534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latin typeface="Calibri" pitchFamily="34" charset="0"/>
              </a:rPr>
              <a:t>Jason Rhodes (JPL) selected for EST and Euclid Consortium Board</a:t>
            </a:r>
          </a:p>
          <a:p>
            <a:pPr eaLnBrk="1" hangingPunct="1"/>
            <a:endParaRPr lang="en-US" sz="2000" dirty="0">
              <a:latin typeface="Calibri" pitchFamily="34" charset="0"/>
            </a:endParaRPr>
          </a:p>
          <a:p>
            <a:pPr eaLnBrk="1" hangingPunct="1"/>
            <a:r>
              <a:rPr lang="en-US" sz="2000" dirty="0">
                <a:latin typeface="Calibri" pitchFamily="34" charset="0"/>
              </a:rPr>
              <a:t>Total of 3 science proposals selected: PIs Rhodes, </a:t>
            </a:r>
            <a:r>
              <a:rPr lang="en-US" sz="2000" dirty="0" err="1">
                <a:latin typeface="Calibri" pitchFamily="34" charset="0"/>
              </a:rPr>
              <a:t>Kashlinsky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n-US" sz="2000" dirty="0" smtClean="0">
                <a:latin typeface="Calibri" pitchFamily="34" charset="0"/>
              </a:rPr>
              <a:t>Chary</a:t>
            </a:r>
          </a:p>
          <a:p>
            <a:pPr eaLnBrk="1" hangingPunct="1"/>
            <a:r>
              <a:rPr lang="en-US" sz="2000" dirty="0" smtClean="0">
                <a:latin typeface="Calibri" pitchFamily="34" charset="0"/>
              </a:rPr>
              <a:t> </a:t>
            </a:r>
          </a:p>
          <a:p>
            <a:pPr eaLnBrk="1" hangingPunct="1"/>
            <a:r>
              <a:rPr lang="en-US" sz="2000" dirty="0" smtClean="0">
                <a:latin typeface="Calibri" pitchFamily="34" charset="0"/>
              </a:rPr>
              <a:t>Join 14 members of US community already part of Euclid Consortium, including 7 from LBNL and </a:t>
            </a:r>
            <a:r>
              <a:rPr lang="en-US" sz="2000" dirty="0" smtClean="0">
                <a:latin typeface="Calibri" pitchFamily="34" charset="0"/>
              </a:rPr>
              <a:t>1 </a:t>
            </a:r>
            <a:r>
              <a:rPr lang="en-US" sz="2000" dirty="0" smtClean="0">
                <a:latin typeface="Calibri" pitchFamily="34" charset="0"/>
              </a:rPr>
              <a:t>from SLAC</a:t>
            </a:r>
            <a:endParaRPr lang="en-US" sz="2000" dirty="0">
              <a:latin typeface="Calibri" pitchFamily="34" charset="0"/>
            </a:endParaRPr>
          </a:p>
          <a:p>
            <a:pPr eaLnBrk="1" hangingPunct="1"/>
            <a:endParaRPr lang="en-US" sz="2000" dirty="0">
              <a:latin typeface="Calibri" pitchFamily="34" charset="0"/>
            </a:endParaRPr>
          </a:p>
          <a:p>
            <a:pPr eaLnBrk="1" hangingPunct="1"/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54 US scientists </a:t>
            </a:r>
            <a:r>
              <a:rPr lang="en-US" sz="2000" b="1" dirty="0" smtClean="0">
                <a:latin typeface="Calibri" pitchFamily="34" charset="0"/>
              </a:rPr>
              <a:t>are now full members of the Euclid Consortium</a:t>
            </a:r>
            <a:endParaRPr lang="en-US" sz="2000" b="1" dirty="0">
              <a:latin typeface="Calibri" pitchFamily="34" charset="0"/>
            </a:endParaRPr>
          </a:p>
          <a:p>
            <a:pPr eaLnBrk="1" hangingPunct="1"/>
            <a:endParaRPr lang="en-US" sz="2000" dirty="0">
              <a:latin typeface="Calibri" pitchFamily="34" charset="0"/>
            </a:endParaRPr>
          </a:p>
          <a:p>
            <a:pPr eaLnBrk="1" hangingPunct="1"/>
            <a:r>
              <a:rPr lang="en-US" sz="2000" dirty="0">
                <a:latin typeface="Calibri" pitchFamily="34" charset="0"/>
              </a:rPr>
              <a:t>IPAC study on NASA contributing </a:t>
            </a:r>
            <a:r>
              <a:rPr lang="en-US" sz="2000" dirty="0" smtClean="0">
                <a:latin typeface="Calibri" pitchFamily="34" charset="0"/>
              </a:rPr>
              <a:t>a </a:t>
            </a:r>
            <a:r>
              <a:rPr lang="en-US" sz="2000" dirty="0">
                <a:latin typeface="Calibri" pitchFamily="34" charset="0"/>
              </a:rPr>
              <a:t>US Euclid Science Data Center, </a:t>
            </a:r>
          </a:p>
          <a:p>
            <a:pPr eaLnBrk="1" hangingPunct="1"/>
            <a:r>
              <a:rPr lang="en-US" sz="2000" dirty="0">
                <a:latin typeface="Calibri" pitchFamily="34" charset="0"/>
              </a:rPr>
              <a:t>due April 2013: this center is NOT included in ESA-NASA </a:t>
            </a:r>
            <a:r>
              <a:rPr lang="en-US" sz="2000" dirty="0" err="1">
                <a:latin typeface="Calibri" pitchFamily="34" charset="0"/>
              </a:rPr>
              <a:t>MoU</a:t>
            </a:r>
            <a:r>
              <a:rPr lang="en-US" sz="2000" dirty="0">
                <a:latin typeface="Calibri" pitchFamily="34" charset="0"/>
              </a:rPr>
              <a:t> </a:t>
            </a:r>
          </a:p>
          <a:p>
            <a:pPr eaLnBrk="1" hangingPunct="1"/>
            <a:r>
              <a:rPr lang="en-US" sz="2000" dirty="0">
                <a:latin typeface="Calibri" pitchFamily="34" charset="0"/>
              </a:rPr>
              <a:t>Only the study is funded in current baseline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A42C444-C873-455A-98DA-E7012D8EA6C2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3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699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4288"/>
            <a:ext cx="7443787" cy="69215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>
                <a:ea typeface="ＭＳ Ｐゴシック" pitchFamily="34" charset="-128"/>
              </a:rPr>
              <a:t>NASA’s </a:t>
            </a:r>
            <a:r>
              <a:rPr lang="en-US" sz="2400" dirty="0" smtClean="0">
                <a:ea typeface="ＭＳ Ｐゴシック" pitchFamily="34" charset="-128"/>
              </a:rPr>
              <a:t>Partnership </a:t>
            </a:r>
            <a:r>
              <a:rPr lang="en-US" sz="2400" dirty="0" smtClean="0">
                <a:ea typeface="ＭＳ Ｐゴシック" pitchFamily="34" charset="-128"/>
              </a:rPr>
              <a:t>Agreement with ESA 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88913" y="872205"/>
            <a:ext cx="8618537" cy="4030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ESA Responsibilities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Mission, Spacecraft, Launch vehicle, GDS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Spacecraft/Prime contractor ITT underway – selection by June 2013</a:t>
            </a:r>
          </a:p>
          <a:p>
            <a:pPr lvl="2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1800" dirty="0" smtClean="0">
                <a:ea typeface="ＭＳ Ｐゴシック" pitchFamily="34" charset="-128"/>
              </a:rPr>
              <a:t>Euclid Consortium (EC) responsibilities – 2  Instruments, Science Data Centers, science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ESA/NASA MOU signed January 10, 2013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NASA responsible for Sensor Chip Systems (SCS) for Near Infrared Spectrometer and Photometer (NISP) Instrument. ($45M) 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Teledyne H2RG </a:t>
            </a:r>
            <a:r>
              <a:rPr lang="en-US" sz="1800" dirty="0" err="1" smtClean="0">
                <a:ea typeface="ＭＳ Ｐゴシック" pitchFamily="34" charset="-128"/>
              </a:rPr>
              <a:t>HgCdTe</a:t>
            </a:r>
            <a:r>
              <a:rPr lang="en-US" sz="1800" dirty="0" smtClean="0">
                <a:ea typeface="ＭＳ Ｐゴシック" pitchFamily="34" charset="-128"/>
              </a:rPr>
              <a:t> detector, SIDECAR ASIC, and flexible cryogenic cable. (16 FM and 4 FS)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NASA gets 40 new EC member slots, selected through NRA. ($50M lifetime science team cost)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JPL Project Office (PM Ulf Israelsson, PS Michael </a:t>
            </a:r>
            <a:r>
              <a:rPr lang="en-US" sz="1800" dirty="0" err="1" smtClean="0">
                <a:ea typeface="ＭＳ Ｐゴシック" pitchFamily="34" charset="-128"/>
              </a:rPr>
              <a:t>Seiffert</a:t>
            </a:r>
            <a:r>
              <a:rPr lang="en-US" sz="1800" dirty="0" smtClean="0">
                <a:ea typeface="ＭＳ Ｐゴシック" pitchFamily="34" charset="-128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Detector char. at GSFC DCL  [PCOS Program Office MM Tom Griffin]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US Science Lead Jason Rhodes 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  <a:buFont typeface="Arial" pitchFamily="34" charset="0"/>
              <a:buNone/>
            </a:pPr>
            <a:endParaRPr lang="en-US" sz="1700" dirty="0" smtClean="0">
              <a:ea typeface="ＭＳ Ｐゴシック" pitchFamily="34" charset="-128"/>
            </a:endParaRPr>
          </a:p>
        </p:txBody>
      </p:sp>
      <p:grpSp>
        <p:nvGrpSpPr>
          <p:cNvPr id="27652" name="Group 3"/>
          <p:cNvGrpSpPr>
            <a:grpSpLocks/>
          </p:cNvGrpSpPr>
          <p:nvPr/>
        </p:nvGrpSpPr>
        <p:grpSpPr bwMode="auto">
          <a:xfrm>
            <a:off x="695325" y="4737100"/>
            <a:ext cx="1955800" cy="1682750"/>
            <a:chOff x="356627" y="933490"/>
            <a:chExt cx="2112332" cy="1862716"/>
          </a:xfrm>
        </p:grpSpPr>
        <p:pic>
          <p:nvPicPr>
            <p:cNvPr id="27661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627" y="1024279"/>
              <a:ext cx="2112332" cy="1771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2" name="TextBox 5"/>
            <p:cNvSpPr txBox="1">
              <a:spLocks noChangeArrowheads="1"/>
            </p:cNvSpPr>
            <p:nvPr/>
          </p:nvSpPr>
          <p:spPr bwMode="auto">
            <a:xfrm>
              <a:off x="546530" y="933490"/>
              <a:ext cx="794888" cy="366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9798" tIns="49899" rIns="99798" bIns="49899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500">
                  <a:latin typeface="Calibri" pitchFamily="34" charset="0"/>
                </a:rPr>
                <a:t>H2RG</a:t>
              </a:r>
            </a:p>
          </p:txBody>
        </p:sp>
      </p:grpSp>
      <p:grpSp>
        <p:nvGrpSpPr>
          <p:cNvPr id="27653" name="Group 6"/>
          <p:cNvGrpSpPr>
            <a:grpSpLocks/>
          </p:cNvGrpSpPr>
          <p:nvPr/>
        </p:nvGrpSpPr>
        <p:grpSpPr bwMode="auto">
          <a:xfrm>
            <a:off x="5734050" y="4797425"/>
            <a:ext cx="2306638" cy="1619250"/>
            <a:chOff x="2542549" y="1000301"/>
            <a:chExt cx="2490622" cy="1790924"/>
          </a:xfrm>
        </p:grpSpPr>
        <p:pic>
          <p:nvPicPr>
            <p:cNvPr id="27659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077" y="1024279"/>
              <a:ext cx="2414094" cy="1766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0" name="TextBox 8"/>
            <p:cNvSpPr txBox="1">
              <a:spLocks noChangeArrowheads="1"/>
            </p:cNvSpPr>
            <p:nvPr/>
          </p:nvSpPr>
          <p:spPr bwMode="auto">
            <a:xfrm>
              <a:off x="2542549" y="1000301"/>
              <a:ext cx="1155066" cy="622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9798" tIns="49899" rIns="99798" bIns="49899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500">
                  <a:latin typeface="Calibri" pitchFamily="34" charset="0"/>
                </a:rPr>
                <a:t>SIDECAR</a:t>
              </a:r>
            </a:p>
            <a:p>
              <a:pPr eaLnBrk="1" hangingPunct="1"/>
              <a:r>
                <a:rPr lang="en-US" sz="1500">
                  <a:latin typeface="Calibri" pitchFamily="34" charset="0"/>
                </a:rPr>
                <a:t>ASIC</a:t>
              </a:r>
            </a:p>
          </p:txBody>
        </p:sp>
      </p:grpSp>
      <p:grpSp>
        <p:nvGrpSpPr>
          <p:cNvPr id="27654" name="Group 9"/>
          <p:cNvGrpSpPr>
            <a:grpSpLocks/>
          </p:cNvGrpSpPr>
          <p:nvPr/>
        </p:nvGrpSpPr>
        <p:grpSpPr bwMode="auto">
          <a:xfrm>
            <a:off x="3038475" y="4738688"/>
            <a:ext cx="2435225" cy="1673225"/>
            <a:chOff x="1220764" y="2801880"/>
            <a:chExt cx="2629841" cy="1851807"/>
          </a:xfrm>
        </p:grpSpPr>
        <p:pic>
          <p:nvPicPr>
            <p:cNvPr id="27657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764" y="2886211"/>
              <a:ext cx="2592407" cy="1767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8" name="TextBox 11"/>
            <p:cNvSpPr txBox="1">
              <a:spLocks noChangeArrowheads="1"/>
            </p:cNvSpPr>
            <p:nvPr/>
          </p:nvSpPr>
          <p:spPr bwMode="auto">
            <a:xfrm>
              <a:off x="2915414" y="2801880"/>
              <a:ext cx="935191" cy="63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9798" tIns="49899" rIns="99798" bIns="49899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 eaLnBrk="1" hangingPunct="1"/>
              <a:r>
                <a:rPr lang="en-US" sz="1500">
                  <a:latin typeface="Calibri" pitchFamily="34" charset="0"/>
                </a:rPr>
                <a:t>Flexible</a:t>
              </a:r>
            </a:p>
            <a:p>
              <a:pPr algn="r" eaLnBrk="1" hangingPunct="1"/>
              <a:r>
                <a:rPr lang="en-US" sz="1500">
                  <a:latin typeface="Calibri" pitchFamily="34" charset="0"/>
                </a:rPr>
                <a:t>Cable</a:t>
              </a:r>
            </a:p>
          </p:txBody>
        </p:sp>
      </p:grpSp>
      <p:sp>
        <p:nvSpPr>
          <p:cNvPr id="27655" name="Rectangle 1033"/>
          <p:cNvSpPr>
            <a:spLocks noChangeArrowheads="1"/>
          </p:cNvSpPr>
          <p:nvPr/>
        </p:nvSpPr>
        <p:spPr bwMode="auto">
          <a:xfrm>
            <a:off x="188913" y="6523038"/>
            <a:ext cx="67310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350" tIns="42175" rIns="84350" bIns="42175">
            <a:spAutoFit/>
          </a:bodyPr>
          <a:lstStyle/>
          <a:p>
            <a:pPr eaLnBrk="0" hangingPunct="0"/>
            <a:r>
              <a:rPr lang="en-US" sz="900"/>
              <a:t>Overview</a:t>
            </a:r>
            <a:endParaRPr lang="en-US" sz="900" i="1"/>
          </a:p>
        </p:txBody>
      </p:sp>
      <p:sp>
        <p:nvSpPr>
          <p:cNvPr id="27656" name="TextBox 13"/>
          <p:cNvSpPr txBox="1">
            <a:spLocks noChangeArrowheads="1"/>
          </p:cNvSpPr>
          <p:nvPr/>
        </p:nvSpPr>
        <p:spPr bwMode="auto">
          <a:xfrm>
            <a:off x="4170363" y="6519863"/>
            <a:ext cx="4973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800"/>
              <a:t>SIDECAR™ (system image, digitizing, enhancing, controlling, and retrieving) ASIC (Application Specific Integrated Circuit)</a:t>
            </a:r>
          </a:p>
        </p:txBody>
      </p:sp>
    </p:spTree>
    <p:extLst>
      <p:ext uri="{BB962C8B-B14F-4D97-AF65-F5344CB8AC3E}">
        <p14:creationId xmlns:p14="http://schemas.microsoft.com/office/powerpoint/2010/main" val="418893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6324600" cy="457200"/>
          </a:xfrm>
        </p:spPr>
        <p:txBody>
          <a:bodyPr/>
          <a:lstStyle/>
          <a:p>
            <a:pPr eaLnBrk="1" hangingPunct="1"/>
            <a:r>
              <a:rPr lang="en-GB" dirty="0" smtClean="0">
                <a:ea typeface="ＭＳ Ｐゴシック" pitchFamily="-112" charset="-128"/>
              </a:rPr>
              <a:t>Euclid concept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838200"/>
            <a:ext cx="83058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sz="2400" dirty="0" smtClean="0">
                <a:solidFill>
                  <a:srgbClr val="3366FF"/>
                </a:solidFill>
                <a:ea typeface="ＭＳ Ｐゴシック" pitchFamily="-112" charset="-128"/>
              </a:rPr>
              <a:t>Optimized</a:t>
            </a:r>
            <a:r>
              <a:rPr lang="en-GB" sz="2400" dirty="0" smtClean="0">
                <a:ea typeface="ＭＳ Ｐゴシック" pitchFamily="-112" charset="-128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ea typeface="ＭＳ Ｐゴシック" pitchFamily="-112" charset="-128"/>
              </a:rPr>
              <a:t>for two complementary </a:t>
            </a:r>
            <a:r>
              <a:rPr lang="en-GB" sz="2400" dirty="0" smtClean="0">
                <a:solidFill>
                  <a:srgbClr val="3366FF"/>
                </a:solidFill>
                <a:ea typeface="ＭＳ Ｐゴシック" pitchFamily="-112" charset="-128"/>
              </a:rPr>
              <a:t>cosmological probes</a:t>
            </a:r>
            <a:r>
              <a:rPr lang="en-GB" sz="2400" dirty="0" smtClean="0">
                <a:ea typeface="ＭＳ Ｐゴシック" pitchFamily="-112" charset="-128"/>
              </a:rPr>
              <a:t>: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sz="2400" dirty="0" smtClean="0"/>
              <a:t>Weak Gravitational Lensing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sz="2400" dirty="0" smtClean="0"/>
              <a:t>Baryonic Acoustic Oscillations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sz="2400" dirty="0" smtClean="0"/>
              <a:t>Additional probes: clusters, redshift space distortions, ISW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sz="2400" dirty="0" smtClean="0">
                <a:solidFill>
                  <a:srgbClr val="3366FF"/>
                </a:solidFill>
                <a:ea typeface="ＭＳ Ｐゴシック" pitchFamily="-112" charset="-128"/>
              </a:rPr>
              <a:t>15,000 square degree survey</a:t>
            </a:r>
            <a:endParaRPr lang="en-GB" sz="2400" dirty="0" smtClean="0">
              <a:solidFill>
                <a:srgbClr val="000000"/>
              </a:solidFill>
              <a:ea typeface="ＭＳ Ｐゴシック" pitchFamily="-112" charset="-128"/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sz="2400" dirty="0" smtClean="0"/>
              <a:t>Imaging (WL): </a:t>
            </a:r>
          </a:p>
          <a:p>
            <a:pPr lvl="2"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sz="2400" dirty="0" smtClean="0">
                <a:ea typeface="ＭＳ Ｐゴシック" pitchFamily="-112" charset="-128"/>
              </a:rPr>
              <a:t>High precision imaging at visible wavelengths</a:t>
            </a:r>
          </a:p>
          <a:p>
            <a:pPr lvl="2"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sz="2400" dirty="0" smtClean="0">
                <a:ea typeface="ＭＳ Ｐゴシック" pitchFamily="-112" charset="-128"/>
              </a:rPr>
              <a:t>Photometry/Imaging in the near-infrared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sz="2400" dirty="0" smtClean="0"/>
              <a:t>Near Infrared Spectroscopy (BAO)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endParaRPr lang="en-GB" sz="24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sz="2400" dirty="0" smtClean="0"/>
              <a:t>SN, </a:t>
            </a:r>
            <a:r>
              <a:rPr lang="en-GB" sz="2400" dirty="0" err="1" smtClean="0"/>
              <a:t>exoplanet</a:t>
            </a:r>
            <a:r>
              <a:rPr lang="en-GB" sz="2400" dirty="0" smtClean="0"/>
              <a:t> </a:t>
            </a:r>
            <a:r>
              <a:rPr lang="en-GB" sz="2400" dirty="0" err="1" smtClean="0"/>
              <a:t>microlensing</a:t>
            </a:r>
            <a:r>
              <a:rPr lang="en-GB" sz="2400" dirty="0" smtClean="0"/>
              <a:t> not part of science goals now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sz="2200" dirty="0" smtClean="0"/>
              <a:t>Possible, but not planned</a:t>
            </a:r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248400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51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6172200" cy="4572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FF"/>
                </a:solidFill>
                <a:latin typeface="Arial" charset="0"/>
              </a:rPr>
              <a:t>Euclid Mission Baseline</a:t>
            </a:r>
            <a:endParaRPr lang="en-GB" sz="20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81000" y="1066800"/>
            <a:ext cx="4495800" cy="541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0988" indent="-280988"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</a:rPr>
              <a:t>Mission elements:</a:t>
            </a:r>
            <a:endParaRPr lang="en-US" sz="2000" dirty="0"/>
          </a:p>
          <a:p>
            <a:pPr marL="280988" indent="-280988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L2 Orbit</a:t>
            </a:r>
          </a:p>
          <a:p>
            <a:pPr marL="280988" indent="-280988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6.25 </a:t>
            </a:r>
            <a:r>
              <a:rPr lang="en-US" sz="2000" dirty="0" err="1" smtClean="0"/>
              <a:t>yr</a:t>
            </a:r>
            <a:r>
              <a:rPr lang="en-US" sz="2000" dirty="0" smtClean="0"/>
              <a:t> primary mission</a:t>
            </a:r>
            <a:endParaRPr lang="en-US" sz="2000" dirty="0"/>
          </a:p>
          <a:p>
            <a:pPr marL="280988" indent="-280988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Telescope: three mirror </a:t>
            </a:r>
            <a:r>
              <a:rPr lang="en-US" sz="2000" dirty="0" err="1"/>
              <a:t>astigmat</a:t>
            </a:r>
            <a:r>
              <a:rPr lang="en-US" sz="2000" dirty="0"/>
              <a:t> (TMA) with 1.2 m primary</a:t>
            </a:r>
          </a:p>
          <a:p>
            <a:pPr marL="280988" indent="-280988" algn="l">
              <a:spcBef>
                <a:spcPct val="20000"/>
              </a:spcBef>
              <a:buFontTx/>
              <a:buChar char="•"/>
            </a:pPr>
            <a:r>
              <a:rPr lang="en-US" sz="2000" dirty="0"/>
              <a:t>Instruments:</a:t>
            </a:r>
          </a:p>
          <a:p>
            <a:pPr marL="280988" indent="-280988" algn="l">
              <a:spcBef>
                <a:spcPct val="20000"/>
              </a:spcBef>
              <a:buFontTx/>
              <a:buChar char="–"/>
            </a:pPr>
            <a:r>
              <a:rPr lang="en-US" sz="2000" dirty="0"/>
              <a:t>VIS: Visible imaging channel: </a:t>
            </a:r>
            <a:r>
              <a:rPr lang="fr-FR" sz="2000" dirty="0"/>
              <a:t>0.5 deg</a:t>
            </a:r>
            <a:r>
              <a:rPr lang="fr-FR" sz="2000" baseline="30000" dirty="0"/>
              <a:t>2</a:t>
            </a:r>
            <a:r>
              <a:rPr lang="fr-FR" sz="2000" dirty="0"/>
              <a:t>, 0.10’’ pixels, 0.16’’ PSF FWHM, </a:t>
            </a:r>
            <a:r>
              <a:rPr lang="fr-FR" sz="2000" dirty="0" err="1"/>
              <a:t>broad</a:t>
            </a:r>
            <a:r>
              <a:rPr lang="fr-FR" sz="2000" dirty="0"/>
              <a:t> band R+I+Z (0.5-0.9mu), 36 CCD </a:t>
            </a:r>
            <a:r>
              <a:rPr lang="fr-FR" sz="2000" dirty="0" smtClean="0"/>
              <a:t>detectors</a:t>
            </a:r>
            <a:endParaRPr lang="en-US" sz="2000" dirty="0"/>
          </a:p>
          <a:p>
            <a:pPr marL="280988" indent="-280988" algn="l">
              <a:spcBef>
                <a:spcPct val="20000"/>
              </a:spcBef>
              <a:buFontTx/>
              <a:buChar char="–"/>
            </a:pPr>
            <a:r>
              <a:rPr lang="en-US" sz="2000" dirty="0"/>
              <a:t>NISP: NIR channel: 0.5 deg</a:t>
            </a:r>
            <a:r>
              <a:rPr lang="en-US" sz="2000" baseline="30000" dirty="0"/>
              <a:t>2,</a:t>
            </a:r>
            <a:r>
              <a:rPr lang="en-US" sz="2000" dirty="0"/>
              <a:t>  </a:t>
            </a:r>
            <a:endParaRPr lang="en-US" sz="2000" dirty="0" smtClean="0"/>
          </a:p>
          <a:p>
            <a:pPr marL="738188" lvl="1" indent="-280988"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solidFill>
                  <a:srgbClr val="FF0000"/>
                </a:solidFill>
              </a:rPr>
              <a:t>16 </a:t>
            </a:r>
            <a:r>
              <a:rPr lang="fr-FR" sz="2000" dirty="0" err="1">
                <a:solidFill>
                  <a:srgbClr val="FF0000"/>
                </a:solidFill>
              </a:rPr>
              <a:t>HgCdTe</a:t>
            </a:r>
            <a:r>
              <a:rPr lang="fr-FR" sz="2000" dirty="0">
                <a:solidFill>
                  <a:srgbClr val="FF0000"/>
                </a:solidFill>
              </a:rPr>
              <a:t> detectors</a:t>
            </a:r>
            <a:r>
              <a:rPr lang="fr-FR" sz="2000" dirty="0"/>
              <a:t>, 1-2mu:</a:t>
            </a:r>
            <a:endParaRPr lang="en-US" sz="2000" dirty="0"/>
          </a:p>
          <a:p>
            <a:pPr marL="738188" lvl="1" indent="-280988" algn="l">
              <a:spcBef>
                <a:spcPct val="20000"/>
              </a:spcBef>
              <a:buFont typeface="Arial" charset="0"/>
              <a:buChar char="•"/>
            </a:pPr>
            <a:r>
              <a:rPr lang="en-US" sz="2000" dirty="0"/>
              <a:t>Photometry: </a:t>
            </a:r>
            <a:r>
              <a:rPr lang="fr-FR" sz="2000" dirty="0"/>
              <a:t>0.3’’ pixels, 3 bands Y,J,H, </a:t>
            </a:r>
            <a:r>
              <a:rPr lang="fr-FR" sz="2000" dirty="0" err="1">
                <a:solidFill>
                  <a:srgbClr val="800080"/>
                </a:solidFill>
              </a:rPr>
              <a:t>photo-z’s</a:t>
            </a:r>
            <a:endParaRPr lang="en-US" sz="2000" dirty="0"/>
          </a:p>
          <a:p>
            <a:pPr marL="738188" lvl="1" indent="-280988" algn="l">
              <a:spcBef>
                <a:spcPct val="20000"/>
              </a:spcBef>
              <a:buFont typeface="Arial" charset="0"/>
              <a:buChar char="•"/>
            </a:pPr>
            <a:r>
              <a:rPr lang="en-US" sz="2000" dirty="0"/>
              <a:t>Spectroscopy: </a:t>
            </a:r>
            <a:r>
              <a:rPr lang="en-US" sz="2000" dirty="0" err="1"/>
              <a:t>slitless</a:t>
            </a:r>
            <a:r>
              <a:rPr lang="en-US" sz="2000" dirty="0"/>
              <a:t>, </a:t>
            </a:r>
            <a:r>
              <a:rPr lang="en-US" sz="2000" dirty="0" smtClean="0"/>
              <a:t>R=250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800080"/>
                </a:solidFill>
              </a:rPr>
              <a:t>redshifts</a:t>
            </a:r>
            <a:endParaRPr lang="en-US" sz="2000" dirty="0"/>
          </a:p>
          <a:p>
            <a:pPr marL="280988" indent="-280988" algn="l">
              <a:lnSpc>
                <a:spcPct val="40000"/>
              </a:lnSpc>
              <a:spcBef>
                <a:spcPct val="20000"/>
              </a:spcBef>
              <a:buFontTx/>
              <a:buChar char="•"/>
            </a:pPr>
            <a:endParaRPr lang="en-US" sz="16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3352800" y="4512492"/>
            <a:ext cx="1066800" cy="22860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419600" y="5909101"/>
            <a:ext cx="43204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Launch Q2 2020</a:t>
            </a:r>
            <a:endParaRPr lang="en-US" sz="48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759"/>
            <a:ext cx="4646197" cy="396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95216" y="3772156"/>
            <a:ext cx="1441420" cy="1200329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From 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NASA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2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4" descr="EUCLID_RB_Issue_1_2011-07-25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2" t="30075" r="9528" b="39278"/>
          <a:stretch>
            <a:fillRect/>
          </a:stretch>
        </p:blipFill>
        <p:spPr bwMode="auto">
          <a:xfrm>
            <a:off x="0" y="685800"/>
            <a:ext cx="9074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ZoneTexte 5"/>
          <p:cNvSpPr txBox="1">
            <a:spLocks noChangeArrowheads="1"/>
          </p:cNvSpPr>
          <p:nvPr/>
        </p:nvSpPr>
        <p:spPr bwMode="auto">
          <a:xfrm>
            <a:off x="2359343" y="-6179"/>
            <a:ext cx="2222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2400" dirty="0" smtClean="0">
                <a:solidFill>
                  <a:schemeClr val="bg1"/>
                </a:solidFill>
              </a:rPr>
              <a:t>Euclid </a:t>
            </a:r>
            <a:r>
              <a:rPr lang="fr-FR" sz="2400" dirty="0" err="1" smtClean="0">
                <a:solidFill>
                  <a:schemeClr val="bg1"/>
                </a:solidFill>
              </a:rPr>
              <a:t>Surveys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1269" name="ZoneTexte 7"/>
          <p:cNvSpPr txBox="1">
            <a:spLocks noChangeArrowheads="1"/>
          </p:cNvSpPr>
          <p:nvPr/>
        </p:nvSpPr>
        <p:spPr bwMode="auto">
          <a:xfrm>
            <a:off x="6477000" y="4724400"/>
            <a:ext cx="1711325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100" b="1" i="1"/>
              <a:t> z </a:t>
            </a:r>
            <a:r>
              <a:rPr lang="fr-FR" sz="1100" b="1"/>
              <a:t>of  </a:t>
            </a:r>
            <a:r>
              <a:rPr lang="fr-FR" sz="1100" b="1" i="1"/>
              <a:t>n</a:t>
            </a:r>
            <a:r>
              <a:rPr lang="fr-FR" sz="1100" b="1"/>
              <a:t>=5x10</a:t>
            </a:r>
            <a:r>
              <a:rPr lang="fr-FR" sz="1100" b="1" baseline="30000"/>
              <a:t>7</a:t>
            </a:r>
            <a:r>
              <a:rPr lang="fr-FR" sz="1100" b="1"/>
              <a:t>  galaxies</a:t>
            </a:r>
          </a:p>
        </p:txBody>
      </p:sp>
      <p:sp>
        <p:nvSpPr>
          <p:cNvPr id="11270" name="ZoneTexte 10"/>
          <p:cNvSpPr txBox="1">
            <a:spLocks noChangeArrowheads="1"/>
          </p:cNvSpPr>
          <p:nvPr/>
        </p:nvSpPr>
        <p:spPr bwMode="auto">
          <a:xfrm>
            <a:off x="1905000" y="1206500"/>
            <a:ext cx="1944688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>
                <a:solidFill>
                  <a:srgbClr val="FF0000"/>
                </a:solidFill>
              </a:rPr>
              <a:t>          </a:t>
            </a:r>
            <a:r>
              <a:rPr lang="fr-FR" sz="1600" b="1"/>
              <a:t>15,000 deg</a:t>
            </a:r>
            <a:r>
              <a:rPr lang="fr-FR" sz="1600" b="1" baseline="30000"/>
              <a:t>2   </a:t>
            </a:r>
          </a:p>
        </p:txBody>
      </p:sp>
      <p:cxnSp>
        <p:nvCxnSpPr>
          <p:cNvPr id="11271" name="Connecteur droit 9"/>
          <p:cNvCxnSpPr>
            <a:cxnSpLocks noChangeShapeType="1"/>
          </p:cNvCxnSpPr>
          <p:nvPr/>
        </p:nvCxnSpPr>
        <p:spPr bwMode="auto">
          <a:xfrm>
            <a:off x="41275" y="4991100"/>
            <a:ext cx="8999538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-990600" y="6307138"/>
            <a:ext cx="396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000"/>
              <a:t>Ref: Euclid RB  arXiv:1110.3193</a:t>
            </a:r>
          </a:p>
        </p:txBody>
      </p:sp>
      <p:sp>
        <p:nvSpPr>
          <p:cNvPr id="11273" name="ZoneTexte 10"/>
          <p:cNvSpPr txBox="1">
            <a:spLocks noChangeArrowheads="1"/>
          </p:cNvSpPr>
          <p:nvPr/>
        </p:nvSpPr>
        <p:spPr bwMode="auto">
          <a:xfrm>
            <a:off x="1871663" y="1692275"/>
            <a:ext cx="2052637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 b="1"/>
              <a:t>           40  deg</a:t>
            </a:r>
            <a:r>
              <a:rPr lang="fr-FR" sz="1600" b="1" baseline="30000"/>
              <a:t>2     </a:t>
            </a:r>
          </a:p>
        </p:txBody>
      </p:sp>
      <p:cxnSp>
        <p:nvCxnSpPr>
          <p:cNvPr id="11274" name="Connecteur droit 9"/>
          <p:cNvCxnSpPr>
            <a:cxnSpLocks noChangeShapeType="1"/>
          </p:cNvCxnSpPr>
          <p:nvPr/>
        </p:nvCxnSpPr>
        <p:spPr bwMode="auto">
          <a:xfrm>
            <a:off x="42863" y="2133600"/>
            <a:ext cx="9001125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Connecteur droit 9"/>
          <p:cNvCxnSpPr>
            <a:cxnSpLocks noChangeShapeType="1"/>
          </p:cNvCxnSpPr>
          <p:nvPr/>
        </p:nvCxnSpPr>
        <p:spPr bwMode="auto">
          <a:xfrm>
            <a:off x="42863" y="5943600"/>
            <a:ext cx="9001125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6" name="ZoneTexte 16"/>
          <p:cNvSpPr txBox="1">
            <a:spLocks noChangeArrowheads="1"/>
          </p:cNvSpPr>
          <p:nvPr/>
        </p:nvSpPr>
        <p:spPr bwMode="auto">
          <a:xfrm>
            <a:off x="36513" y="5943600"/>
            <a:ext cx="817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 b="1">
                <a:solidFill>
                  <a:srgbClr val="FF0000"/>
                </a:solidFill>
              </a:rPr>
              <a:t>TBD:  SN and/or  </a:t>
            </a:r>
            <a:r>
              <a:rPr lang="fr-FR" sz="1600" b="1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fr-FR" sz="1600" b="1">
                <a:solidFill>
                  <a:srgbClr val="FF0000"/>
                </a:solidFill>
              </a:rPr>
              <a:t>-lens surveys  –  Milky Way survey does not seem competitive</a:t>
            </a:r>
            <a:r>
              <a:rPr lang="fr-FR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278" name="ZoneTexte 10"/>
          <p:cNvSpPr txBox="1">
            <a:spLocks noChangeArrowheads="1"/>
          </p:cNvSpPr>
          <p:nvPr/>
        </p:nvSpPr>
        <p:spPr bwMode="auto">
          <a:xfrm>
            <a:off x="7920038" y="1692275"/>
            <a:ext cx="1116012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200" b="1" dirty="0">
                <a:solidFill>
                  <a:srgbClr val="FF0000"/>
                </a:solidFill>
              </a:rPr>
              <a:t>N+S?</a:t>
            </a:r>
          </a:p>
          <a:p>
            <a:pPr eaLnBrk="1" hangingPunct="1"/>
            <a:r>
              <a:rPr lang="fr-FR" sz="1600" b="1" baseline="30000" dirty="0" err="1">
                <a:solidFill>
                  <a:srgbClr val="FF0000"/>
                </a:solidFill>
              </a:rPr>
              <a:t>Obs</a:t>
            </a:r>
            <a:r>
              <a:rPr lang="fr-FR" sz="1600" b="1" baseline="30000" dirty="0">
                <a:solidFill>
                  <a:srgbClr val="FF0000"/>
                </a:solidFill>
              </a:rPr>
              <a:t> </a:t>
            </a:r>
            <a:r>
              <a:rPr lang="fr-FR" sz="1600" b="1" baseline="30000" dirty="0" err="1">
                <a:solidFill>
                  <a:srgbClr val="FF0000"/>
                </a:solidFill>
              </a:rPr>
              <a:t>strategy</a:t>
            </a:r>
            <a:r>
              <a:rPr lang="fr-FR" sz="1600" b="1" baseline="30000" dirty="0">
                <a:solidFill>
                  <a:srgbClr val="FF0000"/>
                </a:solidFill>
              </a:rPr>
              <a:t>?   </a:t>
            </a:r>
          </a:p>
        </p:txBody>
      </p:sp>
      <p:sp>
        <p:nvSpPr>
          <p:cNvPr id="11280" name="ZoneTexte 10"/>
          <p:cNvSpPr txBox="1">
            <a:spLocks noChangeArrowheads="1"/>
          </p:cNvSpPr>
          <p:nvPr/>
        </p:nvSpPr>
        <p:spPr bwMode="auto">
          <a:xfrm>
            <a:off x="4427538" y="666750"/>
            <a:ext cx="25479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 b="1" dirty="0">
                <a:solidFill>
                  <a:srgbClr val="FF0000"/>
                </a:solidFill>
              </a:rPr>
              <a:t>           In </a:t>
            </a:r>
            <a:r>
              <a:rPr lang="fr-FR" sz="1600" b="1" dirty="0" smtClean="0">
                <a:solidFill>
                  <a:srgbClr val="FF0000"/>
                </a:solidFill>
              </a:rPr>
              <a:t>6.25 </a:t>
            </a:r>
            <a:r>
              <a:rPr lang="fr-FR" sz="1600" b="1" dirty="0" err="1" smtClean="0">
                <a:solidFill>
                  <a:srgbClr val="FF0000"/>
                </a:solidFill>
              </a:rPr>
              <a:t>years</a:t>
            </a:r>
            <a:endParaRPr lang="fr-FR" sz="1600" b="1" baseline="30000" dirty="0">
              <a:solidFill>
                <a:srgbClr val="FF0000"/>
              </a:solidFill>
            </a:endParaRPr>
          </a:p>
        </p:txBody>
      </p:sp>
      <p:sp>
        <p:nvSpPr>
          <p:cNvPr id="11282" name="Rectangle 13"/>
          <p:cNvSpPr>
            <a:spLocks noChangeArrowheads="1"/>
          </p:cNvSpPr>
          <p:nvPr/>
        </p:nvSpPr>
        <p:spPr bwMode="auto">
          <a:xfrm>
            <a:off x="36513" y="685800"/>
            <a:ext cx="8991600" cy="5638800"/>
          </a:xfrm>
          <a:prstGeom prst="rect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fr-FR" sz="3200">
              <a:solidFill>
                <a:srgbClr val="000000"/>
              </a:solidFill>
              <a:latin typeface="Verdana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234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Euclid Science Reach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8" t="25438" r="13854" b="15614"/>
          <a:stretch/>
        </p:blipFill>
        <p:spPr bwMode="auto">
          <a:xfrm>
            <a:off x="125639" y="1143000"/>
            <a:ext cx="9018361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5993999"/>
            <a:ext cx="7654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Euclid Red Book : </a:t>
            </a:r>
          </a:p>
          <a:p>
            <a:r>
              <a:rPr lang="en-US" i="1" dirty="0" smtClean="0"/>
              <a:t>sci.esa.int/science-e/www/object/</a:t>
            </a:r>
            <a:r>
              <a:rPr lang="en-US" i="1" dirty="0" err="1" smtClean="0"/>
              <a:t>index.cfm?fobjectid</a:t>
            </a:r>
            <a:r>
              <a:rPr lang="en-US" i="1" dirty="0" smtClean="0"/>
              <a:t>=48983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90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Synergy With Ground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752600"/>
            <a:ext cx="868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Like WFIRST, Euclid does not stand alone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Ground based photometry for photo-</a:t>
            </a:r>
            <a:r>
              <a:rPr lang="en-US" dirty="0" err="1" smtClean="0"/>
              <a:t>zs</a:t>
            </a:r>
            <a:r>
              <a:rPr lang="en-US" dirty="0" smtClean="0"/>
              <a:t> is required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LSST, DES in south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HSC, PS, CFHT in the north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Spectro-zs</a:t>
            </a:r>
            <a:r>
              <a:rPr lang="en-US" dirty="0" smtClean="0"/>
              <a:t> also likely needed for photo-z calibration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MS-DESI, PFS, TMT, 10-meter telescopes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 shear comparison would be useful, especially in the Euclid Deep fields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Benefits LSST by allowing calibration of shapes</a:t>
            </a:r>
          </a:p>
        </p:txBody>
      </p:sp>
    </p:spTree>
    <p:extLst>
      <p:ext uri="{BB962C8B-B14F-4D97-AF65-F5344CB8AC3E}">
        <p14:creationId xmlns:p14="http://schemas.microsoft.com/office/powerpoint/2010/main" val="4163483283"/>
      </p:ext>
    </p:extLst>
  </p:cSld>
  <p:clrMapOvr>
    <a:masterClrMapping/>
  </p:clrMapOvr>
</p:sld>
</file>

<file path=ppt/theme/theme1.xml><?xml version="1.0" encoding="utf-8"?>
<a:theme xmlns:a="http://schemas.openxmlformats.org/drawingml/2006/main" name="jpl_snap">
  <a:themeElements>
    <a:clrScheme name="jpl_sna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pl_snap">
      <a:majorFont>
        <a:latin typeface="Times New Roman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84" charset="0"/>
          </a:defRPr>
        </a:defPPr>
      </a:lstStyle>
    </a:lnDef>
  </a:objectDefaults>
  <a:extraClrSchemeLst>
    <a:extraClrScheme>
      <a:clrScheme name="jpl_sna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pl_sna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pl_sna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pl_sna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pl_sna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pl_sna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pl_sna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jpl</Template>
  <TotalTime>5486</TotalTime>
  <Words>787</Words>
  <Application>Microsoft Office PowerPoint</Application>
  <PresentationFormat>On-screen Show (4:3)</PresentationFormat>
  <Paragraphs>120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jpl_snap</vt:lpstr>
      <vt:lpstr>PowerPoint Presentation</vt:lpstr>
      <vt:lpstr>PowerPoint Presentation</vt:lpstr>
      <vt:lpstr>NASA: Euclid Science Teams Competition </vt:lpstr>
      <vt:lpstr>NASA’s Partnership Agreement with ESA </vt:lpstr>
      <vt:lpstr>Euclid concept</vt:lpstr>
      <vt:lpstr>Euclid Mission Baseline</vt:lpstr>
      <vt:lpstr>PowerPoint Presentation</vt:lpstr>
      <vt:lpstr>Euclid Science Reach</vt:lpstr>
      <vt:lpstr>Synergy With Ground</vt:lpstr>
      <vt:lpstr>Synergy With WFIRST</vt:lpstr>
    </vt:vector>
  </TitlesOfParts>
  <Company>LMIT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LMIT</dc:creator>
  <cp:lastModifiedBy>Rhodes, Jason D (3267)</cp:lastModifiedBy>
  <cp:revision>154</cp:revision>
  <cp:lastPrinted>2012-05-20T19:08:52Z</cp:lastPrinted>
  <dcterms:created xsi:type="dcterms:W3CDTF">2005-12-02T04:44:36Z</dcterms:created>
  <dcterms:modified xsi:type="dcterms:W3CDTF">2013-03-07T17:45:44Z</dcterms:modified>
</cp:coreProperties>
</file>