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5" r:id="rId2"/>
    <p:sldMasterId id="2147483854" r:id="rId3"/>
  </p:sldMasterIdLst>
  <p:notesMasterIdLst>
    <p:notesMasterId r:id="rId28"/>
  </p:notesMasterIdLst>
  <p:handoutMasterIdLst>
    <p:handoutMasterId r:id="rId29"/>
  </p:handoutMasterIdLst>
  <p:sldIdLst>
    <p:sldId id="1729" r:id="rId4"/>
    <p:sldId id="1866" r:id="rId5"/>
    <p:sldId id="1418" r:id="rId6"/>
    <p:sldId id="1751" r:id="rId7"/>
    <p:sldId id="1869" r:id="rId8"/>
    <p:sldId id="1792" r:id="rId9"/>
    <p:sldId id="1849" r:id="rId10"/>
    <p:sldId id="1851" r:id="rId11"/>
    <p:sldId id="1793" r:id="rId12"/>
    <p:sldId id="1758" r:id="rId13"/>
    <p:sldId id="1796" r:id="rId14"/>
    <p:sldId id="1802" r:id="rId15"/>
    <p:sldId id="1868" r:id="rId16"/>
    <p:sldId id="1479" r:id="rId17"/>
    <p:sldId id="1747" r:id="rId18"/>
    <p:sldId id="1859" r:id="rId19"/>
    <p:sldId id="1863" r:id="rId20"/>
    <p:sldId id="1864" r:id="rId21"/>
    <p:sldId id="1865" r:id="rId22"/>
    <p:sldId id="1860" r:id="rId23"/>
    <p:sldId id="1858" r:id="rId24"/>
    <p:sldId id="1854" r:id="rId25"/>
    <p:sldId id="1867" r:id="rId26"/>
    <p:sldId id="1856" r:id="rId27"/>
  </p:sldIdLst>
  <p:sldSz cx="9144000" cy="6858000" type="screen4x3"/>
  <p:notesSz cx="6934200" cy="92329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defRPr u="sng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defRPr u="sng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defRPr u="sng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defRPr u="sng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defRPr u="sng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 Unicode MS" pitchFamily="34" charset="-128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 Unicode MS" pitchFamily="34" charset="-128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 Unicode MS" pitchFamily="34" charset="-128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 Unicode MS" pitchFamily="34" charset="-128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9999"/>
    <a:srgbClr val="FF7C80"/>
    <a:srgbClr val="FFFF99"/>
    <a:srgbClr val="FFFF66"/>
    <a:srgbClr val="00CC00"/>
    <a:srgbClr val="CC6600"/>
    <a:srgbClr val="CCCC00"/>
    <a:srgbClr val="CC0099"/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0" autoAdjust="0"/>
    <p:restoredTop sz="90115" autoAdjust="0"/>
  </p:normalViewPr>
  <p:slideViewPr>
    <p:cSldViewPr>
      <p:cViewPr>
        <p:scale>
          <a:sx n="66" d="100"/>
          <a:sy n="66" d="100"/>
        </p:scale>
        <p:origin x="-44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3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3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5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0938"/>
            <a:ext cx="3003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5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70938"/>
            <a:ext cx="3003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u="none">
                <a:latin typeface="Arial" charset="0"/>
              </a:defRPr>
            </a:lvl1pPr>
          </a:lstStyle>
          <a:p>
            <a:pPr>
              <a:defRPr/>
            </a:pPr>
            <a:fld id="{A17AA6F4-AD40-46E6-9160-137F0E592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3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3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86263"/>
            <a:ext cx="55467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938"/>
            <a:ext cx="3003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70938"/>
            <a:ext cx="3003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u="none">
                <a:latin typeface="Arial" charset="0"/>
              </a:defRPr>
            </a:lvl1pPr>
          </a:lstStyle>
          <a:p>
            <a:pPr>
              <a:defRPr/>
            </a:pPr>
            <a:fld id="{AFB91801-A76E-4520-A34B-14DB49AB3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93886D-4864-499C-8813-0EADC3530254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93886D-4864-499C-8813-0EADC3530254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93886D-4864-499C-8813-0EADC3530254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93886D-4864-499C-8813-0EADC3530254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91801-A76E-4520-A34B-14DB49AB320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6D193-3E64-4869-8021-5167546A2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CF8FA-3D3E-4BFA-9333-CB08DAF6B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6D3D4-16BC-4D48-AB23-B2BAB07F2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1CFEA-E8EA-479D-BFA9-CD57E228C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2F8B1-E916-4D33-80FD-FA94DAC30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274EF-40D6-4CCA-9000-C1A74BB9F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01B65-2852-4F8A-9EF4-A2994D3E6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407BE-02CB-422B-A6F5-27E034931D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7D785-715C-4207-963F-D4BBA56D1E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7C116-C201-4ED9-B158-025456E9B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89A81-C298-4C73-80A8-03ACF757D8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3BF8A-BCD2-4552-899A-861AA2E46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48B63-BE73-4CDE-B636-7029E4A51A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A5A58-D9E2-41A5-BEC3-86849680A5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8C8BA-C0DE-4A99-AEA7-04DA77C8D0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42E41-8D0B-4A9C-887B-202580B4E4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1006F-760C-4855-BA71-EC4583B65B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29D38-5341-450F-B373-1C1BAA093B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F5EB9-6ED0-461F-89D1-6A3B032198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27FF0-D2F0-4138-9A95-6F18DB3D5C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30702-AA8A-4CCA-A786-2660F9FBB3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2509B-4E8A-4F35-91C4-FEFA14654B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ACEC1-A5CF-4967-A832-179460664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4AAFE-A45A-4AC2-838A-76A34AADD9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4E13F-7249-4D86-9F87-D5609B3E42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00CDA-3A66-49D2-B23F-739436D531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B378A-F101-402C-8DA9-4DB0D1FDE0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8FA55-BDDC-4F47-8374-6B34197A6E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4BBC4-F13A-4098-B593-30A2BCE55E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2663A-E5A7-4D10-A0AF-22FB4A25CF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BD280-B65B-4F05-81C9-6E47952622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0D7CD-38EC-4B01-B42C-55F71761D8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19BD3-E047-486D-8092-C2D6032BA5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FB0AB-9B15-450C-B078-70A657C3D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77265-E7BA-4340-BDCE-3BDDD997C5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6810E-EBA5-44D7-9E28-D06EAD8358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3C9C6B9-260D-481D-9085-6BB0C59CAA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253574B-C74A-4604-A5E7-63FA15765A9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E67CF-A01E-482A-8EC6-F23548490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D7F51-A4CE-4C01-A6DD-872273EB0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7CF39-779B-429A-B1D1-9BC6DE733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BAFC6-2085-4C58-9F0C-2F9E51305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D5BC4-6E81-4912-94A5-74784AE14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u="none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u="none">
                <a:latin typeface="Arial" charset="0"/>
              </a:defRPr>
            </a:lvl1pPr>
          </a:lstStyle>
          <a:p>
            <a:pPr>
              <a:defRPr/>
            </a:pPr>
            <a:fld id="{0438AB5F-5DB0-4CE0-92F9-137676358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Unicode MS" pitchFamily="34" charset="-128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19138" indent="-180975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252538" indent="-249238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11313" indent="-179388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4pPr>
      <a:lvl5pPr marL="1970088" indent="-130175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5pPr>
      <a:lvl6pPr marL="2427288" indent="-130175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6pPr>
      <a:lvl7pPr marL="2884488" indent="-130175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7pPr>
      <a:lvl8pPr marL="3341688" indent="-130175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8pPr>
      <a:lvl9pPr marL="3798888" indent="-130175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 u="none" smtClean="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u="none" smtClean="0"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u="none" smtClean="0">
                <a:latin typeface="Arial" charset="0"/>
              </a:defRPr>
            </a:lvl1pPr>
          </a:lstStyle>
          <a:p>
            <a:pPr>
              <a:defRPr/>
            </a:pPr>
            <a:fld id="{D7BCD439-7F90-4156-9B9E-B8A601D840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Unicode MS" pitchFamily="34" charset="-128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19138" indent="-180975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252538" indent="-249238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11313" indent="-179388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4pPr>
      <a:lvl5pPr marL="1970088" indent="-130175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5pPr>
      <a:lvl6pPr marL="2427288" indent="-130175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6pPr>
      <a:lvl7pPr marL="2884488" indent="-130175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7pPr>
      <a:lvl8pPr marL="3341688" indent="-130175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8pPr>
      <a:lvl9pPr marL="3798888" indent="-130175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endParaRPr lang="en-US" u="none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endParaRPr lang="en-GB" u="none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fld id="{53BD3D04-EDAB-4E20-BD3D-9B3AB84F1BF3}" type="slidenum">
              <a:rPr lang="en-US" u="none" smtClean="0">
                <a:solidFill>
                  <a:srgbClr val="000000"/>
                </a:solidFill>
              </a:rPr>
              <a:pPr/>
              <a:t>‹#›</a:t>
            </a:fld>
            <a:endParaRPr lang="en-US" u="none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Unicode MS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Unicode MS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Unicode MS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Unicode MS" pitchFamily="34" charset="-128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19138" indent="-180975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252538" indent="-249238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11313" indent="-179388" algn="l" rtl="0" fontAlgn="base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4pPr>
      <a:lvl5pPr marL="1970088" indent="-130175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5pPr>
      <a:lvl6pPr marL="2427288" indent="-130175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6pPr>
      <a:lvl7pPr marL="2884488" indent="-130175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7pPr>
      <a:lvl8pPr marL="3341688" indent="-130175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8pPr>
      <a:lvl9pPr marL="3798888" indent="-130175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88367"/>
            <a:ext cx="8353425" cy="13684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Cluster Distance Measurements</a:t>
            </a:r>
          </a:p>
        </p:txBody>
      </p:sp>
      <p:sp>
        <p:nvSpPr>
          <p:cNvPr id="152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41388" y="1484585"/>
            <a:ext cx="7345362" cy="5762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Steve Allen (Stanford/SLAC) </a:t>
            </a:r>
            <a:endParaRPr lang="en-US" sz="32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003800" y="2564904"/>
            <a:ext cx="30956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chemeClr val="hlink"/>
                </a:solidFill>
              </a:rPr>
              <a:t>In collaboration with:</a:t>
            </a:r>
            <a:endParaRPr lang="en-US" sz="2000" b="1">
              <a:solidFill>
                <a:schemeClr val="hlink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003800" y="3140968"/>
            <a:ext cx="3744913" cy="2862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45000"/>
              </a:lnSpc>
              <a:spcBef>
                <a:spcPct val="50000"/>
              </a:spcBef>
            </a:pPr>
            <a:r>
              <a:rPr lang="en-GB" sz="2000" b="1" u="none" dirty="0">
                <a:solidFill>
                  <a:schemeClr val="accent2"/>
                </a:solidFill>
              </a:rPr>
              <a:t>Adam </a:t>
            </a:r>
            <a:r>
              <a:rPr lang="en-GB" sz="2000" b="1" u="none" dirty="0" err="1">
                <a:solidFill>
                  <a:schemeClr val="accent2"/>
                </a:solidFill>
              </a:rPr>
              <a:t>Mantz</a:t>
            </a:r>
            <a:r>
              <a:rPr lang="en-GB" sz="2000" b="1" u="none" dirty="0">
                <a:solidFill>
                  <a:schemeClr val="accent2"/>
                </a:solidFill>
              </a:rPr>
              <a:t> (Chicago)</a:t>
            </a:r>
          </a:p>
          <a:p>
            <a:pPr>
              <a:lnSpc>
                <a:spcPct val="45000"/>
              </a:lnSpc>
              <a:spcBef>
                <a:spcPct val="50000"/>
              </a:spcBef>
            </a:pPr>
            <a:r>
              <a:rPr lang="en-GB" sz="2000" b="1" u="none" dirty="0">
                <a:solidFill>
                  <a:schemeClr val="accent2"/>
                </a:solidFill>
              </a:rPr>
              <a:t>David </a:t>
            </a:r>
            <a:r>
              <a:rPr lang="en-GB" sz="2000" b="1" u="none" dirty="0" err="1">
                <a:solidFill>
                  <a:schemeClr val="accent2"/>
                </a:solidFill>
              </a:rPr>
              <a:t>Rapetti</a:t>
            </a:r>
            <a:r>
              <a:rPr lang="en-GB" sz="2000" b="1" u="none" dirty="0">
                <a:solidFill>
                  <a:schemeClr val="accent2"/>
                </a:solidFill>
              </a:rPr>
              <a:t> (Copenhagen)</a:t>
            </a:r>
          </a:p>
          <a:p>
            <a:pPr>
              <a:lnSpc>
                <a:spcPct val="45000"/>
              </a:lnSpc>
              <a:spcBef>
                <a:spcPct val="50000"/>
              </a:spcBef>
            </a:pPr>
            <a:r>
              <a:rPr lang="en-GB" sz="2000" b="1" u="none" dirty="0">
                <a:solidFill>
                  <a:schemeClr val="accent2"/>
                </a:solidFill>
              </a:rPr>
              <a:t>R. Glenn Morris </a:t>
            </a:r>
            <a:r>
              <a:rPr lang="en-GB" sz="2000" b="1" u="none" dirty="0" smtClean="0">
                <a:solidFill>
                  <a:schemeClr val="accent2"/>
                </a:solidFill>
              </a:rPr>
              <a:t>(SLAC</a:t>
            </a:r>
            <a:r>
              <a:rPr lang="en-GB" sz="2000" b="1" u="none" dirty="0">
                <a:solidFill>
                  <a:schemeClr val="accent2"/>
                </a:solidFill>
              </a:rPr>
              <a:t>)</a:t>
            </a:r>
          </a:p>
          <a:p>
            <a:pPr>
              <a:lnSpc>
                <a:spcPct val="45000"/>
              </a:lnSpc>
              <a:spcBef>
                <a:spcPct val="50000"/>
              </a:spcBef>
            </a:pPr>
            <a:r>
              <a:rPr lang="en-GB" sz="2000" b="1" u="none" dirty="0" smtClean="0">
                <a:solidFill>
                  <a:schemeClr val="accent2"/>
                </a:solidFill>
              </a:rPr>
              <a:t>Robert Schmidt (Heidelberg)</a:t>
            </a:r>
          </a:p>
          <a:p>
            <a:pPr>
              <a:lnSpc>
                <a:spcPct val="45000"/>
              </a:lnSpc>
              <a:spcBef>
                <a:spcPct val="50000"/>
              </a:spcBef>
            </a:pPr>
            <a:r>
              <a:rPr lang="en-GB" sz="2000" b="1" u="none" dirty="0" err="1" smtClean="0">
                <a:solidFill>
                  <a:schemeClr val="accent2"/>
                </a:solidFill>
              </a:rPr>
              <a:t>Harald</a:t>
            </a:r>
            <a:r>
              <a:rPr lang="en-GB" sz="2000" b="1" u="none" dirty="0" smtClean="0">
                <a:solidFill>
                  <a:schemeClr val="accent2"/>
                </a:solidFill>
              </a:rPr>
              <a:t> </a:t>
            </a:r>
            <a:r>
              <a:rPr lang="en-GB" sz="2000" b="1" u="none" dirty="0" err="1">
                <a:solidFill>
                  <a:schemeClr val="accent2"/>
                </a:solidFill>
              </a:rPr>
              <a:t>Ebeling</a:t>
            </a:r>
            <a:r>
              <a:rPr lang="en-GB" sz="2000" b="1" u="none" dirty="0">
                <a:solidFill>
                  <a:schemeClr val="accent2"/>
                </a:solidFill>
              </a:rPr>
              <a:t> (Hawaii) </a:t>
            </a:r>
          </a:p>
          <a:p>
            <a:pPr>
              <a:lnSpc>
                <a:spcPct val="45000"/>
              </a:lnSpc>
              <a:spcBef>
                <a:spcPct val="50000"/>
              </a:spcBef>
            </a:pPr>
            <a:r>
              <a:rPr lang="en-GB" sz="2000" b="1" u="none" dirty="0" smtClean="0">
                <a:solidFill>
                  <a:schemeClr val="accent2"/>
                </a:solidFill>
              </a:rPr>
              <a:t>Andy </a:t>
            </a:r>
            <a:r>
              <a:rPr lang="en-GB" sz="2000" b="1" u="none" dirty="0" err="1" smtClean="0">
                <a:solidFill>
                  <a:schemeClr val="accent2"/>
                </a:solidFill>
              </a:rPr>
              <a:t>Fabian</a:t>
            </a:r>
            <a:r>
              <a:rPr lang="en-GB" sz="2000" b="1" u="none" dirty="0" smtClean="0">
                <a:solidFill>
                  <a:schemeClr val="accent2"/>
                </a:solidFill>
              </a:rPr>
              <a:t> (Cambridge)</a:t>
            </a:r>
          </a:p>
          <a:p>
            <a:pPr>
              <a:lnSpc>
                <a:spcPct val="45000"/>
              </a:lnSpc>
              <a:spcBef>
                <a:spcPct val="50000"/>
              </a:spcBef>
            </a:pPr>
            <a:r>
              <a:rPr lang="en-GB" sz="2000" b="1" u="none" dirty="0" smtClean="0">
                <a:solidFill>
                  <a:schemeClr val="accent2"/>
                </a:solidFill>
              </a:rPr>
              <a:t>Doug Applegate (Bonn)</a:t>
            </a:r>
          </a:p>
          <a:p>
            <a:pPr>
              <a:lnSpc>
                <a:spcPct val="45000"/>
              </a:lnSpc>
              <a:spcBef>
                <a:spcPct val="50000"/>
              </a:spcBef>
            </a:pPr>
            <a:r>
              <a:rPr lang="en-GB" sz="2000" b="1" u="none" dirty="0" smtClean="0">
                <a:solidFill>
                  <a:schemeClr val="accent2"/>
                </a:solidFill>
              </a:rPr>
              <a:t>Patrick Kelley (Berkeley)</a:t>
            </a:r>
          </a:p>
          <a:p>
            <a:pPr>
              <a:lnSpc>
                <a:spcPct val="45000"/>
              </a:lnSpc>
              <a:spcBef>
                <a:spcPct val="50000"/>
              </a:spcBef>
            </a:pPr>
            <a:r>
              <a:rPr lang="en-GB" sz="2000" b="1" u="none" dirty="0" smtClean="0">
                <a:solidFill>
                  <a:schemeClr val="accent2"/>
                </a:solidFill>
              </a:rPr>
              <a:t>Paul </a:t>
            </a:r>
            <a:r>
              <a:rPr lang="en-GB" sz="2000" b="1" u="none" dirty="0" err="1" smtClean="0">
                <a:solidFill>
                  <a:schemeClr val="accent2"/>
                </a:solidFill>
              </a:rPr>
              <a:t>Nulsen</a:t>
            </a:r>
            <a:r>
              <a:rPr lang="en-GB" sz="2000" b="1" u="none" dirty="0" smtClean="0">
                <a:solidFill>
                  <a:schemeClr val="accent2"/>
                </a:solidFill>
              </a:rPr>
              <a:t> (</a:t>
            </a:r>
            <a:r>
              <a:rPr lang="en-GB" sz="2000" b="1" u="none" dirty="0" err="1" smtClean="0">
                <a:solidFill>
                  <a:schemeClr val="accent2"/>
                </a:solidFill>
              </a:rPr>
              <a:t>CfA</a:t>
            </a:r>
            <a:r>
              <a:rPr lang="en-GB" sz="2000" b="1" u="none" dirty="0" smtClean="0">
                <a:solidFill>
                  <a:schemeClr val="accent2"/>
                </a:solidFill>
              </a:rPr>
              <a:t>)</a:t>
            </a:r>
          </a:p>
          <a:p>
            <a:pPr>
              <a:lnSpc>
                <a:spcPct val="45000"/>
              </a:lnSpc>
              <a:spcBef>
                <a:spcPct val="50000"/>
              </a:spcBef>
            </a:pPr>
            <a:r>
              <a:rPr lang="en-GB" sz="2000" b="1" u="none" dirty="0" err="1" smtClean="0">
                <a:solidFill>
                  <a:schemeClr val="accent2"/>
                </a:solidFill>
              </a:rPr>
              <a:t>Anja</a:t>
            </a:r>
            <a:r>
              <a:rPr lang="en-GB" sz="2000" b="1" u="none" dirty="0" smtClean="0">
                <a:solidFill>
                  <a:schemeClr val="accent2"/>
                </a:solidFill>
              </a:rPr>
              <a:t> </a:t>
            </a:r>
            <a:r>
              <a:rPr lang="en-GB" sz="2000" b="1" u="none" dirty="0" smtClean="0">
                <a:solidFill>
                  <a:schemeClr val="accent2"/>
                </a:solidFill>
              </a:rPr>
              <a:t>von </a:t>
            </a:r>
            <a:r>
              <a:rPr lang="en-GB" sz="2000" b="1" u="none" dirty="0" err="1" smtClean="0">
                <a:solidFill>
                  <a:schemeClr val="accent2"/>
                </a:solidFill>
              </a:rPr>
              <a:t>der</a:t>
            </a:r>
            <a:r>
              <a:rPr lang="en-GB" sz="2000" b="1" u="none" dirty="0" smtClean="0">
                <a:solidFill>
                  <a:schemeClr val="accent2"/>
                </a:solidFill>
              </a:rPr>
              <a:t> Linden (Stanford) </a:t>
            </a: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611188" y="2781300"/>
            <a:ext cx="2592387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u="none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MACSJ0025.4-1222 (z=0.59)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11560" y="5805264"/>
            <a:ext cx="3744416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u="none" dirty="0" smtClean="0">
                <a:solidFill>
                  <a:srgbClr val="FF9999"/>
                </a:solidFill>
                <a:ea typeface="Arial Unicode MS" pitchFamily="34" charset="-128"/>
                <a:cs typeface="Arial Unicode MS" pitchFamily="34" charset="-128"/>
              </a:rPr>
              <a:t>Red: X-rays                               </a:t>
            </a:r>
            <a:r>
              <a:rPr lang="en-US" sz="1400" u="none" dirty="0" smtClean="0">
                <a:solidFill>
                  <a:srgbClr val="99CCFF"/>
                </a:solidFill>
                <a:ea typeface="Arial Unicode MS" pitchFamily="34" charset="-128"/>
                <a:cs typeface="Arial Unicode MS" pitchFamily="34" charset="-128"/>
              </a:rPr>
              <a:t>Blue: </a:t>
            </a:r>
            <a:r>
              <a:rPr lang="en-US" sz="1400" u="none" dirty="0" err="1" smtClean="0">
                <a:solidFill>
                  <a:srgbClr val="99CCFF"/>
                </a:solidFill>
                <a:ea typeface="Arial Unicode MS" pitchFamily="34" charset="-128"/>
                <a:cs typeface="Arial Unicode MS" pitchFamily="34" charset="-128"/>
              </a:rPr>
              <a:t>lensing</a:t>
            </a:r>
            <a:endParaRPr lang="en-US" sz="1400" u="none" dirty="0">
              <a:solidFill>
                <a:srgbClr val="99CC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" name="Picture 8" descr="nonflat_lcdm_om_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095" y="2492896"/>
            <a:ext cx="3998913" cy="3867150"/>
          </a:xfrm>
          <a:prstGeom prst="rect">
            <a:avLst/>
          </a:prstGeom>
          <a:noFill/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003800" y="6237312"/>
            <a:ext cx="3744913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45000"/>
              </a:lnSpc>
              <a:spcBef>
                <a:spcPct val="50000"/>
              </a:spcBef>
            </a:pPr>
            <a:r>
              <a:rPr lang="en-GB" sz="2000" b="1" u="none" dirty="0">
                <a:solidFill>
                  <a:schemeClr val="accent2"/>
                </a:solidFill>
              </a:rPr>
              <a:t>                    (+ many </a:t>
            </a:r>
            <a:r>
              <a:rPr lang="en-GB" sz="2000" b="1" u="none" dirty="0" smtClean="0">
                <a:solidFill>
                  <a:schemeClr val="accent2"/>
                </a:solidFill>
              </a:rPr>
              <a:t>more)</a:t>
            </a:r>
            <a:endParaRPr lang="en-GB" sz="2000" b="1" u="none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323850" y="404813"/>
            <a:ext cx="8208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GB" u="none">
                <a:solidFill>
                  <a:schemeClr val="accent2"/>
                </a:solidFill>
              </a:rPr>
              <a:t>To quantify:</a:t>
            </a:r>
            <a:r>
              <a:rPr lang="en-GB" u="none"/>
              <a:t> fit data with model which accounts for apparent variation in </a:t>
            </a:r>
            <a:r>
              <a:rPr lang="en-GB" i="1" u="none"/>
              <a:t>f</a:t>
            </a:r>
            <a:r>
              <a:rPr lang="en-GB" u="none" baseline="-25000"/>
              <a:t>gas</a:t>
            </a:r>
            <a:r>
              <a:rPr lang="en-GB" u="none"/>
              <a:t>(z) as underlying cosmology is varied  </a:t>
            </a:r>
            <a:r>
              <a:rPr lang="en-GB" u="none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GB" u="none">
                <a:solidFill>
                  <a:srgbClr val="FF0000"/>
                </a:solidFill>
              </a:rPr>
              <a:t>find best fit cosmology.</a:t>
            </a:r>
            <a:endParaRPr lang="en-US" u="none">
              <a:solidFill>
                <a:srgbClr val="FF0000"/>
              </a:solidFill>
            </a:endParaRPr>
          </a:p>
        </p:txBody>
      </p:sp>
      <p:grpSp>
        <p:nvGrpSpPr>
          <p:cNvPr id="2052" name="Group 3"/>
          <p:cNvGrpSpPr>
            <a:grpSpLocks/>
          </p:cNvGrpSpPr>
          <p:nvPr/>
        </p:nvGrpSpPr>
        <p:grpSpPr bwMode="auto">
          <a:xfrm>
            <a:off x="2339975" y="1341438"/>
            <a:ext cx="4392613" cy="1008062"/>
            <a:chOff x="1474" y="754"/>
            <a:chExt cx="2767" cy="635"/>
          </a:xfrm>
        </p:grpSpPr>
        <p:sp>
          <p:nvSpPr>
            <p:cNvPr id="2054" name="Rectangle 4"/>
            <p:cNvSpPr>
              <a:spLocks noChangeArrowheads="1"/>
            </p:cNvSpPr>
            <p:nvPr/>
          </p:nvSpPr>
          <p:spPr bwMode="auto">
            <a:xfrm>
              <a:off x="1474" y="754"/>
              <a:ext cx="2767" cy="63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50" name="Object 5"/>
            <p:cNvGraphicFramePr>
              <a:graphicFrameLocks noChangeAspect="1"/>
            </p:cNvGraphicFramePr>
            <p:nvPr/>
          </p:nvGraphicFramePr>
          <p:xfrm>
            <a:off x="1691" y="796"/>
            <a:ext cx="2337" cy="501"/>
          </p:xfrm>
          <a:graphic>
            <a:graphicData uri="http://schemas.openxmlformats.org/presentationml/2006/ole">
              <p:oleObj spid="_x0000_s2050" name="Equation" r:id="rId3" imgW="2311200" imgH="495000" progId="Equation.3">
                <p:embed/>
              </p:oleObj>
            </a:graphicData>
          </a:graphic>
        </p:graphicFrame>
      </p:grp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395288" y="2708275"/>
            <a:ext cx="381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GB" u="none"/>
              <a:t>For details see Allen et al. (2008). </a:t>
            </a:r>
            <a:endParaRPr lang="en-US" u="none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333375"/>
            <a:ext cx="8604250" cy="230346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spcAft>
                <a:spcPct val="25000"/>
              </a:spcAft>
              <a:defRPr/>
            </a:pP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Allowances for systematic uncertainties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395288" y="1058863"/>
            <a:ext cx="8353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GB" u="none" dirty="0"/>
              <a:t>Our analysis includes a </a:t>
            </a:r>
            <a:r>
              <a:rPr lang="en-GB" u="none" dirty="0" smtClean="0"/>
              <a:t>conservative </a:t>
            </a:r>
            <a:r>
              <a:rPr lang="en-GB" u="none" dirty="0"/>
              <a:t>treatment of potential sources of systematic uncertainty (marginalized over in analysis).  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95288" y="1989138"/>
            <a:ext cx="8497887" cy="454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900"/>
              </a:spcAft>
            </a:pPr>
            <a:r>
              <a:rPr lang="en-GB" u="none" dirty="0">
                <a:solidFill>
                  <a:schemeClr val="accent2"/>
                </a:solidFill>
              </a:rPr>
              <a:t>1) The depletion factor (simulation physics, feedback processes etc.)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</a:pPr>
            <a:r>
              <a:rPr lang="en-GB" u="none" dirty="0"/>
              <a:t>    b(z)=b</a:t>
            </a:r>
            <a:r>
              <a:rPr lang="en-GB" sz="2000" u="none" baseline="-25000" dirty="0"/>
              <a:t>0</a:t>
            </a:r>
            <a:r>
              <a:rPr lang="en-GB" u="none" dirty="0"/>
              <a:t>(1+</a:t>
            </a:r>
            <a:r>
              <a:rPr lang="en-GB" u="none" dirty="0">
                <a:sym typeface="Symbol" pitchFamily="18" charset="2"/>
              </a:rPr>
              <a:t></a:t>
            </a:r>
            <a:r>
              <a:rPr lang="en-GB" sz="2000" u="none" baseline="-25000" dirty="0" err="1"/>
              <a:t>b</a:t>
            </a:r>
            <a:r>
              <a:rPr lang="en-GB" u="none" dirty="0" err="1"/>
              <a:t>z</a:t>
            </a:r>
            <a:r>
              <a:rPr lang="en-GB" u="none" dirty="0"/>
              <a:t>)     </a:t>
            </a:r>
            <a:r>
              <a:rPr lang="en-US" u="none" dirty="0">
                <a:ea typeface="Arial Unicode MS" pitchFamily="34" charset="-128"/>
                <a:cs typeface="Arial Unicode MS" pitchFamily="34" charset="-128"/>
              </a:rPr>
              <a:t>± </a:t>
            </a:r>
            <a:r>
              <a:rPr lang="en-GB" u="none" dirty="0"/>
              <a:t>20% uniform prior on b</a:t>
            </a:r>
            <a:r>
              <a:rPr lang="en-GB" sz="2000" u="none" baseline="-25000" dirty="0"/>
              <a:t>0</a:t>
            </a:r>
            <a:r>
              <a:rPr lang="en-GB" u="none" dirty="0"/>
              <a:t> (simulation physics) 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</a:pPr>
            <a:r>
              <a:rPr lang="en-GB" u="none" dirty="0"/>
              <a:t>                                 </a:t>
            </a:r>
            <a:r>
              <a:rPr lang="en-US" u="none" dirty="0">
                <a:ea typeface="Arial Unicode MS" pitchFamily="34" charset="-128"/>
                <a:cs typeface="Arial Unicode MS" pitchFamily="34" charset="-128"/>
              </a:rPr>
              <a:t>±</a:t>
            </a:r>
            <a:r>
              <a:rPr lang="en-GB" u="none" dirty="0"/>
              <a:t>10% uniform prior on </a:t>
            </a:r>
            <a:r>
              <a:rPr lang="en-GB" u="none" dirty="0">
                <a:sym typeface="Symbol" pitchFamily="18" charset="2"/>
              </a:rPr>
              <a:t></a:t>
            </a:r>
            <a:r>
              <a:rPr lang="en-GB" sz="2000" u="none" baseline="-25000" dirty="0"/>
              <a:t>b</a:t>
            </a:r>
            <a:r>
              <a:rPr lang="en-GB" u="none" dirty="0"/>
              <a:t> (simulation physics)</a:t>
            </a:r>
            <a:endParaRPr lang="en-GB" u="none" dirty="0">
              <a:sym typeface="Symbol" pitchFamily="18" charset="2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900"/>
              </a:spcAft>
            </a:pPr>
            <a:r>
              <a:rPr lang="en-GB" u="none" dirty="0" smtClean="0">
                <a:solidFill>
                  <a:schemeClr val="accent2"/>
                </a:solidFill>
              </a:rPr>
              <a:t>2) </a:t>
            </a:r>
            <a:r>
              <a:rPr lang="en-GB" u="none" dirty="0">
                <a:solidFill>
                  <a:schemeClr val="accent2"/>
                </a:solidFill>
              </a:rPr>
              <a:t>Baryonic mass in stars: define s= </a:t>
            </a:r>
            <a:r>
              <a:rPr lang="en-GB" i="1" u="none" dirty="0" err="1">
                <a:solidFill>
                  <a:schemeClr val="accent2"/>
                </a:solidFill>
              </a:rPr>
              <a:t>f</a:t>
            </a:r>
            <a:r>
              <a:rPr lang="en-GB" u="none" baseline="-25000" dirty="0" err="1">
                <a:solidFill>
                  <a:schemeClr val="accent2"/>
                </a:solidFill>
              </a:rPr>
              <a:t>star</a:t>
            </a:r>
            <a:r>
              <a:rPr lang="en-GB" u="none" dirty="0">
                <a:solidFill>
                  <a:schemeClr val="accent2"/>
                </a:solidFill>
              </a:rPr>
              <a:t>/</a:t>
            </a:r>
            <a:r>
              <a:rPr lang="en-GB" i="1" u="none" dirty="0" err="1">
                <a:solidFill>
                  <a:schemeClr val="accent2"/>
                </a:solidFill>
              </a:rPr>
              <a:t>f</a:t>
            </a:r>
            <a:r>
              <a:rPr lang="en-GB" u="none" baseline="-25000" dirty="0" err="1">
                <a:solidFill>
                  <a:schemeClr val="accent2"/>
                </a:solidFill>
              </a:rPr>
              <a:t>gas</a:t>
            </a:r>
            <a:r>
              <a:rPr lang="en-GB" u="none" baseline="-25000" dirty="0">
                <a:solidFill>
                  <a:schemeClr val="accent2"/>
                </a:solidFill>
              </a:rPr>
              <a:t> </a:t>
            </a:r>
            <a:r>
              <a:rPr lang="en-GB" u="none" dirty="0">
                <a:solidFill>
                  <a:schemeClr val="accent2"/>
                </a:solidFill>
              </a:rPr>
              <a:t>=0.16h</a:t>
            </a:r>
            <a:r>
              <a:rPr lang="en-GB" u="none" baseline="-25000" dirty="0">
                <a:solidFill>
                  <a:schemeClr val="accent2"/>
                </a:solidFill>
              </a:rPr>
              <a:t>70</a:t>
            </a:r>
            <a:r>
              <a:rPr lang="en-GB" sz="2000" u="none" baseline="30000" dirty="0">
                <a:solidFill>
                  <a:schemeClr val="accent2"/>
                </a:solidFill>
              </a:rPr>
              <a:t>0.5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</a:pPr>
            <a:r>
              <a:rPr lang="en-GB" u="none" dirty="0"/>
              <a:t>    s(z)=s</a:t>
            </a:r>
            <a:r>
              <a:rPr lang="en-GB" sz="2000" u="none" baseline="-25000" dirty="0"/>
              <a:t>0</a:t>
            </a:r>
            <a:r>
              <a:rPr lang="en-GB" u="none" dirty="0"/>
              <a:t>(1+</a:t>
            </a:r>
            <a:r>
              <a:rPr lang="en-GB" u="none" dirty="0">
                <a:sym typeface="Symbol" pitchFamily="18" charset="2"/>
              </a:rPr>
              <a:t></a:t>
            </a:r>
            <a:r>
              <a:rPr lang="en-GB" sz="2000" u="none" baseline="-25000" dirty="0" err="1"/>
              <a:t>s</a:t>
            </a:r>
            <a:r>
              <a:rPr lang="en-GB" u="none" dirty="0" err="1"/>
              <a:t>z</a:t>
            </a:r>
            <a:r>
              <a:rPr lang="en-GB" u="none" dirty="0"/>
              <a:t>)     </a:t>
            </a:r>
            <a:r>
              <a:rPr lang="en-US" u="none" dirty="0">
                <a:ea typeface="Arial Unicode MS" pitchFamily="34" charset="-128"/>
                <a:cs typeface="Arial Unicode MS" pitchFamily="34" charset="-128"/>
              </a:rPr>
              <a:t>± </a:t>
            </a:r>
            <a:r>
              <a:rPr lang="en-GB" u="none" dirty="0"/>
              <a:t>30% Gaussian uncertainty in s</a:t>
            </a:r>
            <a:r>
              <a:rPr lang="en-GB" sz="2000" u="none" baseline="-25000" dirty="0"/>
              <a:t>0</a:t>
            </a:r>
            <a:r>
              <a:rPr lang="en-GB" u="none" dirty="0"/>
              <a:t> (observational uncertainty)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</a:pPr>
            <a:r>
              <a:rPr lang="en-GB" u="none" dirty="0"/>
              <a:t>                                </a:t>
            </a:r>
            <a:r>
              <a:rPr lang="en-US" u="none" dirty="0">
                <a:ea typeface="Arial Unicode MS" pitchFamily="34" charset="-128"/>
                <a:cs typeface="Arial Unicode MS" pitchFamily="34" charset="-128"/>
              </a:rPr>
              <a:t>± </a:t>
            </a:r>
            <a:r>
              <a:rPr lang="en-GB" u="none" dirty="0"/>
              <a:t>20% uniform prior on </a:t>
            </a:r>
            <a:r>
              <a:rPr lang="en-GB" u="none" dirty="0">
                <a:sym typeface="Symbol" pitchFamily="18" charset="2"/>
              </a:rPr>
              <a:t></a:t>
            </a:r>
            <a:r>
              <a:rPr lang="en-GB" sz="2000" u="none" baseline="-25000" dirty="0"/>
              <a:t>s</a:t>
            </a:r>
            <a:r>
              <a:rPr lang="en-GB" u="none" dirty="0"/>
              <a:t> (observational uncertainty)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900"/>
              </a:spcAft>
            </a:pPr>
            <a:r>
              <a:rPr lang="en-GB" u="none" dirty="0" smtClean="0">
                <a:solidFill>
                  <a:schemeClr val="accent2"/>
                </a:solidFill>
              </a:rPr>
              <a:t>3) Non-thermal pressure support in gas: (primarily bulk motions)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900"/>
              </a:spcAft>
            </a:pPr>
            <a:r>
              <a:rPr lang="en-GB" u="none" dirty="0" smtClean="0">
                <a:sym typeface="Symbol" pitchFamily="18" charset="2"/>
              </a:rPr>
              <a:t>     </a:t>
            </a:r>
            <a:r>
              <a:rPr lang="en-GB" i="1" u="none" dirty="0" smtClean="0">
                <a:sym typeface="Symbol"/>
              </a:rPr>
              <a:t> </a:t>
            </a:r>
            <a:r>
              <a:rPr lang="en-GB" u="none" dirty="0" smtClean="0">
                <a:sym typeface="Symbol" pitchFamily="18" charset="2"/>
              </a:rPr>
              <a:t>= </a:t>
            </a:r>
            <a:r>
              <a:rPr lang="en-GB" i="1" u="none" dirty="0" err="1" smtClean="0"/>
              <a:t>M</a:t>
            </a:r>
            <a:r>
              <a:rPr lang="en-GB" u="none" baseline="-25000" dirty="0" err="1" smtClean="0"/>
              <a:t>true</a:t>
            </a:r>
            <a:r>
              <a:rPr lang="en-GB" u="none" dirty="0" smtClean="0"/>
              <a:t>/</a:t>
            </a:r>
            <a:r>
              <a:rPr lang="en-GB" i="1" u="none" dirty="0" smtClean="0"/>
              <a:t>M</a:t>
            </a:r>
            <a:r>
              <a:rPr lang="en-GB" u="none" baseline="-25000" dirty="0" smtClean="0"/>
              <a:t>X-ray</a:t>
            </a:r>
            <a:r>
              <a:rPr lang="en-GB" u="none" dirty="0" smtClean="0"/>
              <a:t>     10%</a:t>
            </a:r>
            <a:r>
              <a:rPr lang="en-GB" u="none" dirty="0" smtClean="0">
                <a:sym typeface="Symbol" pitchFamily="18" charset="2"/>
              </a:rPr>
              <a:t> (</a:t>
            </a:r>
            <a:r>
              <a:rPr lang="en-GB" u="none" dirty="0" smtClean="0"/>
              <a:t>standard) or 20% (weak) uniform prior [1&lt;</a:t>
            </a:r>
            <a:r>
              <a:rPr lang="en-GB" u="none" dirty="0" smtClean="0">
                <a:sym typeface="Symbol" pitchFamily="18" charset="2"/>
              </a:rPr>
              <a:t>&lt;1.2] 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900"/>
              </a:spcAft>
            </a:pPr>
            <a:r>
              <a:rPr lang="en-GB" u="none" dirty="0" smtClean="0">
                <a:sym typeface="Symbol" pitchFamily="18" charset="2"/>
              </a:rPr>
              <a:t> </a:t>
            </a:r>
            <a:r>
              <a:rPr lang="en-GB" u="none" dirty="0">
                <a:solidFill>
                  <a:schemeClr val="accent2"/>
                </a:solidFill>
                <a:sym typeface="Symbol" pitchFamily="18" charset="2"/>
              </a:rPr>
              <a:t>4</a:t>
            </a:r>
            <a:r>
              <a:rPr lang="en-GB" u="none" dirty="0">
                <a:solidFill>
                  <a:schemeClr val="accent2"/>
                </a:solidFill>
              </a:rPr>
              <a:t>) Instrument calibration, X-ray modelling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900"/>
              </a:spcAft>
            </a:pPr>
            <a:r>
              <a:rPr lang="en-GB" u="none" dirty="0">
                <a:sym typeface="Symbol" pitchFamily="18" charset="2"/>
              </a:rPr>
              <a:t>                 K      </a:t>
            </a:r>
            <a:r>
              <a:rPr lang="en-GB" u="none" dirty="0"/>
              <a:t>       </a:t>
            </a:r>
            <a:r>
              <a:rPr lang="en-US" u="none" dirty="0">
                <a:ea typeface="Arial Unicode MS" pitchFamily="34" charset="-128"/>
                <a:cs typeface="Arial Unicode MS" pitchFamily="34" charset="-128"/>
              </a:rPr>
              <a:t>± 1</a:t>
            </a:r>
            <a:r>
              <a:rPr lang="en-GB" u="none" dirty="0"/>
              <a:t>0% Gaussian uncertainty</a:t>
            </a:r>
            <a:endParaRPr lang="en-GB" u="none" dirty="0">
              <a:sym typeface="Symbol" pitchFamily="18" charset="2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66725" y="5667375"/>
            <a:ext cx="8497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GB" u="none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3" descr="tes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" y="2565400"/>
            <a:ext cx="407670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4932363" y="4581525"/>
            <a:ext cx="3816350" cy="6477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4859338" y="2636838"/>
            <a:ext cx="4249737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</a:pPr>
            <a:r>
              <a:rPr lang="en-GB" sz="2400" dirty="0">
                <a:solidFill>
                  <a:srgbClr val="FF0000"/>
                </a:solidFill>
                <a:cs typeface="Times New Roman" pitchFamily="18" charset="0"/>
              </a:rPr>
              <a:t>Results (</a:t>
            </a:r>
            <a:r>
              <a:rPr lang="el-GR" sz="2400" dirty="0">
                <a:solidFill>
                  <a:srgbClr val="FF0000"/>
                </a:solidFill>
                <a:cs typeface="Times New Roman" pitchFamily="18" charset="0"/>
              </a:rPr>
              <a:t>Λ</a:t>
            </a:r>
            <a:r>
              <a:rPr lang="en-GB" sz="2400" dirty="0">
                <a:solidFill>
                  <a:srgbClr val="FF0000"/>
                </a:solidFill>
                <a:cs typeface="Times New Roman" pitchFamily="18" charset="0"/>
              </a:rPr>
              <a:t>CDM)</a:t>
            </a:r>
          </a:p>
          <a:p>
            <a:pPr>
              <a:lnSpc>
                <a:spcPct val="10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GB" sz="1600" u="none" dirty="0"/>
              <a:t>Including all </a:t>
            </a:r>
            <a:r>
              <a:rPr lang="en-GB" sz="1600" u="none" dirty="0" err="1"/>
              <a:t>systematics</a:t>
            </a:r>
            <a:r>
              <a:rPr lang="en-GB" sz="1600" u="none" dirty="0"/>
              <a:t> + standard priors: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sz="1600" u="none" dirty="0"/>
              <a:t>(Ω</a:t>
            </a:r>
            <a:r>
              <a:rPr lang="en-GB" sz="1600" u="none" baseline="-25000" dirty="0"/>
              <a:t>b</a:t>
            </a:r>
            <a:r>
              <a:rPr lang="en-GB" sz="1600" u="none" dirty="0"/>
              <a:t>h</a:t>
            </a:r>
            <a:r>
              <a:rPr lang="en-GB" sz="1600" u="none" baseline="30000" dirty="0"/>
              <a:t>2</a:t>
            </a:r>
            <a:r>
              <a:rPr lang="en-GB" sz="1600" u="none" dirty="0"/>
              <a:t>=0.0214</a:t>
            </a:r>
            <a:r>
              <a:rPr lang="en-US" sz="1600" u="none" dirty="0">
                <a:cs typeface="Arial" charset="0"/>
              </a:rPr>
              <a:t>±</a:t>
            </a:r>
            <a:r>
              <a:rPr lang="en-GB" sz="1600" u="none" dirty="0"/>
              <a:t>0.0020, h=0.72</a:t>
            </a:r>
            <a:r>
              <a:rPr lang="en-US" sz="1600" u="none" dirty="0">
                <a:cs typeface="Arial" charset="0"/>
              </a:rPr>
              <a:t>±0.08)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sz="1600" u="none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35000"/>
              </a:spcAft>
            </a:pPr>
            <a:r>
              <a:rPr lang="en-GB" u="none" dirty="0">
                <a:solidFill>
                  <a:schemeClr val="accent2"/>
                </a:solidFill>
                <a:sym typeface="Symbol" pitchFamily="18" charset="2"/>
              </a:rPr>
              <a:t>Best-fit parameters (</a:t>
            </a:r>
            <a:r>
              <a:rPr lang="el-GR" u="none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Λ</a:t>
            </a:r>
            <a:r>
              <a:rPr lang="en-GB" u="none" dirty="0">
                <a:solidFill>
                  <a:schemeClr val="accent2"/>
                </a:solidFill>
                <a:sym typeface="Symbol" pitchFamily="18" charset="2"/>
              </a:rPr>
              <a:t>CDM):</a:t>
            </a:r>
            <a:r>
              <a:rPr lang="en-GB" u="none" dirty="0">
                <a:solidFill>
                  <a:srgbClr val="FF0000"/>
                </a:solidFill>
                <a:sym typeface="Symbol" pitchFamily="18" charset="2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sz="2000" u="none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  </a:t>
            </a:r>
            <a:r>
              <a:rPr lang="en-GB" sz="2000" u="none" dirty="0" err="1">
                <a:cs typeface="Times New Roman" pitchFamily="18" charset="0"/>
                <a:sym typeface="Symbol" pitchFamily="18" charset="2"/>
              </a:rPr>
              <a:t>Ω</a:t>
            </a:r>
            <a:r>
              <a:rPr lang="en-GB" sz="2000" u="none" baseline="-25000" dirty="0" err="1">
                <a:cs typeface="Times New Roman" pitchFamily="18" charset="0"/>
                <a:sym typeface="Symbol" pitchFamily="18" charset="2"/>
              </a:rPr>
              <a:t>m</a:t>
            </a:r>
            <a:r>
              <a:rPr lang="en-GB" sz="2000" u="none" dirty="0">
                <a:cs typeface="Times New Roman" pitchFamily="18" charset="0"/>
                <a:sym typeface="Symbol" pitchFamily="18" charset="2"/>
              </a:rPr>
              <a:t>=0.27</a:t>
            </a:r>
            <a:r>
              <a:rPr lang="en-US" sz="2000" u="none" dirty="0">
                <a:cs typeface="Times New Roman" pitchFamily="18" charset="0"/>
                <a:sym typeface="Symbol" pitchFamily="18" charset="2"/>
              </a:rPr>
              <a:t>±0.06,</a:t>
            </a:r>
            <a:r>
              <a:rPr lang="en-GB" sz="2000" u="none" dirty="0">
                <a:sym typeface="Symbol" pitchFamily="18" charset="2"/>
              </a:rPr>
              <a:t> </a:t>
            </a:r>
            <a:r>
              <a:rPr lang="en-GB" sz="2000" u="none" dirty="0">
                <a:cs typeface="Times New Roman" pitchFamily="18" charset="0"/>
                <a:sym typeface="Symbol" pitchFamily="18" charset="2"/>
              </a:rPr>
              <a:t>Ω</a:t>
            </a:r>
            <a:r>
              <a:rPr lang="el-GR" sz="2000" u="none" baseline="-25000" dirty="0">
                <a:cs typeface="Times New Roman" pitchFamily="18" charset="0"/>
                <a:sym typeface="Symbol" pitchFamily="18" charset="2"/>
              </a:rPr>
              <a:t>Λ</a:t>
            </a:r>
            <a:r>
              <a:rPr lang="en-GB" sz="2000" u="none" dirty="0">
                <a:cs typeface="Times New Roman" pitchFamily="18" charset="0"/>
                <a:sym typeface="Symbol" pitchFamily="18" charset="2"/>
              </a:rPr>
              <a:t>=0.86</a:t>
            </a:r>
            <a:r>
              <a:rPr lang="en-US" sz="2000" u="none" dirty="0">
                <a:cs typeface="Times New Roman" pitchFamily="18" charset="0"/>
                <a:sym typeface="Symbol" pitchFamily="18" charset="2"/>
              </a:rPr>
              <a:t>±0.19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60000"/>
              </a:spcAft>
            </a:pPr>
            <a:endParaRPr lang="en-US" sz="2000" u="none" dirty="0">
              <a:solidFill>
                <a:srgbClr val="FF0000"/>
              </a:solidFill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u="none" dirty="0">
                <a:cs typeface="Times New Roman" pitchFamily="18" charset="0"/>
                <a:sym typeface="Symbol" pitchFamily="18" charset="2"/>
              </a:rPr>
              <a:t>         (Note also good fit:</a:t>
            </a:r>
            <a:r>
              <a:rPr lang="en-GB" u="none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 </a:t>
            </a:r>
            <a:r>
              <a:rPr lang="en-GB" u="none" dirty="0">
                <a:cs typeface="Times New Roman" pitchFamily="18" charset="0"/>
                <a:sym typeface="Symbol" pitchFamily="18" charset="2"/>
              </a:rPr>
              <a:t></a:t>
            </a:r>
            <a:r>
              <a:rPr lang="en-GB" u="none" baseline="30000" dirty="0">
                <a:cs typeface="Times New Roman" pitchFamily="18" charset="0"/>
                <a:sym typeface="Symbol" pitchFamily="18" charset="2"/>
              </a:rPr>
              <a:t>2</a:t>
            </a:r>
            <a:r>
              <a:rPr lang="en-GB" u="none" dirty="0">
                <a:cs typeface="Times New Roman" pitchFamily="18" charset="0"/>
                <a:sym typeface="Symbol" pitchFamily="18" charset="2"/>
              </a:rPr>
              <a:t>=41.5/40)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u="none" dirty="0">
              <a:solidFill>
                <a:schemeClr val="accent2"/>
              </a:solidFill>
            </a:endParaRPr>
          </a:p>
        </p:txBody>
      </p:sp>
      <p:sp>
        <p:nvSpPr>
          <p:cNvPr id="1571844" name="Rectangle 4"/>
          <p:cNvSpPr>
            <a:spLocks noChangeArrowheads="1"/>
          </p:cNvSpPr>
          <p:nvPr/>
        </p:nvSpPr>
        <p:spPr bwMode="auto">
          <a:xfrm>
            <a:off x="395288" y="333375"/>
            <a:ext cx="73548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25000"/>
              </a:spcAft>
              <a:defRPr/>
            </a:pPr>
            <a:r>
              <a:rPr lang="en-GB" sz="2400" b="1" u="none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 these (conservative) allowances for systematics</a:t>
            </a:r>
          </a:p>
        </p:txBody>
      </p:sp>
      <p:grpSp>
        <p:nvGrpSpPr>
          <p:cNvPr id="3079" name="Group 5"/>
          <p:cNvGrpSpPr>
            <a:grpSpLocks/>
          </p:cNvGrpSpPr>
          <p:nvPr/>
        </p:nvGrpSpPr>
        <p:grpSpPr bwMode="auto">
          <a:xfrm>
            <a:off x="2339975" y="1196975"/>
            <a:ext cx="4392613" cy="1008063"/>
            <a:chOff x="1474" y="754"/>
            <a:chExt cx="2767" cy="635"/>
          </a:xfrm>
        </p:grpSpPr>
        <p:sp>
          <p:nvSpPr>
            <p:cNvPr id="3086" name="Rectangle 6"/>
            <p:cNvSpPr>
              <a:spLocks noChangeArrowheads="1"/>
            </p:cNvSpPr>
            <p:nvPr/>
          </p:nvSpPr>
          <p:spPr bwMode="auto">
            <a:xfrm>
              <a:off x="1474" y="754"/>
              <a:ext cx="2767" cy="63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074" name="Object 7"/>
            <p:cNvGraphicFramePr>
              <a:graphicFrameLocks noChangeAspect="1"/>
            </p:cNvGraphicFramePr>
            <p:nvPr/>
          </p:nvGraphicFramePr>
          <p:xfrm>
            <a:off x="1691" y="796"/>
            <a:ext cx="2336" cy="501"/>
          </p:xfrm>
          <a:graphic>
            <a:graphicData uri="http://schemas.openxmlformats.org/presentationml/2006/ole">
              <p:oleObj spid="_x0000_s3074" name="Equation" r:id="rId4" imgW="2311200" imgH="495000" progId="Equation.3">
                <p:embed/>
              </p:oleObj>
            </a:graphicData>
          </a:graphic>
        </p:graphicFrame>
      </p:grp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971550" y="1231900"/>
            <a:ext cx="5329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GB" sz="2000" u="none">
                <a:solidFill>
                  <a:schemeClr val="accent2"/>
                </a:solidFill>
              </a:rPr>
              <a:t>Model: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7380288" y="6165850"/>
            <a:ext cx="1295400" cy="415925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GB" sz="2000" u="none">
                <a:solidFill>
                  <a:schemeClr val="accent2"/>
                </a:solidFill>
              </a:rPr>
              <a:t>Important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V="1">
            <a:off x="8027988" y="5805488"/>
            <a:ext cx="0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506913" y="5084763"/>
            <a:ext cx="1936750" cy="1582737"/>
            <a:chOff x="4506962" y="5085184"/>
            <a:chExt cx="1937246" cy="1582435"/>
          </a:xfrm>
        </p:grpSpPr>
        <p:sp>
          <p:nvSpPr>
            <p:cNvPr id="3084" name="Rectangle 22"/>
            <p:cNvSpPr>
              <a:spLocks noChangeArrowheads="1"/>
            </p:cNvSpPr>
            <p:nvPr/>
          </p:nvSpPr>
          <p:spPr bwMode="auto">
            <a:xfrm>
              <a:off x="4506962" y="6021288"/>
              <a:ext cx="193724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GB" b="1" u="none" dirty="0">
                  <a:solidFill>
                    <a:srgbClr val="FF0000"/>
                  </a:solidFill>
                  <a:cs typeface="Times New Roman" pitchFamily="18" charset="0"/>
                </a:rPr>
                <a:t>Result limited by b(z),</a:t>
              </a:r>
              <a:r>
                <a:rPr lang="en-GB" b="1" u="none" dirty="0" smtClean="0">
                  <a:solidFill>
                    <a:srgbClr val="FF0000"/>
                  </a:solidFill>
                  <a:cs typeface="Times New Roman" pitchFamily="18" charset="0"/>
                </a:rPr>
                <a:t>K </a:t>
              </a:r>
              <a:r>
                <a:rPr lang="en-GB" b="1" u="none" dirty="0">
                  <a:solidFill>
                    <a:srgbClr val="FF0000"/>
                  </a:solidFill>
                  <a:cs typeface="Times New Roman" pitchFamily="18" charset="0"/>
                </a:rPr>
                <a:t>priors</a:t>
              </a:r>
            </a:p>
          </p:txBody>
        </p:sp>
        <p:sp>
          <p:nvSpPr>
            <p:cNvPr id="3085" name="Line 23"/>
            <p:cNvSpPr>
              <a:spLocks noChangeShapeType="1"/>
            </p:cNvSpPr>
            <p:nvPr/>
          </p:nvSpPr>
          <p:spPr bwMode="auto">
            <a:xfrm flipV="1">
              <a:off x="5148064" y="5085184"/>
              <a:ext cx="576660" cy="93541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15" name="Picture 5" descr="nonflat_lcdm_om_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776" y="2569464"/>
            <a:ext cx="4073908" cy="3941064"/>
          </a:xfrm>
          <a:prstGeom prst="rect">
            <a:avLst/>
          </a:prstGeom>
          <a:noFill/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987824" y="3882534"/>
            <a:ext cx="15841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</a:pPr>
            <a:r>
              <a:rPr lang="en-GB" sz="1200" u="none" dirty="0" smtClean="0"/>
              <a:t>Davis et al. ‘07</a:t>
            </a:r>
            <a:endParaRPr lang="en-GB" sz="1200" u="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794" name="Text Box 2"/>
          <p:cNvSpPr txBox="1">
            <a:spLocks noChangeArrowheads="1"/>
          </p:cNvSpPr>
          <p:nvPr/>
        </p:nvSpPr>
        <p:spPr bwMode="auto">
          <a:xfrm>
            <a:off x="5435600" y="1125538"/>
            <a:ext cx="3457575" cy="1495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30000"/>
              </a:spcBef>
            </a:pPr>
            <a:r>
              <a:rPr lang="en-GB" sz="2000" b="1">
                <a:solidFill>
                  <a:srgbClr val="FF0000"/>
                </a:solidFill>
              </a:rPr>
              <a:t>Constant w model (flat):   </a:t>
            </a:r>
          </a:p>
          <a:p>
            <a:pPr>
              <a:lnSpc>
                <a:spcPct val="100000"/>
              </a:lnSpc>
              <a:spcBef>
                <a:spcPct val="100000"/>
              </a:spcBef>
              <a:spcAft>
                <a:spcPct val="70000"/>
              </a:spcAft>
            </a:pPr>
            <a:r>
              <a:rPr lang="en-GB" u="none">
                <a:solidFill>
                  <a:schemeClr val="accent2"/>
                </a:solidFill>
              </a:rPr>
              <a:t>68.3, 95.4% confidence limits for all three data sets  consistent with each other.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651500" y="3429000"/>
            <a:ext cx="2736850" cy="936625"/>
            <a:chOff x="3515" y="2568"/>
            <a:chExt cx="1724" cy="590"/>
          </a:xfrm>
        </p:grpSpPr>
        <p:sp>
          <p:nvSpPr>
            <p:cNvPr id="1441797" name="Rectangle 5"/>
            <p:cNvSpPr>
              <a:spLocks noChangeArrowheads="1"/>
            </p:cNvSpPr>
            <p:nvPr/>
          </p:nvSpPr>
          <p:spPr bwMode="auto">
            <a:xfrm>
              <a:off x="3560" y="2568"/>
              <a:ext cx="1633" cy="59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798" name="Text Box 6"/>
            <p:cNvSpPr txBox="1">
              <a:spLocks noChangeArrowheads="1"/>
            </p:cNvSpPr>
            <p:nvPr/>
          </p:nvSpPr>
          <p:spPr bwMode="auto">
            <a:xfrm>
              <a:off x="3515" y="2625"/>
              <a:ext cx="1724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10000"/>
                </a:spcBef>
              </a:pPr>
              <a:r>
                <a:rPr lang="en-GB" sz="2000" u="none"/>
                <a:t>Ω</a:t>
              </a:r>
              <a:r>
                <a:rPr lang="en-GB" sz="2400" u="none" baseline="-25000"/>
                <a:t>m</a:t>
              </a:r>
              <a:r>
                <a:rPr lang="en-GB" sz="2000" u="none"/>
                <a:t> = 0.253 </a:t>
              </a:r>
              <a:r>
                <a:rPr lang="en-US" sz="2000" u="none"/>
                <a:t>± 0.021              </a:t>
              </a:r>
              <a:r>
                <a:rPr lang="en-GB" sz="2000" u="none"/>
                <a:t>w</a:t>
              </a:r>
              <a:r>
                <a:rPr lang="en-GB" sz="2400" u="none" baseline="-25000"/>
                <a:t>0</a:t>
              </a:r>
              <a:r>
                <a:rPr lang="en-GB" sz="2000" u="none"/>
                <a:t> = -0.98 </a:t>
              </a:r>
              <a:r>
                <a:rPr lang="en-US" sz="2000" u="none"/>
                <a:t>± 0.07</a:t>
              </a:r>
            </a:p>
          </p:txBody>
        </p:sp>
      </p:grpSp>
      <p:sp>
        <p:nvSpPr>
          <p:cNvPr id="1441799" name="Rectangle 7"/>
          <p:cNvSpPr>
            <a:spLocks noChangeArrowheads="1"/>
          </p:cNvSpPr>
          <p:nvPr/>
        </p:nvSpPr>
        <p:spPr bwMode="auto">
          <a:xfrm>
            <a:off x="5461000" y="2852738"/>
            <a:ext cx="315983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90000"/>
              </a:spcBef>
            </a:pPr>
            <a:r>
              <a:rPr lang="en-GB" dirty="0"/>
              <a:t>Combined constraints (68%) </a:t>
            </a:r>
          </a:p>
        </p:txBody>
      </p:sp>
      <p:pic>
        <p:nvPicPr>
          <p:cNvPr id="1441800" name="Picture 8" descr="singles_flatwcon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08050"/>
            <a:ext cx="5110163" cy="4881563"/>
          </a:xfrm>
          <a:prstGeom prst="rect">
            <a:avLst/>
          </a:prstGeom>
          <a:noFill/>
        </p:spPr>
      </p:pic>
      <p:sp>
        <p:nvSpPr>
          <p:cNvPr id="1441801" name="Text Box 9"/>
          <p:cNvSpPr txBox="1">
            <a:spLocks noChangeArrowheads="1"/>
          </p:cNvSpPr>
          <p:nvPr/>
        </p:nvSpPr>
        <p:spPr bwMode="auto">
          <a:xfrm>
            <a:off x="611188" y="6086475"/>
            <a:ext cx="7956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GB" u="none"/>
              <a:t>Note: combination with CMB data removes the need for Ω</a:t>
            </a:r>
            <a:r>
              <a:rPr lang="en-GB" sz="2000" u="none" baseline="-25000"/>
              <a:t>b</a:t>
            </a:r>
            <a:r>
              <a:rPr lang="en-GB" u="none"/>
              <a:t>h</a:t>
            </a:r>
            <a:r>
              <a:rPr lang="en-GB" sz="2000" u="none" baseline="30000"/>
              <a:t>2</a:t>
            </a:r>
            <a:r>
              <a:rPr lang="en-GB" u="none"/>
              <a:t> and h priors.</a:t>
            </a:r>
            <a:endParaRPr lang="en-GB" sz="2400" u="none" baseline="-25000"/>
          </a:p>
        </p:txBody>
      </p:sp>
      <p:sp>
        <p:nvSpPr>
          <p:cNvPr id="1441802" name="Rectangle 10"/>
          <p:cNvSpPr>
            <a:spLocks noChangeArrowheads="1"/>
          </p:cNvSpPr>
          <p:nvPr/>
        </p:nvSpPr>
        <p:spPr bwMode="auto">
          <a:xfrm>
            <a:off x="5583238" y="4581525"/>
            <a:ext cx="323691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90000"/>
              </a:spcBef>
            </a:pPr>
            <a:r>
              <a:rPr lang="en-GB" u="none"/>
              <a:t>Results marginalized over         all systematic uncertainties. 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95288" y="333375"/>
            <a:ext cx="430919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25000"/>
              </a:spcAft>
              <a:defRPr/>
            </a:pPr>
            <a:r>
              <a:rPr lang="en-GB" sz="2400" b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Dark energy equation of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 descr="fgas_z_lcd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341438"/>
            <a:ext cx="3887788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5148263" y="1492250"/>
            <a:ext cx="37449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u="none">
                <a:solidFill>
                  <a:schemeClr val="accent2"/>
                </a:solidFill>
                <a:sym typeface="Symbol" pitchFamily="18" charset="2"/>
              </a:rPr>
              <a:t></a:t>
            </a:r>
            <a:r>
              <a:rPr lang="en-GB" sz="2000" u="none" baseline="30000">
                <a:solidFill>
                  <a:schemeClr val="accent2"/>
                </a:solidFill>
                <a:sym typeface="Symbol" pitchFamily="18" charset="2"/>
              </a:rPr>
              <a:t>2</a:t>
            </a:r>
            <a:r>
              <a:rPr lang="en-GB" u="none">
                <a:solidFill>
                  <a:schemeClr val="accent2"/>
                </a:solidFill>
              </a:rPr>
              <a:t> for </a:t>
            </a:r>
            <a:r>
              <a:rPr lang="en-GB" u="none">
                <a:solidFill>
                  <a:schemeClr val="accent2"/>
                </a:solidFill>
                <a:sym typeface="Symbol" pitchFamily="18" charset="2"/>
              </a:rPr>
              <a:t>best fit </a:t>
            </a:r>
            <a:r>
              <a:rPr lang="en-GB" u="none">
                <a:solidFill>
                  <a:schemeClr val="accent2"/>
                </a:solidFill>
              </a:rPr>
              <a:t>acceptable.     Intrinsic scatter is undetected. </a:t>
            </a:r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5148263" y="3292475"/>
            <a:ext cx="3671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u="none"/>
              <a:t>(Consistent with expectations from hydro. simulations)</a:t>
            </a:r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5148263" y="2420938"/>
            <a:ext cx="3671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u="none"/>
              <a:t>68% upper limit on fgas scatter </a:t>
            </a:r>
            <a:r>
              <a:rPr lang="en-GB" u="none">
                <a:sym typeface="Symbol" pitchFamily="18" charset="2"/>
              </a:rPr>
              <a:t></a:t>
            </a:r>
            <a:r>
              <a:rPr lang="en-GB" sz="2000" u="none" baseline="-25000">
                <a:sym typeface="Symbol" pitchFamily="18" charset="2"/>
              </a:rPr>
              <a:t>fgas</a:t>
            </a:r>
            <a:r>
              <a:rPr lang="en-GB" u="none"/>
              <a:t>~10% (7% in distance).                   </a:t>
            </a:r>
          </a:p>
        </p:txBody>
      </p:sp>
      <p:sp>
        <p:nvSpPr>
          <p:cNvPr id="14343" name="Line 9"/>
          <p:cNvSpPr>
            <a:spLocks noChangeShapeType="1"/>
          </p:cNvSpPr>
          <p:nvPr/>
        </p:nvSpPr>
        <p:spPr bwMode="auto">
          <a:xfrm flipH="1" flipV="1">
            <a:off x="4932363" y="6165850"/>
            <a:ext cx="503237" cy="35877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642938" y="5229225"/>
            <a:ext cx="8250237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GB" u="none" dirty="0" err="1">
                <a:sym typeface="Symbol" pitchFamily="18" charset="2"/>
              </a:rPr>
              <a:t>fgas</a:t>
            </a:r>
            <a:r>
              <a:rPr lang="en-GB" u="none" dirty="0">
                <a:sym typeface="Symbol" pitchFamily="18" charset="2"/>
              </a:rPr>
              <a:t>  </a:t>
            </a:r>
            <a:r>
              <a:rPr lang="en-GB" u="none" dirty="0">
                <a:solidFill>
                  <a:schemeClr val="accent2"/>
                </a:solidFill>
                <a:sym typeface="Symbol" pitchFamily="18" charset="2"/>
              </a:rPr>
              <a:t>precise tracer of expansion history </a:t>
            </a:r>
            <a:r>
              <a:rPr lang="en-GB" u="none" dirty="0">
                <a:sym typeface="Symbol" pitchFamily="18" charset="2"/>
              </a:rPr>
              <a:t>(individually, better than </a:t>
            </a:r>
            <a:r>
              <a:rPr lang="en-GB" u="none" dirty="0" err="1" smtClean="0">
                <a:sym typeface="Symbol" pitchFamily="18" charset="2"/>
              </a:rPr>
              <a:t>SNIa</a:t>
            </a:r>
            <a:r>
              <a:rPr lang="en-GB" u="none" dirty="0" smtClean="0">
                <a:sym typeface="Symbol" pitchFamily="18" charset="2"/>
              </a:rPr>
              <a:t>?</a:t>
            </a:r>
            <a:r>
              <a:rPr lang="en-GB" u="none" dirty="0" smtClean="0">
                <a:sym typeface="Symbol" pitchFamily="18" charset="2"/>
              </a:rPr>
              <a:t>). </a:t>
            </a:r>
            <a:endParaRPr lang="en-GB" u="none" dirty="0">
              <a:sym typeface="Symbol" pitchFamily="18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Symbol" pitchFamily="18" charset="2"/>
              <a:buNone/>
            </a:pPr>
            <a:endParaRPr lang="en-GB" u="none" dirty="0">
              <a:sym typeface="Symbol" pitchFamily="18" charset="2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642938" y="5661025"/>
            <a:ext cx="8250237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GB" u="none" dirty="0" err="1">
                <a:sym typeface="Symbol" pitchFamily="18" charset="2"/>
              </a:rPr>
              <a:t>Mgas</a:t>
            </a:r>
            <a:r>
              <a:rPr lang="en-GB" u="none" dirty="0">
                <a:sym typeface="Symbol" pitchFamily="18" charset="2"/>
              </a:rPr>
              <a:t>  </a:t>
            </a:r>
            <a:r>
              <a:rPr lang="en-GB" u="none" dirty="0">
                <a:solidFill>
                  <a:schemeClr val="accent2"/>
                </a:solidFill>
                <a:sym typeface="Symbol" pitchFamily="18" charset="2"/>
              </a:rPr>
              <a:t>excellent mass proxy </a:t>
            </a:r>
            <a:r>
              <a:rPr lang="en-GB" u="none" dirty="0">
                <a:solidFill>
                  <a:schemeClr val="accent2"/>
                </a:solidFill>
              </a:rPr>
              <a:t>for hot, massive clusters. </a:t>
            </a:r>
            <a:endParaRPr lang="en-GB" u="none" dirty="0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95288" y="333375"/>
            <a:ext cx="633538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25000"/>
              </a:spcAft>
              <a:defRPr/>
            </a:pPr>
            <a:r>
              <a:rPr lang="en-GB" sz="2400" b="1" i="1" u="non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GB" sz="2800" b="1" u="none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gas</a:t>
            </a:r>
            <a:r>
              <a:rPr lang="en-GB" sz="2400" b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(z) distances have low systematic scatter.</a:t>
            </a:r>
            <a:endParaRPr lang="el-GR" sz="2400" b="1" u="none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4716463" y="1196975"/>
            <a:ext cx="417671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Aft>
                <a:spcPct val="60000"/>
              </a:spcAft>
            </a:pPr>
            <a:endParaRPr lang="en-GB"/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539750" y="4077692"/>
            <a:ext cx="81375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</a:pPr>
            <a:r>
              <a:rPr lang="en-GB" sz="2000" u="none" dirty="0"/>
              <a:t>Expanded sample: 3x more </a:t>
            </a:r>
            <a:r>
              <a:rPr lang="en-GB" sz="2000" u="none" dirty="0" err="1"/>
              <a:t>fgas</a:t>
            </a:r>
            <a:r>
              <a:rPr lang="en-GB" sz="2000" u="none" dirty="0"/>
              <a:t> </a:t>
            </a:r>
            <a:r>
              <a:rPr lang="en-GB" sz="2000" u="none" dirty="0" smtClean="0"/>
              <a:t>data. </a:t>
            </a:r>
            <a:endParaRPr lang="en-GB" sz="2000" u="none" dirty="0"/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</a:pPr>
            <a:r>
              <a:rPr lang="en-GB" sz="2000" u="none" dirty="0"/>
              <a:t>Automated target selection applied to </a:t>
            </a:r>
            <a:r>
              <a:rPr lang="en-GB" sz="2000" u="none" dirty="0" smtClean="0"/>
              <a:t>archives (20Ms of observations).</a:t>
            </a:r>
            <a:endParaRPr lang="en-GB" sz="2000" u="none" dirty="0"/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</a:pPr>
            <a:r>
              <a:rPr lang="en-GB" sz="2000" u="none" dirty="0"/>
              <a:t>O</a:t>
            </a:r>
            <a:r>
              <a:rPr lang="en-GB" sz="2000" u="none" dirty="0" smtClean="0"/>
              <a:t>ptimized </a:t>
            </a:r>
            <a:r>
              <a:rPr lang="en-GB" sz="2000" u="none" dirty="0"/>
              <a:t>X-ray analysis engine.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</a:pPr>
            <a:r>
              <a:rPr lang="en-GB" sz="2000" u="none" dirty="0">
                <a:sym typeface="Symbol" pitchFamily="18" charset="2"/>
              </a:rPr>
              <a:t>Improved external </a:t>
            </a:r>
            <a:r>
              <a:rPr lang="en-GB" sz="2000" u="none" dirty="0" smtClean="0">
                <a:sym typeface="Symbol" pitchFamily="18" charset="2"/>
              </a:rPr>
              <a:t>priors. </a:t>
            </a:r>
            <a:endParaRPr lang="en-GB" sz="2000" u="none" dirty="0">
              <a:sym typeface="Symbol" pitchFamily="18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</a:pPr>
            <a:r>
              <a:rPr lang="en-GB" sz="2000" u="none" dirty="0">
                <a:sym typeface="Symbol" pitchFamily="18" charset="2"/>
              </a:rPr>
              <a:t>Blind </a:t>
            </a:r>
            <a:r>
              <a:rPr lang="en-GB" sz="2000" u="none" dirty="0" smtClean="0">
                <a:sym typeface="Symbol" pitchFamily="18" charset="2"/>
              </a:rPr>
              <a:t>analysis: </a:t>
            </a:r>
            <a:r>
              <a:rPr lang="en-GB" sz="2000" u="none" dirty="0" err="1" smtClean="0">
                <a:sym typeface="Symbol" pitchFamily="18" charset="2"/>
              </a:rPr>
              <a:t>fgas</a:t>
            </a:r>
            <a:r>
              <a:rPr lang="en-GB" sz="2000" u="none" dirty="0" smtClean="0">
                <a:sym typeface="Symbol" pitchFamily="18" charset="2"/>
              </a:rPr>
              <a:t>(r) </a:t>
            </a:r>
            <a:r>
              <a:rPr lang="en-GB" sz="2000" u="none" dirty="0" smtClean="0">
                <a:sym typeface="Symbol" pitchFamily="18" charset="2"/>
              </a:rPr>
              <a:t>measurements </a:t>
            </a:r>
            <a:r>
              <a:rPr lang="en-GB" sz="2000" u="none" dirty="0" err="1" smtClean="0">
                <a:sym typeface="Symbol" pitchFamily="18" charset="2"/>
              </a:rPr>
              <a:t>unblinded</a:t>
            </a:r>
            <a:r>
              <a:rPr lang="en-GB" sz="2000" u="none" dirty="0" smtClean="0">
                <a:sym typeface="Symbol" pitchFamily="18" charset="2"/>
              </a:rPr>
              <a:t> Feb </a:t>
            </a:r>
            <a:r>
              <a:rPr lang="en-GB" sz="2000" u="none" dirty="0" smtClean="0">
                <a:sym typeface="Symbol" pitchFamily="18" charset="2"/>
              </a:rPr>
              <a:t>2013.  </a:t>
            </a:r>
            <a:endParaRPr lang="en-GB" sz="2000" u="none" dirty="0">
              <a:sym typeface="Symbol" pitchFamily="18" charset="2"/>
            </a:endParaRPr>
          </a:p>
        </p:txBody>
      </p:sp>
      <p:pic>
        <p:nvPicPr>
          <p:cNvPr id="15364" name="Picture 3" descr="coming-soon-sign_rp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476250"/>
            <a:ext cx="297497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644008" y="1628800"/>
            <a:ext cx="41767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GB" sz="2000" u="none" dirty="0" err="1">
                <a:solidFill>
                  <a:schemeClr val="accent2"/>
                </a:solidFill>
              </a:rPr>
              <a:t>Mantz</a:t>
            </a:r>
            <a:r>
              <a:rPr lang="en-GB" sz="2000" u="none" dirty="0">
                <a:solidFill>
                  <a:schemeClr val="accent2"/>
                </a:solidFill>
              </a:rPr>
              <a:t> et al., in preparation</a:t>
            </a:r>
            <a:r>
              <a:rPr lang="en-GB" sz="2000" u="none" dirty="0" smtClean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44008" y="2204864"/>
            <a:ext cx="41767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</a:pPr>
            <a:endParaRPr lang="en-GB" sz="2000" u="none" dirty="0" smtClean="0">
              <a:solidFill>
                <a:schemeClr val="accent2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644008" y="2060848"/>
            <a:ext cx="41767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GB" sz="2000" u="none" dirty="0" smtClean="0">
                <a:solidFill>
                  <a:schemeClr val="accent2"/>
                </a:solidFill>
              </a:rPr>
              <a:t>(5 year project, just </a:t>
            </a:r>
            <a:r>
              <a:rPr lang="en-GB" sz="2000" u="none" dirty="0" err="1" smtClean="0">
                <a:solidFill>
                  <a:schemeClr val="accent2"/>
                </a:solidFill>
              </a:rPr>
              <a:t>unblinded</a:t>
            </a:r>
            <a:r>
              <a:rPr lang="en-GB" sz="2000" u="none" dirty="0" smtClean="0">
                <a:solidFill>
                  <a:schemeClr val="accent2"/>
                </a:solidFill>
              </a:rPr>
              <a:t>.)</a:t>
            </a:r>
            <a:endParaRPr lang="en-GB" sz="2000" u="none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186" name="Text Box 2"/>
          <p:cNvSpPr txBox="1">
            <a:spLocks noChangeArrowheads="1"/>
          </p:cNvSpPr>
          <p:nvPr/>
        </p:nvSpPr>
        <p:spPr bwMode="auto">
          <a:xfrm>
            <a:off x="468313" y="1638176"/>
            <a:ext cx="8207375" cy="1574800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GB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Cluster Distance </a:t>
            </a:r>
            <a:r>
              <a:rPr lang="en-GB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Measurements</a:t>
            </a:r>
            <a:endParaRPr lang="en-GB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100000"/>
              </a:lnSpc>
              <a:spcBef>
                <a:spcPct val="70000"/>
              </a:spcBef>
              <a:defRPr/>
            </a:pPr>
            <a:r>
              <a:rPr lang="en-GB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The XSZ experiment</a:t>
            </a: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39750" y="4365104"/>
            <a:ext cx="82804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GB" u="none" dirty="0"/>
              <a:t>See also e.g. </a:t>
            </a:r>
            <a:r>
              <a:rPr lang="en-GB" u="none" dirty="0" smtClean="0"/>
              <a:t>Silk &amp; White 1978, </a:t>
            </a:r>
            <a:r>
              <a:rPr lang="en-GB" u="none" dirty="0" err="1" smtClean="0"/>
              <a:t>Cavaliere</a:t>
            </a:r>
            <a:r>
              <a:rPr lang="en-GB" u="none" dirty="0" smtClean="0"/>
              <a:t> et al. 1979, Myers et al. 1997, </a:t>
            </a:r>
            <a:r>
              <a:rPr lang="en-GB" u="none" dirty="0" err="1" smtClean="0"/>
              <a:t>Mauskopf</a:t>
            </a:r>
            <a:r>
              <a:rPr lang="en-GB" u="none" dirty="0" smtClean="0"/>
              <a:t> et al. 2001, Mason et al. 2001, Jones et al. 2001, </a:t>
            </a:r>
            <a:r>
              <a:rPr lang="en-GB" u="none" dirty="0" err="1" smtClean="0"/>
              <a:t>Carlstrom</a:t>
            </a:r>
            <a:r>
              <a:rPr lang="en-GB" u="none" dirty="0" smtClean="0"/>
              <a:t> et al. 2002, Reese et al. 2002, Schmidt et al. 2004,  </a:t>
            </a:r>
            <a:r>
              <a:rPr lang="en-GB" u="none" dirty="0" err="1" smtClean="0"/>
              <a:t>Bonamente</a:t>
            </a:r>
            <a:r>
              <a:rPr lang="en-GB" u="none" dirty="0" smtClean="0"/>
              <a:t> et </a:t>
            </a:r>
            <a:r>
              <a:rPr lang="en-GB" u="none" dirty="0"/>
              <a:t>al. ’06 …</a:t>
            </a:r>
            <a:endParaRPr lang="en-US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2483768" y="4869160"/>
            <a:ext cx="3384376" cy="108012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2915816" y="3140968"/>
            <a:ext cx="2664296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333375"/>
            <a:ext cx="8604250" cy="230346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spcAft>
                <a:spcPct val="25000"/>
              </a:spcAft>
              <a:defRPr/>
            </a:pP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X-</a:t>
            </a:r>
            <a:r>
              <a:rPr lang="en-GB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ray+SZ</a:t>
            </a: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distance measurements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395536" y="1052736"/>
            <a:ext cx="83531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u="none" dirty="0" smtClean="0"/>
              <a:t>The thermal SZ effect is a modification to the CMB spectrum caused by Compton scattering by hot electrons in the ICM.</a:t>
            </a: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395536" y="1916832"/>
            <a:ext cx="835317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dirty="0" smtClean="0">
                <a:solidFill>
                  <a:schemeClr val="accent2"/>
                </a:solidFill>
              </a:rPr>
              <a:t>BASIC IDEA:</a:t>
            </a:r>
            <a:r>
              <a:rPr lang="en-GB" u="none" dirty="0" smtClean="0"/>
              <a:t> The SZ flux measured at mm wavelengths can be expressed       in terms of the Compton y-parameter. For a given reference cosmology, the      y-parameter can also be determined independently from X-ray observations.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GB" u="none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u="none" dirty="0" smtClean="0"/>
              <a:t> </a:t>
            </a:r>
          </a:p>
        </p:txBody>
      </p:sp>
      <p:graphicFrame>
        <p:nvGraphicFramePr>
          <p:cNvPr id="185351" name="Object 7"/>
          <p:cNvGraphicFramePr>
            <a:graphicFrameLocks noChangeAspect="1"/>
          </p:cNvGraphicFramePr>
          <p:nvPr/>
        </p:nvGraphicFramePr>
        <p:xfrm>
          <a:off x="3291391" y="3140968"/>
          <a:ext cx="1856673" cy="536500"/>
        </p:xfrm>
        <a:graphic>
          <a:graphicData uri="http://schemas.openxmlformats.org/presentationml/2006/ole">
            <p:oleObj spid="_x0000_s188418" name="Equation" r:id="rId4" imgW="965160" imgH="279360" progId="Equation.3">
              <p:embed/>
            </p:oleObj>
          </a:graphicData>
        </a:graphic>
      </p:graphicFrame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395536" y="3933056"/>
            <a:ext cx="8353177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u="none" dirty="0" smtClean="0"/>
              <a:t>For the correct reference cosmology, the X-ray and mm values should be    equal. </a:t>
            </a:r>
            <a:r>
              <a:rPr lang="en-GB" u="none" dirty="0" smtClean="0"/>
              <a:t>Expressing</a:t>
            </a:r>
            <a:r>
              <a:rPr lang="en-GB" u="none" dirty="0" smtClean="0"/>
              <a:t> </a:t>
            </a:r>
            <a:r>
              <a:rPr lang="en-GB" u="none" dirty="0" smtClean="0"/>
              <a:t>the distance dependence of the X-ray measurement we have</a:t>
            </a:r>
          </a:p>
          <a:p>
            <a:pPr>
              <a:lnSpc>
                <a:spcPct val="10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GB" u="none" dirty="0" smtClean="0"/>
              <a:t> </a:t>
            </a:r>
            <a:endParaRPr lang="en-GB" u="none" dirty="0"/>
          </a:p>
        </p:txBody>
      </p:sp>
      <p:graphicFrame>
        <p:nvGraphicFramePr>
          <p:cNvPr id="185352" name="Object 8"/>
          <p:cNvGraphicFramePr>
            <a:graphicFrameLocks noChangeAspect="1"/>
          </p:cNvGraphicFramePr>
          <p:nvPr/>
        </p:nvGraphicFramePr>
        <p:xfrm>
          <a:off x="2915816" y="4900959"/>
          <a:ext cx="2638425" cy="976313"/>
        </p:xfrm>
        <a:graphic>
          <a:graphicData uri="http://schemas.openxmlformats.org/presentationml/2006/ole">
            <p:oleObj spid="_x0000_s188419" name="Equation" r:id="rId5" imgW="1371600" imgH="507960" progId="Equation.3">
              <p:embed/>
            </p:oleObj>
          </a:graphicData>
        </a:graphic>
      </p:graphicFrame>
      <p:sp>
        <p:nvSpPr>
          <p:cNvPr id="32" name="Line 23"/>
          <p:cNvSpPr>
            <a:spLocks noChangeShapeType="1"/>
          </p:cNvSpPr>
          <p:nvPr/>
        </p:nvSpPr>
        <p:spPr bwMode="auto">
          <a:xfrm flipV="1">
            <a:off x="4499992" y="5589240"/>
            <a:ext cx="74" cy="64807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1979712" y="6228020"/>
            <a:ext cx="52565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b="1" u="none" dirty="0" err="1" smtClean="0">
                <a:solidFill>
                  <a:srgbClr val="FF0000"/>
                </a:solidFill>
                <a:cs typeface="Times New Roman" pitchFamily="18" charset="0"/>
              </a:rPr>
              <a:t>Systematics</a:t>
            </a:r>
            <a:r>
              <a:rPr lang="en-GB" b="1" u="none" dirty="0" smtClean="0">
                <a:solidFill>
                  <a:srgbClr val="FF0000"/>
                </a:solidFill>
                <a:cs typeface="Times New Roman" pitchFamily="18" charset="0"/>
              </a:rPr>
              <a:t> (geometry, calibration, clumping etc)</a:t>
            </a:r>
            <a:endParaRPr lang="en-GB" b="1" u="none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333375"/>
            <a:ext cx="8604250" cy="230346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spcAft>
                <a:spcPct val="25000"/>
              </a:spcAft>
              <a:defRPr/>
            </a:pP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X-</a:t>
            </a:r>
            <a:r>
              <a:rPr lang="en-GB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ray+SZ</a:t>
            </a: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distance measurements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95536" y="2653169"/>
            <a:ext cx="83531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u="none" dirty="0" smtClean="0"/>
              <a:t> 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95536" y="4797152"/>
            <a:ext cx="8353177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u="none" dirty="0" smtClean="0"/>
              <a:t>* The same X-ray data can (should) be utilized by both experiments.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u="none" dirty="0" smtClean="0"/>
              <a:t> 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95536" y="2523961"/>
            <a:ext cx="8353177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dirty="0" smtClean="0">
                <a:solidFill>
                  <a:schemeClr val="accent2"/>
                </a:solidFill>
              </a:rPr>
              <a:t>Note 2: </a:t>
            </a:r>
            <a:r>
              <a:rPr lang="en-GB" u="none" dirty="0" smtClean="0"/>
              <a:t>since the distance dependence for the XSZ experiment is weaker       than for the </a:t>
            </a:r>
            <a:r>
              <a:rPr lang="en-GB" u="none" dirty="0" err="1" smtClean="0"/>
              <a:t>fgas</a:t>
            </a:r>
            <a:r>
              <a:rPr lang="en-GB" u="none" dirty="0" smtClean="0"/>
              <a:t> experiment (d</a:t>
            </a:r>
            <a:r>
              <a:rPr lang="en-GB" u="none" baseline="30000" dirty="0" smtClean="0"/>
              <a:t>0.5</a:t>
            </a:r>
            <a:r>
              <a:rPr lang="en-GB" u="none" dirty="0" smtClean="0"/>
              <a:t> vs. d</a:t>
            </a:r>
            <a:r>
              <a:rPr lang="en-GB" u="none" baseline="30000" dirty="0" smtClean="0"/>
              <a:t>1.5</a:t>
            </a:r>
            <a:r>
              <a:rPr lang="en-GB" u="none" dirty="0" smtClean="0"/>
              <a:t>) it has less </a:t>
            </a:r>
            <a:r>
              <a:rPr lang="en-GB" u="none" dirty="0" smtClean="0"/>
              <a:t>intrinsic cosmological       </a:t>
            </a:r>
            <a:r>
              <a:rPr lang="en-GB" u="none" dirty="0" smtClean="0"/>
              <a:t>constraining power.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u="none" dirty="0" smtClean="0"/>
              <a:t>However, the XSZ experiment has different systematic uncertainties and       used in combination with </a:t>
            </a:r>
            <a:r>
              <a:rPr lang="en-GB" u="none" dirty="0" err="1" smtClean="0"/>
              <a:t>fgas</a:t>
            </a:r>
            <a:r>
              <a:rPr lang="en-GB" u="none" dirty="0" smtClean="0"/>
              <a:t> data brings enhanced robustness and some degeneracy breaking power.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395536" y="1052736"/>
            <a:ext cx="835317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dirty="0" smtClean="0">
                <a:solidFill>
                  <a:schemeClr val="accent2"/>
                </a:solidFill>
              </a:rPr>
              <a:t>Note 1: </a:t>
            </a:r>
            <a:r>
              <a:rPr lang="en-GB" u="none" dirty="0" smtClean="0"/>
              <a:t>the best clusters to observe for the XSZ experiment are the </a:t>
            </a:r>
            <a:r>
              <a:rPr lang="en-GB" i="1" u="none" dirty="0" smtClean="0"/>
              <a:t>same clusters</a:t>
            </a:r>
            <a:r>
              <a:rPr lang="en-GB" u="none" dirty="0" smtClean="0"/>
              <a:t> * used for the </a:t>
            </a:r>
            <a:r>
              <a:rPr lang="en-GB" u="none" dirty="0" err="1" smtClean="0"/>
              <a:t>fgas</a:t>
            </a:r>
            <a:r>
              <a:rPr lang="en-GB" u="none" dirty="0" smtClean="0"/>
              <a:t> experiment, i.e. the largest, most dynamically  relaxed clusters (strongest SZ signals and minimal </a:t>
            </a:r>
            <a:r>
              <a:rPr lang="en-GB" u="none" dirty="0" err="1" smtClean="0"/>
              <a:t>systematics</a:t>
            </a:r>
            <a:r>
              <a:rPr lang="en-GB" u="none" dirty="0" smtClean="0"/>
              <a:t> associated    with thermodynamic structure and geometry).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namen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445383"/>
            <a:ext cx="6048672" cy="4287873"/>
          </a:xfrm>
          <a:prstGeom prst="rect">
            <a:avLst/>
          </a:prstGeom>
        </p:spPr>
      </p:pic>
      <p:sp>
        <p:nvSpPr>
          <p:cNvPr id="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333375"/>
            <a:ext cx="8604250" cy="230346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spcAft>
                <a:spcPct val="25000"/>
              </a:spcAft>
              <a:defRPr/>
            </a:pP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X-</a:t>
            </a:r>
            <a:r>
              <a:rPr lang="en-GB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ray+SZ</a:t>
            </a: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distance measurements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95536" y="2653169"/>
            <a:ext cx="83531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u="none" dirty="0" smtClean="0"/>
              <a:t> 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860032" y="4571836"/>
            <a:ext cx="41044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u="none" dirty="0" smtClean="0">
                <a:solidFill>
                  <a:srgbClr val="0070C0"/>
                </a:solidFill>
              </a:rPr>
              <a:t>Mason et al. ‘01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860032" y="4293096"/>
            <a:ext cx="41044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u="none" dirty="0" err="1" smtClean="0"/>
              <a:t>Bonamente</a:t>
            </a:r>
            <a:r>
              <a:rPr lang="en-GB" u="none" dirty="0" smtClean="0"/>
              <a:t> et al. ‘06 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051720" y="1656963"/>
            <a:ext cx="3528641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u="none" dirty="0" smtClean="0"/>
              <a:t>H</a:t>
            </a:r>
            <a:r>
              <a:rPr lang="en-GB" u="none" baseline="-25000" dirty="0" smtClean="0"/>
              <a:t>0</a:t>
            </a:r>
            <a:r>
              <a:rPr lang="en-GB" u="none" dirty="0" smtClean="0"/>
              <a:t>=77 </a:t>
            </a:r>
            <a:r>
              <a:rPr lang="en-GB" u="none" dirty="0" smtClean="0">
                <a:sym typeface="Symbol"/>
              </a:rPr>
              <a:t> 4  9 kms</a:t>
            </a:r>
            <a:r>
              <a:rPr lang="en-GB" u="none" baseline="30000" dirty="0" smtClean="0">
                <a:sym typeface="Symbol"/>
              </a:rPr>
              <a:t>-1</a:t>
            </a:r>
            <a:r>
              <a:rPr lang="en-GB" u="none" dirty="0" smtClean="0">
                <a:sym typeface="Symbol"/>
              </a:rPr>
              <a:t>Mpc</a:t>
            </a:r>
            <a:r>
              <a:rPr lang="en-GB" u="none" baseline="30000" dirty="0" smtClean="0">
                <a:sym typeface="Symbol"/>
              </a:rPr>
              <a:t>-1</a:t>
            </a:r>
            <a:endParaRPr lang="en-GB" u="none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u="none" dirty="0" smtClean="0"/>
              <a:t> 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220072" y="1124744"/>
            <a:ext cx="41044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u="none" dirty="0" err="1" smtClean="0"/>
              <a:t>Bonamente</a:t>
            </a:r>
            <a:r>
              <a:rPr lang="en-GB" u="none" dirty="0" smtClean="0"/>
              <a:t> et al. ‘06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530" name="Rectangle 2"/>
          <p:cNvSpPr>
            <a:spLocks noChangeArrowheads="1"/>
          </p:cNvSpPr>
          <p:nvPr/>
        </p:nvSpPr>
        <p:spPr bwMode="auto">
          <a:xfrm>
            <a:off x="395288" y="260350"/>
            <a:ext cx="21515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25000"/>
              </a:spcAft>
              <a:defRPr/>
            </a:pPr>
            <a:r>
              <a:rPr lang="en-GB" sz="2400" b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Outline of talk:</a:t>
            </a:r>
            <a:endParaRPr lang="en-GB" sz="2400" b="1" u="none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58531" name="Text Box 3"/>
          <p:cNvSpPr txBox="1">
            <a:spLocks noChangeArrowheads="1"/>
          </p:cNvSpPr>
          <p:nvPr/>
        </p:nvSpPr>
        <p:spPr bwMode="auto">
          <a:xfrm>
            <a:off x="447675" y="3138488"/>
            <a:ext cx="18415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defRPr/>
            </a:pPr>
            <a:endParaRPr lang="en-US" sz="3200" b="1" u="none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611634" y="2512348"/>
            <a:ext cx="8424862" cy="14927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5000"/>
              </a:lnSpc>
              <a:spcBef>
                <a:spcPts val="1800"/>
              </a:spcBef>
              <a:buFontTx/>
              <a:buAutoNum type="arabicParenR"/>
            </a:pPr>
            <a:r>
              <a:rPr lang="en-GB" sz="2000" u="none" dirty="0" smtClean="0">
                <a:solidFill>
                  <a:srgbClr val="000000"/>
                </a:solidFill>
              </a:rPr>
              <a:t>Measurements </a:t>
            </a:r>
            <a:r>
              <a:rPr lang="en-GB" sz="2000" u="none" dirty="0">
                <a:solidFill>
                  <a:srgbClr val="000000"/>
                </a:solidFill>
              </a:rPr>
              <a:t>of the </a:t>
            </a:r>
            <a:r>
              <a:rPr lang="en-GB" sz="2000" u="none" dirty="0">
                <a:solidFill>
                  <a:srgbClr val="333399"/>
                </a:solidFill>
              </a:rPr>
              <a:t>baryonic mass fraction</a:t>
            </a:r>
            <a:r>
              <a:rPr lang="en-GB" sz="2000" u="none" dirty="0">
                <a:solidFill>
                  <a:srgbClr val="000000"/>
                </a:solidFill>
              </a:rPr>
              <a:t> in the largest dynamically relaxed clusters (</a:t>
            </a:r>
            <a:r>
              <a:rPr lang="en-GB" sz="2000" u="none" dirty="0" smtClean="0">
                <a:solidFill>
                  <a:srgbClr val="000000"/>
                </a:solidFill>
              </a:rPr>
              <a:t>a.k.a. </a:t>
            </a:r>
            <a:r>
              <a:rPr lang="en-GB" sz="2000" u="none" dirty="0">
                <a:solidFill>
                  <a:srgbClr val="000000"/>
                </a:solidFill>
              </a:rPr>
              <a:t>the </a:t>
            </a:r>
            <a:r>
              <a:rPr lang="en-GB" sz="2000" u="none" dirty="0" err="1">
                <a:solidFill>
                  <a:srgbClr val="000000"/>
                </a:solidFill>
              </a:rPr>
              <a:t>fgas</a:t>
            </a:r>
            <a:r>
              <a:rPr lang="en-GB" sz="2000" u="none" dirty="0">
                <a:solidFill>
                  <a:srgbClr val="000000"/>
                </a:solidFill>
              </a:rPr>
              <a:t> test). </a:t>
            </a:r>
            <a:endParaRPr lang="en-GB" sz="2000" u="none" dirty="0" smtClean="0">
              <a:solidFill>
                <a:srgbClr val="000000"/>
              </a:solidFill>
            </a:endParaRPr>
          </a:p>
          <a:p>
            <a:pPr marL="342900" indent="-342900">
              <a:lnSpc>
                <a:spcPct val="95000"/>
              </a:lnSpc>
              <a:spcBef>
                <a:spcPts val="1800"/>
              </a:spcBef>
              <a:buFontTx/>
              <a:buAutoNum type="arabicParenR"/>
            </a:pPr>
            <a:r>
              <a:rPr lang="en-GB" sz="2000" u="none" dirty="0" smtClean="0">
                <a:solidFill>
                  <a:srgbClr val="000000"/>
                </a:solidFill>
              </a:rPr>
              <a:t>Combined </a:t>
            </a:r>
            <a:r>
              <a:rPr lang="en-GB" sz="2000" u="none" dirty="0" smtClean="0">
                <a:solidFill>
                  <a:srgbClr val="333399"/>
                </a:solidFill>
              </a:rPr>
              <a:t>X-ray and SZ measurements of the Compton                      y-parameter </a:t>
            </a:r>
            <a:r>
              <a:rPr lang="en-GB" sz="2000" u="none" dirty="0" smtClean="0">
                <a:solidFill>
                  <a:srgbClr val="000000"/>
                </a:solidFill>
              </a:rPr>
              <a:t>(a.k.a. the XSZ test).</a:t>
            </a:r>
            <a:endParaRPr lang="en-GB" sz="2000" u="none" dirty="0">
              <a:solidFill>
                <a:srgbClr val="000000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67544" y="1052736"/>
            <a:ext cx="8424862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>
              <a:lnSpc>
                <a:spcPct val="95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2000" u="none" dirty="0" smtClean="0"/>
              <a:t>I will discuss two ways to measure distances with galaxy clusters.  </a:t>
            </a:r>
          </a:p>
          <a:p>
            <a:pPr indent="-342900">
              <a:lnSpc>
                <a:spcPct val="95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2000" u="none" dirty="0" smtClean="0"/>
              <a:t>These are complementary to the more familiar tests based on cluster counts, i.e. the mass function and clustering.</a:t>
            </a:r>
            <a:endParaRPr lang="en-GB" sz="2000" u="none" dirty="0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467544" y="4509120"/>
            <a:ext cx="8424862" cy="3847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>
              <a:lnSpc>
                <a:spcPct val="95000"/>
              </a:lnSpc>
              <a:spcBef>
                <a:spcPts val="0"/>
              </a:spcBef>
            </a:pPr>
            <a:r>
              <a:rPr lang="en-GB" sz="2000" dirty="0" smtClean="0">
                <a:solidFill>
                  <a:schemeClr val="accent2"/>
                </a:solidFill>
              </a:rPr>
              <a:t>For further info</a:t>
            </a:r>
            <a:r>
              <a:rPr lang="en-GB" sz="2000" u="none" dirty="0" smtClean="0"/>
              <a:t>: </a:t>
            </a:r>
            <a:r>
              <a:rPr lang="en-GB" sz="2000" u="none" dirty="0" smtClean="0"/>
              <a:t> </a:t>
            </a:r>
            <a:r>
              <a:rPr lang="en-GB" sz="2000" u="none" dirty="0" smtClean="0"/>
              <a:t>Allen</a:t>
            </a:r>
            <a:r>
              <a:rPr lang="en-GB" sz="2000" u="none" dirty="0" smtClean="0"/>
              <a:t>, </a:t>
            </a:r>
            <a:r>
              <a:rPr lang="en-GB" sz="2000" u="none" dirty="0" err="1"/>
              <a:t>Evrard</a:t>
            </a:r>
            <a:r>
              <a:rPr lang="en-GB" sz="2000" u="none" dirty="0"/>
              <a:t> </a:t>
            </a:r>
            <a:r>
              <a:rPr lang="en-GB" sz="2000" u="none" dirty="0" smtClean="0"/>
              <a:t>&amp; </a:t>
            </a:r>
            <a:r>
              <a:rPr lang="en-GB" sz="2000" u="none" dirty="0" err="1" smtClean="0"/>
              <a:t>Mantz</a:t>
            </a:r>
            <a:r>
              <a:rPr lang="en-GB" sz="2000" u="none" dirty="0" smtClean="0"/>
              <a:t>, </a:t>
            </a:r>
            <a:r>
              <a:rPr lang="en-GB" sz="2000" u="none" dirty="0"/>
              <a:t>2011, </a:t>
            </a:r>
            <a:r>
              <a:rPr lang="en-GB" sz="2000" u="none" dirty="0" smtClean="0"/>
              <a:t>ARA&amp;A, 49</a:t>
            </a:r>
            <a:r>
              <a:rPr lang="en-GB" sz="2000" u="none" dirty="0"/>
              <a:t>, 409.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186" name="Text Box 2"/>
          <p:cNvSpPr txBox="1">
            <a:spLocks noChangeArrowheads="1"/>
          </p:cNvSpPr>
          <p:nvPr/>
        </p:nvSpPr>
        <p:spPr bwMode="auto">
          <a:xfrm>
            <a:off x="468313" y="2206605"/>
            <a:ext cx="8207375" cy="646331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70000"/>
              </a:spcBef>
              <a:defRPr/>
            </a:pPr>
            <a:r>
              <a:rPr lang="en-GB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Prospects</a:t>
            </a: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331641" y="3532946"/>
            <a:ext cx="741682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GB" sz="2000" u="none" dirty="0">
                <a:solidFill>
                  <a:schemeClr val="accent2"/>
                </a:solidFill>
              </a:rPr>
              <a:t>Featured work:  </a:t>
            </a:r>
            <a:r>
              <a:rPr lang="en-GB" sz="2000" u="none" dirty="0" smtClean="0">
                <a:solidFill>
                  <a:schemeClr val="accent2"/>
                </a:solidFill>
              </a:rPr>
              <a:t> </a:t>
            </a:r>
            <a:r>
              <a:rPr lang="en-GB" sz="2000" u="none" dirty="0" err="1" smtClean="0">
                <a:solidFill>
                  <a:schemeClr val="accent2"/>
                </a:solidFill>
              </a:rPr>
              <a:t>Rapetti</a:t>
            </a:r>
            <a:r>
              <a:rPr lang="en-GB" sz="2000" u="none" dirty="0" smtClean="0">
                <a:solidFill>
                  <a:schemeClr val="accent2"/>
                </a:solidFill>
              </a:rPr>
              <a:t> </a:t>
            </a:r>
            <a:r>
              <a:rPr lang="en-GB" sz="2000" u="none" dirty="0">
                <a:solidFill>
                  <a:schemeClr val="accent2"/>
                </a:solidFill>
              </a:rPr>
              <a:t>et al. 2008, MNRAS, </a:t>
            </a:r>
            <a:r>
              <a:rPr lang="en-GB" sz="2000" u="none" dirty="0" smtClean="0">
                <a:solidFill>
                  <a:schemeClr val="accent2"/>
                </a:solidFill>
              </a:rPr>
              <a:t>388, 1265</a:t>
            </a:r>
            <a:endParaRPr lang="en-US" sz="2000" u="none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812" name="Text Box 4"/>
          <p:cNvSpPr txBox="1">
            <a:spLocks noChangeArrowheads="1"/>
          </p:cNvSpPr>
          <p:nvPr/>
        </p:nvSpPr>
        <p:spPr bwMode="auto">
          <a:xfrm>
            <a:off x="539750" y="2132856"/>
            <a:ext cx="8064500" cy="27053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 smtClean="0">
                <a:solidFill>
                  <a:srgbClr val="FF0000"/>
                </a:solidFill>
              </a:rPr>
              <a:t>STAGE 1: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ct val="60000"/>
              </a:spcBef>
              <a:spcAft>
                <a:spcPts val="600"/>
              </a:spcAft>
            </a:pPr>
            <a:r>
              <a:rPr lang="en-GB" u="none" dirty="0" smtClean="0">
                <a:solidFill>
                  <a:srgbClr val="000000"/>
                </a:solidFill>
              </a:rPr>
              <a:t>Short X-ray exposures of the ~thousand hottest, X-ray brightest or highest  SZ flux clusters detected in surveys like </a:t>
            </a:r>
            <a:r>
              <a:rPr lang="en-GB" u="none" dirty="0" err="1" smtClean="0">
                <a:solidFill>
                  <a:srgbClr val="000000"/>
                </a:solidFill>
              </a:rPr>
              <a:t>eROSITA</a:t>
            </a:r>
            <a:r>
              <a:rPr lang="en-GB" u="none" dirty="0" smtClean="0">
                <a:solidFill>
                  <a:srgbClr val="000000"/>
                </a:solidFill>
              </a:rPr>
              <a:t> and SPT-3G</a:t>
            </a:r>
            <a:r>
              <a:rPr lang="en-GB" u="none" dirty="0" smtClean="0">
                <a:solidFill>
                  <a:srgbClr val="333399"/>
                </a:solidFill>
                <a:sym typeface="Symbol" pitchFamily="18" charset="2"/>
              </a:rPr>
              <a:t>.</a:t>
            </a:r>
            <a:endParaRPr lang="en-GB" u="none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spcAft>
                <a:spcPts val="600"/>
              </a:spcAft>
              <a:buFont typeface="Symbol" pitchFamily="18" charset="2"/>
              <a:buChar char="®"/>
            </a:pPr>
            <a:r>
              <a:rPr lang="en-GB" u="none" dirty="0" smtClean="0">
                <a:solidFill>
                  <a:srgbClr val="000000"/>
                </a:solidFill>
                <a:sym typeface="Symbol" pitchFamily="18" charset="2"/>
              </a:rPr>
              <a:t>  mass proxy information for standard cluster tests: Lx,  gas mass</a:t>
            </a:r>
            <a:r>
              <a:rPr lang="en-GB" u="none" dirty="0" smtClean="0">
                <a:solidFill>
                  <a:srgbClr val="000000"/>
                </a:solidFill>
                <a:sym typeface="Symbol" pitchFamily="18" charset="2"/>
              </a:rPr>
              <a:t>,           gas temperature</a:t>
            </a:r>
            <a:r>
              <a:rPr lang="en-GB" u="none" dirty="0" smtClean="0">
                <a:solidFill>
                  <a:srgbClr val="000000"/>
                </a:solidFill>
                <a:sym typeface="Symbol" pitchFamily="18" charset="2"/>
              </a:rPr>
              <a:t>, </a:t>
            </a:r>
            <a:r>
              <a:rPr lang="en-GB" u="none" dirty="0" err="1" smtClean="0">
                <a:solidFill>
                  <a:srgbClr val="000000"/>
                </a:solidFill>
                <a:sym typeface="Symbol" pitchFamily="18" charset="2"/>
              </a:rPr>
              <a:t>Yx</a:t>
            </a:r>
            <a:r>
              <a:rPr lang="en-GB" u="none" dirty="0" smtClean="0">
                <a:solidFill>
                  <a:srgbClr val="000000"/>
                </a:solidFill>
                <a:sym typeface="Symbol" pitchFamily="18" charset="2"/>
              </a:rPr>
              <a:t> (product of gas mass and mean temperature).</a:t>
            </a:r>
          </a:p>
          <a:p>
            <a:pPr>
              <a:spcBef>
                <a:spcPct val="50000"/>
              </a:spcBef>
              <a:spcAft>
                <a:spcPts val="600"/>
              </a:spcAft>
              <a:buFont typeface="Symbol" pitchFamily="18" charset="2"/>
              <a:buNone/>
            </a:pPr>
            <a:r>
              <a:rPr lang="en-GB" u="none" dirty="0" smtClean="0">
                <a:solidFill>
                  <a:srgbClr val="000000"/>
                </a:solidFill>
                <a:sym typeface="Symbol" pitchFamily="18" charset="2"/>
              </a:rPr>
              <a:t> identify ~200 most relaxed systems (morphology + velocity width)</a:t>
            </a:r>
            <a:r>
              <a:rPr lang="en-GB" u="none" dirty="0" smtClean="0">
                <a:solidFill>
                  <a:srgbClr val="333399"/>
                </a:solidFill>
                <a:sym typeface="Symbol" pitchFamily="18" charset="2"/>
              </a:rPr>
              <a:t>.</a:t>
            </a:r>
          </a:p>
          <a:p>
            <a:pPr>
              <a:spcBef>
                <a:spcPct val="50000"/>
              </a:spcBef>
            </a:pPr>
            <a:endParaRPr lang="en-GB" u="none" dirty="0" smtClean="0">
              <a:solidFill>
                <a:srgbClr val="333399"/>
              </a:solidFill>
              <a:sym typeface="Symbol" pitchFamily="18" charset="2"/>
            </a:endParaRPr>
          </a:p>
        </p:txBody>
      </p:sp>
      <p:sp>
        <p:nvSpPr>
          <p:cNvPr id="1271813" name="Text Box 5"/>
          <p:cNvSpPr txBox="1">
            <a:spLocks noChangeArrowheads="1"/>
          </p:cNvSpPr>
          <p:nvPr/>
        </p:nvSpPr>
        <p:spPr bwMode="auto">
          <a:xfrm>
            <a:off x="539750" y="4663777"/>
            <a:ext cx="8064500" cy="1933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 smtClean="0">
                <a:solidFill>
                  <a:srgbClr val="FF0000"/>
                </a:solidFill>
                <a:sym typeface="Symbol" pitchFamily="18" charset="2"/>
              </a:rPr>
              <a:t>STAGE 2:</a:t>
            </a:r>
            <a:r>
              <a:rPr lang="en-GB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</a:p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n-GB" u="none" dirty="0" smtClean="0">
                <a:solidFill>
                  <a:srgbClr val="000000"/>
                </a:solidFill>
                <a:sym typeface="Symbol" pitchFamily="18" charset="2"/>
              </a:rPr>
              <a:t>Deeper follow-up of ~200 most relaxed clusters</a:t>
            </a:r>
            <a:r>
              <a:rPr lang="en-GB" u="none" dirty="0" smtClean="0">
                <a:solidFill>
                  <a:srgbClr val="333399"/>
                </a:solidFill>
                <a:sym typeface="Symbol" pitchFamily="18" charset="2"/>
              </a:rPr>
              <a:t>. </a:t>
            </a:r>
          </a:p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n-GB" u="none" dirty="0" smtClean="0">
                <a:solidFill>
                  <a:srgbClr val="000000"/>
                </a:solidFill>
                <a:sym typeface="Symbol" pitchFamily="18" charset="2"/>
              </a:rPr>
              <a:t> sufficient to measure </a:t>
            </a:r>
            <a:r>
              <a:rPr lang="en-GB" u="none" dirty="0" err="1" smtClean="0">
                <a:solidFill>
                  <a:srgbClr val="000000"/>
                </a:solidFill>
                <a:sym typeface="Symbol" pitchFamily="18" charset="2"/>
              </a:rPr>
              <a:t>fgas</a:t>
            </a:r>
            <a:r>
              <a:rPr lang="en-GB" u="none" dirty="0" smtClean="0">
                <a:solidFill>
                  <a:srgbClr val="000000"/>
                </a:solidFill>
                <a:sym typeface="Symbol" pitchFamily="18" charset="2"/>
              </a:rPr>
              <a:t>(r)</a:t>
            </a:r>
            <a:r>
              <a:rPr lang="en-GB" i="1" u="none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GB" u="none" dirty="0" smtClean="0">
                <a:solidFill>
                  <a:srgbClr val="000000"/>
                </a:solidFill>
                <a:sym typeface="Symbol" pitchFamily="18" charset="2"/>
              </a:rPr>
              <a:t>and predict Compton y-parameter to ~10% precision (~7% in distance)</a:t>
            </a:r>
            <a:r>
              <a:rPr lang="en-GB" u="none" dirty="0" smtClean="0">
                <a:solidFill>
                  <a:srgbClr val="333399"/>
                </a:solidFill>
                <a:sym typeface="Symbol" pitchFamily="18" charset="2"/>
              </a:rPr>
              <a:t>. </a:t>
            </a:r>
          </a:p>
          <a:p>
            <a:pPr>
              <a:lnSpc>
                <a:spcPct val="100000"/>
              </a:lnSpc>
              <a:spcBef>
                <a:spcPct val="60000"/>
              </a:spcBef>
            </a:pPr>
            <a:endParaRPr lang="en-GB" u="none" dirty="0" smtClean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1271814" name="Text Box 6"/>
          <p:cNvSpPr txBox="1">
            <a:spLocks noChangeArrowheads="1"/>
          </p:cNvSpPr>
          <p:nvPr/>
        </p:nvSpPr>
        <p:spPr bwMode="auto">
          <a:xfrm>
            <a:off x="539750" y="981075"/>
            <a:ext cx="80645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GB" u="none" dirty="0" smtClean="0"/>
              <a:t>Assuming that </a:t>
            </a:r>
            <a:r>
              <a:rPr lang="en-GB" u="none" dirty="0" smtClean="0"/>
              <a:t>Chandra/XMM-Newton </a:t>
            </a:r>
            <a:r>
              <a:rPr lang="en-GB" u="none" dirty="0" smtClean="0"/>
              <a:t>are </a:t>
            </a:r>
            <a:r>
              <a:rPr lang="en-GB" u="none" dirty="0" smtClean="0"/>
              <a:t>extended into 2020s, </a:t>
            </a:r>
            <a:r>
              <a:rPr lang="en-GB" u="none" dirty="0" smtClean="0"/>
              <a:t>one            can </a:t>
            </a:r>
            <a:r>
              <a:rPr lang="en-GB" u="none" dirty="0" smtClean="0"/>
              <a:t>envisage a program </a:t>
            </a:r>
            <a:r>
              <a:rPr lang="en-GB" u="none" dirty="0" smtClean="0"/>
              <a:t>like</a:t>
            </a:r>
            <a:r>
              <a:rPr lang="en-GB" u="none" dirty="0" smtClean="0"/>
              <a:t> </a:t>
            </a:r>
            <a:r>
              <a:rPr lang="en-GB" u="none" dirty="0" smtClean="0"/>
              <a:t>the following. (For a next generation </a:t>
            </a:r>
            <a:r>
              <a:rPr lang="en-GB" u="none" dirty="0" smtClean="0"/>
              <a:t>X-ray      mission </a:t>
            </a:r>
            <a:r>
              <a:rPr lang="en-GB" u="none" dirty="0" smtClean="0"/>
              <a:t>the plans would be more ambitious.)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47663" y="307975"/>
            <a:ext cx="32656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25000"/>
              </a:spcAft>
              <a:defRPr/>
            </a:pPr>
            <a:r>
              <a:rPr lang="en-US" sz="2400" b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Longer term prospects</a:t>
            </a:r>
            <a:endParaRPr lang="el-GR" sz="2400" b="1" u="none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7714" name="Picture 2" descr="Prospects_LT5_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980728"/>
            <a:ext cx="4826000" cy="4826000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251520" y="779859"/>
            <a:ext cx="8207375" cy="3729261"/>
            <a:chOff x="468313" y="647477"/>
            <a:chExt cx="8207375" cy="3729261"/>
          </a:xfrm>
        </p:grpSpPr>
        <p:sp>
          <p:nvSpPr>
            <p:cNvPr id="1267715" name="Rectangle 3"/>
            <p:cNvSpPr>
              <a:spLocks noChangeArrowheads="1"/>
            </p:cNvSpPr>
            <p:nvPr/>
          </p:nvSpPr>
          <p:spPr bwMode="auto">
            <a:xfrm>
              <a:off x="468313" y="647477"/>
              <a:ext cx="8207375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457200" indent="-457200">
                <a:spcBef>
                  <a:spcPct val="30000"/>
                </a:spcBef>
                <a:spcAft>
                  <a:spcPct val="70000"/>
                </a:spcAft>
              </a:pPr>
              <a:endParaRPr lang="en-GB" sz="2400" b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67716" name="Text Box 4"/>
            <p:cNvSpPr txBox="1">
              <a:spLocks noChangeArrowheads="1"/>
            </p:cNvSpPr>
            <p:nvPr/>
          </p:nvSpPr>
          <p:spPr bwMode="auto">
            <a:xfrm>
              <a:off x="5651500" y="2708275"/>
              <a:ext cx="2879725" cy="8350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mtClean="0">
                  <a:solidFill>
                    <a:srgbClr val="333399"/>
                  </a:solidFill>
                </a:rPr>
                <a:t>Solid curve</a:t>
              </a:r>
              <a:r>
                <a:rPr lang="en-GB" u="none" smtClean="0">
                  <a:solidFill>
                    <a:srgbClr val="333399"/>
                  </a:solidFill>
                </a:rPr>
                <a:t> shows &gt;5 keV clusters (same kT range used with present data). </a:t>
              </a:r>
              <a:endParaRPr lang="en-GB" u="none" smtClean="0">
                <a:solidFill>
                  <a:srgbClr val="333399"/>
                </a:solidFill>
                <a:sym typeface="Symbol" pitchFamily="18" charset="2"/>
              </a:endParaRPr>
            </a:p>
          </p:txBody>
        </p:sp>
        <p:sp>
          <p:nvSpPr>
            <p:cNvPr id="1267718" name="Text Box 6"/>
            <p:cNvSpPr txBox="1">
              <a:spLocks noChangeArrowheads="1"/>
            </p:cNvSpPr>
            <p:nvPr/>
          </p:nvSpPr>
          <p:spPr bwMode="auto">
            <a:xfrm>
              <a:off x="5651500" y="3789363"/>
              <a:ext cx="2879725" cy="5873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u="none" smtClean="0">
                  <a:solidFill>
                    <a:srgbClr val="000000"/>
                  </a:solidFill>
                </a:rPr>
                <a:t>Density of target clusters peaks at z~0.7.</a:t>
              </a:r>
            </a:p>
          </p:txBody>
        </p:sp>
        <p:sp>
          <p:nvSpPr>
            <p:cNvPr id="1267719" name="Text Box 7"/>
            <p:cNvSpPr txBox="1">
              <a:spLocks noChangeArrowheads="1"/>
            </p:cNvSpPr>
            <p:nvPr/>
          </p:nvSpPr>
          <p:spPr bwMode="auto">
            <a:xfrm>
              <a:off x="5651500" y="1628775"/>
              <a:ext cx="2952750" cy="8350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u="none" dirty="0" smtClean="0">
                  <a:solidFill>
                    <a:srgbClr val="000000"/>
                  </a:solidFill>
                </a:rPr>
                <a:t>Target clusters provided by </a:t>
              </a:r>
              <a:r>
                <a:rPr lang="en-GB" u="none" dirty="0" err="1" smtClean="0">
                  <a:solidFill>
                    <a:srgbClr val="000000"/>
                  </a:solidFill>
                </a:rPr>
                <a:t>eROSITA</a:t>
              </a:r>
              <a:r>
                <a:rPr lang="en-GB" u="none" dirty="0" smtClean="0">
                  <a:solidFill>
                    <a:srgbClr val="000000"/>
                  </a:solidFill>
                </a:rPr>
                <a:t> flux limited X-ray survey.</a:t>
              </a:r>
            </a:p>
          </p:txBody>
        </p:sp>
      </p:grpSp>
      <p:sp>
        <p:nvSpPr>
          <p:cNvPr id="1267720" name="Rectangle 8"/>
          <p:cNvSpPr>
            <a:spLocks noChangeArrowheads="1"/>
          </p:cNvSpPr>
          <p:nvPr/>
        </p:nvSpPr>
        <p:spPr bwMode="auto">
          <a:xfrm>
            <a:off x="4542958" y="6228020"/>
            <a:ext cx="449353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90000"/>
              </a:spcBef>
            </a:pPr>
            <a:r>
              <a:rPr lang="en-GB" u="none" dirty="0" err="1" smtClean="0">
                <a:solidFill>
                  <a:srgbClr val="000000"/>
                </a:solidFill>
              </a:rPr>
              <a:t>Rapetti</a:t>
            </a:r>
            <a:r>
              <a:rPr lang="en-GB" u="none" dirty="0" smtClean="0">
                <a:solidFill>
                  <a:srgbClr val="000000"/>
                </a:solidFill>
              </a:rPr>
              <a:t> et al. 2008, MNRAS, 388, 1265    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47663" y="307975"/>
            <a:ext cx="525015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25000"/>
              </a:spcAft>
              <a:defRPr/>
            </a:pPr>
            <a:r>
              <a:rPr lang="en-GB" sz="2400" b="1" u="non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Redshift</a:t>
            </a:r>
            <a:r>
              <a:rPr lang="en-GB" sz="2400" b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distribution of target clusters</a:t>
            </a:r>
          </a:p>
          <a:p>
            <a:pPr>
              <a:lnSpc>
                <a:spcPct val="100000"/>
              </a:lnSpc>
              <a:spcBef>
                <a:spcPct val="50000"/>
              </a:spcBef>
              <a:spcAft>
                <a:spcPct val="25000"/>
              </a:spcAft>
              <a:defRPr/>
            </a:pPr>
            <a:endParaRPr lang="el-GR" sz="2400" b="1" u="none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739" name="Text Box 3"/>
          <p:cNvSpPr txBox="1">
            <a:spLocks noChangeArrowheads="1"/>
          </p:cNvSpPr>
          <p:nvPr/>
        </p:nvSpPr>
        <p:spPr bwMode="auto">
          <a:xfrm>
            <a:off x="539750" y="980728"/>
            <a:ext cx="8064500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u="none" dirty="0" err="1" smtClean="0">
                <a:solidFill>
                  <a:srgbClr val="000000"/>
                </a:solidFill>
              </a:rPr>
              <a:t>FoM</a:t>
            </a:r>
            <a:r>
              <a:rPr lang="en-GB" u="none" dirty="0" smtClean="0">
                <a:solidFill>
                  <a:srgbClr val="000000"/>
                </a:solidFill>
              </a:rPr>
              <a:t> calculations in the style of the Dark Energy Task Force (DETF).  </a:t>
            </a:r>
          </a:p>
          <a:p>
            <a:pPr>
              <a:spcBef>
                <a:spcPct val="50000"/>
              </a:spcBef>
            </a:pPr>
            <a:r>
              <a:rPr lang="en-GB" u="none" dirty="0" smtClean="0">
                <a:solidFill>
                  <a:srgbClr val="000000"/>
                </a:solidFill>
              </a:rPr>
              <a:t>A next generation (IXO-like) X-ray experiment with 500 clusters observed      to 5% </a:t>
            </a:r>
            <a:r>
              <a:rPr lang="en-GB" u="none" dirty="0" err="1" smtClean="0">
                <a:solidFill>
                  <a:srgbClr val="000000"/>
                </a:solidFill>
              </a:rPr>
              <a:t>fgas</a:t>
            </a:r>
            <a:r>
              <a:rPr lang="en-GB" u="none" dirty="0" smtClean="0">
                <a:solidFill>
                  <a:srgbClr val="000000"/>
                </a:solidFill>
              </a:rPr>
              <a:t> precision is assumed. Following the DETF, `Planck priors’ and `optimistic’, `standard’ and `pessimistic’ </a:t>
            </a:r>
            <a:r>
              <a:rPr lang="en-GB" u="none" dirty="0" err="1" smtClean="0">
                <a:solidFill>
                  <a:srgbClr val="000000"/>
                </a:solidFill>
              </a:rPr>
              <a:t>systematics</a:t>
            </a:r>
            <a:r>
              <a:rPr lang="en-GB" u="none" dirty="0" smtClean="0">
                <a:solidFill>
                  <a:srgbClr val="000000"/>
                </a:solidFill>
              </a:rPr>
              <a:t> are allowed. Results  shown are based on full MCMC simulations.</a:t>
            </a:r>
          </a:p>
        </p:txBody>
      </p:sp>
      <p:sp>
        <p:nvSpPr>
          <p:cNvPr id="1268740" name="Text Box 4"/>
          <p:cNvSpPr txBox="1">
            <a:spLocks noChangeArrowheads="1"/>
          </p:cNvSpPr>
          <p:nvPr/>
        </p:nvSpPr>
        <p:spPr bwMode="auto">
          <a:xfrm>
            <a:off x="539750" y="1700808"/>
            <a:ext cx="8208963" cy="3416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u="none" dirty="0" smtClean="0">
              <a:solidFill>
                <a:srgbClr val="000000"/>
              </a:solidFill>
            </a:endParaRPr>
          </a:p>
        </p:txBody>
      </p:sp>
      <p:pic>
        <p:nvPicPr>
          <p:cNvPr id="1268741" name="Picture 5" descr="prio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852936"/>
            <a:ext cx="7499350" cy="3097213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47663" y="307975"/>
            <a:ext cx="783099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25000"/>
              </a:spcAft>
              <a:defRPr/>
            </a:pPr>
            <a:r>
              <a:rPr lang="en-GB" sz="2400" b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DETF figure of merit for cluster distance measurements.</a:t>
            </a:r>
            <a:endParaRPr lang="en-GB" sz="2400" u="none" dirty="0" smtClean="0">
              <a:solidFill>
                <a:srgbClr val="FF0066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spcAft>
                <a:spcPct val="25000"/>
              </a:spcAft>
              <a:defRPr/>
            </a:pPr>
            <a:endParaRPr lang="el-GR" sz="2400" b="1" u="none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542958" y="6228020"/>
            <a:ext cx="449353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90000"/>
              </a:spcBef>
            </a:pPr>
            <a:r>
              <a:rPr lang="en-GB" u="none" dirty="0" err="1" smtClean="0">
                <a:solidFill>
                  <a:srgbClr val="000000"/>
                </a:solidFill>
              </a:rPr>
              <a:t>Rapetti</a:t>
            </a:r>
            <a:r>
              <a:rPr lang="en-GB" u="none" dirty="0" smtClean="0">
                <a:solidFill>
                  <a:srgbClr val="000000"/>
                </a:solidFill>
              </a:rPr>
              <a:t> et al. 2008, MNRAS, 388, 1265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62" name="Picture 2" descr="Prospects_fom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96975"/>
            <a:ext cx="4589463" cy="4605338"/>
          </a:xfrm>
          <a:prstGeom prst="rect">
            <a:avLst/>
          </a:prstGeom>
          <a:noFill/>
        </p:spPr>
      </p:pic>
      <p:sp>
        <p:nvSpPr>
          <p:cNvPr id="1269763" name="Rectangle 3"/>
          <p:cNvSpPr>
            <a:spLocks noChangeArrowheads="1"/>
          </p:cNvSpPr>
          <p:nvPr/>
        </p:nvSpPr>
        <p:spPr bwMode="auto">
          <a:xfrm>
            <a:off x="468313" y="287338"/>
            <a:ext cx="82804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30000"/>
              </a:spcBef>
              <a:spcAft>
                <a:spcPct val="70000"/>
              </a:spcAft>
            </a:pPr>
            <a:endParaRPr lang="en-GB" sz="2400" b="1" u="none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69764" name="Rectangle 4"/>
          <p:cNvSpPr>
            <a:spLocks noChangeArrowheads="1"/>
          </p:cNvSpPr>
          <p:nvPr/>
        </p:nvSpPr>
        <p:spPr bwMode="auto">
          <a:xfrm>
            <a:off x="5461000" y="1412875"/>
            <a:ext cx="3503613" cy="682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Aft>
                <a:spcPct val="15000"/>
              </a:spcAft>
            </a:pPr>
            <a:r>
              <a:rPr lang="en-US" u="none" smtClean="0">
                <a:solidFill>
                  <a:srgbClr val="333399"/>
                </a:solidFill>
              </a:rPr>
              <a:t>    </a:t>
            </a:r>
            <a:r>
              <a:rPr lang="en-US" u="none" smtClean="0">
                <a:solidFill>
                  <a:srgbClr val="000000"/>
                </a:solidFill>
              </a:rPr>
              <a:t>FoM=</a:t>
            </a:r>
            <a:r>
              <a:rPr lang="en-US" u="none" smtClean="0">
                <a:solidFill>
                  <a:srgbClr val="000000"/>
                </a:solidFill>
                <a:latin typeface="Arial" charset="0"/>
                <a:ea typeface="ＭＳ Ｐゴシック" pitchFamily="1" charset="-128"/>
              </a:rPr>
              <a:t>[</a:t>
            </a:r>
            <a:r>
              <a:rPr lang="en-US" u="none" smtClean="0">
                <a:solidFill>
                  <a:srgbClr val="000000"/>
                </a:solidFill>
                <a:latin typeface="Symbol" pitchFamily="18" charset="2"/>
                <a:ea typeface="ＭＳ Ｐゴシック" pitchFamily="1" charset="-128"/>
                <a:sym typeface="Symbol" pitchFamily="18" charset="2"/>
              </a:rPr>
              <a:t></a:t>
            </a:r>
            <a:r>
              <a:rPr lang="en-US" u="none" smtClean="0">
                <a:solidFill>
                  <a:srgbClr val="000000"/>
                </a:solidFill>
                <a:latin typeface="Arial" charset="0"/>
                <a:ea typeface="ＭＳ Ｐゴシック" pitchFamily="1" charset="-128"/>
              </a:rPr>
              <a:t>(w</a:t>
            </a:r>
            <a:r>
              <a:rPr lang="en-US" u="none" baseline="-25000" smtClean="0">
                <a:solidFill>
                  <a:srgbClr val="000000"/>
                </a:solidFill>
                <a:latin typeface="Arial" charset="0"/>
                <a:ea typeface="ＭＳ Ｐゴシック" pitchFamily="1" charset="-128"/>
              </a:rPr>
              <a:t>p</a:t>
            </a:r>
            <a:r>
              <a:rPr lang="en-US" u="none" smtClean="0">
                <a:solidFill>
                  <a:srgbClr val="000000"/>
                </a:solidFill>
                <a:latin typeface="Arial" charset="0"/>
                <a:ea typeface="ＭＳ Ｐゴシック" pitchFamily="1" charset="-128"/>
              </a:rPr>
              <a:t>)x</a:t>
            </a:r>
            <a:r>
              <a:rPr lang="en-US" u="none" smtClean="0">
                <a:solidFill>
                  <a:srgbClr val="000000"/>
                </a:solidFill>
                <a:latin typeface="Symbol" pitchFamily="18" charset="2"/>
                <a:ea typeface="ＭＳ Ｐゴシック" pitchFamily="1" charset="-128"/>
                <a:sym typeface="Symbol" pitchFamily="18" charset="2"/>
              </a:rPr>
              <a:t></a:t>
            </a:r>
            <a:r>
              <a:rPr lang="en-US" u="none" smtClean="0">
                <a:solidFill>
                  <a:srgbClr val="000000"/>
                </a:solidFill>
                <a:latin typeface="Arial" charset="0"/>
                <a:ea typeface="ＭＳ Ｐゴシック" pitchFamily="1" charset="-128"/>
              </a:rPr>
              <a:t>(w</a:t>
            </a:r>
            <a:r>
              <a:rPr lang="en-US" u="none" baseline="-25000" smtClean="0">
                <a:solidFill>
                  <a:srgbClr val="000000"/>
                </a:solidFill>
                <a:latin typeface="Arial" charset="0"/>
                <a:ea typeface="ＭＳ Ｐゴシック" pitchFamily="1" charset="-128"/>
              </a:rPr>
              <a:t>a</a:t>
            </a:r>
            <a:r>
              <a:rPr lang="en-US" u="none" smtClean="0">
                <a:solidFill>
                  <a:srgbClr val="000000"/>
                </a:solidFill>
                <a:latin typeface="Arial" charset="0"/>
                <a:ea typeface="ＭＳ Ｐゴシック" pitchFamily="1" charset="-128"/>
              </a:rPr>
              <a:t>)]</a:t>
            </a:r>
            <a:r>
              <a:rPr lang="en-US" u="none" baseline="30000" smtClean="0">
                <a:solidFill>
                  <a:srgbClr val="000000"/>
                </a:solidFill>
                <a:latin typeface="Arial" charset="0"/>
                <a:ea typeface="ＭＳ Ｐゴシック" pitchFamily="1" charset="-128"/>
              </a:rPr>
              <a:t>-1</a:t>
            </a:r>
            <a:r>
              <a:rPr lang="en-US" u="none" smtClean="0">
                <a:solidFill>
                  <a:srgbClr val="000000"/>
                </a:solidFill>
                <a:latin typeface="Arial" charset="0"/>
                <a:ea typeface="ＭＳ Ｐゴシック" pitchFamily="1" charset="-128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u="none" smtClean="0">
                <a:solidFill>
                  <a:srgbClr val="000000"/>
                </a:solidFill>
                <a:latin typeface="Arial" charset="0"/>
                <a:ea typeface="ＭＳ Ｐゴシック" pitchFamily="1" charset="-128"/>
              </a:rPr>
              <a:t> w</a:t>
            </a:r>
            <a:r>
              <a:rPr lang="en-US" u="none" baseline="-25000" smtClean="0">
                <a:solidFill>
                  <a:srgbClr val="000000"/>
                </a:solidFill>
                <a:latin typeface="Arial" charset="0"/>
                <a:ea typeface="ＭＳ Ｐゴシック" pitchFamily="1" charset="-128"/>
              </a:rPr>
              <a:t>p</a:t>
            </a:r>
            <a:r>
              <a:rPr lang="en-US" u="none" smtClean="0">
                <a:solidFill>
                  <a:srgbClr val="000000"/>
                </a:solidFill>
                <a:latin typeface="Arial" charset="0"/>
                <a:ea typeface="ＭＳ Ｐゴシック" pitchFamily="1" charset="-128"/>
              </a:rPr>
              <a:t>=w(a</a:t>
            </a:r>
            <a:r>
              <a:rPr lang="en-US" u="none" baseline="-25000" smtClean="0">
                <a:solidFill>
                  <a:srgbClr val="000000"/>
                </a:solidFill>
                <a:latin typeface="Arial" charset="0"/>
                <a:ea typeface="ＭＳ Ｐゴシック" pitchFamily="1" charset="-128"/>
              </a:rPr>
              <a:t>p</a:t>
            </a:r>
            <a:r>
              <a:rPr lang="en-US" u="none" smtClean="0">
                <a:solidFill>
                  <a:srgbClr val="000000"/>
                </a:solidFill>
                <a:latin typeface="Arial" charset="0"/>
                <a:ea typeface="ＭＳ Ｐゴシック" pitchFamily="1" charset="-128"/>
              </a:rPr>
              <a:t>); minimal </a:t>
            </a:r>
            <a:r>
              <a:rPr lang="en-US" u="none" smtClean="0">
                <a:solidFill>
                  <a:srgbClr val="000000"/>
                </a:solidFill>
                <a:latin typeface="Symbol" pitchFamily="18" charset="2"/>
                <a:ea typeface="ＭＳ Ｐゴシック" pitchFamily="1" charset="-128"/>
                <a:sym typeface="Symbol" pitchFamily="18" charset="2"/>
              </a:rPr>
              <a:t></a:t>
            </a:r>
            <a:r>
              <a:rPr lang="en-US" u="none" smtClean="0">
                <a:solidFill>
                  <a:srgbClr val="000000"/>
                </a:solidFill>
                <a:latin typeface="Arial" charset="0"/>
                <a:ea typeface="ＭＳ Ｐゴシック" pitchFamily="1" charset="-128"/>
              </a:rPr>
              <a:t>(w(a)).</a:t>
            </a: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269766" name="Rectangle 6"/>
          <p:cNvSpPr>
            <a:spLocks noChangeArrowheads="1"/>
          </p:cNvSpPr>
          <p:nvPr/>
        </p:nvSpPr>
        <p:spPr bwMode="auto">
          <a:xfrm>
            <a:off x="1187624" y="1412776"/>
            <a:ext cx="453548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u="none" dirty="0" smtClean="0">
                <a:solidFill>
                  <a:srgbClr val="333399"/>
                </a:solidFill>
              </a:rPr>
              <a:t>optimistic (blue)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u="none" dirty="0" smtClean="0">
                <a:solidFill>
                  <a:srgbClr val="000000"/>
                </a:solidFill>
              </a:rPr>
              <a:t>standard (dashed)</a:t>
            </a:r>
            <a:r>
              <a:rPr lang="en-GB" u="none" dirty="0" smtClean="0">
                <a:solidFill>
                  <a:srgbClr val="333399"/>
                </a:solidFill>
              </a:rPr>
              <a:t>   </a:t>
            </a:r>
          </a:p>
        </p:txBody>
      </p:sp>
      <p:sp>
        <p:nvSpPr>
          <p:cNvPr id="1269767" name="Rectangle 7"/>
          <p:cNvSpPr>
            <a:spLocks noChangeArrowheads="1"/>
          </p:cNvSpPr>
          <p:nvPr/>
        </p:nvSpPr>
        <p:spPr bwMode="auto">
          <a:xfrm>
            <a:off x="5219700" y="2571927"/>
            <a:ext cx="3744913" cy="2225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 typeface="Times" pitchFamily="18" charset="0"/>
              <a:buNone/>
            </a:pPr>
            <a:endParaRPr lang="en-GB" u="none" dirty="0" smtClean="0">
              <a:solidFill>
                <a:srgbClr val="333399"/>
              </a:solidFill>
              <a:latin typeface="Arial" charset="0"/>
              <a:ea typeface="ＭＳ Ｐゴシック" pitchFamily="1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Times" pitchFamily="18" charset="0"/>
              <a:buNone/>
            </a:pPr>
            <a:r>
              <a:rPr lang="en-GB" dirty="0" smtClean="0">
                <a:solidFill>
                  <a:srgbClr val="000000"/>
                </a:solidFill>
                <a:latin typeface="Arial" charset="0"/>
                <a:ea typeface="ＭＳ Ｐゴシック" pitchFamily="1" charset="-128"/>
              </a:rPr>
              <a:t>              </a:t>
            </a:r>
            <a:r>
              <a:rPr lang="en-GB" dirty="0" smtClean="0">
                <a:solidFill>
                  <a:srgbClr val="000000"/>
                </a:solidFill>
                <a:ea typeface="ＭＳ Ｐゴシック" pitchFamily="1" charset="-128"/>
                <a:sym typeface="Symbol" pitchFamily="18" charset="2"/>
              </a:rPr>
              <a:t>(</a:t>
            </a:r>
            <a:r>
              <a:rPr lang="en-GB" baseline="-25000" dirty="0" smtClean="0">
                <a:solidFill>
                  <a:srgbClr val="000000"/>
                </a:solidFill>
                <a:ea typeface="ＭＳ Ｐゴシック" pitchFamily="1" charset="-128"/>
              </a:rPr>
              <a:t>DE</a:t>
            </a:r>
            <a:r>
              <a:rPr lang="en-GB" dirty="0" smtClean="0">
                <a:solidFill>
                  <a:srgbClr val="000000"/>
                </a:solidFill>
                <a:ea typeface="ＭＳ Ｐゴシック" pitchFamily="1" charset="-128"/>
              </a:rPr>
              <a:t>)   </a:t>
            </a:r>
            <a:r>
              <a:rPr lang="en-GB" dirty="0" smtClean="0">
                <a:solidFill>
                  <a:srgbClr val="000000"/>
                </a:solidFill>
                <a:ea typeface="ＭＳ Ｐゴシック" pitchFamily="1" charset="-128"/>
                <a:sym typeface="Symbol" pitchFamily="18" charset="2"/>
              </a:rPr>
              <a:t></a:t>
            </a:r>
            <a:r>
              <a:rPr lang="en-GB" dirty="0" smtClean="0">
                <a:solidFill>
                  <a:srgbClr val="000000"/>
                </a:solidFill>
                <a:ea typeface="ＭＳ Ｐゴシック" pitchFamily="1" charset="-128"/>
              </a:rPr>
              <a:t>(</a:t>
            </a:r>
            <a:r>
              <a:rPr lang="en-GB" dirty="0" err="1" smtClean="0">
                <a:solidFill>
                  <a:srgbClr val="000000"/>
                </a:solidFill>
                <a:ea typeface="ＭＳ Ｐゴシック" pitchFamily="1" charset="-128"/>
              </a:rPr>
              <a:t>w</a:t>
            </a:r>
            <a:r>
              <a:rPr lang="en-GB" baseline="-25000" dirty="0" err="1" smtClean="0">
                <a:solidFill>
                  <a:srgbClr val="000000"/>
                </a:solidFill>
                <a:ea typeface="ＭＳ Ｐゴシック" pitchFamily="1" charset="-128"/>
              </a:rPr>
              <a:t>p</a:t>
            </a:r>
            <a:r>
              <a:rPr lang="en-GB" dirty="0" smtClean="0">
                <a:solidFill>
                  <a:srgbClr val="000000"/>
                </a:solidFill>
                <a:ea typeface="ＭＳ Ｐゴシック" pitchFamily="1" charset="-128"/>
              </a:rPr>
              <a:t>)    </a:t>
            </a:r>
            <a:r>
              <a:rPr lang="en-GB" dirty="0" err="1" smtClean="0">
                <a:solidFill>
                  <a:srgbClr val="FF0000"/>
                </a:solidFill>
                <a:ea typeface="ＭＳ Ｐゴシック" pitchFamily="1" charset="-128"/>
              </a:rPr>
              <a:t>FoM</a:t>
            </a:r>
            <a:r>
              <a:rPr lang="en-GB" dirty="0" smtClean="0">
                <a:solidFill>
                  <a:srgbClr val="000000"/>
                </a:solidFill>
                <a:ea typeface="ＭＳ Ｐゴシック" pitchFamily="1" charset="-128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Times" pitchFamily="18" charset="0"/>
              <a:buNone/>
            </a:pPr>
            <a:r>
              <a:rPr lang="en-GB" sz="1600" u="none" dirty="0" err="1" smtClean="0">
                <a:solidFill>
                  <a:srgbClr val="333399"/>
                </a:solidFill>
                <a:ea typeface="ＭＳ Ｐゴシック" pitchFamily="1" charset="-128"/>
              </a:rPr>
              <a:t>Optim</a:t>
            </a:r>
            <a:r>
              <a:rPr lang="en-GB" sz="1600" u="none" dirty="0" smtClean="0">
                <a:solidFill>
                  <a:srgbClr val="333399"/>
                </a:solidFill>
                <a:ea typeface="ＭＳ Ｐゴシック" pitchFamily="1" charset="-128"/>
              </a:rPr>
              <a:t>. </a:t>
            </a:r>
            <a:r>
              <a:rPr lang="en-GB" u="none" dirty="0" smtClean="0">
                <a:solidFill>
                  <a:srgbClr val="333399"/>
                </a:solidFill>
                <a:ea typeface="ＭＳ Ｐゴシック" pitchFamily="1" charset="-128"/>
              </a:rPr>
              <a:t>    </a:t>
            </a:r>
            <a:r>
              <a:rPr lang="en-GB" u="none" dirty="0" smtClean="0">
                <a:solidFill>
                  <a:srgbClr val="000000"/>
                </a:solidFill>
                <a:ea typeface="ＭＳ Ｐゴシック" pitchFamily="1" charset="-128"/>
              </a:rPr>
              <a:t>0.009    0.044</a:t>
            </a:r>
            <a:r>
              <a:rPr lang="en-GB" u="none" dirty="0" smtClean="0">
                <a:solidFill>
                  <a:srgbClr val="333399"/>
                </a:solidFill>
                <a:ea typeface="ＭＳ Ｐゴシック" pitchFamily="1" charset="-128"/>
              </a:rPr>
              <a:t>    </a:t>
            </a:r>
            <a:r>
              <a:rPr lang="en-GB" u="none" dirty="0" smtClean="0">
                <a:solidFill>
                  <a:srgbClr val="FF0000"/>
                </a:solidFill>
                <a:ea typeface="ＭＳ Ｐゴシック" pitchFamily="1" charset="-128"/>
              </a:rPr>
              <a:t>38.5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Times" pitchFamily="18" charset="0"/>
              <a:buNone/>
            </a:pPr>
            <a:r>
              <a:rPr lang="en-GB" sz="1600" u="none" dirty="0" err="1" smtClean="0">
                <a:solidFill>
                  <a:srgbClr val="333399"/>
                </a:solidFill>
                <a:ea typeface="ＭＳ Ｐゴシック" pitchFamily="1" charset="-128"/>
              </a:rPr>
              <a:t>Pessim</a:t>
            </a:r>
            <a:r>
              <a:rPr lang="en-GB" sz="1600" u="none" dirty="0" smtClean="0">
                <a:solidFill>
                  <a:srgbClr val="333399"/>
                </a:solidFill>
                <a:ea typeface="ＭＳ Ｐゴシック" pitchFamily="1" charset="-128"/>
              </a:rPr>
              <a:t>.</a:t>
            </a:r>
            <a:r>
              <a:rPr lang="en-GB" sz="1600" u="none" dirty="0" smtClean="0">
                <a:solidFill>
                  <a:srgbClr val="000000"/>
                </a:solidFill>
                <a:ea typeface="ＭＳ Ｐゴシック" pitchFamily="1" charset="-128"/>
              </a:rPr>
              <a:t> </a:t>
            </a:r>
            <a:r>
              <a:rPr lang="en-GB" u="none" dirty="0" smtClean="0">
                <a:solidFill>
                  <a:srgbClr val="000000"/>
                </a:solidFill>
                <a:ea typeface="ＭＳ Ｐゴシック" pitchFamily="1" charset="-128"/>
                <a:sym typeface="Symbol" pitchFamily="18" charset="2"/>
              </a:rPr>
              <a:t>  </a:t>
            </a:r>
            <a:r>
              <a:rPr lang="en-GB" u="none" dirty="0" smtClean="0">
                <a:solidFill>
                  <a:srgbClr val="000000"/>
                </a:solidFill>
                <a:ea typeface="ＭＳ Ｐゴシック" pitchFamily="1" charset="-128"/>
              </a:rPr>
              <a:t>0.023 </a:t>
            </a:r>
            <a:r>
              <a:rPr lang="en-GB" u="none" dirty="0" smtClean="0">
                <a:solidFill>
                  <a:srgbClr val="000000"/>
                </a:solidFill>
                <a:ea typeface="ＭＳ Ｐゴシック" pitchFamily="1" charset="-128"/>
                <a:sym typeface="Symbol" pitchFamily="18" charset="2"/>
              </a:rPr>
              <a:t></a:t>
            </a:r>
            <a:r>
              <a:rPr lang="en-GB" u="none" dirty="0" smtClean="0">
                <a:solidFill>
                  <a:srgbClr val="000000"/>
                </a:solidFill>
                <a:ea typeface="ＭＳ Ｐゴシック" pitchFamily="1" charset="-128"/>
              </a:rPr>
              <a:t>0.058    </a:t>
            </a:r>
            <a:r>
              <a:rPr lang="en-GB" u="none" dirty="0" smtClean="0">
                <a:solidFill>
                  <a:srgbClr val="FF0000"/>
                </a:solidFill>
                <a:ea typeface="ＭＳ Ｐゴシック" pitchFamily="1" charset="-128"/>
              </a:rPr>
              <a:t>25.2 </a:t>
            </a:r>
            <a:endParaRPr lang="en-GB" u="none" dirty="0" smtClean="0">
              <a:solidFill>
                <a:srgbClr val="FF8000"/>
              </a:solidFill>
              <a:ea typeface="ＭＳ Ｐゴシック" pitchFamily="1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Times" pitchFamily="18" charset="0"/>
              <a:buNone/>
            </a:pPr>
            <a:endParaRPr lang="en-US" u="none" dirty="0" smtClean="0">
              <a:solidFill>
                <a:srgbClr val="FF8000"/>
              </a:solidFill>
              <a:ea typeface="ＭＳ Ｐゴシック" pitchFamily="1" charset="-128"/>
            </a:endParaRPr>
          </a:p>
          <a:p>
            <a:pPr>
              <a:lnSpc>
                <a:spcPct val="100000"/>
              </a:lnSpc>
              <a:spcBef>
                <a:spcPct val="70000"/>
              </a:spcBef>
              <a:buFont typeface="Times" pitchFamily="18" charset="0"/>
              <a:buNone/>
            </a:pPr>
            <a:r>
              <a:rPr lang="en-US" u="none" dirty="0" smtClean="0">
                <a:solidFill>
                  <a:srgbClr val="000000"/>
                </a:solidFill>
                <a:ea typeface="ＭＳ Ｐゴシック" pitchFamily="1" charset="-128"/>
              </a:rPr>
              <a:t>Comparable to constraints for other methods: DETF (opt./</a:t>
            </a:r>
            <a:r>
              <a:rPr lang="en-US" u="none" dirty="0" err="1" smtClean="0">
                <a:solidFill>
                  <a:srgbClr val="000000"/>
                </a:solidFill>
                <a:ea typeface="ＭＳ Ｐゴシック" pitchFamily="1" charset="-128"/>
              </a:rPr>
              <a:t>pes</a:t>
            </a:r>
            <a:r>
              <a:rPr lang="en-US" u="none" dirty="0" smtClean="0">
                <a:solidFill>
                  <a:srgbClr val="000000"/>
                </a:solidFill>
                <a:ea typeface="ＭＳ Ｐゴシック" pitchFamily="1" charset="-128"/>
              </a:rPr>
              <a:t>.)</a:t>
            </a:r>
            <a:endParaRPr lang="en-US" u="none" dirty="0" smtClean="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1269768" name="Rectangle 8"/>
          <p:cNvSpPr>
            <a:spLocks noChangeArrowheads="1"/>
          </p:cNvSpPr>
          <p:nvPr/>
        </p:nvSpPr>
        <p:spPr bwMode="auto">
          <a:xfrm>
            <a:off x="5292725" y="1341438"/>
            <a:ext cx="3240088" cy="863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u="none" smtClean="0">
              <a:solidFill>
                <a:srgbClr val="000000"/>
              </a:solidFill>
            </a:endParaRPr>
          </a:p>
        </p:txBody>
      </p:sp>
      <p:sp>
        <p:nvSpPr>
          <p:cNvPr id="1269769" name="Rectangle 9"/>
          <p:cNvSpPr>
            <a:spLocks noChangeArrowheads="1"/>
          </p:cNvSpPr>
          <p:nvPr/>
        </p:nvSpPr>
        <p:spPr bwMode="auto">
          <a:xfrm>
            <a:off x="1188294" y="4869160"/>
            <a:ext cx="20875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sz="1600" u="none" dirty="0" smtClean="0">
                <a:solidFill>
                  <a:srgbClr val="333399"/>
                </a:solidFill>
              </a:rPr>
              <a:t>95.4% contours   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47663" y="307975"/>
            <a:ext cx="783099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25000"/>
              </a:spcAft>
              <a:defRPr/>
            </a:pPr>
            <a:r>
              <a:rPr lang="en-GB" sz="2400" b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DETF figure of merit for cluster distance measurements.</a:t>
            </a:r>
            <a:endParaRPr lang="en-GB" sz="2400" u="none" dirty="0" smtClean="0">
              <a:solidFill>
                <a:srgbClr val="FF0066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spcAft>
                <a:spcPct val="25000"/>
              </a:spcAft>
              <a:defRPr/>
            </a:pPr>
            <a:endParaRPr lang="el-GR" sz="2400" b="1" u="none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542958" y="6228020"/>
            <a:ext cx="449353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90000"/>
              </a:spcBef>
            </a:pPr>
            <a:r>
              <a:rPr lang="en-GB" u="none" dirty="0" err="1" smtClean="0">
                <a:solidFill>
                  <a:srgbClr val="000000"/>
                </a:solidFill>
              </a:rPr>
              <a:t>Rapetti</a:t>
            </a:r>
            <a:r>
              <a:rPr lang="en-GB" u="none" dirty="0" smtClean="0">
                <a:solidFill>
                  <a:srgbClr val="000000"/>
                </a:solidFill>
              </a:rPr>
              <a:t> et al. 2008, MNRAS, 388, 1265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186" name="Text Box 2"/>
          <p:cNvSpPr txBox="1">
            <a:spLocks noChangeArrowheads="1"/>
          </p:cNvSpPr>
          <p:nvPr/>
        </p:nvSpPr>
        <p:spPr bwMode="auto">
          <a:xfrm>
            <a:off x="468313" y="1422152"/>
            <a:ext cx="8207375" cy="1574800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GB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Cluster Distance </a:t>
            </a:r>
            <a:r>
              <a:rPr lang="en-GB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Measurements</a:t>
            </a:r>
            <a:endParaRPr lang="en-GB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100000"/>
              </a:lnSpc>
              <a:spcBef>
                <a:spcPct val="70000"/>
              </a:spcBef>
              <a:defRPr/>
            </a:pPr>
            <a:r>
              <a:rPr lang="en-GB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</a:t>
            </a:r>
            <a:r>
              <a:rPr lang="en-GB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GB" sz="3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fgas</a:t>
            </a:r>
            <a:r>
              <a:rPr lang="en-GB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experiment</a:t>
            </a: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331641" y="3676962"/>
            <a:ext cx="741682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GB" sz="2000" u="none" dirty="0">
                <a:solidFill>
                  <a:schemeClr val="accent2"/>
                </a:solidFill>
              </a:rPr>
              <a:t>Featured work:  </a:t>
            </a:r>
            <a:r>
              <a:rPr lang="en-GB" sz="2000" u="none" dirty="0" smtClean="0">
                <a:solidFill>
                  <a:schemeClr val="accent2"/>
                </a:solidFill>
              </a:rPr>
              <a:t> Allen </a:t>
            </a:r>
            <a:r>
              <a:rPr lang="en-GB" sz="2000" u="none" dirty="0">
                <a:solidFill>
                  <a:schemeClr val="accent2"/>
                </a:solidFill>
              </a:rPr>
              <a:t>et al. 2008, MNRAS, 383, 879</a:t>
            </a:r>
            <a:endParaRPr lang="en-US" sz="2000" u="none" dirty="0">
              <a:solidFill>
                <a:schemeClr val="accent2"/>
              </a:solidFill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39750" y="4725144"/>
            <a:ext cx="8280400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GB" u="none" dirty="0"/>
              <a:t>See also e.g. White &amp; </a:t>
            </a:r>
            <a:r>
              <a:rPr lang="en-GB" u="none" dirty="0" err="1"/>
              <a:t>Frenk</a:t>
            </a:r>
            <a:r>
              <a:rPr lang="en-GB" u="none" dirty="0"/>
              <a:t> ’91; </a:t>
            </a:r>
            <a:r>
              <a:rPr lang="en-GB" u="none" dirty="0" err="1"/>
              <a:t>Fabian</a:t>
            </a:r>
            <a:r>
              <a:rPr lang="en-GB" u="none" dirty="0"/>
              <a:t> ’91; </a:t>
            </a:r>
            <a:r>
              <a:rPr lang="en-GB" u="none" dirty="0" err="1"/>
              <a:t>Briel</a:t>
            </a:r>
            <a:r>
              <a:rPr lang="en-GB" u="none" dirty="0"/>
              <a:t> et al. ’92; White et al ’93; David et al. ’95; White &amp; </a:t>
            </a:r>
            <a:r>
              <a:rPr lang="en-GB" u="none" dirty="0" err="1"/>
              <a:t>Fabian</a:t>
            </a:r>
            <a:r>
              <a:rPr lang="en-GB" u="none" dirty="0"/>
              <a:t> ’95; </a:t>
            </a:r>
            <a:r>
              <a:rPr lang="en-GB" u="none" dirty="0" err="1"/>
              <a:t>Evrard</a:t>
            </a:r>
            <a:r>
              <a:rPr lang="en-GB" u="none" dirty="0"/>
              <a:t> ’97; Mohr et al ’99; </a:t>
            </a:r>
            <a:r>
              <a:rPr lang="en-GB" u="none" dirty="0" err="1"/>
              <a:t>Ettori</a:t>
            </a:r>
            <a:r>
              <a:rPr lang="en-GB" u="none" dirty="0"/>
              <a:t> &amp; </a:t>
            </a:r>
            <a:r>
              <a:rPr lang="en-GB" u="none" dirty="0" err="1"/>
              <a:t>Fabian</a:t>
            </a:r>
            <a:r>
              <a:rPr lang="en-GB" u="none" dirty="0"/>
              <a:t> ’99; </a:t>
            </a:r>
            <a:r>
              <a:rPr lang="en-GB" u="none" dirty="0" err="1"/>
              <a:t>Roussel</a:t>
            </a:r>
            <a:r>
              <a:rPr lang="en-GB" u="none" dirty="0"/>
              <a:t> et al. ’00; </a:t>
            </a:r>
            <a:r>
              <a:rPr lang="en-GB" u="none" dirty="0" err="1"/>
              <a:t>Grego</a:t>
            </a:r>
            <a:r>
              <a:rPr lang="en-GB" u="none" dirty="0"/>
              <a:t> et al ’00; Allen et al. ’02, ’04; </a:t>
            </a:r>
            <a:r>
              <a:rPr lang="en-GB" u="none" dirty="0" err="1"/>
              <a:t>Ettori</a:t>
            </a:r>
            <a:r>
              <a:rPr lang="en-GB" u="none" dirty="0"/>
              <a:t> et al. ’03, ‘09; Sanderson et al. ’03; Lin et al. ’03; </a:t>
            </a:r>
            <a:r>
              <a:rPr lang="en-GB" u="none" dirty="0" err="1"/>
              <a:t>LaRoque</a:t>
            </a:r>
            <a:r>
              <a:rPr lang="en-GB" u="none" dirty="0"/>
              <a:t> et al. ’06 …</a:t>
            </a:r>
            <a:endParaRPr lang="en-US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333375"/>
            <a:ext cx="8604250" cy="230346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spcAft>
                <a:spcPct val="25000"/>
              </a:spcAft>
              <a:defRPr/>
            </a:pP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Constraining cosmology with </a:t>
            </a:r>
            <a:r>
              <a:rPr lang="en-GB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GB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gas</a:t>
            </a: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measurements</a:t>
            </a:r>
          </a:p>
        </p:txBody>
      </p:sp>
      <p:sp>
        <p:nvSpPr>
          <p:cNvPr id="1031" name="Rectangle 2"/>
          <p:cNvSpPr>
            <a:spLocks noChangeArrowheads="1"/>
          </p:cNvSpPr>
          <p:nvPr/>
        </p:nvSpPr>
        <p:spPr bwMode="auto">
          <a:xfrm>
            <a:off x="5148263" y="2205038"/>
            <a:ext cx="2663825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3"/>
          <p:cNvSpPr>
            <a:spLocks noChangeArrowheads="1"/>
          </p:cNvSpPr>
          <p:nvPr/>
        </p:nvSpPr>
        <p:spPr bwMode="auto">
          <a:xfrm>
            <a:off x="5724525" y="4149725"/>
            <a:ext cx="2087563" cy="792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Text Box 4"/>
          <p:cNvSpPr txBox="1">
            <a:spLocks noChangeArrowheads="1"/>
          </p:cNvSpPr>
          <p:nvPr/>
        </p:nvSpPr>
        <p:spPr bwMode="auto">
          <a:xfrm>
            <a:off x="395288" y="1131888"/>
            <a:ext cx="8137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dirty="0">
                <a:solidFill>
                  <a:schemeClr val="accent2"/>
                </a:solidFill>
              </a:rPr>
              <a:t>BASIC </a:t>
            </a:r>
            <a:r>
              <a:rPr lang="en-GB" dirty="0" smtClean="0">
                <a:solidFill>
                  <a:schemeClr val="accent2"/>
                </a:solidFill>
              </a:rPr>
              <a:t>IDEA:</a:t>
            </a:r>
            <a:r>
              <a:rPr lang="en-GB" u="none" dirty="0" smtClean="0"/>
              <a:t> </a:t>
            </a:r>
            <a:r>
              <a:rPr lang="en-GB" u="none" dirty="0"/>
              <a:t>galaxy clusters are so large that their matter content should provide a ~ fair sample of matter content of Universe.</a:t>
            </a:r>
          </a:p>
        </p:txBody>
      </p:sp>
      <p:sp>
        <p:nvSpPr>
          <p:cNvPr id="1034" name="Rectangle 5"/>
          <p:cNvSpPr>
            <a:spLocks noChangeArrowheads="1"/>
          </p:cNvSpPr>
          <p:nvPr/>
        </p:nvSpPr>
        <p:spPr bwMode="auto">
          <a:xfrm>
            <a:off x="1763713" y="2205038"/>
            <a:ext cx="2663825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6"/>
          <p:cNvSpPr>
            <a:spLocks noChangeArrowheads="1"/>
          </p:cNvSpPr>
          <p:nvPr/>
        </p:nvSpPr>
        <p:spPr bwMode="auto">
          <a:xfrm>
            <a:off x="3132138" y="5300663"/>
            <a:ext cx="2736850" cy="8651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Rectangle 7"/>
          <p:cNvSpPr>
            <a:spLocks noChangeArrowheads="1"/>
          </p:cNvSpPr>
          <p:nvPr/>
        </p:nvSpPr>
        <p:spPr bwMode="auto">
          <a:xfrm>
            <a:off x="2268538" y="3284538"/>
            <a:ext cx="4176712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>
            <p:ph sz="quarter" idx="2"/>
          </p:nvPr>
        </p:nvGraphicFramePr>
        <p:xfrm>
          <a:off x="1908175" y="2205038"/>
          <a:ext cx="2286000" cy="627062"/>
        </p:xfrm>
        <a:graphic>
          <a:graphicData uri="http://schemas.openxmlformats.org/presentationml/2006/ole">
            <p:oleObj spid="_x0000_s1026" name="Equation" r:id="rId4" imgW="1434960" imgH="393480" progId="Equation.3">
              <p:embed/>
            </p:oleObj>
          </a:graphicData>
        </a:graphic>
      </p:graphicFrame>
      <p:sp>
        <p:nvSpPr>
          <p:cNvPr id="1037" name="Rectangle 9"/>
          <p:cNvSpPr>
            <a:spLocks noChangeArrowheads="1"/>
          </p:cNvSpPr>
          <p:nvPr/>
        </p:nvSpPr>
        <p:spPr bwMode="auto">
          <a:xfrm>
            <a:off x="539750" y="2341563"/>
            <a:ext cx="7056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u="none"/>
              <a:t>Define:                                                   and </a:t>
            </a:r>
          </a:p>
        </p:txBody>
      </p:sp>
      <p:graphicFrame>
        <p:nvGraphicFramePr>
          <p:cNvPr id="1027" name="Object 11"/>
          <p:cNvGraphicFramePr>
            <a:graphicFrameLocks noChangeAspect="1"/>
          </p:cNvGraphicFramePr>
          <p:nvPr/>
        </p:nvGraphicFramePr>
        <p:xfrm>
          <a:off x="2927350" y="3357563"/>
          <a:ext cx="2962275" cy="354012"/>
        </p:xfrm>
        <a:graphic>
          <a:graphicData uri="http://schemas.openxmlformats.org/presentationml/2006/ole">
            <p:oleObj spid="_x0000_s1027" name="Equation" r:id="rId5" imgW="1638000" imgH="203040" progId="Equation.3">
              <p:embed/>
            </p:oleObj>
          </a:graphicData>
        </a:graphic>
      </p:graphicFrame>
      <p:graphicFrame>
        <p:nvGraphicFramePr>
          <p:cNvPr id="1028" name="Object 12"/>
          <p:cNvGraphicFramePr>
            <a:graphicFrameLocks noChangeAspect="1"/>
          </p:cNvGraphicFramePr>
          <p:nvPr/>
        </p:nvGraphicFramePr>
        <p:xfrm>
          <a:off x="3540125" y="5335588"/>
          <a:ext cx="1955800" cy="830262"/>
        </p:xfrm>
        <a:graphic>
          <a:graphicData uri="http://schemas.openxmlformats.org/presentationml/2006/ole">
            <p:oleObj spid="_x0000_s1028" name="Equation" r:id="rId6" imgW="1015920" imgH="431640" progId="Equation.3">
              <p:embed/>
            </p:oleObj>
          </a:graphicData>
        </a:graphic>
      </p:graphicFrame>
      <p:sp>
        <p:nvSpPr>
          <p:cNvPr id="1038" name="Rectangle 13"/>
          <p:cNvSpPr>
            <a:spLocks noChangeArrowheads="1"/>
          </p:cNvSpPr>
          <p:nvPr/>
        </p:nvSpPr>
        <p:spPr bwMode="auto">
          <a:xfrm>
            <a:off x="539750" y="333375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u="none"/>
              <a:t>Then:</a:t>
            </a:r>
          </a:p>
        </p:txBody>
      </p:sp>
      <p:sp>
        <p:nvSpPr>
          <p:cNvPr id="1039" name="Rectangle 14"/>
          <p:cNvSpPr>
            <a:spLocks noChangeArrowheads="1"/>
          </p:cNvSpPr>
          <p:nvPr/>
        </p:nvSpPr>
        <p:spPr bwMode="auto">
          <a:xfrm>
            <a:off x="539750" y="4357688"/>
            <a:ext cx="52562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u="none"/>
              <a:t>Since clusters provide ~ fair sample of Universe:  </a:t>
            </a:r>
            <a:endParaRPr lang="en-GB" u="none" baseline="-25000">
              <a:cs typeface="Times New Roman" pitchFamily="18" charset="0"/>
            </a:endParaRPr>
          </a:p>
        </p:txBody>
      </p:sp>
      <p:graphicFrame>
        <p:nvGraphicFramePr>
          <p:cNvPr id="1029" name="Object 16"/>
          <p:cNvGraphicFramePr>
            <a:graphicFrameLocks noChangeAspect="1"/>
          </p:cNvGraphicFramePr>
          <p:nvPr/>
        </p:nvGraphicFramePr>
        <p:xfrm>
          <a:off x="6011863" y="4181475"/>
          <a:ext cx="1447800" cy="687388"/>
        </p:xfrm>
        <a:graphic>
          <a:graphicData uri="http://schemas.openxmlformats.org/presentationml/2006/ole">
            <p:oleObj spid="_x0000_s1029" name="Equation" r:id="rId7" imgW="799920" imgH="393480" progId="Equation.3">
              <p:embed/>
            </p:oleObj>
          </a:graphicData>
        </a:graphic>
      </p:graphicFrame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979613" y="4862513"/>
            <a:ext cx="6192837" cy="1806575"/>
            <a:chOff x="1251" y="3063"/>
            <a:chExt cx="3901" cy="1138"/>
          </a:xfrm>
        </p:grpSpPr>
        <p:sp>
          <p:nvSpPr>
            <p:cNvPr id="1043" name="Rectangle 18"/>
            <p:cNvSpPr>
              <a:spLocks noChangeArrowheads="1"/>
            </p:cNvSpPr>
            <p:nvPr/>
          </p:nvSpPr>
          <p:spPr bwMode="auto">
            <a:xfrm>
              <a:off x="4284" y="3385"/>
              <a:ext cx="8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GB" b="1" u="none">
                  <a:solidFill>
                    <a:srgbClr val="FF0000"/>
                  </a:solidFill>
                  <a:cs typeface="Times New Roman" pitchFamily="18" charset="0"/>
                </a:rPr>
                <a:t>BBNS/CMB</a:t>
              </a:r>
            </a:p>
          </p:txBody>
        </p:sp>
        <p:sp>
          <p:nvSpPr>
            <p:cNvPr id="1044" name="Line 19"/>
            <p:cNvSpPr>
              <a:spLocks noChangeShapeType="1"/>
            </p:cNvSpPr>
            <p:nvPr/>
          </p:nvSpPr>
          <p:spPr bwMode="auto">
            <a:xfrm flipH="1" flipV="1">
              <a:off x="3383" y="3475"/>
              <a:ext cx="907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45" name="Rectangle 20"/>
            <p:cNvSpPr>
              <a:spLocks noChangeArrowheads="1"/>
            </p:cNvSpPr>
            <p:nvPr/>
          </p:nvSpPr>
          <p:spPr bwMode="auto">
            <a:xfrm>
              <a:off x="1387" y="3063"/>
              <a:ext cx="8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GB" b="1" u="none">
                  <a:solidFill>
                    <a:srgbClr val="FF0000"/>
                  </a:solidFill>
                  <a:cs typeface="Times New Roman" pitchFamily="18" charset="0"/>
                </a:rPr>
                <a:t>Simulations</a:t>
              </a:r>
            </a:p>
          </p:txBody>
        </p:sp>
        <p:sp>
          <p:nvSpPr>
            <p:cNvPr id="1046" name="Line 21"/>
            <p:cNvSpPr>
              <a:spLocks noChangeShapeType="1"/>
            </p:cNvSpPr>
            <p:nvPr/>
          </p:nvSpPr>
          <p:spPr bwMode="auto">
            <a:xfrm>
              <a:off x="2249" y="3203"/>
              <a:ext cx="544" cy="22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47" name="Rectangle 22"/>
            <p:cNvSpPr>
              <a:spLocks noChangeArrowheads="1"/>
            </p:cNvSpPr>
            <p:nvPr/>
          </p:nvSpPr>
          <p:spPr bwMode="auto">
            <a:xfrm>
              <a:off x="1251" y="3970"/>
              <a:ext cx="6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GB" b="1" u="none">
                  <a:solidFill>
                    <a:srgbClr val="FF0000"/>
                  </a:solidFill>
                  <a:cs typeface="Times New Roman" pitchFamily="18" charset="0"/>
                </a:rPr>
                <a:t>Measure</a:t>
              </a:r>
            </a:p>
          </p:txBody>
        </p:sp>
        <p:sp>
          <p:nvSpPr>
            <p:cNvPr id="1048" name="Line 23"/>
            <p:cNvSpPr>
              <a:spLocks noChangeShapeType="1"/>
            </p:cNvSpPr>
            <p:nvPr/>
          </p:nvSpPr>
          <p:spPr bwMode="auto">
            <a:xfrm flipV="1">
              <a:off x="1750" y="3657"/>
              <a:ext cx="499" cy="36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49" name="Oval 24"/>
            <p:cNvSpPr>
              <a:spLocks noChangeArrowheads="1"/>
            </p:cNvSpPr>
            <p:nvPr/>
          </p:nvSpPr>
          <p:spPr bwMode="auto">
            <a:xfrm>
              <a:off x="3120" y="3611"/>
              <a:ext cx="318" cy="303"/>
            </a:xfrm>
            <a:prstGeom prst="ellipse">
              <a:avLst/>
            </a:prstGeom>
            <a:noFill/>
            <a:ln w="25400" algn="ctr">
              <a:solidFill>
                <a:srgbClr val="00CC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7" name="Line 23"/>
          <p:cNvSpPr>
            <a:spLocks noChangeShapeType="1"/>
          </p:cNvSpPr>
          <p:nvPr/>
        </p:nvSpPr>
        <p:spPr bwMode="auto">
          <a:xfrm flipV="1">
            <a:off x="2771775" y="6092825"/>
            <a:ext cx="1728788" cy="2873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030" name="Object 8"/>
          <p:cNvGraphicFramePr>
            <a:graphicFrameLocks noChangeAspect="1"/>
          </p:cNvGraphicFramePr>
          <p:nvPr/>
        </p:nvGraphicFramePr>
        <p:xfrm>
          <a:off x="5364163" y="2205038"/>
          <a:ext cx="2306637" cy="627062"/>
        </p:xfrm>
        <a:graphic>
          <a:graphicData uri="http://schemas.openxmlformats.org/presentationml/2006/ole">
            <p:oleObj spid="_x0000_s1030" name="Equation" r:id="rId8" imgW="14475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618" name="Text Box 2"/>
          <p:cNvSpPr txBox="1">
            <a:spLocks noChangeArrowheads="1"/>
          </p:cNvSpPr>
          <p:nvPr/>
        </p:nvSpPr>
        <p:spPr bwMode="auto">
          <a:xfrm>
            <a:off x="447675" y="3138488"/>
            <a:ext cx="18415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endParaRPr lang="en-US" sz="3200" b="1" u="none" smtClean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519619" name="Picture 3" descr="naga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268413"/>
            <a:ext cx="3595687" cy="4968875"/>
          </a:xfrm>
          <a:prstGeom prst="rect">
            <a:avLst/>
          </a:prstGeom>
          <a:noFill/>
        </p:spPr>
      </p:pic>
      <p:sp>
        <p:nvSpPr>
          <p:cNvPr id="1519620" name="Text Box 4"/>
          <p:cNvSpPr txBox="1">
            <a:spLocks noChangeArrowheads="1"/>
          </p:cNvSpPr>
          <p:nvPr/>
        </p:nvSpPr>
        <p:spPr bwMode="auto">
          <a:xfrm>
            <a:off x="1042988" y="1036638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GB" sz="1400" b="1" u="none" smtClean="0">
                <a:solidFill>
                  <a:srgbClr val="00CC00"/>
                </a:solidFill>
                <a:latin typeface="Arial" charset="0"/>
                <a:cs typeface="Times New Roman" pitchFamily="18" charset="0"/>
              </a:rPr>
              <a:t>Nagai, Vikhlinin &amp; Kravtsov ‘07</a:t>
            </a:r>
            <a:endParaRPr lang="en-US" sz="1400" b="1" u="none" smtClean="0">
              <a:solidFill>
                <a:srgbClr val="00CC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519621" name="Oval 5"/>
          <p:cNvSpPr>
            <a:spLocks noChangeArrowheads="1"/>
          </p:cNvSpPr>
          <p:nvPr/>
        </p:nvSpPr>
        <p:spPr bwMode="auto">
          <a:xfrm>
            <a:off x="468313" y="6381750"/>
            <a:ext cx="358775" cy="360363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19622" name="Text Box 6"/>
          <p:cNvSpPr txBox="1">
            <a:spLocks noChangeArrowheads="1"/>
          </p:cNvSpPr>
          <p:nvPr/>
        </p:nvSpPr>
        <p:spPr bwMode="auto">
          <a:xfrm>
            <a:off x="898525" y="6392863"/>
            <a:ext cx="3313113" cy="3492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u="none" smtClean="0">
                <a:solidFill>
                  <a:srgbClr val="000000"/>
                </a:solidFill>
              </a:rPr>
              <a:t>Relaxed clusters (filled circles)</a:t>
            </a:r>
          </a:p>
        </p:txBody>
      </p:sp>
      <p:sp>
        <p:nvSpPr>
          <p:cNvPr id="1519623" name="Line 7"/>
          <p:cNvSpPr>
            <a:spLocks noChangeShapeType="1"/>
          </p:cNvSpPr>
          <p:nvPr/>
        </p:nvSpPr>
        <p:spPr bwMode="auto">
          <a:xfrm flipH="1" flipV="1">
            <a:off x="2482850" y="2060575"/>
            <a:ext cx="2160588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19624" name="Oval 8"/>
          <p:cNvSpPr>
            <a:spLocks noChangeArrowheads="1"/>
          </p:cNvSpPr>
          <p:nvPr/>
        </p:nvSpPr>
        <p:spPr bwMode="auto">
          <a:xfrm>
            <a:off x="2124075" y="1774825"/>
            <a:ext cx="288925" cy="35877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19625" name="Oval 9"/>
          <p:cNvSpPr>
            <a:spLocks noChangeArrowheads="1"/>
          </p:cNvSpPr>
          <p:nvPr/>
        </p:nvSpPr>
        <p:spPr bwMode="auto">
          <a:xfrm>
            <a:off x="2124075" y="3430588"/>
            <a:ext cx="288925" cy="35877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19627" name="Text Box 11"/>
          <p:cNvSpPr txBox="1">
            <a:spLocks noChangeArrowheads="1"/>
          </p:cNvSpPr>
          <p:nvPr/>
        </p:nvSpPr>
        <p:spPr bwMode="auto">
          <a:xfrm>
            <a:off x="4643438" y="1230313"/>
            <a:ext cx="4249737" cy="614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u="none" smtClean="0">
                <a:solidFill>
                  <a:srgbClr val="000000"/>
                </a:solidFill>
              </a:rPr>
              <a:t>For </a:t>
            </a:r>
            <a:r>
              <a:rPr lang="en-GB" smtClean="0">
                <a:solidFill>
                  <a:srgbClr val="000000"/>
                </a:solidFill>
              </a:rPr>
              <a:t>largest, relaxed clusters</a:t>
            </a:r>
            <a:r>
              <a:rPr lang="en-GB" u="none" smtClean="0">
                <a:solidFill>
                  <a:srgbClr val="000000"/>
                </a:solidFill>
              </a:rPr>
              <a:t> (selected on X-ray morphology) measured at r</a:t>
            </a:r>
            <a:r>
              <a:rPr lang="en-GB" sz="2000" u="none" baseline="-25000" smtClean="0">
                <a:solidFill>
                  <a:srgbClr val="000000"/>
                </a:solidFill>
              </a:rPr>
              <a:t>2500</a:t>
            </a:r>
            <a:endParaRPr lang="en-GB" u="none" smtClean="0">
              <a:solidFill>
                <a:srgbClr val="000000"/>
              </a:solidFill>
            </a:endParaRPr>
          </a:p>
        </p:txBody>
      </p:sp>
      <p:sp>
        <p:nvSpPr>
          <p:cNvPr id="1519630" name="Text Box 14"/>
          <p:cNvSpPr txBox="1">
            <a:spLocks noChangeArrowheads="1"/>
          </p:cNvSpPr>
          <p:nvPr/>
        </p:nvSpPr>
        <p:spPr bwMode="auto">
          <a:xfrm>
            <a:off x="4716463" y="3089275"/>
            <a:ext cx="3959225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u="none" dirty="0" smtClean="0">
                <a:solidFill>
                  <a:srgbClr val="333399"/>
                </a:solidFill>
              </a:rPr>
              <a:t>X-ray gas mass to few % accuracy. </a:t>
            </a:r>
          </a:p>
        </p:txBody>
      </p:sp>
      <p:sp>
        <p:nvSpPr>
          <p:cNvPr id="1519631" name="Text Box 15"/>
          <p:cNvSpPr txBox="1">
            <a:spLocks noChangeArrowheads="1"/>
          </p:cNvSpPr>
          <p:nvPr/>
        </p:nvSpPr>
        <p:spPr bwMode="auto">
          <a:xfrm>
            <a:off x="4718050" y="2420938"/>
            <a:ext cx="3959225" cy="58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u="none" smtClean="0">
                <a:solidFill>
                  <a:srgbClr val="333399"/>
                </a:solidFill>
              </a:rPr>
              <a:t>Total mass and fgas to better 10 % accuracy (both bias and scatter).</a:t>
            </a:r>
          </a:p>
        </p:txBody>
      </p:sp>
      <p:sp>
        <p:nvSpPr>
          <p:cNvPr id="1519633" name="Line 17"/>
          <p:cNvSpPr>
            <a:spLocks noChangeShapeType="1"/>
          </p:cNvSpPr>
          <p:nvPr/>
        </p:nvSpPr>
        <p:spPr bwMode="auto">
          <a:xfrm flipH="1">
            <a:off x="2484438" y="3213100"/>
            <a:ext cx="2159000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19634" name="Text Box 18"/>
          <p:cNvSpPr txBox="1">
            <a:spLocks noChangeArrowheads="1"/>
          </p:cNvSpPr>
          <p:nvPr/>
        </p:nvSpPr>
        <p:spPr bwMode="auto">
          <a:xfrm>
            <a:off x="4932363" y="1936750"/>
            <a:ext cx="3600450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u="none" smtClean="0">
                <a:solidFill>
                  <a:srgbClr val="000000"/>
                </a:solidFill>
              </a:rPr>
              <a:t>X-ray data + hydrostatic eq. </a:t>
            </a:r>
            <a:r>
              <a:rPr lang="en-GB" u="none" smtClean="0">
                <a:solidFill>
                  <a:srgbClr val="000000"/>
                </a:solidFill>
                <a:sym typeface="Symbol" pitchFamily="18" charset="2"/>
              </a:rPr>
              <a:t></a:t>
            </a:r>
            <a:endParaRPr lang="en-GB" u="none" smtClean="0">
              <a:solidFill>
                <a:srgbClr val="000000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23850" y="332656"/>
            <a:ext cx="76434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25000"/>
              </a:spcAft>
            </a:pPr>
            <a:r>
              <a:rPr lang="en-GB" sz="2400" b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relaxed clusters, HSE </a:t>
            </a:r>
            <a:r>
              <a:rPr lang="en-GB" sz="2400" b="1" u="non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modeling</a:t>
            </a:r>
            <a:r>
              <a:rPr lang="en-GB" sz="2400" b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 precise masses</a:t>
            </a:r>
            <a:endParaRPr lang="en-GB" sz="2400" b="1" u="none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930775" y="4110782"/>
            <a:ext cx="3457649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GB" u="none" dirty="0" smtClean="0">
                <a:solidFill>
                  <a:srgbClr val="000000"/>
                </a:solidFill>
              </a:rPr>
              <a:t>Note: weak gravitational </a:t>
            </a:r>
            <a:r>
              <a:rPr lang="en-GB" u="none" dirty="0" err="1" smtClean="0">
                <a:solidFill>
                  <a:srgbClr val="000000"/>
                </a:solidFill>
              </a:rPr>
              <a:t>lensing</a:t>
            </a:r>
            <a:r>
              <a:rPr lang="en-GB" u="none" dirty="0" smtClean="0">
                <a:solidFill>
                  <a:srgbClr val="000000"/>
                </a:solidFill>
              </a:rPr>
              <a:t>    data can in principle also aid a</a:t>
            </a:r>
            <a:r>
              <a:rPr lang="en-GB" u="none" dirty="0" smtClean="0">
                <a:solidFill>
                  <a:srgbClr val="000000"/>
                </a:solidFill>
              </a:rPr>
              <a:t>bsolute mass calibration for ensembles of clusters.</a:t>
            </a:r>
            <a:endParaRPr lang="en-GB" u="none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698" name="Text Box 2"/>
          <p:cNvSpPr txBox="1">
            <a:spLocks noChangeArrowheads="1"/>
          </p:cNvSpPr>
          <p:nvPr/>
        </p:nvSpPr>
        <p:spPr bwMode="auto">
          <a:xfrm>
            <a:off x="447675" y="3138488"/>
            <a:ext cx="18415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defRPr/>
            </a:pPr>
            <a:endParaRPr lang="en-US" sz="3200" b="1" u="none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267" name="Picture 3" descr="darkenergy_3pan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1125538"/>
            <a:ext cx="8208963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clj14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9300" y="3416300"/>
            <a:ext cx="25400" cy="2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39750" y="4437063"/>
            <a:ext cx="8281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GB" u="none"/>
              <a:t>1.6Ms of Chandra data for 42 hot (kT&gt;5keV), dynamically relaxed clusters spanning redshift range 0&lt;z&lt;1.1.</a:t>
            </a:r>
            <a:endParaRPr lang="en-US" u="none"/>
          </a:p>
        </p:txBody>
      </p:sp>
      <p:sp>
        <p:nvSpPr>
          <p:cNvPr id="156570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333375"/>
            <a:ext cx="8064500" cy="574675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spcAft>
                <a:spcPct val="55000"/>
              </a:spcAft>
              <a:defRPr/>
            </a:pP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observations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539750" y="5229225"/>
            <a:ext cx="8569325" cy="58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u="none" dirty="0">
                <a:solidFill>
                  <a:schemeClr val="accent2"/>
                </a:solidFill>
              </a:rPr>
              <a:t>Selected on X-ray morphology: </a:t>
            </a:r>
            <a:r>
              <a:rPr lang="en-GB" u="none" dirty="0"/>
              <a:t>sharp central X-ray surface brightness peaks,       minimal X-ray </a:t>
            </a:r>
            <a:r>
              <a:rPr lang="en-GB" u="none" dirty="0" err="1"/>
              <a:t>isophote</a:t>
            </a:r>
            <a:r>
              <a:rPr lang="en-GB" u="none" dirty="0"/>
              <a:t> </a:t>
            </a:r>
            <a:r>
              <a:rPr lang="en-GB" u="none" dirty="0" err="1"/>
              <a:t>centroid</a:t>
            </a:r>
            <a:r>
              <a:rPr lang="en-GB" u="none" dirty="0"/>
              <a:t> </a:t>
            </a:r>
            <a:r>
              <a:rPr lang="en-GB" u="none" dirty="0" smtClean="0"/>
              <a:t>variations and high overall symmetry.</a:t>
            </a:r>
            <a:endParaRPr lang="en-GB" u="none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971550" y="6092825"/>
            <a:ext cx="6985000" cy="3492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u="none">
                <a:solidFill>
                  <a:srgbClr val="FF0000"/>
                </a:solidFill>
              </a:rPr>
              <a:t>Restriction to hot, relaxed clusters minimizes all systematic effects.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15" name="Rectangle 11"/>
          <p:cNvSpPr>
            <a:spLocks noChangeArrowheads="1"/>
          </p:cNvSpPr>
          <p:nvPr/>
        </p:nvSpPr>
        <p:spPr bwMode="auto">
          <a:xfrm>
            <a:off x="827088" y="5445125"/>
            <a:ext cx="7489825" cy="10080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3506" name="Text Box 2"/>
          <p:cNvSpPr txBox="1">
            <a:spLocks noChangeArrowheads="1"/>
          </p:cNvSpPr>
          <p:nvPr/>
        </p:nvSpPr>
        <p:spPr bwMode="auto">
          <a:xfrm>
            <a:off x="5364163" y="1249363"/>
            <a:ext cx="3311525" cy="160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GB" u="none">
                <a:solidFill>
                  <a:schemeClr val="accent2"/>
                </a:solidFill>
              </a:rPr>
              <a:t>6 lowest redshift relaxed clusters (0&lt;z&lt;0.15) :  </a:t>
            </a:r>
            <a:r>
              <a:rPr lang="en-GB" sz="1600" b="1" u="none">
                <a:solidFill>
                  <a:srgbClr val="FF0000"/>
                </a:solidFill>
              </a:rPr>
              <a:t>             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GB" i="1" u="none">
                <a:solidFill>
                  <a:schemeClr val="tx2"/>
                </a:solidFill>
              </a:rPr>
              <a:t>f</a:t>
            </a:r>
            <a:r>
              <a:rPr lang="en-GB" u="none" baseline="-25000">
                <a:solidFill>
                  <a:schemeClr val="tx2"/>
                </a:solidFill>
              </a:rPr>
              <a:t>gas</a:t>
            </a:r>
            <a:r>
              <a:rPr lang="en-GB" u="none">
                <a:solidFill>
                  <a:schemeClr val="tx2"/>
                </a:solidFill>
              </a:rPr>
              <a:t>(r) </a:t>
            </a:r>
            <a:r>
              <a:rPr lang="en-GB" u="none">
                <a:solidFill>
                  <a:schemeClr val="tx2"/>
                </a:solidFill>
                <a:cs typeface="Times New Roman" pitchFamily="18" charset="0"/>
              </a:rPr>
              <a:t>→ approximately universal value at r</a:t>
            </a:r>
            <a:r>
              <a:rPr lang="en-GB" u="none" baseline="-25000">
                <a:solidFill>
                  <a:schemeClr val="tx2"/>
                </a:solidFill>
                <a:cs typeface="Times New Roman" pitchFamily="18" charset="0"/>
              </a:rPr>
              <a:t>2500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endParaRPr lang="en-US" u="none" baseline="3000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3507" name="Rectangle 3"/>
          <p:cNvSpPr>
            <a:spLocks noChangeArrowheads="1"/>
          </p:cNvSpPr>
          <p:nvPr/>
        </p:nvSpPr>
        <p:spPr bwMode="auto">
          <a:xfrm>
            <a:off x="5364163" y="2879725"/>
            <a:ext cx="36004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GB" u="none">
                <a:solidFill>
                  <a:schemeClr val="accent2"/>
                </a:solidFill>
              </a:rPr>
              <a:t>Fit constant value at r</a:t>
            </a:r>
            <a:r>
              <a:rPr lang="en-GB" u="none" baseline="-25000">
                <a:solidFill>
                  <a:schemeClr val="accent2"/>
                </a:solidFill>
              </a:rPr>
              <a:t>2500</a:t>
            </a:r>
            <a:endParaRPr lang="en-GB" u="none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i="1" u="none">
                <a:solidFill>
                  <a:srgbClr val="FF0000"/>
                </a:solidFill>
              </a:rPr>
              <a:t>f</a:t>
            </a:r>
            <a:r>
              <a:rPr lang="en-GB" u="none" baseline="-25000">
                <a:solidFill>
                  <a:srgbClr val="FF0000"/>
                </a:solidFill>
              </a:rPr>
              <a:t>gas</a:t>
            </a:r>
            <a:r>
              <a:rPr lang="en-GB" u="none">
                <a:solidFill>
                  <a:srgbClr val="FF0000"/>
                </a:solidFill>
              </a:rPr>
              <a:t>(r</a:t>
            </a:r>
            <a:r>
              <a:rPr lang="en-GB" u="none" baseline="-25000">
                <a:solidFill>
                  <a:srgbClr val="FF0000"/>
                </a:solidFill>
              </a:rPr>
              <a:t>2500</a:t>
            </a:r>
            <a:r>
              <a:rPr lang="en-GB" u="none">
                <a:solidFill>
                  <a:srgbClr val="FF0000"/>
                </a:solidFill>
              </a:rPr>
              <a:t>)=(0.113</a:t>
            </a:r>
            <a:r>
              <a:rPr lang="en-US" u="none">
                <a:solidFill>
                  <a:srgbClr val="FF0000"/>
                </a:solidFill>
              </a:rPr>
              <a:t>±0.003)h</a:t>
            </a:r>
            <a:r>
              <a:rPr lang="en-US" u="none" baseline="-25000">
                <a:solidFill>
                  <a:srgbClr val="FF0000"/>
                </a:solidFill>
              </a:rPr>
              <a:t>70</a:t>
            </a:r>
            <a:r>
              <a:rPr lang="en-US" u="none" baseline="30000">
                <a:solidFill>
                  <a:srgbClr val="FF0000"/>
                </a:solidFill>
              </a:rPr>
              <a:t>-1.5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u="none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33509" name="Text Box 5"/>
          <p:cNvSpPr txBox="1">
            <a:spLocks noChangeArrowheads="1"/>
          </p:cNvSpPr>
          <p:nvPr/>
        </p:nvSpPr>
        <p:spPr bwMode="auto">
          <a:xfrm>
            <a:off x="539750" y="4570413"/>
            <a:ext cx="8281988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u="none"/>
              <a:t>For  </a:t>
            </a:r>
            <a:r>
              <a:rPr lang="en-GB" u="none">
                <a:solidFill>
                  <a:schemeClr val="accent2"/>
                </a:solidFill>
              </a:rPr>
              <a:t>Ω</a:t>
            </a:r>
            <a:r>
              <a:rPr lang="en-GB" u="none" baseline="-25000">
                <a:solidFill>
                  <a:schemeClr val="accent2"/>
                </a:solidFill>
              </a:rPr>
              <a:t>b </a:t>
            </a:r>
            <a:r>
              <a:rPr lang="en-GB" u="none">
                <a:solidFill>
                  <a:schemeClr val="accent2"/>
                </a:solidFill>
              </a:rPr>
              <a:t>h</a:t>
            </a:r>
            <a:r>
              <a:rPr lang="en-GB" u="none" baseline="30000">
                <a:solidFill>
                  <a:schemeClr val="accent2"/>
                </a:solidFill>
              </a:rPr>
              <a:t>2</a:t>
            </a:r>
            <a:r>
              <a:rPr lang="en-GB" u="none">
                <a:solidFill>
                  <a:schemeClr val="accent2"/>
                </a:solidFill>
              </a:rPr>
              <a:t>=0.0214</a:t>
            </a:r>
            <a:r>
              <a:rPr lang="en-US" u="none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±</a:t>
            </a:r>
            <a:r>
              <a:rPr lang="en-GB" u="none">
                <a:solidFill>
                  <a:schemeClr val="accent2"/>
                </a:solidFill>
              </a:rPr>
              <a:t>0.0020</a:t>
            </a:r>
            <a:r>
              <a:rPr lang="en-GB" sz="1600" u="none">
                <a:solidFill>
                  <a:schemeClr val="accent2"/>
                </a:solidFill>
              </a:rPr>
              <a:t>  </a:t>
            </a:r>
            <a:r>
              <a:rPr lang="en-GB" sz="1600" u="none"/>
              <a:t>(Kirkman et al. ‘03),</a:t>
            </a:r>
            <a:r>
              <a:rPr lang="en-GB" sz="1600" u="none">
                <a:solidFill>
                  <a:schemeClr val="accent2"/>
                </a:solidFill>
              </a:rPr>
              <a:t>  </a:t>
            </a:r>
            <a:r>
              <a:rPr lang="en-GB" u="none">
                <a:solidFill>
                  <a:schemeClr val="accent2"/>
                </a:solidFill>
              </a:rPr>
              <a:t>h=0.72</a:t>
            </a:r>
            <a:r>
              <a:rPr lang="en-US" u="none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±</a:t>
            </a:r>
            <a:r>
              <a:rPr lang="en-GB" u="none">
                <a:solidFill>
                  <a:schemeClr val="accent2"/>
                </a:solidFill>
              </a:rPr>
              <a:t>0.08</a:t>
            </a:r>
            <a:r>
              <a:rPr lang="en-GB" sz="1600" u="none">
                <a:solidFill>
                  <a:schemeClr val="accent2"/>
                </a:solidFill>
              </a:rPr>
              <a:t> </a:t>
            </a:r>
            <a:r>
              <a:rPr lang="en-GB" sz="1600" u="none"/>
              <a:t>(Freedman et al. ‘01),  </a:t>
            </a:r>
            <a:r>
              <a:rPr lang="en-GB" u="none">
                <a:solidFill>
                  <a:schemeClr val="accent2"/>
                </a:solidFill>
              </a:rPr>
              <a:t>s=0.16</a:t>
            </a:r>
            <a:r>
              <a:rPr lang="en-GB" u="none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±0.05</a:t>
            </a:r>
            <a:r>
              <a:rPr lang="en-GB" sz="1600" u="none">
                <a:ea typeface="Arial Unicode MS" pitchFamily="34" charset="-128"/>
                <a:cs typeface="Arial Unicode MS" pitchFamily="34" charset="-128"/>
              </a:rPr>
              <a:t> (Lin &amp; Mohr ‘04) and </a:t>
            </a:r>
            <a:r>
              <a:rPr lang="en-GB" u="none">
                <a:solidFill>
                  <a:schemeClr val="accent2"/>
                </a:solidFill>
              </a:rPr>
              <a:t>b=0.83</a:t>
            </a:r>
            <a:r>
              <a:rPr lang="en-US" u="none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±0.09 </a:t>
            </a:r>
            <a:r>
              <a:rPr lang="en-US" sz="1600" u="none">
                <a:ea typeface="Arial Unicode MS" pitchFamily="34" charset="-128"/>
                <a:cs typeface="Arial Unicode MS" pitchFamily="34" charset="-128"/>
              </a:rPr>
              <a:t>(Eke et al. ‘98 +10% systematics)</a:t>
            </a:r>
          </a:p>
        </p:txBody>
      </p:sp>
      <p:graphicFrame>
        <p:nvGraphicFramePr>
          <p:cNvPr id="533510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535113" y="5589588"/>
          <a:ext cx="6134100" cy="733425"/>
        </p:xfrm>
        <a:graphic>
          <a:graphicData uri="http://schemas.openxmlformats.org/presentationml/2006/ole">
            <p:oleObj spid="_x0000_s184322" name="Equation" r:id="rId3" imgW="3504960" imgH="419040" progId="Equation.3">
              <p:embed/>
            </p:oleObj>
          </a:graphicData>
        </a:graphic>
      </p:graphicFrame>
      <p:sp>
        <p:nvSpPr>
          <p:cNvPr id="533523" name="Line 19"/>
          <p:cNvSpPr>
            <a:spLocks noChangeShapeType="1"/>
          </p:cNvSpPr>
          <p:nvPr/>
        </p:nvSpPr>
        <p:spPr bwMode="auto">
          <a:xfrm flipH="1" flipV="1">
            <a:off x="4859338" y="1916113"/>
            <a:ext cx="504825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33524" name="Picture 20" descr="fgas_r_lowz_sing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125538"/>
            <a:ext cx="4365625" cy="3257550"/>
          </a:xfrm>
          <a:prstGeom prst="rect">
            <a:avLst/>
          </a:prstGeom>
          <a:noFill/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23850" y="332656"/>
            <a:ext cx="73340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25000"/>
              </a:spcAft>
            </a:pPr>
            <a:r>
              <a:rPr lang="en-GB" sz="2400" b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Chandra results on </a:t>
            </a:r>
            <a:r>
              <a:rPr lang="en-GB" sz="2400" b="1" i="1" u="non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GB" sz="2400" b="1" u="none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gas</a:t>
            </a:r>
            <a:r>
              <a:rPr lang="en-GB" sz="2400" b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(r)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333375"/>
            <a:ext cx="8604250" cy="230346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spcAft>
                <a:spcPct val="25000"/>
              </a:spcAft>
              <a:defRPr/>
            </a:pP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Distances and dark energy with </a:t>
            </a:r>
            <a:r>
              <a:rPr lang="en-GB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GB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gas</a:t>
            </a: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(z)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395288" y="1081088"/>
            <a:ext cx="84978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30000"/>
              </a:spcAft>
            </a:pPr>
            <a:r>
              <a:rPr lang="en-GB" u="none" dirty="0"/>
              <a:t>The measured </a:t>
            </a:r>
            <a:r>
              <a:rPr lang="en-GB" i="1" u="none" dirty="0" err="1"/>
              <a:t>f</a:t>
            </a:r>
            <a:r>
              <a:rPr lang="en-GB" u="none" baseline="-25000" dirty="0" err="1"/>
              <a:t>gas</a:t>
            </a:r>
            <a:r>
              <a:rPr lang="en-GB" u="none" dirty="0"/>
              <a:t> values depend upon the assumed distances to </a:t>
            </a:r>
            <a:r>
              <a:rPr lang="en-GB" u="none" dirty="0" smtClean="0"/>
              <a:t>clusters as         </a:t>
            </a:r>
            <a:r>
              <a:rPr lang="en-GB" i="1" u="none" dirty="0" err="1">
                <a:solidFill>
                  <a:schemeClr val="accent2"/>
                </a:solidFill>
              </a:rPr>
              <a:t>f</a:t>
            </a:r>
            <a:r>
              <a:rPr lang="en-GB" u="none" baseline="-25000" dirty="0" err="1">
                <a:solidFill>
                  <a:schemeClr val="accent2"/>
                </a:solidFill>
              </a:rPr>
              <a:t>gas</a:t>
            </a:r>
            <a:r>
              <a:rPr lang="en-GB" u="none" dirty="0">
                <a:solidFill>
                  <a:schemeClr val="accent2"/>
                </a:solidFill>
              </a:rPr>
              <a:t> </a:t>
            </a:r>
            <a:r>
              <a:rPr lang="en-GB" u="none" dirty="0">
                <a:solidFill>
                  <a:schemeClr val="accent2"/>
                </a:solidFill>
                <a:sym typeface="Symbol" pitchFamily="18" charset="2"/>
              </a:rPr>
              <a:t></a:t>
            </a:r>
            <a:r>
              <a:rPr lang="en-GB" u="none" dirty="0">
                <a:solidFill>
                  <a:schemeClr val="accent2"/>
                </a:solidFill>
              </a:rPr>
              <a:t> </a:t>
            </a:r>
            <a:r>
              <a:rPr lang="en-GB" i="1" u="none" dirty="0">
                <a:solidFill>
                  <a:schemeClr val="accent2"/>
                </a:solidFill>
              </a:rPr>
              <a:t>d</a:t>
            </a:r>
            <a:r>
              <a:rPr lang="en-GB" i="1" u="none" dirty="0" smtClean="0">
                <a:solidFill>
                  <a:schemeClr val="accent2"/>
                </a:solidFill>
              </a:rPr>
              <a:t> </a:t>
            </a:r>
            <a:r>
              <a:rPr lang="en-GB" u="none" baseline="30000" dirty="0" smtClean="0">
                <a:solidFill>
                  <a:schemeClr val="accent2"/>
                </a:solidFill>
              </a:rPr>
              <a:t>1.5</a:t>
            </a:r>
            <a:r>
              <a:rPr lang="en-GB" u="none" dirty="0"/>
              <a:t>, which brings sensitivity to dark energy </a:t>
            </a:r>
            <a:r>
              <a:rPr lang="en-GB" u="none" dirty="0" smtClean="0"/>
              <a:t>through the </a:t>
            </a:r>
            <a:r>
              <a:rPr lang="en-GB" i="1" u="none" dirty="0" smtClean="0"/>
              <a:t>d(z)</a:t>
            </a:r>
            <a:r>
              <a:rPr lang="en-GB" u="none" dirty="0" smtClean="0"/>
              <a:t> relation. </a:t>
            </a:r>
            <a:r>
              <a:rPr lang="en-GB" u="none" dirty="0"/>
              <a:t>To </a:t>
            </a:r>
            <a:r>
              <a:rPr lang="en-GB" u="none" dirty="0" smtClean="0"/>
              <a:t> use </a:t>
            </a:r>
            <a:r>
              <a:rPr lang="en-GB" u="none" dirty="0"/>
              <a:t>this information, we need to know the expected </a:t>
            </a:r>
            <a:r>
              <a:rPr lang="en-GB" i="1" u="none" dirty="0" err="1"/>
              <a:t>f</a:t>
            </a:r>
            <a:r>
              <a:rPr lang="en-GB" u="none" baseline="-25000" dirty="0" err="1"/>
              <a:t>gas</a:t>
            </a:r>
            <a:r>
              <a:rPr lang="en-GB" u="none" dirty="0"/>
              <a:t>(z).</a:t>
            </a:r>
            <a:endParaRPr lang="en-US" u="none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95288" y="2297113"/>
            <a:ext cx="8353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30000"/>
              </a:spcAft>
            </a:pPr>
            <a:r>
              <a:rPr lang="en-GB" u="none"/>
              <a:t>What do we expect to observe? </a:t>
            </a:r>
            <a:endParaRPr lang="en-US" u="none">
              <a:solidFill>
                <a:schemeClr val="accent2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66750" y="2636838"/>
            <a:ext cx="8081714" cy="3600450"/>
            <a:chOff x="666750" y="2636838"/>
            <a:chExt cx="8081714" cy="3600450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757238" y="2996952"/>
              <a:ext cx="7991226" cy="3240336"/>
              <a:chOff x="757238" y="2996952"/>
              <a:chExt cx="7991226" cy="3240336"/>
            </a:xfrm>
          </p:grpSpPr>
          <p:pic>
            <p:nvPicPr>
              <p:cNvPr id="10249" name="Picture 5" descr="eke_bofz_new_noline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57238" y="3033713"/>
                <a:ext cx="3527425" cy="3203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250" name="Text Box 6"/>
              <p:cNvSpPr txBox="1">
                <a:spLocks noChangeArrowheads="1"/>
              </p:cNvSpPr>
              <p:nvPr/>
            </p:nvSpPr>
            <p:spPr bwMode="auto">
              <a:xfrm>
                <a:off x="4860676" y="2996952"/>
                <a:ext cx="3887788" cy="286232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</a:pPr>
                <a:r>
                  <a:rPr lang="en-GB" b="1" dirty="0" smtClean="0">
                    <a:solidFill>
                      <a:srgbClr val="FF0000"/>
                    </a:solidFill>
                  </a:rPr>
                  <a:t>Simulations:</a:t>
                </a:r>
                <a:endParaRPr lang="en-GB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</a:pPr>
                <a:r>
                  <a:rPr lang="en-GB" u="none" dirty="0" smtClean="0"/>
                  <a:t>For </a:t>
                </a:r>
                <a:r>
                  <a:rPr lang="en-GB" u="none" dirty="0"/>
                  <a:t>large (</a:t>
                </a:r>
                <a:r>
                  <a:rPr lang="en-GB" u="none" dirty="0" err="1"/>
                  <a:t>kT</a:t>
                </a:r>
                <a:r>
                  <a:rPr lang="en-GB" u="none" dirty="0"/>
                  <a:t>&gt;5keV) </a:t>
                </a:r>
                <a:r>
                  <a:rPr lang="en-GB" u="none" dirty="0" smtClean="0"/>
                  <a:t>clusters, </a:t>
                </a:r>
                <a:r>
                  <a:rPr lang="en-GB" u="none" dirty="0"/>
                  <a:t>we expect b(z) and therefore </a:t>
                </a:r>
                <a:r>
                  <a:rPr lang="en-GB" i="1" u="none" dirty="0" err="1"/>
                  <a:t>f</a:t>
                </a:r>
                <a:r>
                  <a:rPr lang="en-GB" u="none" baseline="-25000" dirty="0" err="1"/>
                  <a:t>gas</a:t>
                </a:r>
                <a:r>
                  <a:rPr lang="en-GB" u="none" dirty="0"/>
                  <a:t>(z) to be approximately constant with </a:t>
                </a:r>
                <a:r>
                  <a:rPr lang="en-GB" u="none" dirty="0" smtClean="0"/>
                  <a:t>z.</a:t>
                </a:r>
              </a:p>
              <a:p>
                <a:pPr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</a:pPr>
                <a:r>
                  <a:rPr lang="en-GB" u="none" dirty="0" smtClean="0">
                    <a:solidFill>
                      <a:schemeClr val="accent2"/>
                    </a:solidFill>
                  </a:rPr>
                  <a:t>The </a:t>
                </a:r>
                <a:r>
                  <a:rPr lang="en-GB" u="none" dirty="0">
                    <a:solidFill>
                      <a:schemeClr val="accent2"/>
                    </a:solidFill>
                  </a:rPr>
                  <a:t>precise prediction of b(z) is a key task for hydro. simulations. </a:t>
                </a:r>
                <a:r>
                  <a:rPr lang="en-GB" u="none" dirty="0" smtClean="0">
                    <a:solidFill>
                      <a:schemeClr val="accent2"/>
                    </a:solidFill>
                  </a:rPr>
                  <a:t>  See e.g. </a:t>
                </a:r>
                <a:r>
                  <a:rPr lang="en-GB" u="none" dirty="0" err="1" smtClean="0">
                    <a:solidFill>
                      <a:schemeClr val="accent2"/>
                    </a:solidFill>
                  </a:rPr>
                  <a:t>Battaglia</a:t>
                </a:r>
                <a:r>
                  <a:rPr lang="en-GB" u="none" dirty="0" smtClean="0">
                    <a:solidFill>
                      <a:schemeClr val="accent2"/>
                    </a:solidFill>
                  </a:rPr>
                  <a:t> et al. 2013, </a:t>
                </a:r>
                <a:r>
                  <a:rPr lang="en-GB" u="none" dirty="0" err="1" smtClean="0">
                    <a:solidFill>
                      <a:schemeClr val="accent2"/>
                    </a:solidFill>
                  </a:rPr>
                  <a:t>Planelles</a:t>
                </a:r>
                <a:r>
                  <a:rPr lang="en-GB" u="none" dirty="0" smtClean="0">
                    <a:solidFill>
                      <a:schemeClr val="accent2"/>
                    </a:solidFill>
                  </a:rPr>
                  <a:t> et al. 2013.</a:t>
                </a:r>
                <a:endParaRPr lang="en-GB" u="none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10247" name="Text Box 7"/>
            <p:cNvSpPr txBox="1">
              <a:spLocks noChangeArrowheads="1"/>
            </p:cNvSpPr>
            <p:nvPr/>
          </p:nvSpPr>
          <p:spPr bwMode="auto">
            <a:xfrm rot="-5400000">
              <a:off x="-549275" y="3852863"/>
              <a:ext cx="2736850" cy="3048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</a:pPr>
              <a:r>
                <a:rPr lang="en-GB" sz="1400" u="none"/>
                <a:t>predicted b(z) (0.5r</a:t>
              </a:r>
              <a:r>
                <a:rPr lang="en-GB" sz="1600" u="none" baseline="-25000"/>
                <a:t>vir</a:t>
              </a:r>
              <a:r>
                <a:rPr lang="en-GB" sz="1400" u="none"/>
                <a:t>)</a:t>
              </a:r>
            </a:p>
          </p:txBody>
        </p:sp>
        <p:sp>
          <p:nvSpPr>
            <p:cNvPr id="10248" name="Text Box 8"/>
            <p:cNvSpPr txBox="1">
              <a:spLocks noChangeArrowheads="1"/>
            </p:cNvSpPr>
            <p:nvPr/>
          </p:nvSpPr>
          <p:spPr bwMode="auto">
            <a:xfrm>
              <a:off x="2905125" y="5373688"/>
              <a:ext cx="14509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</a:pPr>
              <a:r>
                <a:rPr lang="en-GB" sz="1400" u="none">
                  <a:latin typeface="Arial" charset="0"/>
                </a:rPr>
                <a:t>  Eke et al. 98</a:t>
              </a:r>
              <a:endParaRPr lang="en-US" sz="1400" u="none">
                <a:latin typeface="Arial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7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333375"/>
            <a:ext cx="8604250" cy="230346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spcAft>
                <a:spcPct val="25000"/>
              </a:spcAft>
              <a:defRPr/>
            </a:pP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Chandra results on </a:t>
            </a:r>
            <a:r>
              <a:rPr lang="en-GB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GB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gas</a:t>
            </a: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(z) at r</a:t>
            </a:r>
            <a:r>
              <a:rPr lang="en-GB" sz="24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2500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89000" y="1052513"/>
            <a:ext cx="7212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GB" sz="1600" u="none">
                <a:latin typeface="Arial" charset="0"/>
              </a:rPr>
              <a:t>  </a:t>
            </a:r>
            <a:r>
              <a:rPr lang="en-GB" sz="1400" b="1" u="none">
                <a:solidFill>
                  <a:srgbClr val="00CC00"/>
                </a:solidFill>
                <a:latin typeface="Arial" charset="0"/>
              </a:rPr>
              <a:t>SCDM </a:t>
            </a:r>
            <a:r>
              <a:rPr lang="en-GB" sz="1400" b="1" u="none">
                <a:solidFill>
                  <a:srgbClr val="00CC00"/>
                </a:solidFill>
                <a:latin typeface="Arial" charset="0"/>
                <a:cs typeface="Times New Roman" pitchFamily="18" charset="0"/>
              </a:rPr>
              <a:t>(</a:t>
            </a:r>
            <a:r>
              <a:rPr lang="en-GB" sz="1400" b="1" u="none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GB" sz="1600" b="1" u="none" baseline="-2500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GB" sz="1400" b="1" u="none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=1.0, Ω</a:t>
            </a:r>
            <a:r>
              <a:rPr lang="el-GR" sz="1600" b="1" u="none" baseline="-2500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GB" sz="1400" b="1" u="none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=0.0</a:t>
            </a:r>
            <a:r>
              <a:rPr lang="en-GB" sz="1400" b="1" u="none">
                <a:solidFill>
                  <a:srgbClr val="00CC00"/>
                </a:solidFill>
                <a:latin typeface="Arial" charset="0"/>
                <a:cs typeface="Times New Roman" pitchFamily="18" charset="0"/>
              </a:rPr>
              <a:t>) </a:t>
            </a:r>
            <a:r>
              <a:rPr lang="en-GB" sz="1400" b="1" u="none">
                <a:solidFill>
                  <a:srgbClr val="00CC00"/>
                </a:solidFill>
                <a:latin typeface="Arial" charset="0"/>
              </a:rPr>
              <a:t>                                           </a:t>
            </a:r>
            <a:r>
              <a:rPr lang="el-GR" sz="1400" b="1" u="none">
                <a:solidFill>
                  <a:srgbClr val="00CC00"/>
                </a:solidFill>
                <a:latin typeface="Arial" charset="0"/>
                <a:cs typeface="Times New Roman" pitchFamily="18" charset="0"/>
              </a:rPr>
              <a:t>Λ</a:t>
            </a:r>
            <a:r>
              <a:rPr lang="en-GB" sz="1400" b="1" u="none">
                <a:solidFill>
                  <a:srgbClr val="00CC00"/>
                </a:solidFill>
                <a:latin typeface="Arial" charset="0"/>
              </a:rPr>
              <a:t>CDM (</a:t>
            </a:r>
            <a:r>
              <a:rPr lang="en-GB" sz="1400" b="1" u="none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GB" sz="1600" b="1" u="none" baseline="-2500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GB" sz="1400" b="1" u="none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=0.3</a:t>
            </a:r>
            <a:r>
              <a:rPr lang="en-GB" sz="1400" b="1" u="none">
                <a:solidFill>
                  <a:srgbClr val="00CC00"/>
                </a:solidFill>
                <a:latin typeface="Arial" charset="0"/>
              </a:rPr>
              <a:t>, </a:t>
            </a:r>
            <a:r>
              <a:rPr lang="en-GB" sz="1400" b="1" u="none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l-GR" sz="1600" b="1" u="none" baseline="-2500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GB" sz="1400" b="1" u="none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=0.7</a:t>
            </a:r>
            <a:r>
              <a:rPr lang="en-GB" sz="1400" b="1" u="none">
                <a:solidFill>
                  <a:srgbClr val="00CC00"/>
                </a:solidFill>
                <a:latin typeface="Arial" charset="0"/>
                <a:cs typeface="Times New Roman" pitchFamily="18" charset="0"/>
              </a:rPr>
              <a:t>)</a:t>
            </a:r>
            <a:endParaRPr lang="en-US" sz="1400" b="1" u="none">
              <a:solidFill>
                <a:srgbClr val="00CC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404938" y="5799138"/>
            <a:ext cx="7704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b="1" u="none">
                <a:solidFill>
                  <a:srgbClr val="FF0000"/>
                </a:solidFill>
                <a:sym typeface="Symbol" pitchFamily="18" charset="2"/>
              </a:rPr>
              <a:t> </a:t>
            </a:r>
            <a:r>
              <a:rPr lang="en-GB" b="1" u="none">
                <a:solidFill>
                  <a:srgbClr val="FF0000"/>
                </a:solidFill>
              </a:rPr>
              <a:t>Inspection clearly favours </a:t>
            </a:r>
            <a:r>
              <a:rPr lang="el-GR" b="1" u="none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GB" b="1" u="none">
                <a:solidFill>
                  <a:srgbClr val="FF0000"/>
                </a:solidFill>
              </a:rPr>
              <a:t>CDM over SCDM cosmology.</a:t>
            </a:r>
            <a:endParaRPr lang="en-US" b="1" u="none">
              <a:solidFill>
                <a:srgbClr val="FF0000"/>
              </a:solidFill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39750" y="5176838"/>
            <a:ext cx="82089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u="none"/>
              <a:t>Brute-force determination of </a:t>
            </a:r>
            <a:r>
              <a:rPr lang="en-GB" i="1" u="none"/>
              <a:t>f</a:t>
            </a:r>
            <a:r>
              <a:rPr lang="en-GB" sz="2400" u="none" baseline="-25000"/>
              <a:t>gas</a:t>
            </a:r>
            <a:r>
              <a:rPr lang="en-GB" u="none"/>
              <a:t>(z) for two reference cosmologies:</a:t>
            </a:r>
          </a:p>
        </p:txBody>
      </p:sp>
      <p:pic>
        <p:nvPicPr>
          <p:cNvPr id="12294" name="Picture 6" descr="fgas_z_scd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341438"/>
            <a:ext cx="3751262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fgas_z_lcd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1038" y="1341438"/>
            <a:ext cx="3752850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103973</TotalTime>
  <Words>1868</Words>
  <Application>Microsoft Office PowerPoint</Application>
  <PresentationFormat>On-screen Show (4:3)</PresentationFormat>
  <Paragraphs>174</Paragraphs>
  <Slides>24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Default Design</vt:lpstr>
      <vt:lpstr>3_Default Design</vt:lpstr>
      <vt:lpstr>7_Default Design</vt:lpstr>
      <vt:lpstr>Equation</vt:lpstr>
      <vt:lpstr>Cluster Distance Measurements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Allen</dc:creator>
  <cp:lastModifiedBy>root</cp:lastModifiedBy>
  <cp:revision>745</cp:revision>
  <dcterms:created xsi:type="dcterms:W3CDTF">2004-02-25T12:28:10Z</dcterms:created>
  <dcterms:modified xsi:type="dcterms:W3CDTF">2013-03-06T22:14:45Z</dcterms:modified>
</cp:coreProperties>
</file>