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66" r:id="rId4"/>
    <p:sldMasterId id="2147484258" r:id="rId5"/>
    <p:sldMasterId id="2147484260" r:id="rId6"/>
  </p:sldMasterIdLst>
  <p:notesMasterIdLst>
    <p:notesMasterId r:id="rId8"/>
  </p:notesMasterIdLst>
  <p:handoutMasterIdLst>
    <p:handoutMasterId r:id="rId9"/>
  </p:handoutMasterIdLst>
  <p:sldIdLst>
    <p:sldId id="1012" r:id="rId7"/>
  </p:sldIdLst>
  <p:sldSz cx="10058400" cy="77724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547061" algn="l" defTabSz="1018824" rtl="0" eaLnBrk="1" latinLnBrk="0" hangingPunct="1"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6pPr>
    <a:lvl7pPr marL="3056473" algn="l" defTabSz="1018824" rtl="0" eaLnBrk="1" latinLnBrk="0" hangingPunct="1"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7pPr>
    <a:lvl8pPr marL="3565886" algn="l" defTabSz="1018824" rtl="0" eaLnBrk="1" latinLnBrk="0" hangingPunct="1"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8pPr>
    <a:lvl9pPr marL="4075298" algn="l" defTabSz="1018824" rtl="0" eaLnBrk="1" latinLnBrk="0" hangingPunct="1">
      <a:defRPr sz="2700" kern="1200">
        <a:solidFill>
          <a:schemeClr val="tx1"/>
        </a:solidFill>
        <a:latin typeface="Gill San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FF"/>
    <a:srgbClr val="000080"/>
    <a:srgbClr val="66FF66"/>
    <a:srgbClr val="00FF00"/>
    <a:srgbClr val="0066FF"/>
    <a:srgbClr val="3366FF"/>
    <a:srgbClr val="DFDDD9"/>
    <a:srgbClr val="FF8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20" autoAdjust="0"/>
  </p:normalViewPr>
  <p:slideViewPr>
    <p:cSldViewPr snapToGrid="0">
      <p:cViewPr varScale="1">
        <p:scale>
          <a:sx n="104" d="100"/>
          <a:sy n="104" d="100"/>
        </p:scale>
        <p:origin x="-112" y="-184"/>
      </p:cViewPr>
      <p:guideLst>
        <p:guide orient="horz" pos="3007"/>
        <p:guide pos="3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32"/>
    </p:cViewPr>
  </p:sorterViewPr>
  <p:notesViewPr>
    <p:cSldViewPr snapToGrid="0">
      <p:cViewPr varScale="1">
        <p:scale>
          <a:sx n="119" d="100"/>
          <a:sy n="119" d="100"/>
        </p:scale>
        <p:origin x="-1272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5A0612-FCB7-44A0-92BA-80B9D0E5D68A}" type="datetime1">
              <a:rPr lang="en-US"/>
              <a:pPr/>
              <a:t>3/7/13</a:t>
            </a:fld>
            <a:endParaRPr lang="en-US"/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585136-D395-4B45-B50E-1E20660DD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B5667EB8-90EB-4B96-AD33-C4CC04A7217D}" type="datetime1">
              <a:rPr lang="en-US"/>
              <a:pPr/>
              <a:t>3/7/13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8300" y="514350"/>
            <a:ext cx="33274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C98E6065-26AB-4756-B1AE-D12FB8E81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15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 pitchFamily="-106" charset="0"/>
        <a:ea typeface="ＭＳ Ｐゴシック" pitchFamily="84" charset="-128"/>
        <a:cs typeface="ＭＳ Ｐゴシック" pitchFamily="-112" charset="-128"/>
      </a:defRPr>
    </a:lvl1pPr>
    <a:lvl2pPr marL="42263528" indent="-4175411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1273531" indent="-2547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 pitchFamily="-106" charset="0"/>
        <a:ea typeface="ヒラギノ角ゴ Pro W3" charset="-128"/>
        <a:cs typeface="ヒラギノ角ゴ Pro W3" charset="-128"/>
      </a:defRPr>
    </a:lvl3pPr>
    <a:lvl4pPr marL="1782943" indent="-2547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 pitchFamily="-106" charset="0"/>
        <a:ea typeface="ヒラギノ角ゴ Pro W3" charset="-128"/>
        <a:cs typeface="ヒラギノ角ゴ Pro W3" charset="-128"/>
      </a:defRPr>
    </a:lvl4pPr>
    <a:lvl5pPr marL="2292355" indent="-2547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 pitchFamily="-106" charset="0"/>
        <a:ea typeface="ヒラギノ角ゴ Pro W3" charset="-128"/>
        <a:cs typeface="ヒラギノ角ゴ Pro W3" charset="-128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NNL_Logo_2-Color_v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482" y="6862022"/>
            <a:ext cx="2011680" cy="90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0" y="7471940"/>
            <a:ext cx="754380" cy="295063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eaLnBrk="1" hangingPunct="1"/>
            <a:fld id="{648FD0B4-4255-4FCC-BA17-8EC45DA97B50}" type="slidenum">
              <a:rPr lang="en-US" sz="1200">
                <a:solidFill>
                  <a:srgbClr val="777777"/>
                </a:solidFill>
                <a:latin typeface="Calibri" charset="0"/>
              </a:rPr>
              <a:pPr eaLnBrk="1" hangingPunct="1"/>
              <a:t>‹#›</a:t>
            </a:fld>
            <a:r>
              <a:rPr lang="en-US" sz="1200" dirty="0">
                <a:solidFill>
                  <a:srgbClr val="777777"/>
                </a:solidFill>
                <a:latin typeface="Calibri" charset="0"/>
              </a:rPr>
              <a:t> / </a:t>
            </a:r>
            <a:r>
              <a:rPr lang="en-US" sz="1200" dirty="0" smtClean="0">
                <a:solidFill>
                  <a:srgbClr val="777777"/>
                </a:solidFill>
                <a:latin typeface="Calibri" charset="0"/>
              </a:rPr>
              <a:t>56</a:t>
            </a:r>
            <a:endParaRPr lang="en-US" sz="1200" dirty="0">
              <a:solidFill>
                <a:srgbClr val="777777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29300"/>
            <a:ext cx="1005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163" y="6426624"/>
            <a:ext cx="2916238" cy="82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163" y="7254240"/>
            <a:ext cx="2916238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shby_titleimage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2350"/>
            <a:ext cx="10058400" cy="46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nnl_titlefooter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2439"/>
            <a:ext cx="10058400" cy="18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6890" y="2076239"/>
            <a:ext cx="9033352" cy="102732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4500">
                <a:solidFill>
                  <a:srgbClr val="C97A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637" y="3369840"/>
            <a:ext cx="9029858" cy="2583603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129" y="521759"/>
            <a:ext cx="9024620" cy="111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7" y="1899920"/>
            <a:ext cx="9005412" cy="405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513320"/>
            <a:ext cx="67056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509412" algn="l"/>
                <a:tab pos="891471" algn="l"/>
                <a:tab pos="1400884" algn="l"/>
              </a:tabLst>
              <a:defRPr sz="100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/>
          <a:ea typeface="ＭＳ Ｐゴシック" pitchFamily="-105" charset="-128"/>
          <a:cs typeface="Calibri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pitchFamily="-105" charset="0"/>
          <a:ea typeface="ＭＳ Ｐゴシック" pitchFamily="-10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pitchFamily="-105" charset="0"/>
          <a:ea typeface="ＭＳ Ｐゴシック" pitchFamily="-10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pitchFamily="-105" charset="0"/>
          <a:ea typeface="ＭＳ Ｐゴシック" pitchFamily="-10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pitchFamily="-105" charset="0"/>
          <a:ea typeface="ＭＳ Ｐゴシック" pitchFamily="-105" charset="-128"/>
        </a:defRPr>
      </a:lvl5pPr>
      <a:lvl6pPr marL="50941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6pPr>
      <a:lvl7pPr marL="10188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7pPr>
      <a:lvl8pPr marL="152823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8pPr>
      <a:lvl9pPr marL="203764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9pPr>
    </p:titleStyle>
    <p:bodyStyle>
      <a:lvl1pPr marL="382059" indent="-382059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4"/>
        </a:buBlip>
        <a:defRPr sz="2700">
          <a:solidFill>
            <a:schemeClr val="tx1"/>
          </a:solidFill>
          <a:latin typeface="Calibri"/>
          <a:ea typeface="ＭＳ Ｐゴシック" pitchFamily="-105" charset="-128"/>
          <a:cs typeface="Calibri"/>
        </a:defRPr>
      </a:lvl1pPr>
      <a:lvl2pPr marL="827795" indent="-31838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5"/>
        </a:buBlip>
        <a:defRPr sz="2200">
          <a:solidFill>
            <a:schemeClr val="tx1"/>
          </a:solidFill>
          <a:latin typeface="Calibri"/>
          <a:ea typeface="ＭＳ Ｐゴシック" pitchFamily="-105" charset="-128"/>
          <a:cs typeface="Calibri"/>
        </a:defRPr>
      </a:lvl2pPr>
      <a:lvl3pPr marL="1273531" indent="-254706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6"/>
        </a:buBlip>
        <a:defRPr sz="2200">
          <a:solidFill>
            <a:schemeClr val="tx1"/>
          </a:solidFill>
          <a:latin typeface="Calibri"/>
          <a:ea typeface="ＭＳ Ｐゴシック" pitchFamily="-105" charset="-128"/>
          <a:cs typeface="Calibri"/>
        </a:defRPr>
      </a:lvl3pPr>
      <a:lvl4pPr marL="1782943" indent="-254706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7"/>
        </a:buBlip>
        <a:defRPr sz="1800">
          <a:solidFill>
            <a:schemeClr val="tx1"/>
          </a:solidFill>
          <a:latin typeface="Calibri"/>
          <a:ea typeface="ＭＳ Ｐゴシック" pitchFamily="-105" charset="-128"/>
          <a:cs typeface="Calibri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1600">
          <a:solidFill>
            <a:schemeClr val="tx1"/>
          </a:solidFill>
          <a:latin typeface="Calibri"/>
          <a:ea typeface="ＭＳ Ｐゴシック" pitchFamily="-105" charset="-128"/>
          <a:cs typeface="Calibri"/>
        </a:defRPr>
      </a:lvl5pPr>
      <a:lvl6pPr marL="2801767" indent="-254706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6pPr>
      <a:lvl7pPr marL="3311180" indent="-254706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7pPr>
      <a:lvl8pPr marL="3820592" indent="-254706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8pPr>
      <a:lvl9pPr marL="4330004" indent="-254706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129" y="521759"/>
            <a:ext cx="9024620" cy="111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7" y="1899920"/>
            <a:ext cx="9005412" cy="405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513320"/>
            <a:ext cx="67056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509412" algn="l"/>
                <a:tab pos="891471" algn="l"/>
                <a:tab pos="1400884" algn="l"/>
              </a:tabLst>
              <a:defRPr sz="100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5pPr>
      <a:lvl6pPr marL="50941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6pPr>
      <a:lvl7pPr marL="10188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7pPr>
      <a:lvl8pPr marL="152823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8pPr>
      <a:lvl9pPr marL="203764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9pPr>
    </p:titleStyle>
    <p:bodyStyle>
      <a:lvl1pPr marL="382059" indent="-382059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"/>
        </a:buBlip>
        <a:defRPr sz="27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827795" indent="-31838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3"/>
        </a:buBlip>
        <a:defRPr sz="2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273531" indent="-254706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4"/>
        </a:buBlip>
        <a:defRPr sz="2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782943" indent="-254706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5"/>
        </a:buBlip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Blip>
          <a:blip r:embed="rId2"/>
        </a:buBlip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801767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6pPr>
      <a:lvl7pPr marL="3311180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7pPr>
      <a:lvl8pPr marL="3820592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8pPr>
      <a:lvl9pPr marL="4330004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129" y="521759"/>
            <a:ext cx="9024620" cy="111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7" y="1899920"/>
            <a:ext cx="9005412" cy="405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513320"/>
            <a:ext cx="67056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509412" algn="l"/>
                <a:tab pos="891471" algn="l"/>
                <a:tab pos="1400884" algn="l"/>
              </a:tabLst>
              <a:defRPr sz="100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Calibri" charset="0"/>
          <a:ea typeface="ＭＳ Ｐゴシック" charset="-128"/>
        </a:defRPr>
      </a:lvl5pPr>
      <a:lvl6pPr marL="50941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6pPr>
      <a:lvl7pPr marL="10188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7pPr>
      <a:lvl8pPr marL="152823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8pPr>
      <a:lvl9pPr marL="203764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300" b="1">
          <a:solidFill>
            <a:srgbClr val="CB7023"/>
          </a:solidFill>
          <a:latin typeface="Arial" charset="0"/>
        </a:defRPr>
      </a:lvl9pPr>
    </p:titleStyle>
    <p:bodyStyle>
      <a:lvl1pPr marL="382059" indent="-382059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"/>
        </a:buBlip>
        <a:defRPr sz="27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827795" indent="-31838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3"/>
        </a:buBlip>
        <a:defRPr sz="2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273531" indent="-254706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4"/>
        </a:buBlip>
        <a:defRPr sz="2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782943" indent="-254706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5"/>
        </a:buBlip>
        <a:defRPr sz="18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Blip>
          <a:blip r:embed="rId2"/>
        </a:buBlip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801767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6pPr>
      <a:lvl7pPr marL="3311180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7pPr>
      <a:lvl8pPr marL="3820592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8pPr>
      <a:lvl9pPr marL="4330004" indent="-254706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99302"/>
            <a:ext cx="806015" cy="873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167640"/>
            <a:ext cx="9024620" cy="1119082"/>
          </a:xfrm>
        </p:spPr>
        <p:txBody>
          <a:bodyPr/>
          <a:lstStyle/>
          <a:p>
            <a:r>
              <a:rPr lang="en-US" dirty="0" smtClean="0"/>
              <a:t>AARM Meeting (Mon. Mar. 4) discussion</a:t>
            </a:r>
            <a:r>
              <a:rPr lang="en-US" dirty="0"/>
              <a:t> </a:t>
            </a:r>
            <a:r>
              <a:rPr lang="en-US" dirty="0" smtClean="0"/>
              <a:t>on community low-background materials and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37" y="1228314"/>
            <a:ext cx="9005412" cy="66417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NEED: Many experiments have similar desires for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Low-background materials for detector construction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Assay of materials to screen against or determine background levels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-assay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counters,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</a:t>
            </a:r>
            <a:r>
              <a:rPr lang="en-US" dirty="0" smtClean="0"/>
              <a:t>spectroscopy, Radon </a:t>
            </a:r>
            <a:r>
              <a:rPr lang="en-US" dirty="0"/>
              <a:t>emanation, Neutron activation analysis (NAA</a:t>
            </a:r>
            <a:r>
              <a:rPr lang="en-US" dirty="0" smtClean="0"/>
              <a:t>), ICP-</a:t>
            </a:r>
            <a:r>
              <a:rPr lang="en-US" dirty="0"/>
              <a:t>MS, Laser Ablation-MS</a:t>
            </a:r>
            <a:r>
              <a:rPr lang="en-US" dirty="0" smtClean="0"/>
              <a:t>, GD-MS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Presented Consortium concept: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Science Board to organize specific community needs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Director organizes for the Science Board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Umbrella organization for ‘user’ community and Institutions doing R&amp;D of new techniques or providing measurement resources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Spirited discussion ensued: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Vision, Cost, Appeal to funding agencies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Does it subvert a University researcher’s buy-in to experiments?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Who determines what work is done (PIs or Science Board)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Intellectual property of experiments/PIs – “Giving away advantage”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Suggestion National Labs could provide services: “User facilities”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Community wants solution; discussion underway</a:t>
            </a:r>
          </a:p>
        </p:txBody>
      </p:sp>
    </p:spTree>
    <p:extLst>
      <p:ext uri="{BB962C8B-B14F-4D97-AF65-F5344CB8AC3E}">
        <p14:creationId xmlns:p14="http://schemas.microsoft.com/office/powerpoint/2010/main" val="3773559899"/>
      </p:ext>
    </p:extLst>
  </p:cSld>
  <p:clrMapOvr>
    <a:masterClrMapping/>
  </p:clrMapOvr>
</p:sld>
</file>

<file path=ppt/theme/theme1.xml><?xml version="1.0" encoding="utf-8"?>
<a:theme xmlns:a="http://schemas.openxmlformats.org/drawingml/2006/main" name="4_PNNL_PowerPoint_Template">
  <a:themeElements>
    <a:clrScheme name="PNNL_Presentation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NNL_PowerPoint_Template">
  <a:themeElements>
    <a:clrScheme name="PNNL_Presentation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NNL_PowerPoint_Template">
  <a:themeElements>
    <a:clrScheme name="PNNL_Presentation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C55B152710B4A8C10CC84FAEDD37E" ma:contentTypeVersion="5" ma:contentTypeDescription="Create a new document." ma:contentTypeScope="" ma:versionID="7e11354e017c2808ce0566d9365d124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d9f53027e0e86f806c5f46fb149790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8" nillable="true" ma:displayName="E-Mail Sender" ma:hidden="true" ma:internalName="EmailSender">
      <xsd:simpleType>
        <xsd:restriction base="dms:Note"/>
      </xsd:simpleType>
    </xsd:element>
    <xsd:element name="EmailTo" ma:index="9" nillable="true" ma:displayName="E-Mail To" ma:hidden="true" ma:internalName="EmailTo">
      <xsd:simpleType>
        <xsd:restriction base="dms:Note"/>
      </xsd:simpleType>
    </xsd:element>
    <xsd:element name="EmailCc" ma:index="10" nillable="true" ma:displayName="E-Mail Cc" ma:hidden="true" ma:internalName="EmailCc">
      <xsd:simpleType>
        <xsd:restriction base="dms:Note"/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DB5BB-A43C-44EE-BBA3-65BFD02DB011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8077013-D37E-47CD-8CD4-E14EDD152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5C72442-95E5-4B38-9DAA-D43AF90B7D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29093</TotalTime>
  <Words>177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4_PNNL_PowerPoint_Template</vt:lpstr>
      <vt:lpstr>PNNL_PowerPoint_Template</vt:lpstr>
      <vt:lpstr>1_PNNL_PowerPoint_Template</vt:lpstr>
      <vt:lpstr>AARM Meeting (Mon. Mar. 4) discussion on community low-background materials and assay</vt:lpstr>
    </vt:vector>
  </TitlesOfParts>
  <Manager/>
  <Company>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Majorana</dc:subject>
  <dc:creator/>
  <cp:keywords/>
  <dc:description/>
  <cp:lastModifiedBy>Orrell, John L</cp:lastModifiedBy>
  <cp:revision>892</cp:revision>
  <cp:lastPrinted>2011-05-29T18:39:26Z</cp:lastPrinted>
  <dcterms:created xsi:type="dcterms:W3CDTF">2011-06-13T20:59:25Z</dcterms:created>
  <dcterms:modified xsi:type="dcterms:W3CDTF">2013-03-07T22:38:02Z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0x010100136C55B152710B4A8C10CC84FAEDD37E</vt:lpwstr>
  </property>
</Properties>
</file>