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81C7-C906-A64A-93A2-69079CA3B56C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A7E5-416B-B14C-A349-0F8896DE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6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81C7-C906-A64A-93A2-69079CA3B56C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A7E5-416B-B14C-A349-0F8896DE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81C7-C906-A64A-93A2-69079CA3B56C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A7E5-416B-B14C-A349-0F8896DE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1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81C7-C906-A64A-93A2-69079CA3B56C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A7E5-416B-B14C-A349-0F8896DE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7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81C7-C906-A64A-93A2-69079CA3B56C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A7E5-416B-B14C-A349-0F8896DE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8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81C7-C906-A64A-93A2-69079CA3B56C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A7E5-416B-B14C-A349-0F8896DE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5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81C7-C906-A64A-93A2-69079CA3B56C}" type="datetimeFigureOut">
              <a:rPr lang="en-US" smtClean="0"/>
              <a:t>3/7/13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A7E5-416B-B14C-A349-0F8896DE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8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81C7-C906-A64A-93A2-69079CA3B56C}" type="datetimeFigureOut">
              <a:rPr lang="en-US" smtClean="0"/>
              <a:t>3/7/13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A7E5-416B-B14C-A349-0F8896DE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5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81C7-C906-A64A-93A2-69079CA3B56C}" type="datetimeFigureOut">
              <a:rPr lang="en-US" smtClean="0"/>
              <a:t>3/7/13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A7E5-416B-B14C-A349-0F8896DE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8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81C7-C906-A64A-93A2-69079CA3B56C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A7E5-416B-B14C-A349-0F8896DE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8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81C7-C906-A64A-93A2-69079CA3B56C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A7E5-416B-B14C-A349-0F8896DE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4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F81C7-C906-A64A-93A2-69079CA3B56C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9A7E5-416B-B14C-A349-0F8896DE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3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543" y="748508"/>
            <a:ext cx="8865457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u="sng" dirty="0" smtClean="0">
              <a:solidFill>
                <a:srgbClr val="800000"/>
              </a:solidFill>
            </a:endParaRPr>
          </a:p>
          <a:p>
            <a:endParaRPr lang="en-US" u="sng" dirty="0" smtClean="0">
              <a:solidFill>
                <a:srgbClr val="800000"/>
              </a:solidFill>
            </a:endParaRPr>
          </a:p>
          <a:p>
            <a:r>
              <a:rPr lang="en-US" u="sng" dirty="0" smtClean="0">
                <a:solidFill>
                  <a:srgbClr val="800000"/>
                </a:solidFill>
              </a:rPr>
              <a:t>Steve Ritz’ List:  Some </a:t>
            </a:r>
            <a:r>
              <a:rPr lang="en-US" u="sng" dirty="0">
                <a:solidFill>
                  <a:srgbClr val="800000"/>
                </a:solidFill>
              </a:rPr>
              <a:t>Suggested Questions to Address in the </a:t>
            </a:r>
            <a:r>
              <a:rPr lang="en-US" u="sng" dirty="0" smtClean="0">
                <a:solidFill>
                  <a:srgbClr val="800000"/>
                </a:solidFill>
              </a:rPr>
              <a:t>Reports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are the main scientific opportunities foreseen in this </a:t>
            </a:r>
            <a:r>
              <a:rPr lang="en-US" dirty="0" smtClean="0"/>
              <a:t>subfield?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do they connect with other areas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inputs are needed, and are possible branch points using the inputs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the exciting big-risk – big-payoff topics that may not be getting sufficient attention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technical breakthroughs and/or facilities are required, and on what timescale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are the major issues facing this subfield, and how may they be addressed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scale of resources are required and when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is </a:t>
            </a:r>
            <a:r>
              <a:rPr lang="en-US" dirty="0"/>
              <a:t>there redundancy that must be addressed?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criteria might be used to set priorities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823" y="-4"/>
            <a:ext cx="88055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							DISCUSSION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Will the Working Group Plans achieve the goals we want?</a:t>
            </a:r>
          </a:p>
          <a:p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Are there missing pieces?     Are there Suggestions for Improvements?</a:t>
            </a:r>
          </a:p>
          <a:p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		How can we get more people involved?  And working...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209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548" y="16922"/>
            <a:ext cx="8733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Condensed from Bernard’s 2 page </a:t>
            </a:r>
            <a:r>
              <a:rPr lang="en-US" b="1" dirty="0" err="1" smtClean="0">
                <a:solidFill>
                  <a:srgbClr val="800000"/>
                </a:solidFill>
              </a:rPr>
              <a:t>writeup</a:t>
            </a:r>
            <a:r>
              <a:rPr lang="en-US" b="1" dirty="0" smtClean="0">
                <a:solidFill>
                  <a:srgbClr val="800000"/>
                </a:solidFill>
              </a:rPr>
              <a:t> on G3 dark matter for the Facilities Sub panel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822" y="479266"/>
            <a:ext cx="8748649" cy="646331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Generation 3 Definition</a:t>
            </a:r>
            <a:r>
              <a:rPr lang="en-US" dirty="0" smtClean="0"/>
              <a:t>: PASAG (2009) =  10</a:t>
            </a:r>
            <a:r>
              <a:rPr lang="en-US" baseline="30000" dirty="0"/>
              <a:t>-47 </a:t>
            </a:r>
            <a:r>
              <a:rPr lang="en-US" dirty="0"/>
              <a:t>cm</a:t>
            </a:r>
            <a:r>
              <a:rPr lang="en-US" baseline="30000" dirty="0"/>
              <a:t>2</a:t>
            </a:r>
            <a:r>
              <a:rPr lang="en-US" dirty="0"/>
              <a:t>/</a:t>
            </a:r>
            <a:r>
              <a:rPr lang="en-US" dirty="0" smtClean="0"/>
              <a:t>nucleon (SI, ~60 </a:t>
            </a:r>
            <a:r>
              <a:rPr lang="en-US" dirty="0" err="1" smtClean="0"/>
              <a:t>GeV</a:t>
            </a:r>
            <a:r>
              <a:rPr lang="en-US" dirty="0" smtClean="0"/>
              <a:t>/c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Redefine:</a:t>
            </a:r>
            <a:r>
              <a:rPr lang="en-US" dirty="0" smtClean="0"/>
              <a:t> the </a:t>
            </a:r>
            <a:r>
              <a:rPr lang="en-US" dirty="0"/>
              <a:t>class of </a:t>
            </a:r>
            <a:r>
              <a:rPr lang="en-US" dirty="0" smtClean="0"/>
              <a:t>experiments described </a:t>
            </a:r>
            <a:r>
              <a:rPr lang="en-US" dirty="0"/>
              <a:t>as a follow-up to </a:t>
            </a:r>
            <a:r>
              <a:rPr lang="en-US" dirty="0" smtClean="0"/>
              <a:t>“</a:t>
            </a:r>
            <a:r>
              <a:rPr lang="en-US" dirty="0"/>
              <a:t>Generation-2” (G2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822" y="1485726"/>
            <a:ext cx="8733673" cy="2585323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Various scenarios </a:t>
            </a:r>
            <a:r>
              <a:rPr lang="en-US" dirty="0" smtClean="0"/>
              <a:t>change the nature of the G3 “facility”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/>
              <a:t>Direct Detection discovery </a:t>
            </a:r>
            <a:r>
              <a:rPr lang="en-US" dirty="0" smtClean="0">
                <a:sym typeface="Wingdings"/>
              </a:rPr>
              <a:t> </a:t>
            </a:r>
            <a:r>
              <a:rPr lang="en-US" dirty="0" smtClean="0"/>
              <a:t>large </a:t>
            </a:r>
            <a:r>
              <a:rPr lang="en-US" dirty="0"/>
              <a:t>statistics </a:t>
            </a:r>
            <a:r>
              <a:rPr lang="en-US" dirty="0" smtClean="0"/>
              <a:t>essential </a:t>
            </a:r>
            <a:r>
              <a:rPr lang="en-US" dirty="0"/>
              <a:t>to establish the nature of </a:t>
            </a:r>
            <a:r>
              <a:rPr lang="en-US" dirty="0" smtClean="0"/>
              <a:t>those particles (mass </a:t>
            </a:r>
            <a:r>
              <a:rPr lang="en-US" dirty="0"/>
              <a:t>and cross section), link the signal to the galaxy </a:t>
            </a:r>
            <a:r>
              <a:rPr lang="en-US" dirty="0" smtClean="0"/>
              <a:t>with modulation and directionality,  </a:t>
            </a:r>
            <a:r>
              <a:rPr lang="en-US" dirty="0"/>
              <a:t>measure the velocity distribution in </a:t>
            </a:r>
            <a:r>
              <a:rPr lang="en-US" dirty="0" smtClean="0"/>
              <a:t>the galactic </a:t>
            </a:r>
            <a:r>
              <a:rPr lang="en-US" dirty="0"/>
              <a:t>halo. 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ii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 smtClean="0"/>
              <a:t>LHC </a:t>
            </a:r>
            <a:r>
              <a:rPr lang="en-US" dirty="0"/>
              <a:t>or indirect </a:t>
            </a:r>
            <a:r>
              <a:rPr lang="en-US" dirty="0" smtClean="0"/>
              <a:t>experiment evidence </a:t>
            </a:r>
            <a:r>
              <a:rPr lang="en-US" dirty="0"/>
              <a:t>(gamma ray satellites and Atmospheric</a:t>
            </a:r>
          </a:p>
          <a:p>
            <a:r>
              <a:rPr lang="en-US" dirty="0"/>
              <a:t>Cerenkov arrays, Ice Cube) </a:t>
            </a:r>
            <a:r>
              <a:rPr lang="en-US" dirty="0" err="1" smtClean="0"/>
              <a:t>withOUT</a:t>
            </a:r>
            <a:r>
              <a:rPr lang="en-US" dirty="0" smtClean="0"/>
              <a:t> G2 validation </a:t>
            </a:r>
            <a:r>
              <a:rPr lang="en-US" dirty="0" smtClean="0">
                <a:sym typeface="Wingdings"/>
              </a:rPr>
              <a:t> improve sensitivity of </a:t>
            </a:r>
            <a:r>
              <a:rPr lang="en-US" dirty="0" smtClean="0"/>
              <a:t>direct </a:t>
            </a:r>
            <a:r>
              <a:rPr lang="en-US" dirty="0"/>
              <a:t>detection </a:t>
            </a:r>
            <a:r>
              <a:rPr lang="en-US" dirty="0" smtClean="0"/>
              <a:t>to </a:t>
            </a:r>
            <a:r>
              <a:rPr lang="en-US" dirty="0"/>
              <a:t>help in characterizing the origin of such a signal. 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iii) </a:t>
            </a:r>
            <a:r>
              <a:rPr lang="en-US" dirty="0" smtClean="0"/>
              <a:t>No signal anywhere </a:t>
            </a:r>
            <a:r>
              <a:rPr lang="en-US" dirty="0" smtClean="0">
                <a:sym typeface="Wingdings"/>
              </a:rPr>
              <a:t> </a:t>
            </a:r>
            <a:r>
              <a:rPr lang="en-US" dirty="0" smtClean="0"/>
              <a:t> order of magnitude better than G2 required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iv) </a:t>
            </a:r>
            <a:r>
              <a:rPr lang="en-US" dirty="0" smtClean="0"/>
              <a:t>Advances and ideas from the theory frontier may </a:t>
            </a:r>
            <a:r>
              <a:rPr lang="en-US" dirty="0" smtClean="0"/>
              <a:t>suggest complex WIMP scenarios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2798" y="4346627"/>
            <a:ext cx="8733673" cy="36933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Maintain US leadership </a:t>
            </a:r>
            <a:r>
              <a:rPr lang="en-US" dirty="0" smtClean="0"/>
              <a:t>in DM </a:t>
            </a:r>
            <a:r>
              <a:rPr lang="en-US" dirty="0" smtClean="0">
                <a:sym typeface="Wingdings"/>
              </a:rPr>
              <a:t> US responsibility for at least TWO detectors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3768" y="5020314"/>
            <a:ext cx="8733673" cy="1477328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Cost:</a:t>
            </a:r>
            <a:r>
              <a:rPr lang="en-US" dirty="0"/>
              <a:t> </a:t>
            </a:r>
            <a:r>
              <a:rPr lang="en-US" dirty="0" smtClean="0"/>
              <a:t>DUSEL Engineering studies:   ~ $</a:t>
            </a:r>
            <a:r>
              <a:rPr lang="en-US" dirty="0"/>
              <a:t>100M per </a:t>
            </a:r>
            <a:r>
              <a:rPr lang="en-US" dirty="0" smtClean="0"/>
              <a:t>Gen-</a:t>
            </a:r>
            <a:r>
              <a:rPr lang="en-US" dirty="0"/>
              <a:t>3 </a:t>
            </a:r>
            <a:r>
              <a:rPr lang="en-US" dirty="0" smtClean="0"/>
              <a:t>detector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 </a:t>
            </a:r>
            <a:r>
              <a:rPr lang="en-US" dirty="0" smtClean="0"/>
              <a:t>~</a:t>
            </a:r>
            <a:r>
              <a:rPr lang="en-US" dirty="0"/>
              <a:t>$200M for </a:t>
            </a:r>
            <a:r>
              <a:rPr lang="en-US" dirty="0" smtClean="0"/>
              <a:t>two</a:t>
            </a:r>
          </a:p>
          <a:p>
            <a:r>
              <a:rPr lang="en-US" dirty="0"/>
              <a:t>	</a:t>
            </a:r>
            <a:r>
              <a:rPr lang="en-US" dirty="0" smtClean="0"/>
              <a:t>											       (with generous </a:t>
            </a:r>
            <a:r>
              <a:rPr lang="en-US" dirty="0"/>
              <a:t>contingency</a:t>
            </a:r>
            <a:r>
              <a:rPr lang="en-US" dirty="0" smtClean="0"/>
              <a:t>) </a:t>
            </a:r>
          </a:p>
          <a:p>
            <a:r>
              <a:rPr lang="en-US" dirty="0" smtClean="0"/>
              <a:t>Foreign </a:t>
            </a:r>
            <a:r>
              <a:rPr lang="en-US" dirty="0"/>
              <a:t>participation may decrease this number by ~30%.</a:t>
            </a:r>
          </a:p>
          <a:p>
            <a:r>
              <a:rPr lang="en-US" dirty="0"/>
              <a:t>E</a:t>
            </a:r>
            <a:r>
              <a:rPr lang="en-US" dirty="0" smtClean="0"/>
              <a:t>xcavation of a </a:t>
            </a:r>
            <a:r>
              <a:rPr lang="en-US" dirty="0"/>
              <a:t>new cavity in one of the existing underground </a:t>
            </a:r>
            <a:r>
              <a:rPr lang="en-US" dirty="0" smtClean="0"/>
              <a:t>laboratories </a:t>
            </a:r>
            <a:r>
              <a:rPr lang="en-US" dirty="0"/>
              <a:t>may require an </a:t>
            </a:r>
            <a:r>
              <a:rPr lang="en-US" dirty="0" smtClean="0"/>
              <a:t>additional investment </a:t>
            </a:r>
            <a:r>
              <a:rPr lang="en-US" dirty="0"/>
              <a:t>of $50M to $200M (to be amortized over the duration of the facility).</a:t>
            </a:r>
          </a:p>
        </p:txBody>
      </p:sp>
    </p:spTree>
    <p:extLst>
      <p:ext uri="{BB962C8B-B14F-4D97-AF65-F5344CB8AC3E}">
        <p14:creationId xmlns:p14="http://schemas.microsoft.com/office/powerpoint/2010/main" val="260007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336</Words>
  <Application>Microsoft Macintosh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Priscilla Cushman</dc:creator>
  <cp:lastModifiedBy>Priscilla Cushman</cp:lastModifiedBy>
  <cp:revision>5</cp:revision>
  <dcterms:created xsi:type="dcterms:W3CDTF">2013-03-08T04:49:09Z</dcterms:created>
  <dcterms:modified xsi:type="dcterms:W3CDTF">2013-03-08T14:13:21Z</dcterms:modified>
</cp:coreProperties>
</file>