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4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2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8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9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6DDD4-FAC1-CB45-91DE-729411FF916A}" type="datetimeFigureOut">
              <a:rPr lang="en-US" smtClean="0"/>
              <a:t>3/6/13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6ACE-5D1C-364E-BF8F-367FAF4F2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4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935" y="2865437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(5) Inflation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(6) Neutrinos in the cosmos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Topical </a:t>
            </a:r>
            <a:r>
              <a:rPr lang="en-US" sz="3600" dirty="0"/>
              <a:t>Conveners: John </a:t>
            </a:r>
            <a:r>
              <a:rPr lang="en-US" sz="3600" dirty="0" err="1"/>
              <a:t>Carlstrom</a:t>
            </a:r>
            <a:r>
              <a:rPr lang="en-US" sz="3600" dirty="0"/>
              <a:t> and Adrian </a:t>
            </a:r>
            <a:r>
              <a:rPr lang="en-US" sz="3600" dirty="0" smtClean="0"/>
              <a:t>Lee (+ Sarah Church and Scott </a:t>
            </a:r>
            <a:r>
              <a:rPr lang="en-US" sz="3600" dirty="0" err="1" smtClean="0"/>
              <a:t>Dodelson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4907" y="36004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8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we should </a:t>
            </a:r>
            <a:r>
              <a:rPr lang="en-US" dirty="0" smtClean="0"/>
              <a:t>answer for each of these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43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science opportunities?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Specific benchmarks?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facilities/capabilities needed to reach the science goals?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Includes the entirety of the experiment – hardware, data acquisition, analysis and interpretation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Which of these exist or are in development?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What new developments are needed to enable the next generation of capabilities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Develop, or provide a framework for development, of </a:t>
            </a:r>
            <a:r>
              <a:rPr lang="en-US" dirty="0" smtClean="0"/>
              <a:t>a roadmap to achieve the science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2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1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Specific Questions for the Inflation</a:t>
            </a:r>
            <a:r>
              <a:rPr lang="en-US" dirty="0" smtClean="0"/>
              <a:t> Sub-Group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445"/>
            <a:ext cx="8229600" cy="512134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CMB polarization experiments are sensitive to B-modes and running of the spectral index; both CMB and large scale structure surveys probe primordial non-</a:t>
            </a:r>
            <a:r>
              <a:rPr lang="en-US" dirty="0" err="1" smtClean="0"/>
              <a:t>gaussianity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What are the opportunities that will help us understand the physics driving inflation? </a:t>
            </a:r>
          </a:p>
          <a:p>
            <a:r>
              <a:rPr lang="en-US" dirty="0" smtClean="0"/>
              <a:t>What is the interesting parameter space for CMB polarization and non-</a:t>
            </a:r>
            <a:r>
              <a:rPr lang="en-US" dirty="0" err="1" smtClean="0"/>
              <a:t>gaussianity</a:t>
            </a:r>
            <a:r>
              <a:rPr lang="en-US" dirty="0" smtClean="0"/>
              <a:t> measurements? </a:t>
            </a:r>
          </a:p>
          <a:p>
            <a:r>
              <a:rPr lang="en-US" dirty="0" smtClean="0"/>
              <a:t>How do we coordinate the expertise from the diverse experiments that comprise the current generation to build the best possible next generation </a:t>
            </a:r>
            <a:r>
              <a:rPr lang="en-US" dirty="0" smtClean="0"/>
              <a:t>experiments? </a:t>
            </a:r>
            <a:endParaRPr lang="en-US" dirty="0" smtClean="0"/>
          </a:p>
          <a:p>
            <a:r>
              <a:rPr lang="en-US" dirty="0" smtClean="0"/>
              <a:t>How should we exploit the synergies between </a:t>
            </a:r>
            <a:r>
              <a:rPr lang="en-US" dirty="0" smtClean="0"/>
              <a:t>the CMB, LSS surveys and other </a:t>
            </a:r>
            <a:r>
              <a:rPr lang="en-US" dirty="0" smtClean="0"/>
              <a:t>probes for this </a:t>
            </a:r>
            <a:r>
              <a:rPr lang="en-US" dirty="0" smtClean="0"/>
              <a:t>science?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05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for the </a:t>
            </a:r>
            <a:r>
              <a:rPr lang="en-US" dirty="0" smtClean="0"/>
              <a:t>Neutrinos Subgroup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Astrophysical Measurements </a:t>
            </a:r>
            <a:r>
              <a:rPr lang="en-US" dirty="0" smtClean="0"/>
              <a:t>of the </a:t>
            </a:r>
            <a:r>
              <a:rPr lang="en-US" dirty="0" smtClean="0"/>
              <a:t>CMB </a:t>
            </a:r>
            <a:r>
              <a:rPr lang="en-US" dirty="0" smtClean="0"/>
              <a:t>and </a:t>
            </a:r>
            <a:r>
              <a:rPr lang="en-US" dirty="0" smtClean="0"/>
              <a:t>Galaxy and Lyman alpha surveys can place bounds on the sum of the neutrino masses and the number of neutrino species.</a:t>
            </a:r>
          </a:p>
          <a:p>
            <a:r>
              <a:rPr lang="en-US" dirty="0" smtClean="0"/>
              <a:t>What is the appropriate set of benchmarks for this measurement?</a:t>
            </a:r>
          </a:p>
          <a:p>
            <a:r>
              <a:rPr lang="en-US" dirty="0" smtClean="0"/>
              <a:t>What is the best set of opportunities to reach this level over the next decade? </a:t>
            </a:r>
          </a:p>
          <a:p>
            <a:r>
              <a:rPr lang="en-US" dirty="0" smtClean="0"/>
              <a:t>How do these observations complement the current accelerator-based neutrino program including searches for sterile neutrinos?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7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28"/>
            <a:ext cx="8229600" cy="7210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Work and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0381"/>
            <a:ext cx="8229600" cy="4798575"/>
          </a:xfrm>
        </p:spPr>
        <p:txBody>
          <a:bodyPr>
            <a:normAutofit/>
          </a:bodyPr>
          <a:lstStyle/>
          <a:p>
            <a:r>
              <a:rPr lang="en-US" dirty="0" smtClean="0"/>
              <a:t>~20 page document </a:t>
            </a:r>
            <a:r>
              <a:rPr lang="en-US" dirty="0" smtClean="0"/>
              <a:t>per sub-group to </a:t>
            </a:r>
            <a:r>
              <a:rPr lang="en-US" dirty="0" smtClean="0"/>
              <a:t>CF5 conveners, that will provide input into the CF5 summary document.</a:t>
            </a:r>
          </a:p>
          <a:p>
            <a:r>
              <a:rPr lang="en-US" dirty="0" smtClean="0"/>
              <a:t>At this workshop identify</a:t>
            </a:r>
          </a:p>
          <a:p>
            <a:pPr lvl="1"/>
            <a:r>
              <a:rPr lang="en-US" dirty="0" smtClean="0"/>
              <a:t>Preliminary answers to the lists of questions</a:t>
            </a:r>
          </a:p>
          <a:p>
            <a:pPr lvl="1"/>
            <a:r>
              <a:rPr lang="en-US" dirty="0" smtClean="0"/>
              <a:t>Outstanding </a:t>
            </a:r>
            <a:r>
              <a:rPr lang="en-US" dirty="0" smtClean="0"/>
              <a:t>issues and questions and timescales/procedures for answering them</a:t>
            </a:r>
          </a:p>
          <a:p>
            <a:pPr lvl="1"/>
            <a:r>
              <a:rPr lang="en-US" dirty="0" smtClean="0"/>
              <a:t>Develop the document outlines </a:t>
            </a:r>
            <a:r>
              <a:rPr lang="en-US" dirty="0" smtClean="0"/>
              <a:t>and </a:t>
            </a:r>
            <a:r>
              <a:rPr lang="en-US" dirty="0" smtClean="0"/>
              <a:t>make appropriate </a:t>
            </a:r>
            <a:r>
              <a:rPr lang="en-US" dirty="0" smtClean="0"/>
              <a:t>writing </a:t>
            </a:r>
            <a:r>
              <a:rPr lang="en-US" dirty="0" smtClean="0"/>
              <a:t>assignments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592" y="5370090"/>
            <a:ext cx="85190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Note: Focused </a:t>
            </a:r>
            <a:r>
              <a:rPr lang="en-US" sz="2800" dirty="0">
                <a:solidFill>
                  <a:srgbClr val="800000"/>
                </a:solidFill>
              </a:rPr>
              <a:t>meeting on the CMB related work </a:t>
            </a:r>
            <a:r>
              <a:rPr lang="en-US" sz="2800" dirty="0" smtClean="0">
                <a:solidFill>
                  <a:srgbClr val="800000"/>
                </a:solidFill>
              </a:rPr>
              <a:t>-- May 29</a:t>
            </a:r>
            <a:r>
              <a:rPr lang="en-US" sz="2800" baseline="30000" dirty="0" smtClean="0">
                <a:solidFill>
                  <a:srgbClr val="800000"/>
                </a:solidFill>
              </a:rPr>
              <a:t>th</a:t>
            </a:r>
            <a:r>
              <a:rPr lang="en-US" sz="2800" dirty="0" smtClean="0">
                <a:solidFill>
                  <a:srgbClr val="800000"/>
                </a:solidFill>
              </a:rPr>
              <a:t> (TBC) </a:t>
            </a:r>
            <a:r>
              <a:rPr lang="en-US" sz="2800" dirty="0">
                <a:solidFill>
                  <a:srgbClr val="800000"/>
                </a:solidFill>
              </a:rPr>
              <a:t>at </a:t>
            </a:r>
            <a:r>
              <a:rPr lang="en-US" sz="2800" dirty="0" smtClean="0">
                <a:solidFill>
                  <a:srgbClr val="800000"/>
                </a:solidFill>
              </a:rPr>
              <a:t>Argonne.  Contact John </a:t>
            </a:r>
            <a:r>
              <a:rPr lang="en-US" sz="2800" dirty="0" err="1" smtClean="0">
                <a:solidFill>
                  <a:srgbClr val="800000"/>
                </a:solidFill>
              </a:rPr>
              <a:t>Carlstrom</a:t>
            </a:r>
            <a:r>
              <a:rPr lang="en-US" sz="2800" dirty="0" smtClean="0">
                <a:solidFill>
                  <a:srgbClr val="800000"/>
                </a:solidFill>
              </a:rPr>
              <a:t> if you would like </a:t>
            </a:r>
            <a:r>
              <a:rPr lang="en-US" sz="2800" dirty="0">
                <a:solidFill>
                  <a:srgbClr val="800000"/>
                </a:solidFill>
              </a:rPr>
              <a:t>to attend (</a:t>
            </a:r>
            <a:r>
              <a:rPr lang="en-US" sz="2800" dirty="0" err="1">
                <a:solidFill>
                  <a:srgbClr val="800000"/>
                </a:solidFill>
              </a:rPr>
              <a:t>jc@</a:t>
            </a:r>
            <a:r>
              <a:rPr lang="en-US" sz="2800" dirty="0" err="1" smtClean="0">
                <a:solidFill>
                  <a:srgbClr val="800000"/>
                </a:solidFill>
              </a:rPr>
              <a:t>kicp.uchicago.edu</a:t>
            </a:r>
            <a:r>
              <a:rPr lang="en-US" sz="2800" dirty="0" smtClean="0">
                <a:solidFill>
                  <a:srgbClr val="800000"/>
                </a:solidFill>
              </a:rPr>
              <a:t>).</a:t>
            </a:r>
            <a:endParaRPr lang="en-US" sz="2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9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366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(5) Inflation  (6) Neutrinos in the cosmos   Topical Conveners: John Carlstrom and Adrian Lee (+ Sarah Church and Scott Dodelson)  </vt:lpstr>
      <vt:lpstr>Questions we should answer for each of these topics</vt:lpstr>
      <vt:lpstr>Specific Questions for the Inflation Sub-Group</vt:lpstr>
      <vt:lpstr>Questions for the Neutrinos Subgroup</vt:lpstr>
      <vt:lpstr>Future Work and Deliverables</vt:lpstr>
    </vt:vector>
  </TitlesOfParts>
  <Company>Stanford Univeristy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(Topical Conveners: John Carlstrom and Adrian Lee) </dc:title>
  <dc:creator>Sarah Church</dc:creator>
  <cp:lastModifiedBy>Sarah Church</cp:lastModifiedBy>
  <cp:revision>10</cp:revision>
  <dcterms:created xsi:type="dcterms:W3CDTF">2013-03-05T20:34:44Z</dcterms:created>
  <dcterms:modified xsi:type="dcterms:W3CDTF">2013-03-06T17:21:42Z</dcterms:modified>
</cp:coreProperties>
</file>