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il%20Documents\Snowmass2013\Worksheet%20in%20USUndergrou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Sheet2!$A$1:$A$9</c:f>
              <c:strCache>
                <c:ptCount val="9"/>
                <c:pt idx="0">
                  <c:v>United States</c:v>
                </c:pt>
                <c:pt idx="1">
                  <c:v>Europe</c:v>
                </c:pt>
                <c:pt idx="2">
                  <c:v>China</c:v>
                </c:pt>
                <c:pt idx="3">
                  <c:v>Antarctica</c:v>
                </c:pt>
                <c:pt idx="4">
                  <c:v>Canada</c:v>
                </c:pt>
                <c:pt idx="5">
                  <c:v>Japan</c:v>
                </c:pt>
                <c:pt idx="6">
                  <c:v>Korea</c:v>
                </c:pt>
                <c:pt idx="7">
                  <c:v>India</c:v>
                </c:pt>
                <c:pt idx="8">
                  <c:v>South America</c:v>
                </c:pt>
              </c:strCache>
            </c:strRef>
          </c:cat>
          <c:val>
            <c:numRef>
              <c:f>Sheet2!$B$1:$B$9</c:f>
              <c:numCache>
                <c:formatCode>General</c:formatCode>
                <c:ptCount val="9"/>
                <c:pt idx="0">
                  <c:v>490</c:v>
                </c:pt>
                <c:pt idx="1">
                  <c:v>182</c:v>
                </c:pt>
                <c:pt idx="2">
                  <c:v>99</c:v>
                </c:pt>
                <c:pt idx="3">
                  <c:v>94</c:v>
                </c:pt>
                <c:pt idx="4" formatCode="0">
                  <c:v>92</c:v>
                </c:pt>
                <c:pt idx="5">
                  <c:v>66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6DD8-1FCA-4CCE-A082-9C11B95F575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BDC89-77FE-4FA6-94AA-AE9C6D8403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getFile.py/access?contribId=16&amp;sessionId=4&amp;resId=0&amp;materialId=slides&amp;confId=652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getFile.py/access?contribId=7&amp;sessionId=3&amp;resId=0&amp;materialId=slides&amp;confId=65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Underground Capabilities</a:t>
            </a:r>
            <a:br>
              <a:rPr lang="en-US" dirty="0" smtClean="0"/>
            </a:br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G. D. Gilchriese</a:t>
            </a:r>
          </a:p>
          <a:p>
            <a:r>
              <a:rPr lang="en-US" dirty="0" smtClean="0"/>
              <a:t>On behalf of the Working Group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6,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36613" y="6352401"/>
            <a:ext cx="3460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2"/>
              </a:rPr>
              <a:t>Longer version of this talk at DURA Meeting March 5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NAF1 – on underground facilities to support very large detectors for neutrino physics, proton decay and other science requiring detectors of the multi-kiloton scale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NAF1 conveners: K. </a:t>
            </a:r>
            <a:r>
              <a:rPr lang="en-US" dirty="0" err="1" smtClean="0"/>
              <a:t>Heeger</a:t>
            </a:r>
            <a:r>
              <a:rPr lang="en-US" dirty="0" smtClean="0"/>
              <a:t> (Wisconsin), K. </a:t>
            </a:r>
            <a:r>
              <a:rPr lang="en-US" dirty="0" err="1" smtClean="0"/>
              <a:t>Scholberg</a:t>
            </a:r>
            <a:r>
              <a:rPr lang="en-US" dirty="0" smtClean="0"/>
              <a:t> (Duke), H. </a:t>
            </a:r>
            <a:r>
              <a:rPr lang="en-US" dirty="0" err="1" smtClean="0"/>
              <a:t>Sobel</a:t>
            </a:r>
            <a:r>
              <a:rPr lang="en-US" dirty="0" smtClean="0"/>
              <a:t> (Irvine)</a:t>
            </a:r>
            <a:endParaRPr lang="en-US" dirty="0"/>
          </a:p>
          <a:p>
            <a:pPr lvl="0"/>
            <a:r>
              <a:rPr lang="en-US" dirty="0"/>
              <a:t>NAF2 – on underground facilities for dark matter experiments, </a:t>
            </a:r>
            <a:r>
              <a:rPr lang="en-US" dirty="0" err="1"/>
              <a:t>neutrinoless</a:t>
            </a:r>
            <a:r>
              <a:rPr lang="en-US" dirty="0"/>
              <a:t> double beta decay experiments, underground accelerators for nuclear </a:t>
            </a:r>
            <a:r>
              <a:rPr lang="en-US" dirty="0" smtClean="0"/>
              <a:t>astrophysics or other physics, </a:t>
            </a:r>
            <a:r>
              <a:rPr lang="en-US" dirty="0"/>
              <a:t>low background assay of materials and related </a:t>
            </a:r>
            <a:r>
              <a:rPr lang="en-US" dirty="0" smtClean="0"/>
              <a:t>topics.</a:t>
            </a:r>
          </a:p>
          <a:p>
            <a:pPr lvl="1"/>
            <a:r>
              <a:rPr lang="en-US" dirty="0" smtClean="0"/>
              <a:t>NAF2 </a:t>
            </a:r>
            <a:r>
              <a:rPr lang="en-US" dirty="0"/>
              <a:t>conveners: P. </a:t>
            </a:r>
            <a:r>
              <a:rPr lang="en-US" dirty="0" smtClean="0"/>
              <a:t>Cushman (</a:t>
            </a:r>
            <a:r>
              <a:rPr lang="en-US" dirty="0"/>
              <a:t>Minnesota), J. </a:t>
            </a:r>
            <a:r>
              <a:rPr lang="en-US" dirty="0" smtClean="0"/>
              <a:t>Klein (</a:t>
            </a:r>
            <a:r>
              <a:rPr lang="en-US" dirty="0"/>
              <a:t>Pennsylvania), M. </a:t>
            </a:r>
            <a:r>
              <a:rPr lang="en-US" dirty="0" err="1" smtClean="0"/>
              <a:t>Witherell</a:t>
            </a:r>
            <a:r>
              <a:rPr lang="en-US" dirty="0" smtClean="0"/>
              <a:t> (</a:t>
            </a:r>
            <a:r>
              <a:rPr lang="en-US" dirty="0"/>
              <a:t>Santa Barbara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Underground facilities in support of instrumentation development in both working groups</a:t>
            </a:r>
          </a:p>
          <a:p>
            <a:pPr lvl="1"/>
            <a:r>
              <a:rPr lang="en-US" dirty="0" smtClean="0"/>
              <a:t>Conveners, contact with Instrumentation: P. Cushman (Minnesota), M. Gilchriese (LBNL</a:t>
            </a:r>
            <a:r>
              <a:rPr lang="en-US" dirty="0" smtClean="0"/>
              <a:t>). </a:t>
            </a:r>
            <a:r>
              <a:rPr lang="en-US" dirty="0" smtClean="0">
                <a:hlinkClick r:id="rId2"/>
              </a:rPr>
              <a:t>Talk at DURA Meeting March 5</a:t>
            </a:r>
            <a:endParaRPr lang="en-US" dirty="0" smtClean="0"/>
          </a:p>
          <a:p>
            <a:r>
              <a:rPr lang="en-US" dirty="0" smtClean="0"/>
              <a:t>Neutrinos and society</a:t>
            </a:r>
          </a:p>
          <a:p>
            <a:pPr lvl="1"/>
            <a:r>
              <a:rPr lang="en-US" dirty="0" smtClean="0"/>
              <a:t>Convener is A. Bernstein (LLNL), potential connections with underground capabilities.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Assess the status and potential plans for underground facilities worldwide, with particular attention to the current and planned role of U.S. scientists;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Answer the following question in conjunction with the relevant Cosmic Frontier, Intensity Frontier and Instrumentation Frontier working groups – how will the existing or planned </a:t>
            </a:r>
            <a:r>
              <a:rPr lang="en-US" dirty="0" smtClean="0"/>
              <a:t>underground facilities </a:t>
            </a:r>
            <a:r>
              <a:rPr lang="en-US" dirty="0"/>
              <a:t>meet the needs of US scientists and their scientific goals over the next 10 – 15 </a:t>
            </a:r>
            <a:r>
              <a:rPr lang="en-US" dirty="0" smtClean="0"/>
              <a:t>years (to about 2025)?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Address future U.S. organizational aspects for underground facilities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Have asked (or in few cases will ask) for status and plans for world-wide underground facilities (also South Pole). Will be summarized in report.</a:t>
            </a:r>
          </a:p>
          <a:p>
            <a:r>
              <a:rPr lang="en-US" dirty="0" smtClean="0"/>
              <a:t>Quantify U.S. scientists at underground facilities.</a:t>
            </a:r>
          </a:p>
          <a:p>
            <a:r>
              <a:rPr lang="en-US" dirty="0" smtClean="0"/>
              <a:t>Have met by phone with heads of the four U.S. underground facilities(KURF, Soudan, SURF, WIPP) and South Pole.</a:t>
            </a:r>
          </a:p>
          <a:p>
            <a:pPr lvl="1"/>
            <a:r>
              <a:rPr lang="en-US" dirty="0" smtClean="0"/>
              <a:t>Presentations to working group of status and roadmap</a:t>
            </a:r>
          </a:p>
          <a:p>
            <a:pPr lvl="1"/>
            <a:r>
              <a:rPr lang="en-US" dirty="0" smtClean="0"/>
              <a:t>Thoughts on organization of U.S. underground science and </a:t>
            </a:r>
            <a:r>
              <a:rPr lang="en-US" dirty="0" smtClean="0"/>
              <a:t>facilities. Discussed also yesterday at DURA meeting.</a:t>
            </a:r>
            <a:endParaRPr lang="en-US" dirty="0" smtClean="0"/>
          </a:p>
          <a:p>
            <a:r>
              <a:rPr lang="en-US" dirty="0" smtClean="0"/>
              <a:t>Future activities TBD after this meeting</a:t>
            </a:r>
            <a:r>
              <a:rPr lang="en-US" dirty="0" smtClean="0"/>
              <a:t>. Likely phone discussions with non – U.S. lab heads, key stakeholders</a:t>
            </a:r>
            <a:endParaRPr lang="en-US" dirty="0" smtClean="0"/>
          </a:p>
          <a:p>
            <a:r>
              <a:rPr lang="en-US" dirty="0" smtClean="0"/>
              <a:t>Planning on “Snowmass” summary document</a:t>
            </a:r>
            <a:r>
              <a:rPr lang="en-US" dirty="0" smtClean="0"/>
              <a:t>. Outline circulated to the working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288C-3F8A-4772-97EA-38BD0753912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76800"/>
            <a:ext cx="329744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U.S. Scientists Underground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/>
          <a:lstStyle/>
          <a:p>
            <a:r>
              <a:rPr lang="en-US" dirty="0" smtClean="0"/>
              <a:t>Count of </a:t>
            </a:r>
            <a:r>
              <a:rPr lang="en-US" u="sng" dirty="0" smtClean="0"/>
              <a:t>current</a:t>
            </a:r>
            <a:r>
              <a:rPr lang="en-US" dirty="0" smtClean="0"/>
              <a:t> U.S. heads* at underground facilities, including Antarctica. More details in backup. Roughly 1,000 U.S. heads.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288C-3F8A-4772-97EA-38BD0753912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2438400" y="2514600"/>
          <a:ext cx="6477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22412" y="6488668"/>
            <a:ext cx="1941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*Duplicate heads not removed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 Questions to 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Our preliminary conclusion is that existing (or already approved) underground facilities are adequate for the anticipated G2 dark matter experiments to be realized by about the middle of the decade</a:t>
            </a:r>
          </a:p>
          <a:p>
            <a:pPr marL="914400" lvl="1" indent="-457200"/>
            <a:r>
              <a:rPr lang="en-US" sz="2400" dirty="0" smtClean="0"/>
              <a:t>If this is not correct, what new facilities are needed?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missing underground capabilities, if any, needed to support G2 experiments, but not directly associated with the experiments (assay, etc).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Provide a “roadmap” of underground facility/capability requirements for dark matter experiments beyond G2, under different physics assumptions (to be determined by the CF working group). </a:t>
            </a:r>
          </a:p>
          <a:p>
            <a:pPr marL="914400" lvl="1" indent="-514350"/>
            <a:r>
              <a:rPr lang="en-US" sz="2400" dirty="0" smtClean="0"/>
              <a:t>Include in this assessment underground capabilities for support of R&amp;D for experiments beyond G2.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288C-3F8A-4772-97EA-38BD0753912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 Questions to </a:t>
            </a:r>
            <a:r>
              <a:rPr lang="en-US" dirty="0" smtClean="0">
                <a:sym typeface="Symbol"/>
              </a:rPr>
              <a:t>F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Our preliminary conclusion is that underground facilities for approved 0</a:t>
            </a:r>
            <a:r>
              <a:rPr lang="en-US" sz="2400" dirty="0" smtClean="0">
                <a:sym typeface="Symbol"/>
              </a:rPr>
              <a:t> experiments with U.S. participation are adequate.</a:t>
            </a:r>
          </a:p>
          <a:p>
            <a:pPr marL="857250" lvl="1" indent="-457200"/>
            <a:r>
              <a:rPr lang="en-US" sz="2000" dirty="0" smtClean="0"/>
              <a:t>If this is not correct, what new facilities are needed?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a “roadmap” of underground facility/capabilities requirements for 0</a:t>
            </a:r>
            <a:r>
              <a:rPr lang="en-US" sz="2400" dirty="0" smtClean="0">
                <a:sym typeface="Symbol"/>
              </a:rPr>
              <a:t> experiments </a:t>
            </a:r>
            <a:r>
              <a:rPr lang="en-US" sz="2400" dirty="0" smtClean="0"/>
              <a:t>beyond </a:t>
            </a:r>
            <a:r>
              <a:rPr lang="en-US" sz="2400" dirty="0" smtClean="0">
                <a:sym typeface="Symbol"/>
              </a:rPr>
              <a:t> mid-decade</a:t>
            </a:r>
            <a:r>
              <a:rPr lang="en-US" sz="2400" dirty="0" smtClean="0"/>
              <a:t>, under different physics assumptions (to be determined by the </a:t>
            </a:r>
            <a:r>
              <a:rPr lang="en-US" sz="2400" dirty="0" smtClean="0">
                <a:sym typeface="Symbol"/>
              </a:rPr>
              <a:t></a:t>
            </a:r>
            <a:r>
              <a:rPr lang="en-US" sz="2400" dirty="0" smtClean="0"/>
              <a:t>F working group). </a:t>
            </a:r>
          </a:p>
          <a:p>
            <a:pPr marL="857250" lvl="1" indent="-457200"/>
            <a:r>
              <a:rPr lang="en-US" sz="2000" dirty="0" smtClean="0"/>
              <a:t>Include in this underground capabilities for support of R&amp;D for future experiments.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a “roadmap” of underground facility/capabilities requirements for long-baseline</a:t>
            </a:r>
            <a:r>
              <a:rPr lang="en-US" sz="2400" dirty="0" smtClean="0">
                <a:sym typeface="Symbol"/>
              </a:rPr>
              <a:t> experiments </a:t>
            </a:r>
            <a:r>
              <a:rPr lang="en-US" sz="2400" dirty="0" smtClean="0"/>
              <a:t>beyond </a:t>
            </a:r>
            <a:r>
              <a:rPr lang="en-US" sz="2400" dirty="0" smtClean="0">
                <a:sym typeface="Symbol"/>
              </a:rPr>
              <a:t> 2015</a:t>
            </a:r>
            <a:r>
              <a:rPr lang="en-US" sz="2400" dirty="0" smtClean="0"/>
              <a:t>, under different physics assumptions (to be determined by the </a:t>
            </a:r>
            <a:r>
              <a:rPr lang="en-US" sz="2400" dirty="0" smtClean="0">
                <a:sym typeface="Symbol"/>
              </a:rPr>
              <a:t></a:t>
            </a:r>
            <a:r>
              <a:rPr lang="en-US" sz="2400" dirty="0" smtClean="0"/>
              <a:t>F working group). </a:t>
            </a:r>
          </a:p>
          <a:p>
            <a:pPr marL="857250" lvl="1" indent="-457200"/>
            <a:r>
              <a:rPr lang="en-US" sz="2000" dirty="0" smtClean="0"/>
              <a:t>Include in this underground capabilities for support of R&amp;D for future experiments.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Define potential overlap and synergies of underground facilities/capabilities between short reactor and long-baseline neutrino experiments and planned non-proliferation demonstration detectors.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288C-3F8A-4772-97EA-38BD075391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1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702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Underground Capabilities Working Group</vt:lpstr>
      <vt:lpstr>Working Groups</vt:lpstr>
      <vt:lpstr>General Charge</vt:lpstr>
      <vt:lpstr>Working Group Activities</vt:lpstr>
      <vt:lpstr>U.S. Scientists Underground</vt:lpstr>
      <vt:lpstr>Capabilities Questions to CF</vt:lpstr>
      <vt:lpstr>Capabilities Questions to F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Underground Capabilities Working Group</dc:title>
  <dc:creator>Murdock Gilchriese</dc:creator>
  <cp:lastModifiedBy>Murdock Gilchriese</cp:lastModifiedBy>
  <cp:revision>4</cp:revision>
  <dcterms:created xsi:type="dcterms:W3CDTF">2013-03-06T00:06:59Z</dcterms:created>
  <dcterms:modified xsi:type="dcterms:W3CDTF">2013-03-06T01:02:45Z</dcterms:modified>
</cp:coreProperties>
</file>