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7" r:id="rId4"/>
    <p:sldId id="267" r:id="rId5"/>
    <p:sldId id="263" r:id="rId6"/>
    <p:sldId id="266" r:id="rId7"/>
    <p:sldId id="265" r:id="rId8"/>
    <p:sldId id="264" r:id="rId9"/>
    <p:sldId id="258" r:id="rId10"/>
    <p:sldId id="260" r:id="rId11"/>
    <p:sldId id="259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1D20C-2563-40FA-BBEE-37694B9424A1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EA4D0-1C9C-4577-B8F9-4FD8DB5A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EA4D0-1C9C-4577-B8F9-4FD8DB5AD9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9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200" smtClean="0">
                <a:latin typeface="Lucida Grande" charset="0"/>
                <a:ea typeface="ＭＳ Ｐゴシック" charset="0"/>
                <a:cs typeface="Lucida Grande" charset="0"/>
                <a:sym typeface="Lucida Grande" charset="0"/>
              </a:rPr>
              <a:t>TODO:</a:t>
            </a:r>
          </a:p>
          <a:p>
            <a:pPr eaLnBrk="1" hangingPunct="1">
              <a:defRPr/>
            </a:pPr>
            <a:r>
              <a:rPr lang="en-US" sz="2200" smtClean="0">
                <a:latin typeface="Lucida Grande" charset="0"/>
                <a:ea typeface="ＭＳ Ｐゴシック" charset="0"/>
                <a:cs typeface="Lucida Grande" charset="0"/>
                <a:sym typeface="Lucida Grande" charset="0"/>
              </a:rPr>
              <a:t>	icon for spokes</a:t>
            </a:r>
          </a:p>
          <a:p>
            <a:pPr eaLnBrk="1" hangingPunct="1">
              <a:defRPr/>
            </a:pPr>
            <a:r>
              <a:rPr lang="en-US" sz="2200" smtClean="0">
                <a:latin typeface="Lucida Grande" charset="0"/>
                <a:ea typeface="ＭＳ Ｐゴシック" charset="0"/>
                <a:cs typeface="Lucida Grande" charset="0"/>
                <a:sym typeface="Lucida Grande" charset="0"/>
              </a:rPr>
              <a:t>	more images</a:t>
            </a:r>
          </a:p>
          <a:p>
            <a:pPr eaLnBrk="1" hangingPunct="1">
              <a:defRPr/>
            </a:pPr>
            <a:r>
              <a:rPr lang="en-US" sz="2200" smtClean="0">
                <a:latin typeface="Lucida Grande" charset="0"/>
                <a:ea typeface="ＭＳ Ｐゴシック" charset="0"/>
                <a:cs typeface="Lucida Grande" charset="0"/>
                <a:sym typeface="Lucida Grande" charset="0"/>
              </a:rPr>
              <a:t>	transition between slides</a:t>
            </a:r>
          </a:p>
          <a:p>
            <a:pPr eaLnBrk="1" hangingPunct="1">
              <a:defRPr/>
            </a:pPr>
            <a:endParaRPr lang="en-US" sz="2200" smtClean="0">
              <a:latin typeface="Lucida Grande" charset="0"/>
              <a:ea typeface="ＭＳ Ｐゴシック" charset="0"/>
              <a:cs typeface="Lucida Grande" charset="0"/>
              <a:sym typeface="Lucida Grande" charset="0"/>
            </a:endParaRPr>
          </a:p>
          <a:p>
            <a:pPr eaLnBrk="1" hangingPunct="1">
              <a:defRPr/>
            </a:pPr>
            <a:r>
              <a:rPr lang="en-US" sz="2200" smtClean="0">
                <a:latin typeface="Lucida Grande" charset="0"/>
                <a:ea typeface="ＭＳ Ｐゴシック" charset="0"/>
                <a:cs typeface="Lucida Grande" charset="0"/>
                <a:sym typeface="Lucida Grande" charset="0"/>
              </a:rPr>
              <a:t>B : icon for spokes</a:t>
            </a:r>
          </a:p>
          <a:p>
            <a:pPr eaLnBrk="1" hangingPunct="1">
              <a:defRPr/>
            </a:pPr>
            <a:endParaRPr lang="en-US" sz="2200" smtClean="0">
              <a:latin typeface="Lucida Grande" charset="0"/>
              <a:ea typeface="ＭＳ Ｐゴシック" charset="0"/>
              <a:cs typeface="Lucida Grande" charset="0"/>
              <a:sym typeface="Lucida Grande" charset="0"/>
            </a:endParaRPr>
          </a:p>
          <a:p>
            <a:pPr eaLnBrk="1" hangingPunct="1">
              <a:defRPr/>
            </a:pPr>
            <a:r>
              <a:rPr lang="en-US" sz="2200" smtClean="0">
                <a:latin typeface="Lucida Grande" charset="0"/>
                <a:ea typeface="ＭＳ Ｐゴシック" charset="0"/>
                <a:cs typeface="Lucida Grande" charset="0"/>
                <a:sym typeface="Lucida Grande" charset="0"/>
              </a:rPr>
              <a:t>make example slides of other modules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936F-D5E6-491D-B4BA-C6167B7B6EE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FA6-C41C-4BAF-9260-8848412E8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1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936F-D5E6-491D-B4BA-C6167B7B6EE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FA6-C41C-4BAF-9260-8848412E8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936F-D5E6-491D-B4BA-C6167B7B6EE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FA6-C41C-4BAF-9260-8848412E8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6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936F-D5E6-491D-B4BA-C6167B7B6EE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FA6-C41C-4BAF-9260-8848412E8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7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936F-D5E6-491D-B4BA-C6167B7B6EE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FA6-C41C-4BAF-9260-8848412E8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936F-D5E6-491D-B4BA-C6167B7B6EE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FA6-C41C-4BAF-9260-8848412E8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2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936F-D5E6-491D-B4BA-C6167B7B6EE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FA6-C41C-4BAF-9260-8848412E8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4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936F-D5E6-491D-B4BA-C6167B7B6EE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FA6-C41C-4BAF-9260-8848412E8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8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936F-D5E6-491D-B4BA-C6167B7B6EE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FA6-C41C-4BAF-9260-8848412E8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0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936F-D5E6-491D-B4BA-C6167B7B6EE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FA6-C41C-4BAF-9260-8848412E8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4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936F-D5E6-491D-B4BA-C6167B7B6EE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6FA6-C41C-4BAF-9260-8848412E8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936F-D5E6-491D-B4BA-C6167B7B6EE8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26FA6-C41C-4BAF-9260-8848412E8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306762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Cross Correlations &amp;</a:t>
            </a:r>
            <a:br>
              <a:rPr lang="en-US" sz="6600" dirty="0" smtClean="0"/>
            </a:br>
            <a:r>
              <a:rPr lang="en-US" sz="6600" dirty="0" smtClean="0"/>
              <a:t>Looking Ahead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Jason Rhodes &amp; David Weinberg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257799"/>
            <a:ext cx="9144000" cy="1066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Theme:  How does the whole exceed the sum of the parts?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3510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69664" y="0"/>
            <a:ext cx="7358063" cy="964406"/>
          </a:xfrm>
        </p:spPr>
        <p:txBody>
          <a:bodyPr/>
          <a:lstStyle/>
          <a:p>
            <a:pPr eaLnBrk="1" hangingPunct="1"/>
            <a:r>
              <a:rPr lang="en-US" sz="5300">
                <a:effectLst>
                  <a:outerShdw blurRad="38100" dist="38100" dir="2700000" algn="tl">
                    <a:srgbClr val="C0C0C0"/>
                  </a:outerShdw>
                </a:effectLst>
              </a:rPr>
              <a:t>Cross-Code Comparisons</a:t>
            </a: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491133" y="1607344"/>
            <a:ext cx="794742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3500" i="1" dirty="0">
                <a:ea typeface="MS PGothic" pitchFamily="34" charset="-128"/>
              </a:rPr>
              <a:t>Will algorithm and code implementations be the next systematic? (or how do we make sure that </a:t>
            </a:r>
            <a:r>
              <a:rPr lang="en-US" sz="3500" i="1" dirty="0" err="1">
                <a:ea typeface="MS PGothic" pitchFamily="34" charset="-128"/>
              </a:rPr>
              <a:t>doesn</a:t>
            </a:r>
            <a:r>
              <a:rPr lang="ja-JP" altLang="en-US" sz="3500" i="1" dirty="0"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3500" i="1" dirty="0">
                <a:ea typeface="MS PGothic" pitchFamily="34" charset="-128"/>
              </a:rPr>
              <a:t>t happen?)</a:t>
            </a:r>
            <a:endParaRPr lang="en-US" sz="3500" i="1" dirty="0">
              <a:ea typeface="MS PGothic" pitchFamily="34" charset="-128"/>
            </a:endParaRPr>
          </a:p>
        </p:txBody>
      </p:sp>
      <p:sp>
        <p:nvSpPr>
          <p:cNvPr id="16387" name="Rectangle 4"/>
          <p:cNvSpPr>
            <a:spLocks/>
          </p:cNvSpPr>
          <p:nvPr/>
        </p:nvSpPr>
        <p:spPr bwMode="auto">
          <a:xfrm>
            <a:off x="491133" y="4036219"/>
            <a:ext cx="794742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3500" i="1" dirty="0">
                <a:ea typeface="MS PGothic" pitchFamily="34" charset="-128"/>
              </a:rPr>
              <a:t>How do we develop the infrastructure now to cleanly and thoroughly compare in concert, rather than in competition</a:t>
            </a:r>
            <a:r>
              <a:rPr lang="en-US" sz="3500" i="1" dirty="0" smtClean="0">
                <a:ea typeface="MS PGothic" pitchFamily="34" charset="-128"/>
              </a:rPr>
              <a:t>?</a:t>
            </a:r>
          </a:p>
          <a:p>
            <a:pPr algn="l"/>
            <a:endParaRPr lang="en-US" sz="3500" i="1" dirty="0">
              <a:ea typeface="MS PGothic" pitchFamily="34" charset="-128"/>
            </a:endParaRPr>
          </a:p>
          <a:p>
            <a:pPr algn="l"/>
            <a:r>
              <a:rPr lang="en-US" sz="3500" dirty="0" smtClean="0">
                <a:ea typeface="MS PGothic" pitchFamily="34" charset="-128"/>
              </a:rPr>
              <a:t>Suggested lead: Brian Nord</a:t>
            </a:r>
            <a:endParaRPr lang="en-US" sz="35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442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after LSST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8305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What is a Stage V DE experiment?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Is it premature to think about what is after LSST?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dirty="0" smtClean="0"/>
              <a:t>Do we need results from Stage III first?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Is DOE involvement in WFIRST the right thing to push for?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dirty="0" smtClean="0"/>
              <a:t>Would this allow DE focus in a possible extended mission?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3200" dirty="0"/>
          </a:p>
          <a:p>
            <a:pPr lvl="1"/>
            <a:r>
              <a:rPr lang="en-US" sz="3200" dirty="0" smtClean="0"/>
              <a:t>Suggested Lead: Weinberg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94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8481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April 1- outline with writing assignments and page counts</a:t>
            </a:r>
          </a:p>
          <a:p>
            <a:endParaRPr lang="en-US" sz="3600" dirty="0" smtClean="0"/>
          </a:p>
          <a:p>
            <a:r>
              <a:rPr lang="en-US" sz="3600" dirty="0" smtClean="0"/>
              <a:t>April 15- first draft of sections</a:t>
            </a:r>
          </a:p>
          <a:p>
            <a:endParaRPr lang="en-US" sz="3600" dirty="0" smtClean="0"/>
          </a:p>
          <a:p>
            <a:r>
              <a:rPr lang="en-US" sz="3600" dirty="0" smtClean="0"/>
              <a:t>May 1- First compilation/synthesized version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076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129936" y="12954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Solicit subsections (see rest of talk)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Outline what work needs to be done (rather than do new calculations), in most cases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Synthesize inputs with a common theme (sum of the parts)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Make recommendations for how to maximize DE constraints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785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Computing/Simulations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Related to cross correlations but cuts across topics and even “frontiers”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Will have a sub-section on the needs for numerical simulations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Should touch on computing needs for data analysis as well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 Salman </a:t>
            </a:r>
            <a:r>
              <a:rPr lang="en-US" sz="2400" dirty="0" err="1" smtClean="0"/>
              <a:t>Habib</a:t>
            </a:r>
            <a:r>
              <a:rPr lang="en-US" sz="2400" dirty="0" smtClean="0"/>
              <a:t> and Andre Connolly will lead this effort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Questions: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Do we need different </a:t>
            </a:r>
            <a:r>
              <a:rPr lang="en-US" sz="2400" dirty="0" err="1" smtClean="0"/>
              <a:t>sims</a:t>
            </a:r>
            <a:r>
              <a:rPr lang="en-US" sz="2400" dirty="0" smtClean="0"/>
              <a:t> for different projects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What is the need for covariance matrices (link to cross correlations)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When are the simulations needed?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Suggested lead: </a:t>
            </a:r>
            <a:r>
              <a:rPr lang="en-US" sz="2400" dirty="0" err="1" smtClean="0"/>
              <a:t>Habib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705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391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are the possible  cross correlations?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Surveys?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Techniques/probes?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Benefits?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Systematics mitigation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Probe a wider theory space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23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Correlations of </a:t>
            </a:r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62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Overlapping surveys (with different techniques/wavelengths/observational modes) may not provide the improvement in DE constraints we hoped for a year ago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However, mitigation of systematics still a huge benefit for such overlapping surveys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work needs to be done?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time scale do we need answers?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Will this drive survey strategy?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r>
              <a:rPr lang="en-US" sz="2800" dirty="0" smtClean="0"/>
              <a:t>Suggested Lead: Dore (w input from </a:t>
            </a:r>
            <a:r>
              <a:rPr lang="en-US" sz="2800" dirty="0" err="1" smtClean="0"/>
              <a:t>Mortonson</a:t>
            </a:r>
            <a:r>
              <a:rPr lang="en-US" sz="2800" dirty="0" smtClean="0"/>
              <a:t>, </a:t>
            </a:r>
            <a:r>
              <a:rPr lang="en-US" sz="2800" dirty="0" err="1" smtClean="0"/>
              <a:t>Mcdonald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106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Photo-z Calibration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806906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Extremely important issue, much discussion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Clearly a range of opinions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spectra are needed?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are the prospects for self calibration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work needs to be done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On what time scale?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Are the needs different for LSST and Euclid/WFIRST?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r>
              <a:rPr lang="en-US" sz="2800" dirty="0" smtClean="0"/>
              <a:t>Suggested lead: Jeff Newman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728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Do we want to use this section to collect info about the existing/upcoming facilities?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Euclid, WFIRST, LSST, MS-DESI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Others, including DES (expanded?), HSC/PFS (</a:t>
            </a:r>
            <a:r>
              <a:rPr lang="en-US" sz="2400" dirty="0" err="1"/>
              <a:t>S</a:t>
            </a:r>
            <a:r>
              <a:rPr lang="en-US" sz="2400" dirty="0" err="1" smtClean="0"/>
              <a:t>umire</a:t>
            </a:r>
            <a:r>
              <a:rPr lang="en-US" sz="2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What does JWST bring 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Suggested Leads: Rhodes/Weinberg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4609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023" y="0"/>
            <a:ext cx="8229600" cy="1143000"/>
          </a:xfrm>
        </p:spPr>
        <p:txBody>
          <a:bodyPr/>
          <a:lstStyle/>
          <a:p>
            <a:r>
              <a:rPr lang="en-US" dirty="0" smtClean="0"/>
              <a:t>Other Probes/Facilities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762000"/>
            <a:ext cx="8001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Some probes come for free (clusters, magnification, shear peaks)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Some probes are complementary and may provide additional constraints but wouldn’t justify a dedicated mission (Tully Fisher, strong lensing)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Other ways of getting ‘traditional’ probes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CHIMES/21cm for BAO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Radio for WL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Balloon for WL?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Have we covered all the bases?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Do we want to be broad in support or concentrate on highest priority areas?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r>
              <a:rPr lang="en-US" sz="2800" dirty="0" smtClean="0"/>
              <a:t>Suggested lead: ???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3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All data sets should eventually be accessible to the community for joint analyses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Available and useful are two different things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What needs to be done to make the data useful to non-core users?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Where will these funds come from in cross-agency and multi-national projects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dirty="0"/>
          </a:p>
          <a:p>
            <a:r>
              <a:rPr lang="en-US" sz="3200" dirty="0" smtClean="0"/>
              <a:t>Suggested Lead: Rhodes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49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591</Words>
  <Application>Microsoft Office PowerPoint</Application>
  <PresentationFormat>On-screen Show (4:3)</PresentationFormat>
  <Paragraphs>107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Cross Correlations &amp; Looking Ahead Jason Rhodes &amp; David Weinberg </vt:lpstr>
      <vt:lpstr>Plan</vt:lpstr>
      <vt:lpstr>Computing/Simulations </vt:lpstr>
      <vt:lpstr>Overview</vt:lpstr>
      <vt:lpstr>Cross Correlations of Surveys</vt:lpstr>
      <vt:lpstr>Photo-z Calibration</vt:lpstr>
      <vt:lpstr>Facilities</vt:lpstr>
      <vt:lpstr>Other Probes/Facilities</vt:lpstr>
      <vt:lpstr>Joint Analysis</vt:lpstr>
      <vt:lpstr>Cross-Code Comparisons</vt:lpstr>
      <vt:lpstr>What’s next after LSST</vt:lpstr>
      <vt:lpstr>Timeline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Correlations &amp; Looking Ahead Jason Rhodes &amp; David Weinberg</dc:title>
  <dc:creator>Rhodes, Jason D (3267)</dc:creator>
  <cp:lastModifiedBy>Rhodes, Jason D (3267)</cp:lastModifiedBy>
  <cp:revision>6</cp:revision>
  <dcterms:created xsi:type="dcterms:W3CDTF">2013-03-08T18:54:38Z</dcterms:created>
  <dcterms:modified xsi:type="dcterms:W3CDTF">2013-03-08T19:46:13Z</dcterms:modified>
</cp:coreProperties>
</file>