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338" r:id="rId3"/>
    <p:sldId id="356" r:id="rId4"/>
    <p:sldId id="358" r:id="rId5"/>
    <p:sldId id="359" r:id="rId6"/>
    <p:sldId id="3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iaki" initials="c" lastIdx="1" clrIdx="0">
    <p:extLst>
      <p:ext uri="{19B8F6BF-5375-455C-9EA6-DF929625EA0E}">
        <p15:presenceInfo xmlns:p15="http://schemas.microsoft.com/office/powerpoint/2012/main" userId="chiaki" providerId="None"/>
      </p:ext>
    </p:extLst>
  </p:cmAuthor>
  <p:cmAuthor id="2" name="chiakiwindows@gmail.com" initials="" lastIdx="1" clrIdx="1">
    <p:extLst>
      <p:ext uri="{19B8F6BF-5375-455C-9EA6-DF929625EA0E}">
        <p15:presenceInfo xmlns:p15="http://schemas.microsoft.com/office/powerpoint/2012/main" userId="d5a5f38f1de6bc4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2EDE"/>
    <a:srgbClr val="021A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7AF3E3-17B5-4BE0-8968-7986BA82193F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252100-E141-4399-8983-6DB07A7E9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185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4E3AB-AC13-4A03-BD65-79CA84CF99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3B6100-AF59-4E98-BF7E-3A95E33611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9EFA95-45E6-48C1-A31E-9B17D388C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F85C9-2C50-4C48-AABA-B9E858E8FE7A}" type="datetime1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9B3A6C-5966-4C82-8062-88400192C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3FD9BA-ECF5-475D-BA11-F732B9309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A76C-11A7-4B78-8538-16E6CF2B1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663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4D258-8470-4A04-B843-FD1A81CEC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078315-A599-4C98-A7AE-0E9FD171F2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6D00E8-8F03-407A-A918-EBAE89F75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3481E-7F24-4CD0-A387-7AA18D008521}" type="datetime1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C99DCC-FA23-4AEF-AFD8-04EB7B002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C7725F-E632-4D86-ACA8-0662DC6C8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A76C-11A7-4B78-8538-16E6CF2B1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040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796EA19-8EDA-43B4-A88D-E72415BB03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4CC1E0-3E67-41FB-8D23-53519112BD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AEF5DB-1D39-4BE2-B36B-F898EF9BD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BB1C1-C566-4F45-90D8-9E336AF4F237}" type="datetime1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A856B2-1AF6-4E90-B9CF-9B3D17B57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649201-7C49-462E-A8F0-1C7DD689D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A76C-11A7-4B78-8538-16E6CF2B1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251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1B40F-0CA4-4A9B-ABD4-1159CE342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03C551-B1FA-48FE-B255-A9AE1C0C4D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14F7A0-C722-4FDF-8756-48E3A265D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3989C-C43E-471F-ACAF-82FD380BF610}" type="datetime1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702414-C9BF-4764-8E9D-E4A00CD42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FCA933-0253-45DC-9711-FCAD67B26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A76C-11A7-4B78-8538-16E6CF2B1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238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7DCB2-F374-4675-8704-F4A74792E3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100000-BB06-4D46-8D53-564CFDA2E6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FF6497-7E4E-4221-8F2E-FF35E64D9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3F3B1-5DE4-46C6-A80E-540E0213CE25}" type="datetime1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B76A54-FD62-4FBC-9B5C-FB1EC9364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EFCF02-E006-4D11-9AD2-0BEDA3DF7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A76C-11A7-4B78-8538-16E6CF2B1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770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3147F-DD5A-4AF7-8E7B-6A23F9B3C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FA295D-703E-4B9A-9ED6-5DD3A57D30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BF7008-222B-4901-8FF8-F5CE99413C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7E0F67-7986-4265-885A-D16DA92BB0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135DE-0E7D-49F0-9FD0-E2A2AA0BFF28}" type="datetime1">
              <a:rPr lang="en-US" smtClean="0"/>
              <a:t>10/31/2023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0AE361-7F7E-40BC-8D42-8B25C5531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0E44E1-9C52-4814-B8D3-687DE3686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A76C-11A7-4B78-8538-16E6CF2B1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28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AAA97-C935-4BFA-870D-2E5A41B51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2827A8-C6F3-4B9B-99BB-E719CD8660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BCC13E-4D5F-4075-82B5-197272D72F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8EAFE3-22FE-4371-A4E0-B698A0BA9B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C51329-0B97-4B31-ADAF-BB483A7A1F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F44D1E3-02DD-49B9-BA19-65F33049A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AFBF7-DB47-441B-A257-59C7E0713FD4}" type="datetime1">
              <a:rPr lang="en-US" smtClean="0"/>
              <a:t>10/31/2023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5AEA49A-78AA-459F-8586-3D1A07E50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C3AF58-7609-4D0D-A62D-52DB268C8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A76C-11A7-4B78-8538-16E6CF2B1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436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0579D-44C6-45DA-860D-C5585B40E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BD81FF4-65D3-4784-879E-299E6976D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24ABE-1A5C-4AC6-95D0-A230396DB367}" type="datetime1">
              <a:rPr lang="en-US" smtClean="0"/>
              <a:t>10/31/2023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A2E1AB-A077-4699-8D90-5A1521E67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58CA2F-F08A-4370-9524-F8A33501F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A76C-11A7-4B78-8538-16E6CF2B1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330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71D5BD-60BD-4F81-B334-2D35655A3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AD37C-C7C7-442C-B54F-71FAF2047F79}" type="datetime1">
              <a:rPr lang="en-US" smtClean="0"/>
              <a:t>10/31/2023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C6D449-92E3-4115-A05C-F16DBCC8C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B93081-D125-4B4B-A477-0B9382601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A76C-11A7-4B78-8538-16E6CF2B1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895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9971E-8267-430C-9832-724FE1EBE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2D5521-AFBD-40F6-9C60-80C1004A0E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77D4F5-50EA-4443-90A5-B6BBEBC4EE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5CF519-B431-48E9-8CFD-3D6626F51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CC3B2-7656-4741-BC93-0F73952953BE}" type="datetime1">
              <a:rPr lang="en-US" smtClean="0"/>
              <a:t>10/31/2023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8F498C-B3AA-45B3-89F2-9235F800D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E413EB-C1E7-44BD-9668-BF184A561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A76C-11A7-4B78-8538-16E6CF2B1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620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B802C-C73E-4EA1-A17B-8DBF4FDB5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CBDD9D-EAE8-42DC-B66C-2A69289893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4CBE4C-5837-4DDB-9EA0-E7843BC696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9402F6-B4AE-4A25-9A44-4A412DDB0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579FC-2D55-425C-A342-F8FF86911AD0}" type="datetime1">
              <a:rPr lang="en-US" smtClean="0"/>
              <a:t>10/31/2023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829307-C6E0-4D4B-92CC-897561FB6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CD34AB-DE0B-4EA3-8BD8-755458060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A76C-11A7-4B78-8538-16E6CF2B1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79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859824-F1A5-42BA-B14A-03D0B999D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EB0192-D731-41CE-8B23-8645C11D91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0194A6-DE6A-4DC2-A56E-19B3E2B0BE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B160EA-6650-4576-A0C2-50ADA4E74E9D}" type="datetime1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C0936E-8B1C-4E1C-9E2D-CE13CF331F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BDF32E-B0DD-4146-8EFB-8E1D61142E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C5A76C-11A7-4B78-8538-16E6CF2B1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925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CBF405-8A73-46E8-9AB1-AFC3AC88B5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2527" y="1183906"/>
            <a:ext cx="10816683" cy="1241659"/>
          </a:xfrm>
        </p:spPr>
        <p:txBody>
          <a:bodyPr>
            <a:normAutofit fontScale="90000"/>
          </a:bodyPr>
          <a:lstStyle/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Very Near Future Plan to Check Translation and Rotation for ND2FD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D8894C-0768-49F9-B60D-4B980875696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Chiaki Yanagisawa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N2FD Meeting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11/03/2023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8BD36A-7328-B845-4FD1-748A90CE9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A76C-11A7-4B78-8538-16E6CF2B15C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148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D106E-BCFF-4A70-BD76-61A6B0D6B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Data to Be Used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F6D722-2FCA-44FA-8789-50C4E2308E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2727" y="1509931"/>
            <a:ext cx="11360728" cy="5090654"/>
          </a:xfrm>
        </p:spPr>
        <p:txBody>
          <a:bodyPr>
            <a:noAutofit/>
          </a:bodyPr>
          <a:lstStyle/>
          <a:p>
            <a:pPr marL="571500" indent="-342900"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Hit/Deposit Information 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E7CE51-FB20-9AA8-126E-075C33116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A76C-11A7-4B78-8538-16E6CF2B15C9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5B6CE1B-B5E9-E485-2FFF-001E5669CF96}"/>
              </a:ext>
            </a:extLst>
          </p:cNvPr>
          <p:cNvSpPr txBox="1"/>
          <p:nvPr/>
        </p:nvSpPr>
        <p:spPr>
          <a:xfrm>
            <a:off x="991111" y="2069432"/>
            <a:ext cx="380227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larbath_vtx_cm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larbath_deps_start_x_cm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larbath_deps_start_y_cm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larbath_deps_start_z_cm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stop_x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stop_y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stop_z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nd_vtx_nd_cm_nonecc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nd_deps_start_x_cm_nonecc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nd_deps_start_y_cm_nonecc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nd_deps_start_z_cm_nonecc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              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stop_x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              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stop_y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              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stop_z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89E349D-EFEC-12F9-A777-F7E507131BD5}"/>
              </a:ext>
            </a:extLst>
          </p:cNvPr>
          <p:cNvSpPr txBox="1"/>
          <p:nvPr/>
        </p:nvSpPr>
        <p:spPr>
          <a:xfrm>
            <a:off x="4360244" y="2183333"/>
            <a:ext cx="412764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fd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_vtx_cm_pair_nd_nonecc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fd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_deps_start_x_cm_pair_nd_nonecc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fd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_deps_start_y_cm_pair_nd_nonecc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fd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_deps_start_z_cm_pair_nd_nonecc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stop_x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stop_y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stop_z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…..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786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D106E-BCFF-4A70-BD76-61A6B0D6B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Sanity Check with Coordinate Transformations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0F6D722-2FCA-44FA-8789-50C4E2308EF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92727" y="1509931"/>
                <a:ext cx="11360728" cy="5090654"/>
              </a:xfrm>
            </p:spPr>
            <p:txBody>
              <a:bodyPr>
                <a:noAutofit/>
              </a:bodyPr>
              <a:lstStyle/>
              <a:p>
                <a:pPr marL="571500" indent="-342900">
                  <a:lnSpc>
                    <a:spcPct val="100000"/>
                  </a:lnSpc>
                  <a:spcBef>
                    <a:spcPts val="0"/>
                  </a:spcBef>
                </a:pP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Idea</a:t>
                </a:r>
              </a:p>
              <a:p>
                <a:pPr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-	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Basically all the operations are either translations or rotations</a:t>
                </a:r>
              </a:p>
              <a:p>
                <a:pPr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(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𝑹𝑻</m:t>
                    </m:r>
                    <m:r>
                      <a:rPr lang="en-US" sz="2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  <m:acc>
                      <m:accPr>
                        <m:chr m:val="⃗"/>
                        <m:ctrlP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𝑣</m:t>
                        </m:r>
                      </m:e>
                    </m:acc>
                    <m:r>
                      <a:rPr lang="en-US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en-US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acc>
                          <m:accPr>
                            <m:chr m:val="⃗"/>
                            <m:ctrlPr>
                              <a:rPr lang="en-US" sz="20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acc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𝑣</m:t>
                            </m:r>
                          </m:e>
                        </m:acc>
                      </m:e>
                      <m:sup>
                        <m:r>
                          <a:rPr lang="en-US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n-US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where </a:t>
                </a:r>
                <a:r>
                  <a:rPr lang="en-US" sz="20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and </a:t>
                </a:r>
                <a:r>
                  <a:rPr lang="en-US" sz="20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R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are the matrix for the translation and rotation,</a:t>
                </a:r>
              </a:p>
              <a:p>
                <a:pPr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and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𝑣</m:t>
                        </m:r>
                      </m:e>
                    </m:acc>
                  </m:oMath>
                </a14:m>
                <a:r>
                  <a:rPr lang="en-US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acc>
                          <m:accPr>
                            <m:chr m:val="⃗"/>
                            <m:ctrlPr>
                              <a:rPr lang="en-US" sz="20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acc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𝑣</m:t>
                            </m:r>
                          </m:e>
                        </m:acc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are the initial and final coordinates of energy deposits, namely, </a:t>
                </a:r>
              </a:p>
              <a:p>
                <a:pPr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before and after the operations (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𝑣</m:t>
                        </m:r>
                      </m:e>
                    </m:acc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is a column vector of the coordinates).</a:t>
                </a:r>
              </a:p>
              <a:p>
                <a:pPr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-   Let’s define </a:t>
                </a:r>
                <a:r>
                  <a:rPr lang="en-US" sz="20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M = RT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. Then </a:t>
                </a:r>
                <a:r>
                  <a:rPr lang="en-US" sz="20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M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𝑣</m:t>
                        </m:r>
                      </m:e>
                    </m:acc>
                    <m:r>
                      <a:rPr lang="en-US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en-US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acc>
                          <m:accPr>
                            <m:chr m:val="⃗"/>
                            <m:ctrlPr>
                              <a:rPr lang="en-US" sz="2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acc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𝑣</m:t>
                            </m:r>
                          </m:e>
                        </m:acc>
                      </m:e>
                      <m:sup>
                        <m:r>
                          <a:rPr lang="en-US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′</m:t>
                        </m:r>
                      </m:sup>
                    </m:sSup>
                    <m:r>
                      <a:rPr lang="en-US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.</m:t>
                    </m:r>
                  </m:oMath>
                </a14:m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</a:t>
                </a:r>
                <a:r>
                  <a:rPr lang="en-US" sz="20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M 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has 3 x 3 elements/parameters, and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𝑣</m:t>
                        </m:r>
                      </m:e>
                    </m:acc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acc>
                          <m:accPr>
                            <m:chr m:val="⃗"/>
                            <m:ctrlPr>
                              <a:rPr lang="en-US" sz="20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acc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𝑣</m:t>
                            </m:r>
                          </m:e>
                        </m:acc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each has 3 elements (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𝑣</m:t>
                        </m:r>
                      </m:e>
                    </m:acc>
                    <m:r>
                      <a:rPr lang="en-US" sz="2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en-US" sz="20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000" b="0" i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sz="2000" b="0" i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x</m:t>
                            </m:r>
                            <m:r>
                              <a:rPr lang="en-US" sz="2000" b="0" i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,</m:t>
                            </m:r>
                            <m:r>
                              <m:rPr>
                                <m:sty m:val="p"/>
                              </m:rPr>
                              <a:rPr lang="en-US" sz="2000" b="0" i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y</m:t>
                            </m:r>
                            <m:r>
                              <a:rPr lang="en-US" sz="2000" b="0" i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,</m:t>
                            </m:r>
                            <m:r>
                              <m:rPr>
                                <m:sty m:val="p"/>
                              </m:rPr>
                              <a:rPr lang="en-US" sz="2000" b="0" i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z</m:t>
                            </m:r>
                          </m:e>
                        </m:d>
                      </m:e>
                      <m:sup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t</m:t>
                        </m:r>
                      </m:sup>
                    </m:sSup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)</a:t>
                </a:r>
              </a:p>
              <a:p>
                <a:pPr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         3 deposit locations needed to solve 3 x 3 = 9 equations.</a:t>
                </a:r>
              </a:p>
              <a:p>
                <a:pPr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4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𝑀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𝑂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𝑂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𝑂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𝑀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𝑂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𝑂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𝑂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𝑀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US" sz="24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mPr>
                            <m:mr>
                              <m:e>
                                <m:acc>
                                  <m:accPr>
                                    <m:chr m:val="⃗"/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accPr>
                                  <m:e>
                                    <m:sSub>
                                      <m:sSubPr>
                                        <m:ctrlP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𝑣</m:t>
                                        </m:r>
                                      </m:e>
                                      <m:sub>
                                        <m: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0</m:t>
                                        </m:r>
                                      </m:sub>
                                    </m:sSub>
                                  </m:e>
                                </m:acc>
                              </m:e>
                            </m:mr>
                            <m:mr>
                              <m:e>
                                <m:acc>
                                  <m:accPr>
                                    <m:chr m:val="⃗"/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accPr>
                                  <m:e>
                                    <m:sSub>
                                      <m:sSubPr>
                                        <m:ctrlP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𝑣</m:t>
                                        </m:r>
                                      </m:e>
                                      <m:sub>
                                        <m: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acc>
                              </m:e>
                            </m:mr>
                            <m:mr>
                              <m:e>
                                <m:acc>
                                  <m:accPr>
                                    <m:chr m:val="⃗"/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accPr>
                                  <m:e>
                                    <m:sSub>
                                      <m:sSubPr>
                                        <m:ctrlP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𝑣</m:t>
                                        </m:r>
                                      </m:e>
                                      <m:sub>
                                        <m: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acc>
                              </m:e>
                            </m:mr>
                          </m:m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mPr>
                            <m:mr>
                              <m:e>
                                <m:sSup>
                                  <m:sSup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pPr>
                                  <m:e>
                                    <m:acc>
                                      <m:accPr>
                                        <m:chr m:val="⃗"/>
                                        <m:ctrlP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accPr>
                                      <m:e>
                                        <m:sSub>
                                          <m:sSubPr>
                                            <m:ctrlPr>
                                              <a:rPr lang="en-US" sz="2400" b="0" i="1" smtClean="0">
                                                <a:latin typeface="Cambria Math" panose="02040503050406030204" pitchFamily="18" charset="0"/>
                                                <a:cs typeface="Arial" panose="020B0604020202020204" pitchFamily="34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2400" b="0" i="1" smtClean="0">
                                                <a:latin typeface="Cambria Math" panose="02040503050406030204" pitchFamily="18" charset="0"/>
                                                <a:cs typeface="Arial" panose="020B0604020202020204" pitchFamily="34" charset="0"/>
                                              </a:rPr>
                                              <m:t>𝑣</m:t>
                                            </m:r>
                                          </m:e>
                                          <m:sub>
                                            <m:r>
                                              <a:rPr lang="en-US" sz="2400" b="0" i="1" smtClean="0">
                                                <a:latin typeface="Cambria Math" panose="02040503050406030204" pitchFamily="18" charset="0"/>
                                                <a:cs typeface="Arial" panose="020B0604020202020204" pitchFamily="34" charset="0"/>
                                              </a:rPr>
                                              <m:t>0</m:t>
                                            </m:r>
                                          </m:sub>
                                        </m:sSub>
                                      </m:e>
                                    </m:acc>
                                  </m:e>
                                  <m:sup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′</m:t>
                                    </m:r>
                                  </m:sup>
                                </m:sSup>
                              </m:e>
                            </m:mr>
                            <m:mr>
                              <m:e>
                                <m:sSup>
                                  <m:sSup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pPr>
                                  <m:e>
                                    <m:acc>
                                      <m:accPr>
                                        <m:chr m:val="⃗"/>
                                        <m:ctrlP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accPr>
                                      <m:e>
                                        <m:sSub>
                                          <m:sSubPr>
                                            <m:ctrlPr>
                                              <a:rPr lang="en-US" sz="2400" b="0" i="1" smtClean="0">
                                                <a:latin typeface="Cambria Math" panose="02040503050406030204" pitchFamily="18" charset="0"/>
                                                <a:cs typeface="Arial" panose="020B0604020202020204" pitchFamily="34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2400" b="0" i="1" smtClean="0">
                                                <a:latin typeface="Cambria Math" panose="02040503050406030204" pitchFamily="18" charset="0"/>
                                                <a:cs typeface="Arial" panose="020B0604020202020204" pitchFamily="34" charset="0"/>
                                              </a:rPr>
                                              <m:t>𝑣</m:t>
                                            </m:r>
                                          </m:e>
                                          <m:sub>
                                            <m:r>
                                              <a:rPr lang="en-US" sz="2400" b="0" i="1" smtClean="0">
                                                <a:latin typeface="Cambria Math" panose="02040503050406030204" pitchFamily="18" charset="0"/>
                                                <a:cs typeface="Arial" panose="020B0604020202020204" pitchFamily="34" charset="0"/>
                                              </a:rPr>
                                              <m:t>1</m:t>
                                            </m:r>
                                          </m:sub>
                                        </m:sSub>
                                      </m:e>
                                    </m:acc>
                                  </m:e>
                                  <m:sup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′</m:t>
                                    </m:r>
                                  </m:sup>
                                </m:sSup>
                              </m:e>
                            </m:mr>
                            <m:mr>
                              <m:e>
                                <m:sSup>
                                  <m:sSup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pPr>
                                  <m:e>
                                    <m:acc>
                                      <m:accPr>
                                        <m:chr m:val="⃗"/>
                                        <m:ctrlP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accPr>
                                      <m:e>
                                        <m:sSub>
                                          <m:sSubPr>
                                            <m:ctrlPr>
                                              <a:rPr lang="en-US" sz="2400" b="0" i="1" smtClean="0">
                                                <a:latin typeface="Cambria Math" panose="02040503050406030204" pitchFamily="18" charset="0"/>
                                                <a:cs typeface="Arial" panose="020B0604020202020204" pitchFamily="34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2400" b="0" i="1" smtClean="0">
                                                <a:latin typeface="Cambria Math" panose="02040503050406030204" pitchFamily="18" charset="0"/>
                                                <a:cs typeface="Arial" panose="020B0604020202020204" pitchFamily="34" charset="0"/>
                                              </a:rPr>
                                              <m:t>𝑣</m:t>
                                            </m:r>
                                          </m:e>
                                          <m:sub>
                                            <m:r>
                                              <a:rPr lang="en-US" sz="2400" b="0" i="1" smtClean="0">
                                                <a:latin typeface="Cambria Math" panose="02040503050406030204" pitchFamily="18" charset="0"/>
                                                <a:cs typeface="Arial" panose="020B0604020202020204" pitchFamily="34" charset="0"/>
                                              </a:rPr>
                                              <m:t>2</m:t>
                                            </m:r>
                                          </m:sub>
                                        </m:sSub>
                                      </m:e>
                                    </m:acc>
                                  </m:e>
                                  <m:sup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′</m:t>
                                    </m:r>
                                  </m:sup>
                                </m:sSup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-  Compare the solutions from every three points in an event in a sliding window of length 3.</a:t>
                </a:r>
              </a:p>
              <a:p>
                <a:pPr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[ x</a:t>
                </a:r>
                <a:r>
                  <a:rPr lang="en-US" sz="200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0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,x</a:t>
                </a:r>
                <a:r>
                  <a:rPr lang="en-US" sz="200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,x</a:t>
                </a:r>
                <a:r>
                  <a:rPr lang="en-US" sz="200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,x</a:t>
                </a:r>
                <a:r>
                  <a:rPr lang="en-US" sz="200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,x</a:t>
                </a:r>
                <a:r>
                  <a:rPr lang="en-US" sz="200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4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,x</a:t>
                </a:r>
                <a:r>
                  <a:rPr lang="en-US" sz="200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5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,x</a:t>
                </a:r>
                <a:r>
                  <a:rPr lang="en-US" sz="200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6,…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] Then compare all the values of the elements of M.</a:t>
                </a:r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0F6D722-2FCA-44FA-8789-50C4E2308EF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92727" y="1509931"/>
                <a:ext cx="11360728" cy="5090654"/>
              </a:xfrm>
              <a:blipFill>
                <a:blip r:embed="rId2"/>
                <a:stretch>
                  <a:fillRect t="-8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E7CE51-FB20-9AA8-126E-075C33116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A76C-11A7-4B78-8538-16E6CF2B15C9}" type="slidenum">
              <a:rPr lang="en-US" smtClean="0"/>
              <a:t>3</a:t>
            </a:fld>
            <a:endParaRPr lang="en-US"/>
          </a:p>
        </p:txBody>
      </p:sp>
      <p:sp>
        <p:nvSpPr>
          <p:cNvPr id="6" name="Left Brace 5">
            <a:extLst>
              <a:ext uri="{FF2B5EF4-FFF2-40B4-BE49-F238E27FC236}">
                <a16:creationId xmlns:a16="http://schemas.microsoft.com/office/drawing/2014/main" id="{BA4700C6-4F75-1328-4905-769EAA9E12EB}"/>
              </a:ext>
            </a:extLst>
          </p:cNvPr>
          <p:cNvSpPr/>
          <p:nvPr/>
        </p:nvSpPr>
        <p:spPr>
          <a:xfrm rot="16200000">
            <a:off x="2093090" y="5944364"/>
            <a:ext cx="136525" cy="740785"/>
          </a:xfrm>
          <a:prstGeom prst="leftBrace">
            <a:avLst/>
          </a:prstGeom>
          <a:ln w="19050">
            <a:solidFill>
              <a:srgbClr val="042ED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 Brace 6">
            <a:extLst>
              <a:ext uri="{FF2B5EF4-FFF2-40B4-BE49-F238E27FC236}">
                <a16:creationId xmlns:a16="http://schemas.microsoft.com/office/drawing/2014/main" id="{CFEA5A9B-14F7-CBAB-E12F-9E60E7E8F774}"/>
              </a:ext>
            </a:extLst>
          </p:cNvPr>
          <p:cNvSpPr/>
          <p:nvPr/>
        </p:nvSpPr>
        <p:spPr>
          <a:xfrm rot="16200000">
            <a:off x="2397890" y="6086604"/>
            <a:ext cx="136525" cy="740785"/>
          </a:xfrm>
          <a:prstGeom prst="leftBrace">
            <a:avLst/>
          </a:prstGeom>
          <a:ln w="19050">
            <a:solidFill>
              <a:srgbClr val="042ED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eft Brace 7">
            <a:extLst>
              <a:ext uri="{FF2B5EF4-FFF2-40B4-BE49-F238E27FC236}">
                <a16:creationId xmlns:a16="http://schemas.microsoft.com/office/drawing/2014/main" id="{7778BB08-8961-2F19-B4CD-1ABC96F23B10}"/>
              </a:ext>
            </a:extLst>
          </p:cNvPr>
          <p:cNvSpPr/>
          <p:nvPr/>
        </p:nvSpPr>
        <p:spPr>
          <a:xfrm rot="16200000">
            <a:off x="2692530" y="6239004"/>
            <a:ext cx="136525" cy="740785"/>
          </a:xfrm>
          <a:prstGeom prst="leftBrace">
            <a:avLst/>
          </a:prstGeom>
          <a:ln w="19050">
            <a:solidFill>
              <a:srgbClr val="042ED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600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D106E-BCFF-4A70-BD76-61A6B0D6B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Solution for 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0F6D722-2FCA-44FA-8789-50C4E2308EF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19075" y="1538807"/>
                <a:ext cx="11834380" cy="5090654"/>
              </a:xfrm>
            </p:spPr>
            <p:txBody>
              <a:bodyPr>
                <a:noAutofit/>
              </a:bodyPr>
              <a:lstStyle/>
              <a:p>
                <a:pPr marL="571500" indent="-342900">
                  <a:lnSpc>
                    <a:spcPct val="100000"/>
                  </a:lnSpc>
                  <a:spcBef>
                    <a:spcPts val="0"/>
                  </a:spcBef>
                </a:pP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How to solve for </a:t>
                </a:r>
                <a:r>
                  <a:rPr lang="en-US" sz="24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M</a:t>
                </a:r>
              </a:p>
              <a:p>
                <a:pPr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en-US" sz="24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M=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m:rPr>
                                      <m:brk m:alnAt="7"/>
                                    </m:rP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00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01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02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10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20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en-US" sz="2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mPr>
                          <m:mr>
                            <m:e>
                              <m:sSup>
                                <m:sSup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𝑀</m:t>
                                          </m:r>
                                        </m:e>
                                        <m:sub>
                                          <m: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e>
                                  </m:acc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𝑡</m:t>
                                  </m:r>
                                </m:sup>
                              </m:sSup>
                            </m:e>
                          </m:mr>
                          <m:mr>
                            <m:e>
                              <m:sSup>
                                <m:sSup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𝑀</m:t>
                                          </m:r>
                                        </m:e>
                                        <m:sub>
                                          <m: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acc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𝑡</m:t>
                                  </m:r>
                                </m:sup>
                              </m:sSup>
                            </m:e>
                          </m:mr>
                          <m:mr>
                            <m:e>
                              <m:sSup>
                                <m:sSup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𝑀</m:t>
                                          </m:r>
                                        </m:e>
                                        <m:sub>
                                          <m: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e>
                                  </m:acc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𝑡</m:t>
                                  </m:r>
                                </m:sup>
                              </m:sSup>
                            </m:e>
                          </m:mr>
                        </m:m>
                      </m:e>
                    </m:d>
                    <m:r>
                      <a:rPr lang="en-US" sz="2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with</m:t>
                    </m:r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0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𝑀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sub>
                        </m:sSub>
                      </m:e>
                    </m:acc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00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01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02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en-US" sz="2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 </m:t>
                    </m:r>
                    <m:acc>
                      <m:accPr>
                        <m:chr m:val="⃗"/>
                        <m:ctrlPr>
                          <a:rPr lang="en-US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𝑀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en-US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𝑀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e>
                    </m:acc>
                    <m:r>
                      <a:rPr lang="en-US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sz="2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𝑀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𝑂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𝑂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𝑂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𝑀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𝑂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𝑂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𝑂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𝑀</m:t>
                              </m:r>
                            </m:e>
                          </m:mr>
                        </m:m>
                      </m:e>
                    </m:d>
                    <m:d>
                      <m:dPr>
                        <m:ctrlPr>
                          <a:rPr lang="en-US" sz="2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mPr>
                          <m:mr>
                            <m:e>
                              <m:acc>
                                <m:accPr>
                                  <m:chr m:val="⃗"/>
                                  <m:ctrlPr>
                                    <a:rPr lang="en-US" sz="200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sz="20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</m:mr>
                          <m:mr>
                            <m:e>
                              <m:acc>
                                <m:accPr>
                                  <m:chr m:val="⃗"/>
                                  <m:ctrlPr>
                                    <a:rPr lang="en-US" sz="200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sz="20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</m:mr>
                          <m:mr>
                            <m:e>
                              <m:acc>
                                <m:accPr>
                                  <m:chr m:val="⃗"/>
                                  <m:ctrlPr>
                                    <a:rPr lang="en-US" sz="200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sz="20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</m:mr>
                        </m:m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mPr>
                          <m:mr>
                            <m:e>
                              <m:sSup>
                                <m:sSup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n-US" sz="20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𝑣</m:t>
                                          </m:r>
                                        </m:e>
                                        <m:sub>
                                          <m: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e>
                                  </m:acc>
                                </m:e>
                                <m:sup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</m:mr>
                          <m:mr>
                            <m:e>
                              <m:sSup>
                                <m:sSup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n-US" sz="20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𝑣</m:t>
                                          </m:r>
                                        </m:e>
                                        <m:sub>
                                          <m: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acc>
                                </m:e>
                                <m:sup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</m:mr>
                          <m:mr>
                            <m:e>
                              <m:sSup>
                                <m:sSup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n-US" sz="20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𝑣</m:t>
                                          </m:r>
                                        </m:e>
                                        <m:sub>
                                          <m: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e>
                                  </m:acc>
                                </m:e>
                                <m:sup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𝑡</m:t>
                                  </m:r>
                                </m:sup>
                              </m:sSup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 To solve for M, rewrite the equation on the left as:</a:t>
                </a:r>
              </a:p>
              <a:p>
                <a:pPr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sz="20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  <a:sym typeface="Wingdings" panose="05000000000000000000" pitchFamily="2" charset="2"/>
                              </a:rPr>
                            </m:ctrlPr>
                          </m:mPr>
                          <m:mr>
                            <m:e>
                              <m:sSup>
                                <m:sSupPr>
                                  <m:ctrlPr>
                                    <a:rPr lang="en-US" sz="2000" i="1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</m:ctrlPr>
                                </m:sSup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n-US" sz="2000" i="1" dirty="0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  <a:sym typeface="Wingdings" panose="05000000000000000000" pitchFamily="2" charset="2"/>
                                        </a:rPr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en-US" sz="2000" i="1" dirty="0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  <a:sym typeface="Wingdings" panose="05000000000000000000" pitchFamily="2" charset="2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b="0" i="1" dirty="0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  <a:sym typeface="Wingdings" panose="05000000000000000000" pitchFamily="2" charset="2"/>
                                            </a:rPr>
                                            <m:t>𝑣</m:t>
                                          </m:r>
                                        </m:e>
                                        <m:sub>
                                          <m:r>
                                            <a:rPr lang="en-US" sz="2000" b="0" i="1" dirty="0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  <a:sym typeface="Wingdings" panose="05000000000000000000" pitchFamily="2" charset="2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e>
                                  </m:acc>
                                </m:e>
                                <m:sup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𝑡</m:t>
                                  </m:r>
                                </m:sup>
                              </m:sSup>
                            </m:e>
                          </m:mr>
                          <m:mr>
                            <m:e>
                              <m:sSup>
                                <m:sSupPr>
                                  <m:ctrlPr>
                                    <a:rPr lang="en-US" sz="2000" i="1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</m:ctrlPr>
                                </m:sSup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n-US" sz="2000" i="1" dirty="0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  <a:sym typeface="Wingdings" panose="05000000000000000000" pitchFamily="2" charset="2"/>
                                        </a:rPr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en-US" sz="2000" i="1" dirty="0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  <a:sym typeface="Wingdings" panose="05000000000000000000" pitchFamily="2" charset="2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b="0" i="1" dirty="0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  <a:sym typeface="Wingdings" panose="05000000000000000000" pitchFamily="2" charset="2"/>
                                            </a:rPr>
                                            <m:t>𝑣</m:t>
                                          </m:r>
                                        </m:e>
                                        <m:sub>
                                          <m:r>
                                            <a:rPr lang="en-US" sz="2000" b="0" i="1" dirty="0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  <a:sym typeface="Wingdings" panose="05000000000000000000" pitchFamily="2" charset="2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acc>
                                </m:e>
                                <m:sup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𝑡</m:t>
                                  </m:r>
                                </m:sup>
                              </m:sSup>
                            </m:e>
                          </m:mr>
                          <m:mr>
                            <m:e>
                              <m:sSup>
                                <m:sSupPr>
                                  <m:ctrlPr>
                                    <a:rPr lang="en-US" sz="2000" i="1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</m:ctrlPr>
                                </m:sSup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n-US" sz="2000" i="1" dirty="0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  <a:sym typeface="Wingdings" panose="05000000000000000000" pitchFamily="2" charset="2"/>
                                        </a:rPr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en-US" sz="2000" i="1" dirty="0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  <a:sym typeface="Wingdings" panose="05000000000000000000" pitchFamily="2" charset="2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b="0" i="1" dirty="0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  <a:sym typeface="Wingdings" panose="05000000000000000000" pitchFamily="2" charset="2"/>
                                            </a:rPr>
                                            <m:t>𝑣</m:t>
                                          </m:r>
                                        </m:e>
                                        <m:sub>
                                          <m:r>
                                            <a:rPr lang="en-US" sz="2000" b="0" i="1" dirty="0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  <a:sym typeface="Wingdings" panose="05000000000000000000" pitchFamily="2" charset="2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e>
                                  </m:acc>
                                </m:e>
                                <m:sup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𝑡</m:t>
                                  </m:r>
                                </m:sup>
                              </m:sSup>
                            </m:e>
                          </m:mr>
                        </m:m>
                      </m:e>
                    </m:d>
                    <m:acc>
                      <m:accPr>
                        <m:chr m:val="⃗"/>
                        <m:ctrlPr>
                          <a:rPr lang="en-US" sz="20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  <a:sym typeface="Wingdings" panose="05000000000000000000" pitchFamily="2" charset="2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00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  <a:sym typeface="Wingdings" panose="05000000000000000000" pitchFamily="2" charset="2"/>
                              </a:rPr>
                              <m:t>𝑀</m:t>
                            </m:r>
                          </m:e>
                          <m:sub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  <a:sym typeface="Wingdings" panose="05000000000000000000" pitchFamily="2" charset="2"/>
                              </a:rPr>
                              <m:t>0</m:t>
                            </m:r>
                          </m:sub>
                        </m:sSub>
                      </m:e>
                    </m:acc>
                    <m:r>
                      <a:rPr lang="en-US" sz="20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  <a:sym typeface="Wingdings" panose="05000000000000000000" pitchFamily="2" charset="2"/>
                      </a:rPr>
                      <m:t>=</m:t>
                    </m:r>
                    <m:sSup>
                      <m:sSupPr>
                        <m:ctrlPr>
                          <a:rPr lang="en-US" sz="2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acc>
                          <m:accPr>
                            <m:chr m:val="⃗"/>
                            <m:ctrlPr>
                              <a:rPr lang="en-US" sz="20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  <a:sym typeface="Wingdings" panose="05000000000000000000" pitchFamily="2" charset="2"/>
                              </a:rPr>
                            </m:ctrlPr>
                          </m:accPr>
                          <m:e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  <a:sym typeface="Wingdings" panose="05000000000000000000" pitchFamily="2" charset="2"/>
                              </a:rPr>
                              <m:t>𝑋</m:t>
                            </m:r>
                          </m:e>
                        </m:acc>
                      </m:e>
                      <m:sup>
                        <m:r>
                          <a:rPr lang="en-US" sz="2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  <a:sym typeface="Wingdings" panose="05000000000000000000" pitchFamily="2" charset="2"/>
                          </a:rPr>
                          <m:t>′</m:t>
                        </m:r>
                      </m:sup>
                    </m:sSup>
                    <m:r>
                      <a:rPr lang="en-US" sz="2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  <a:sym typeface="Wingdings" panose="05000000000000000000" pitchFamily="2" charset="2"/>
                      </a:rPr>
                      <m:t>=</m:t>
                    </m:r>
                    <m:d>
                      <m:dPr>
                        <m:ctrlPr>
                          <a:rPr lang="en-US" sz="2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0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  <a:sym typeface="Wingdings" panose="05000000000000000000" pitchFamily="2" charset="2"/>
                              </a:rPr>
                            </m:ctrlPr>
                          </m:mPr>
                          <m:mr>
                            <m:e>
                              <m:sSubSup>
                                <m:sSubSupPr>
                                  <m:ctrlPr>
                                    <a:rPr lang="en-US" sz="2000" b="0" i="1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0</m:t>
                                  </m:r>
                                </m:sub>
                                <m:sup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′</m:t>
                                  </m:r>
                                </m:sup>
                              </m:sSubSup>
                            </m:e>
                          </m:mr>
                          <m:mr>
                            <m:e>
                              <m:sSubSup>
                                <m:sSubSupPr>
                                  <m:ctrlPr>
                                    <a:rPr lang="en-US" sz="2000" b="0" i="1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′</m:t>
                                  </m:r>
                                </m:sup>
                              </m:sSubSup>
                            </m:e>
                          </m:mr>
                          <m:mr>
                            <m:e>
                              <m:sSubSup>
                                <m:sSubSupPr>
                                  <m:ctrlPr>
                                    <a:rPr lang="en-US" sz="2000" b="0" i="1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′</m:t>
                                  </m:r>
                                </m:sup>
                              </m:sSubSup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  <a:sym typeface="Wingdings" panose="05000000000000000000" pitchFamily="2" charset="2"/>
                              </a:rPr>
                            </m:ctrlPr>
                          </m:mPr>
                          <m:mr>
                            <m:e>
                              <m:sSup>
                                <m:sSupPr>
                                  <m:ctrlPr>
                                    <a:rPr lang="en-US" sz="2000" i="1" dirty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</m:ctrlPr>
                                </m:sSup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n-US" sz="2000" i="1" dirty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  <a:sym typeface="Wingdings" panose="05000000000000000000" pitchFamily="2" charset="2"/>
                                        </a:rPr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en-US" sz="2000" i="1" dirty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  <a:sym typeface="Wingdings" panose="05000000000000000000" pitchFamily="2" charset="2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b="0" i="1" dirty="0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  <a:sym typeface="Wingdings" panose="05000000000000000000" pitchFamily="2" charset="2"/>
                                            </a:rPr>
                                            <m:t>𝑣</m:t>
                                          </m:r>
                                        </m:e>
                                        <m:sub>
                                          <m:r>
                                            <a:rPr lang="en-US" sz="2000" i="1" dirty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  <a:sym typeface="Wingdings" panose="05000000000000000000" pitchFamily="2" charset="2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e>
                                  </m:acc>
                                </m:e>
                                <m:sup>
                                  <m:r>
                                    <a:rPr lang="en-US" sz="2000" i="1" dirty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𝑡</m:t>
                                  </m:r>
                                </m:sup>
                              </m:sSup>
                            </m:e>
                          </m:mr>
                          <m:mr>
                            <m:e>
                              <m:sSup>
                                <m:sSupPr>
                                  <m:ctrlPr>
                                    <a:rPr lang="en-US" sz="2000" i="1" dirty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</m:ctrlPr>
                                </m:sSup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n-US" sz="2000" i="1" dirty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  <a:sym typeface="Wingdings" panose="05000000000000000000" pitchFamily="2" charset="2"/>
                                        </a:rPr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en-US" sz="2000" i="1" dirty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  <a:sym typeface="Wingdings" panose="05000000000000000000" pitchFamily="2" charset="2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b="0" i="1" dirty="0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  <a:sym typeface="Wingdings" panose="05000000000000000000" pitchFamily="2" charset="2"/>
                                            </a:rPr>
                                            <m:t>𝑣</m:t>
                                          </m:r>
                                        </m:e>
                                        <m:sub>
                                          <m:r>
                                            <a:rPr lang="en-US" sz="2000" i="1" dirty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  <a:sym typeface="Wingdings" panose="05000000000000000000" pitchFamily="2" charset="2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acc>
                                </m:e>
                                <m:sup>
                                  <m:r>
                                    <a:rPr lang="en-US" sz="2000" i="1" dirty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𝑡</m:t>
                                  </m:r>
                                </m:sup>
                              </m:sSup>
                            </m:e>
                          </m:mr>
                          <m:mr>
                            <m:e>
                              <m:sSup>
                                <m:sSupPr>
                                  <m:ctrlPr>
                                    <a:rPr lang="en-US" sz="2000" i="1" dirty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</m:ctrlPr>
                                </m:sSup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n-US" sz="2000" i="1" dirty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  <a:sym typeface="Wingdings" panose="05000000000000000000" pitchFamily="2" charset="2"/>
                                        </a:rPr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en-US" sz="2000" i="1" dirty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  <a:sym typeface="Wingdings" panose="05000000000000000000" pitchFamily="2" charset="2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b="0" i="1" dirty="0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  <a:sym typeface="Wingdings" panose="05000000000000000000" pitchFamily="2" charset="2"/>
                                            </a:rPr>
                                            <m:t>𝑣</m:t>
                                          </m:r>
                                        </m:e>
                                        <m:sub>
                                          <m:r>
                                            <a:rPr lang="en-US" sz="2000" i="1" dirty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  <a:sym typeface="Wingdings" panose="05000000000000000000" pitchFamily="2" charset="2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e>
                                  </m:acc>
                                </m:e>
                                <m:sup>
                                  <m:r>
                                    <a:rPr lang="en-US" sz="2000" i="1" dirty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𝑡</m:t>
                                  </m:r>
                                </m:sup>
                              </m:sSup>
                            </m:e>
                          </m:mr>
                        </m:m>
                      </m:e>
                    </m:d>
                    <m:acc>
                      <m:accPr>
                        <m:chr m:val="⃗"/>
                        <m:ctrlPr>
                          <a:rPr lang="en-US" sz="20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  <a:sym typeface="Wingdings" panose="05000000000000000000" pitchFamily="2" charset="2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0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20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  <a:sym typeface="Wingdings" panose="05000000000000000000" pitchFamily="2" charset="2"/>
                              </a:rPr>
                              <m:t>𝑀</m:t>
                            </m:r>
                          </m:e>
                          <m:sub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en-US" sz="2000" dirty="0">
                        <a:latin typeface="Cambria Math" panose="02040503050406030204" pitchFamily="18" charset="0"/>
                        <a:cs typeface="Arial" panose="020B0604020202020204" pitchFamily="34" charset="0"/>
                        <a:sym typeface="Wingdings" panose="05000000000000000000" pitchFamily="2" charset="2"/>
                      </a:rPr>
                      <m:t>=</m:t>
                    </m:r>
                    <m:sSup>
                      <m:sSupPr>
                        <m:ctrlPr>
                          <a:rPr lang="en-US" sz="20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acc>
                          <m:accPr>
                            <m:chr m:val="⃗"/>
                            <m:ctrlPr>
                              <a:rPr lang="en-US" sz="20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  <a:sym typeface="Wingdings" panose="05000000000000000000" pitchFamily="2" charset="2"/>
                              </a:rPr>
                            </m:ctrlPr>
                          </m:accPr>
                          <m:e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  <a:sym typeface="Wingdings" panose="05000000000000000000" pitchFamily="2" charset="2"/>
                              </a:rPr>
                              <m:t>𝑌</m:t>
                            </m:r>
                          </m:e>
                        </m:acc>
                      </m:e>
                      <m:sup>
                        <m:r>
                          <a:rPr lang="en-US" sz="20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  <a:sym typeface="Wingdings" panose="05000000000000000000" pitchFamily="2" charset="2"/>
                          </a:rPr>
                          <m:t>′</m:t>
                        </m:r>
                      </m:sup>
                    </m:sSup>
                    <m:r>
                      <a:rPr lang="en-US" sz="2000" i="1" dirty="0">
                        <a:latin typeface="Cambria Math" panose="02040503050406030204" pitchFamily="18" charset="0"/>
                        <a:cs typeface="Arial" panose="020B0604020202020204" pitchFamily="34" charset="0"/>
                        <a:sym typeface="Wingdings" panose="05000000000000000000" pitchFamily="2" charset="2"/>
                      </a:rPr>
                      <m:t>=</m:t>
                    </m:r>
                    <m:d>
                      <m:dPr>
                        <m:ctrlPr>
                          <a:rPr lang="en-US" sz="20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  <a:sym typeface="Wingdings" panose="05000000000000000000" pitchFamily="2" charset="2"/>
                              </a:rPr>
                            </m:ctrlPr>
                          </m:mPr>
                          <m:mr>
                            <m:e>
                              <m:sSubSup>
                                <m:sSubSupPr>
                                  <m:ctrlPr>
                                    <a:rPr lang="en-US" sz="2000" i="1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2000" i="1" dirty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0</m:t>
                                  </m:r>
                                </m:sub>
                                <m:sup>
                                  <m:r>
                                    <a:rPr lang="en-US" sz="2000" i="1" dirty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′</m:t>
                                  </m:r>
                                </m:sup>
                              </m:sSubSup>
                            </m:e>
                          </m:mr>
                          <m:mr>
                            <m:e>
                              <m:sSubSup>
                                <m:sSubSupPr>
                                  <m:ctrlPr>
                                    <a:rPr lang="en-US" sz="2000" i="1" dirty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2000" i="1" dirty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sz="2000" i="1" dirty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′</m:t>
                                  </m:r>
                                </m:sup>
                              </m:sSubSup>
                            </m:e>
                          </m:mr>
                          <m:mr>
                            <m:e>
                              <m:sSubSup>
                                <m:sSubSupPr>
                                  <m:ctrlPr>
                                    <a:rPr lang="en-US" sz="2000" i="1" dirty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2000" i="1" dirty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sz="2000" i="1" dirty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′</m:t>
                                  </m:r>
                                </m:sup>
                              </m:sSubSup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  <a:sym typeface="Wingdings" panose="05000000000000000000" pitchFamily="2" charset="2"/>
                              </a:rPr>
                            </m:ctrlPr>
                          </m:mPr>
                          <m:mr>
                            <m:e>
                              <m:sSup>
                                <m:sSupPr>
                                  <m:ctrlPr>
                                    <a:rPr lang="en-US" sz="2000" i="1" dirty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</m:ctrlPr>
                                </m:sSup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n-US" sz="2000" i="1" dirty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  <a:sym typeface="Wingdings" panose="05000000000000000000" pitchFamily="2" charset="2"/>
                                        </a:rPr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en-US" sz="2000" i="1" dirty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  <a:sym typeface="Wingdings" panose="05000000000000000000" pitchFamily="2" charset="2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b="0" i="1" dirty="0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  <a:sym typeface="Wingdings" panose="05000000000000000000" pitchFamily="2" charset="2"/>
                                            </a:rPr>
                                            <m:t>𝑣</m:t>
                                          </m:r>
                                        </m:e>
                                        <m:sub>
                                          <m:r>
                                            <a:rPr lang="en-US" sz="2000" i="1" dirty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  <a:sym typeface="Wingdings" panose="05000000000000000000" pitchFamily="2" charset="2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e>
                                  </m:acc>
                                </m:e>
                                <m:sup>
                                  <m:r>
                                    <a:rPr lang="en-US" sz="2000" i="1" dirty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𝑡</m:t>
                                  </m:r>
                                </m:sup>
                              </m:sSup>
                            </m:e>
                          </m:mr>
                          <m:mr>
                            <m:e>
                              <m:sSup>
                                <m:sSupPr>
                                  <m:ctrlPr>
                                    <a:rPr lang="en-US" sz="2000" i="1" dirty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</m:ctrlPr>
                                </m:sSup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n-US" sz="2000" i="1" dirty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  <a:sym typeface="Wingdings" panose="05000000000000000000" pitchFamily="2" charset="2"/>
                                        </a:rPr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en-US" sz="2000" i="1" dirty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  <a:sym typeface="Wingdings" panose="05000000000000000000" pitchFamily="2" charset="2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b="0" i="1" dirty="0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  <a:sym typeface="Wingdings" panose="05000000000000000000" pitchFamily="2" charset="2"/>
                                            </a:rPr>
                                            <m:t>𝑣</m:t>
                                          </m:r>
                                        </m:e>
                                        <m:sub>
                                          <m:r>
                                            <a:rPr lang="en-US" sz="2000" i="1" dirty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  <a:sym typeface="Wingdings" panose="05000000000000000000" pitchFamily="2" charset="2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acc>
                                </m:e>
                                <m:sup>
                                  <m:r>
                                    <a:rPr lang="en-US" sz="2000" i="1" dirty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𝑡</m:t>
                                  </m:r>
                                </m:sup>
                              </m:sSup>
                            </m:e>
                          </m:mr>
                          <m:mr>
                            <m:e>
                              <m:sSup>
                                <m:sSupPr>
                                  <m:ctrlPr>
                                    <a:rPr lang="en-US" sz="2000" i="1" dirty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</m:ctrlPr>
                                </m:sSup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n-US" sz="2000" i="1" dirty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  <a:sym typeface="Wingdings" panose="05000000000000000000" pitchFamily="2" charset="2"/>
                                        </a:rPr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en-US" sz="2000" i="1" dirty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  <a:sym typeface="Wingdings" panose="05000000000000000000" pitchFamily="2" charset="2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b="0" i="1" dirty="0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  <a:sym typeface="Wingdings" panose="05000000000000000000" pitchFamily="2" charset="2"/>
                                            </a:rPr>
                                            <m:t>𝑣</m:t>
                                          </m:r>
                                        </m:e>
                                        <m:sub>
                                          <m:r>
                                            <a:rPr lang="en-US" sz="2000" i="1" dirty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  <a:sym typeface="Wingdings" panose="05000000000000000000" pitchFamily="2" charset="2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e>
                                  </m:acc>
                                </m:e>
                                <m:sup>
                                  <m:r>
                                    <a:rPr lang="en-US" sz="2000" i="1" dirty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𝑡</m:t>
                                  </m:r>
                                </m:sup>
                              </m:sSup>
                            </m:e>
                          </m:mr>
                        </m:m>
                      </m:e>
                    </m:d>
                    <m:acc>
                      <m:accPr>
                        <m:chr m:val="⃗"/>
                        <m:ctrlPr>
                          <a:rPr lang="en-US" sz="20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  <a:sym typeface="Wingdings" panose="05000000000000000000" pitchFamily="2" charset="2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0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20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  <a:sym typeface="Wingdings" panose="05000000000000000000" pitchFamily="2" charset="2"/>
                              </a:rPr>
                              <m:t>𝑀</m:t>
                            </m:r>
                          </m:e>
                          <m:sub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b>
                        </m:sSub>
                      </m:e>
                    </m:acc>
                    <m:r>
                      <a:rPr lang="en-US" sz="2000" dirty="0">
                        <a:latin typeface="Cambria Math" panose="02040503050406030204" pitchFamily="18" charset="0"/>
                        <a:cs typeface="Arial" panose="020B0604020202020204" pitchFamily="34" charset="0"/>
                        <a:sym typeface="Wingdings" panose="05000000000000000000" pitchFamily="2" charset="2"/>
                      </a:rPr>
                      <m:t>=</m:t>
                    </m:r>
                    <m:sSup>
                      <m:sSupPr>
                        <m:ctrlPr>
                          <a:rPr lang="en-US" sz="20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acc>
                          <m:accPr>
                            <m:chr m:val="⃗"/>
                            <m:ctrlPr>
                              <a:rPr lang="en-US" sz="20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  <a:sym typeface="Wingdings" panose="05000000000000000000" pitchFamily="2" charset="2"/>
                              </a:rPr>
                            </m:ctrlPr>
                          </m:accPr>
                          <m:e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  <a:sym typeface="Wingdings" panose="05000000000000000000" pitchFamily="2" charset="2"/>
                              </a:rPr>
                              <m:t>𝑍</m:t>
                            </m:r>
                          </m:e>
                        </m:acc>
                      </m:e>
                      <m:sup>
                        <m:r>
                          <a:rPr lang="en-US" sz="20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  <a:sym typeface="Wingdings" panose="05000000000000000000" pitchFamily="2" charset="2"/>
                          </a:rPr>
                          <m:t>′</m:t>
                        </m:r>
                      </m:sup>
                    </m:sSup>
                    <m:r>
                      <a:rPr lang="en-US" sz="2000" i="1" dirty="0">
                        <a:latin typeface="Cambria Math" panose="02040503050406030204" pitchFamily="18" charset="0"/>
                        <a:cs typeface="Arial" panose="020B0604020202020204" pitchFamily="34" charset="0"/>
                        <a:sym typeface="Wingdings" panose="05000000000000000000" pitchFamily="2" charset="2"/>
                      </a:rPr>
                      <m:t>=</m:t>
                    </m:r>
                    <m:d>
                      <m:dPr>
                        <m:ctrlPr>
                          <a:rPr lang="en-US" sz="20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  <a:sym typeface="Wingdings" panose="05000000000000000000" pitchFamily="2" charset="2"/>
                              </a:rPr>
                            </m:ctrlPr>
                          </m:mPr>
                          <m:mr>
                            <m:e>
                              <m:sSubSup>
                                <m:sSubSupPr>
                                  <m:ctrlPr>
                                    <a:rPr lang="en-US" sz="2000" i="1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sz="2000" i="1" dirty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0</m:t>
                                  </m:r>
                                </m:sub>
                                <m:sup>
                                  <m:r>
                                    <a:rPr lang="en-US" sz="2000" i="1" dirty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′</m:t>
                                  </m:r>
                                </m:sup>
                              </m:sSubSup>
                            </m:e>
                          </m:mr>
                          <m:mr>
                            <m:e>
                              <m:sSubSup>
                                <m:sSubSupPr>
                                  <m:ctrlPr>
                                    <a:rPr lang="en-US" sz="2000" i="1" dirty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sz="2000" i="1" dirty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sz="2000" i="1" dirty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′</m:t>
                                  </m:r>
                                </m:sup>
                              </m:sSubSup>
                            </m:e>
                          </m:mr>
                          <m:mr>
                            <m:e>
                              <m:sSubSup>
                                <m:sSubSupPr>
                                  <m:ctrlPr>
                                    <a:rPr lang="en-US" sz="2000" i="1" dirty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sz="2000" i="1" dirty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sz="2000" i="1" dirty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′</m:t>
                                  </m:r>
                                </m:sup>
                              </m:sSubSup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: 9 equations for 9 unknowns 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0F6D722-2FCA-44FA-8789-50C4E2308EF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9075" y="1538807"/>
                <a:ext cx="11834380" cy="5090654"/>
              </a:xfrm>
              <a:blipFill>
                <a:blip r:embed="rId2"/>
                <a:stretch>
                  <a:fillRect t="-837" r="-4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E7CE51-FB20-9AA8-126E-075C33116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A76C-11A7-4B78-8538-16E6CF2B15C9}" type="slidenum">
              <a:rPr lang="en-US" smtClean="0"/>
              <a:t>4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5DC587-17A5-B4A8-5096-D70765B83B73}"/>
              </a:ext>
            </a:extLst>
          </p:cNvPr>
          <p:cNvSpPr/>
          <p:nvPr/>
        </p:nvSpPr>
        <p:spPr>
          <a:xfrm>
            <a:off x="1438275" y="2257425"/>
            <a:ext cx="2190750" cy="4191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F5DAF83-6379-FDAD-4D81-EDD9DB55DCB2}"/>
              </a:ext>
            </a:extLst>
          </p:cNvPr>
          <p:cNvSpPr/>
          <p:nvPr/>
        </p:nvSpPr>
        <p:spPr>
          <a:xfrm>
            <a:off x="4419600" y="2042160"/>
            <a:ext cx="660400" cy="53086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02EBBA5-F998-12E3-84DD-AE5EA4FE485F}"/>
              </a:ext>
            </a:extLst>
          </p:cNvPr>
          <p:cNvSpPr/>
          <p:nvPr/>
        </p:nvSpPr>
        <p:spPr>
          <a:xfrm>
            <a:off x="1270000" y="5425440"/>
            <a:ext cx="396240" cy="53086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9E57CDD-7E52-F2F2-4039-875E2E0E65F1}"/>
              </a:ext>
            </a:extLst>
          </p:cNvPr>
          <p:cNvSpPr/>
          <p:nvPr/>
        </p:nvSpPr>
        <p:spPr>
          <a:xfrm>
            <a:off x="6010275" y="2655569"/>
            <a:ext cx="342900" cy="365126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679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D106E-BCFF-4A70-BD76-61A6B0D6B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Solution for 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0F6D722-2FCA-44FA-8789-50C4E2308EF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19075" y="1538807"/>
                <a:ext cx="11834380" cy="5090654"/>
              </a:xfrm>
            </p:spPr>
            <p:txBody>
              <a:bodyPr>
                <a:noAutofit/>
              </a:bodyPr>
              <a:lstStyle/>
              <a:p>
                <a:pPr marL="571500" indent="-342900">
                  <a:lnSpc>
                    <a:spcPct val="100000"/>
                  </a:lnSpc>
                  <a:spcBef>
                    <a:spcPts val="0"/>
                  </a:spcBef>
                </a:pP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How to solve for </a:t>
                </a:r>
                <a:r>
                  <a:rPr lang="en-US" sz="24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M</a:t>
                </a:r>
              </a:p>
              <a:p>
                <a:pPr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en-US" sz="24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M=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m:rPr>
                                      <m:brk m:alnAt="7"/>
                                    </m:rP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0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01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02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10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20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en-US" sz="2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mPr>
                          <m:mr>
                            <m:e>
                              <m:sSup>
                                <m:sSup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𝑀</m:t>
                                          </m:r>
                                        </m:e>
                                        <m:sub>
                                          <m: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e>
                                  </m:acc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𝑡</m:t>
                                  </m:r>
                                </m:sup>
                              </m:sSup>
                            </m:e>
                          </m:mr>
                          <m:mr>
                            <m:e>
                              <m:sSup>
                                <m:sSup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𝑀</m:t>
                                          </m:r>
                                        </m:e>
                                        <m:sub>
                                          <m: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acc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𝑡</m:t>
                                  </m:r>
                                </m:sup>
                              </m:sSup>
                            </m:e>
                          </m:mr>
                          <m:mr>
                            <m:e>
                              <m:sSup>
                                <m:sSup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𝑀</m:t>
                                          </m:r>
                                        </m:e>
                                        <m:sub>
                                          <m: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e>
                                  </m:acc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𝑡</m:t>
                                  </m:r>
                                </m:sup>
                              </m:sSup>
                            </m:e>
                          </m:mr>
                        </m:m>
                      </m:e>
                    </m:d>
                    <m:r>
                      <a:rPr lang="en-US" sz="2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with</m:t>
                    </m:r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0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𝑀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sub>
                        </m:sSub>
                      </m:e>
                    </m:acc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00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01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02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en-US" sz="2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 </m:t>
                    </m:r>
                    <m:acc>
                      <m:accPr>
                        <m:chr m:val="⃗"/>
                        <m:ctrlPr>
                          <a:rPr lang="en-US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𝑀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en-US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0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𝑀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e>
                    </m:acc>
                    <m:r>
                      <a:rPr lang="en-US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sz="2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𝑀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𝑂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𝑂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𝑂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𝑀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𝑂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𝑂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𝑂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𝑀</m:t>
                              </m:r>
                            </m:e>
                          </m:mr>
                        </m:m>
                      </m:e>
                    </m:d>
                    <m:d>
                      <m:dPr>
                        <m:ctrlPr>
                          <a:rPr lang="en-US" sz="2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mPr>
                          <m:mr>
                            <m:e>
                              <m:acc>
                                <m:accPr>
                                  <m:chr m:val="⃗"/>
                                  <m:ctrlPr>
                                    <a:rPr lang="en-US" sz="200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sz="20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</m:mr>
                          <m:mr>
                            <m:e>
                              <m:acc>
                                <m:accPr>
                                  <m:chr m:val="⃗"/>
                                  <m:ctrlPr>
                                    <a:rPr lang="en-US" sz="200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sz="20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</m:mr>
                          <m:mr>
                            <m:e>
                              <m:acc>
                                <m:accPr>
                                  <m:chr m:val="⃗"/>
                                  <m:ctrlPr>
                                    <a:rPr lang="en-US" sz="200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sz="20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</m:mr>
                        </m:m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mPr>
                          <m:mr>
                            <m:e>
                              <m:sSup>
                                <m:sSup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n-US" sz="20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𝑣</m:t>
                                          </m:r>
                                        </m:e>
                                        <m:sub>
                                          <m: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e>
                                  </m:acc>
                                </m:e>
                                <m:sup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</m:mr>
                          <m:mr>
                            <m:e>
                              <m:sSup>
                                <m:sSup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n-US" sz="20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𝑣</m:t>
                                          </m:r>
                                        </m:e>
                                        <m:sub>
                                          <m: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acc>
                                </m:e>
                                <m:sup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</m:mr>
                          <m:mr>
                            <m:e>
                              <m:sSup>
                                <m:sSup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n-US" sz="20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𝑣</m:t>
                                          </m:r>
                                        </m:e>
                                        <m:sub>
                                          <m: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e>
                                  </m:acc>
                                </m:e>
                                <m:sup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𝑡</m:t>
                                  </m:r>
                                </m:sup>
                              </m:sSup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 To solve for M, rewrite the equation on the left as:</a:t>
                </a:r>
              </a:p>
              <a:p>
                <a:pPr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sz="20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  <a:sym typeface="Wingdings" panose="05000000000000000000" pitchFamily="2" charset="2"/>
                              </a:rPr>
                            </m:ctrlPr>
                          </m:mPr>
                          <m:mr>
                            <m:e>
                              <m:sSup>
                                <m:sSupPr>
                                  <m:ctrlPr>
                                    <a:rPr lang="en-US" sz="2000" i="1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</m:ctrlPr>
                                </m:sSup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n-US" sz="2000" i="1" dirty="0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  <a:sym typeface="Wingdings" panose="05000000000000000000" pitchFamily="2" charset="2"/>
                                        </a:rPr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en-US" sz="2000" i="1" dirty="0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  <a:sym typeface="Wingdings" panose="05000000000000000000" pitchFamily="2" charset="2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b="0" i="1" dirty="0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  <a:sym typeface="Wingdings" panose="05000000000000000000" pitchFamily="2" charset="2"/>
                                            </a:rPr>
                                            <m:t>𝑣</m:t>
                                          </m:r>
                                        </m:e>
                                        <m:sub>
                                          <m:r>
                                            <a:rPr lang="en-US" sz="2000" b="0" i="1" dirty="0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  <a:sym typeface="Wingdings" panose="05000000000000000000" pitchFamily="2" charset="2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e>
                                  </m:acc>
                                </m:e>
                                <m:sup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𝑡</m:t>
                                  </m:r>
                                </m:sup>
                              </m:sSup>
                            </m:e>
                          </m:mr>
                          <m:mr>
                            <m:e>
                              <m:sSup>
                                <m:sSupPr>
                                  <m:ctrlPr>
                                    <a:rPr lang="en-US" sz="2000" i="1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</m:ctrlPr>
                                </m:sSup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n-US" sz="2000" i="1" dirty="0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  <a:sym typeface="Wingdings" panose="05000000000000000000" pitchFamily="2" charset="2"/>
                                        </a:rPr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en-US" sz="2000" i="1" dirty="0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  <a:sym typeface="Wingdings" panose="05000000000000000000" pitchFamily="2" charset="2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b="0" i="1" dirty="0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  <a:sym typeface="Wingdings" panose="05000000000000000000" pitchFamily="2" charset="2"/>
                                            </a:rPr>
                                            <m:t>𝑣</m:t>
                                          </m:r>
                                        </m:e>
                                        <m:sub>
                                          <m:r>
                                            <a:rPr lang="en-US" sz="2000" b="0" i="1" dirty="0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  <a:sym typeface="Wingdings" panose="05000000000000000000" pitchFamily="2" charset="2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acc>
                                </m:e>
                                <m:sup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𝑡</m:t>
                                  </m:r>
                                </m:sup>
                              </m:sSup>
                            </m:e>
                          </m:mr>
                          <m:mr>
                            <m:e>
                              <m:sSup>
                                <m:sSupPr>
                                  <m:ctrlPr>
                                    <a:rPr lang="en-US" sz="2000" i="1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</m:ctrlPr>
                                </m:sSup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n-US" sz="2000" i="1" dirty="0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  <a:sym typeface="Wingdings" panose="05000000000000000000" pitchFamily="2" charset="2"/>
                                        </a:rPr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en-US" sz="2000" i="1" dirty="0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  <a:sym typeface="Wingdings" panose="05000000000000000000" pitchFamily="2" charset="2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b="0" i="1" dirty="0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  <a:sym typeface="Wingdings" panose="05000000000000000000" pitchFamily="2" charset="2"/>
                                            </a:rPr>
                                            <m:t>𝑣</m:t>
                                          </m:r>
                                        </m:e>
                                        <m:sub>
                                          <m:r>
                                            <a:rPr lang="en-US" sz="2000" b="0" i="1" dirty="0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  <a:sym typeface="Wingdings" panose="05000000000000000000" pitchFamily="2" charset="2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e>
                                  </m:acc>
                                </m:e>
                                <m:sup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𝑡</m:t>
                                  </m:r>
                                </m:sup>
                              </m:sSup>
                            </m:e>
                          </m:mr>
                        </m:m>
                      </m:e>
                    </m:d>
                    <m:acc>
                      <m:accPr>
                        <m:chr m:val="⃗"/>
                        <m:ctrlPr>
                          <a:rPr lang="en-US" sz="20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  <a:sym typeface="Wingdings" panose="05000000000000000000" pitchFamily="2" charset="2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00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  <a:sym typeface="Wingdings" panose="05000000000000000000" pitchFamily="2" charset="2"/>
                              </a:rPr>
                              <m:t>𝑀</m:t>
                            </m:r>
                          </m:e>
                          <m:sub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  <a:sym typeface="Wingdings" panose="05000000000000000000" pitchFamily="2" charset="2"/>
                              </a:rPr>
                              <m:t>0</m:t>
                            </m:r>
                          </m:sub>
                        </m:sSub>
                      </m:e>
                    </m:acc>
                    <m:r>
                      <a:rPr lang="en-US" sz="20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  <a:sym typeface="Wingdings" panose="05000000000000000000" pitchFamily="2" charset="2"/>
                      </a:rPr>
                      <m:t>=</m:t>
                    </m:r>
                    <m:sSup>
                      <m:sSupPr>
                        <m:ctrlPr>
                          <a:rPr lang="en-US" sz="2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acc>
                          <m:accPr>
                            <m:chr m:val="⃗"/>
                            <m:ctrlPr>
                              <a:rPr lang="en-US" sz="20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  <a:sym typeface="Wingdings" panose="05000000000000000000" pitchFamily="2" charset="2"/>
                              </a:rPr>
                            </m:ctrlPr>
                          </m:accPr>
                          <m:e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  <a:sym typeface="Wingdings" panose="05000000000000000000" pitchFamily="2" charset="2"/>
                              </a:rPr>
                              <m:t>𝑋</m:t>
                            </m:r>
                          </m:e>
                        </m:acc>
                      </m:e>
                      <m:sup>
                        <m:r>
                          <a:rPr lang="en-US" sz="2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  <a:sym typeface="Wingdings" panose="05000000000000000000" pitchFamily="2" charset="2"/>
                          </a:rPr>
                          <m:t>′</m:t>
                        </m:r>
                      </m:sup>
                    </m:sSup>
                    <m:r>
                      <a:rPr lang="en-US" sz="2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  <a:sym typeface="Wingdings" panose="05000000000000000000" pitchFamily="2" charset="2"/>
                      </a:rPr>
                      <m:t>=</m:t>
                    </m:r>
                    <m:d>
                      <m:dPr>
                        <m:ctrlPr>
                          <a:rPr lang="en-US" sz="2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0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  <a:sym typeface="Wingdings" panose="05000000000000000000" pitchFamily="2" charset="2"/>
                              </a:rPr>
                            </m:ctrlPr>
                          </m:mPr>
                          <m:mr>
                            <m:e>
                              <m:sSubSup>
                                <m:sSubSupPr>
                                  <m:ctrlPr>
                                    <a:rPr lang="en-US" sz="2000" b="0" i="1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0</m:t>
                                  </m:r>
                                </m:sub>
                                <m:sup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′</m:t>
                                  </m:r>
                                </m:sup>
                              </m:sSubSup>
                            </m:e>
                          </m:mr>
                          <m:mr>
                            <m:e>
                              <m:sSubSup>
                                <m:sSubSupPr>
                                  <m:ctrlPr>
                                    <a:rPr lang="en-US" sz="2000" b="0" i="1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′</m:t>
                                  </m:r>
                                </m:sup>
                              </m:sSubSup>
                            </m:e>
                          </m:mr>
                          <m:mr>
                            <m:e>
                              <m:sSubSup>
                                <m:sSubSupPr>
                                  <m:ctrlPr>
                                    <a:rPr lang="en-US" sz="2000" b="0" i="1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′</m:t>
                                  </m:r>
                                </m:sup>
                              </m:sSubSup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  <a:sym typeface="Wingdings" panose="05000000000000000000" pitchFamily="2" charset="2"/>
                              </a:rPr>
                            </m:ctrlPr>
                          </m:mPr>
                          <m:mr>
                            <m:e>
                              <m:sSup>
                                <m:sSupPr>
                                  <m:ctrlPr>
                                    <a:rPr lang="en-US" sz="2000" i="1" dirty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</m:ctrlPr>
                                </m:sSup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n-US" sz="2000" i="1" dirty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  <a:sym typeface="Wingdings" panose="05000000000000000000" pitchFamily="2" charset="2"/>
                                        </a:rPr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en-US" sz="2000" i="1" dirty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  <a:sym typeface="Wingdings" panose="05000000000000000000" pitchFamily="2" charset="2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b="0" i="1" dirty="0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  <a:sym typeface="Wingdings" panose="05000000000000000000" pitchFamily="2" charset="2"/>
                                            </a:rPr>
                                            <m:t>𝑣</m:t>
                                          </m:r>
                                        </m:e>
                                        <m:sub>
                                          <m:r>
                                            <a:rPr lang="en-US" sz="2000" i="1" dirty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  <a:sym typeface="Wingdings" panose="05000000000000000000" pitchFamily="2" charset="2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e>
                                  </m:acc>
                                </m:e>
                                <m:sup>
                                  <m:r>
                                    <a:rPr lang="en-US" sz="2000" i="1" dirty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𝑡</m:t>
                                  </m:r>
                                </m:sup>
                              </m:sSup>
                            </m:e>
                          </m:mr>
                          <m:mr>
                            <m:e>
                              <m:sSup>
                                <m:sSupPr>
                                  <m:ctrlPr>
                                    <a:rPr lang="en-US" sz="2000" i="1" dirty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</m:ctrlPr>
                                </m:sSup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n-US" sz="2000" i="1" dirty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  <a:sym typeface="Wingdings" panose="05000000000000000000" pitchFamily="2" charset="2"/>
                                        </a:rPr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en-US" sz="2000" i="1" dirty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  <a:sym typeface="Wingdings" panose="05000000000000000000" pitchFamily="2" charset="2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b="0" i="1" dirty="0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  <a:sym typeface="Wingdings" panose="05000000000000000000" pitchFamily="2" charset="2"/>
                                            </a:rPr>
                                            <m:t>𝑣</m:t>
                                          </m:r>
                                        </m:e>
                                        <m:sub>
                                          <m:r>
                                            <a:rPr lang="en-US" sz="2000" i="1" dirty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  <a:sym typeface="Wingdings" panose="05000000000000000000" pitchFamily="2" charset="2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acc>
                                </m:e>
                                <m:sup>
                                  <m:r>
                                    <a:rPr lang="en-US" sz="2000" i="1" dirty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𝑡</m:t>
                                  </m:r>
                                </m:sup>
                              </m:sSup>
                            </m:e>
                          </m:mr>
                          <m:mr>
                            <m:e>
                              <m:sSup>
                                <m:sSupPr>
                                  <m:ctrlPr>
                                    <a:rPr lang="en-US" sz="2000" i="1" dirty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</m:ctrlPr>
                                </m:sSup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n-US" sz="2000" i="1" dirty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  <a:sym typeface="Wingdings" panose="05000000000000000000" pitchFamily="2" charset="2"/>
                                        </a:rPr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en-US" sz="2000" i="1" dirty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  <a:sym typeface="Wingdings" panose="05000000000000000000" pitchFamily="2" charset="2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b="0" i="1" dirty="0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  <a:sym typeface="Wingdings" panose="05000000000000000000" pitchFamily="2" charset="2"/>
                                            </a:rPr>
                                            <m:t>𝑣</m:t>
                                          </m:r>
                                        </m:e>
                                        <m:sub>
                                          <m:r>
                                            <a:rPr lang="en-US" sz="2000" i="1" dirty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  <a:sym typeface="Wingdings" panose="05000000000000000000" pitchFamily="2" charset="2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e>
                                  </m:acc>
                                </m:e>
                                <m:sup>
                                  <m:r>
                                    <a:rPr lang="en-US" sz="2000" i="1" dirty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𝑡</m:t>
                                  </m:r>
                                </m:sup>
                              </m:sSup>
                            </m:e>
                          </m:mr>
                        </m:m>
                      </m:e>
                    </m:d>
                    <m:acc>
                      <m:accPr>
                        <m:chr m:val="⃗"/>
                        <m:ctrlPr>
                          <a:rPr lang="en-US" sz="20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  <a:sym typeface="Wingdings" panose="05000000000000000000" pitchFamily="2" charset="2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0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20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  <a:sym typeface="Wingdings" panose="05000000000000000000" pitchFamily="2" charset="2"/>
                              </a:rPr>
                              <m:t>𝑀</m:t>
                            </m:r>
                          </m:e>
                          <m:sub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en-US" sz="2000" dirty="0">
                        <a:latin typeface="Cambria Math" panose="02040503050406030204" pitchFamily="18" charset="0"/>
                        <a:cs typeface="Arial" panose="020B0604020202020204" pitchFamily="34" charset="0"/>
                        <a:sym typeface="Wingdings" panose="05000000000000000000" pitchFamily="2" charset="2"/>
                      </a:rPr>
                      <m:t>=</m:t>
                    </m:r>
                    <m:sSup>
                      <m:sSupPr>
                        <m:ctrlPr>
                          <a:rPr lang="en-US" sz="20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acc>
                          <m:accPr>
                            <m:chr m:val="⃗"/>
                            <m:ctrlPr>
                              <a:rPr lang="en-US" sz="20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  <a:sym typeface="Wingdings" panose="05000000000000000000" pitchFamily="2" charset="2"/>
                              </a:rPr>
                            </m:ctrlPr>
                          </m:accPr>
                          <m:e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  <a:sym typeface="Wingdings" panose="05000000000000000000" pitchFamily="2" charset="2"/>
                              </a:rPr>
                              <m:t>𝑌</m:t>
                            </m:r>
                          </m:e>
                        </m:acc>
                      </m:e>
                      <m:sup>
                        <m:r>
                          <a:rPr lang="en-US" sz="20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  <a:sym typeface="Wingdings" panose="05000000000000000000" pitchFamily="2" charset="2"/>
                          </a:rPr>
                          <m:t>′</m:t>
                        </m:r>
                      </m:sup>
                    </m:sSup>
                    <m:r>
                      <a:rPr lang="en-US" sz="2000" i="1" dirty="0">
                        <a:latin typeface="Cambria Math" panose="02040503050406030204" pitchFamily="18" charset="0"/>
                        <a:cs typeface="Arial" panose="020B0604020202020204" pitchFamily="34" charset="0"/>
                        <a:sym typeface="Wingdings" panose="05000000000000000000" pitchFamily="2" charset="2"/>
                      </a:rPr>
                      <m:t>=</m:t>
                    </m:r>
                    <m:d>
                      <m:dPr>
                        <m:ctrlPr>
                          <a:rPr lang="en-US" sz="20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  <a:sym typeface="Wingdings" panose="05000000000000000000" pitchFamily="2" charset="2"/>
                              </a:rPr>
                            </m:ctrlPr>
                          </m:mPr>
                          <m:mr>
                            <m:e>
                              <m:sSubSup>
                                <m:sSubSupPr>
                                  <m:ctrlPr>
                                    <a:rPr lang="en-US" sz="2000" i="1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2000" i="1" dirty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0</m:t>
                                  </m:r>
                                </m:sub>
                                <m:sup>
                                  <m:r>
                                    <a:rPr lang="en-US" sz="2000" i="1" dirty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′</m:t>
                                  </m:r>
                                </m:sup>
                              </m:sSubSup>
                            </m:e>
                          </m:mr>
                          <m:mr>
                            <m:e>
                              <m:sSubSup>
                                <m:sSubSupPr>
                                  <m:ctrlPr>
                                    <a:rPr lang="en-US" sz="2000" i="1" dirty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2000" i="1" dirty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sz="2000" i="1" dirty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′</m:t>
                                  </m:r>
                                </m:sup>
                              </m:sSubSup>
                            </m:e>
                          </m:mr>
                          <m:mr>
                            <m:e>
                              <m:sSubSup>
                                <m:sSubSupPr>
                                  <m:ctrlPr>
                                    <a:rPr lang="en-US" sz="2000" i="1" dirty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2000" i="1" dirty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sz="2000" i="1" dirty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′</m:t>
                                  </m:r>
                                </m:sup>
                              </m:sSubSup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  <a:sym typeface="Wingdings" panose="05000000000000000000" pitchFamily="2" charset="2"/>
                              </a:rPr>
                            </m:ctrlPr>
                          </m:mPr>
                          <m:mr>
                            <m:e>
                              <m:sSup>
                                <m:sSupPr>
                                  <m:ctrlPr>
                                    <a:rPr lang="en-US" sz="2000" i="1" dirty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</m:ctrlPr>
                                </m:sSup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n-US" sz="2000" i="1" dirty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  <a:sym typeface="Wingdings" panose="05000000000000000000" pitchFamily="2" charset="2"/>
                                        </a:rPr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en-US" sz="2000" i="1" dirty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  <a:sym typeface="Wingdings" panose="05000000000000000000" pitchFamily="2" charset="2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b="0" i="1" dirty="0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  <a:sym typeface="Wingdings" panose="05000000000000000000" pitchFamily="2" charset="2"/>
                                            </a:rPr>
                                            <m:t>𝑣</m:t>
                                          </m:r>
                                        </m:e>
                                        <m:sub>
                                          <m:r>
                                            <a:rPr lang="en-US" sz="2000" i="1" dirty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  <a:sym typeface="Wingdings" panose="05000000000000000000" pitchFamily="2" charset="2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e>
                                  </m:acc>
                                </m:e>
                                <m:sup>
                                  <m:r>
                                    <a:rPr lang="en-US" sz="2000" i="1" dirty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𝑡</m:t>
                                  </m:r>
                                </m:sup>
                              </m:sSup>
                            </m:e>
                          </m:mr>
                          <m:mr>
                            <m:e>
                              <m:sSup>
                                <m:sSupPr>
                                  <m:ctrlPr>
                                    <a:rPr lang="en-US" sz="2000" i="1" dirty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</m:ctrlPr>
                                </m:sSup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n-US" sz="2000" i="1" dirty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  <a:sym typeface="Wingdings" panose="05000000000000000000" pitchFamily="2" charset="2"/>
                                        </a:rPr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en-US" sz="2000" i="1" dirty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  <a:sym typeface="Wingdings" panose="05000000000000000000" pitchFamily="2" charset="2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b="0" i="1" dirty="0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  <a:sym typeface="Wingdings" panose="05000000000000000000" pitchFamily="2" charset="2"/>
                                            </a:rPr>
                                            <m:t>𝑣</m:t>
                                          </m:r>
                                        </m:e>
                                        <m:sub>
                                          <m:r>
                                            <a:rPr lang="en-US" sz="2000" i="1" dirty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  <a:sym typeface="Wingdings" panose="05000000000000000000" pitchFamily="2" charset="2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acc>
                                </m:e>
                                <m:sup>
                                  <m:r>
                                    <a:rPr lang="en-US" sz="2000" i="1" dirty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𝑡</m:t>
                                  </m:r>
                                </m:sup>
                              </m:sSup>
                            </m:e>
                          </m:mr>
                          <m:mr>
                            <m:e>
                              <m:sSup>
                                <m:sSupPr>
                                  <m:ctrlPr>
                                    <a:rPr lang="en-US" sz="2000" i="1" dirty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</m:ctrlPr>
                                </m:sSup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n-US" sz="2000" i="1" dirty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  <a:sym typeface="Wingdings" panose="05000000000000000000" pitchFamily="2" charset="2"/>
                                        </a:rPr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en-US" sz="2000" i="1" dirty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  <a:sym typeface="Wingdings" panose="05000000000000000000" pitchFamily="2" charset="2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b="0" i="1" dirty="0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  <a:sym typeface="Wingdings" panose="05000000000000000000" pitchFamily="2" charset="2"/>
                                            </a:rPr>
                                            <m:t>𝑣</m:t>
                                          </m:r>
                                        </m:e>
                                        <m:sub>
                                          <m:r>
                                            <a:rPr lang="en-US" sz="2000" i="1" dirty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  <a:sym typeface="Wingdings" panose="05000000000000000000" pitchFamily="2" charset="2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e>
                                  </m:acc>
                                </m:e>
                                <m:sup>
                                  <m:r>
                                    <a:rPr lang="en-US" sz="2000" i="1" dirty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𝑡</m:t>
                                  </m:r>
                                </m:sup>
                              </m:sSup>
                            </m:e>
                          </m:mr>
                        </m:m>
                      </m:e>
                    </m:d>
                    <m:acc>
                      <m:accPr>
                        <m:chr m:val="⃗"/>
                        <m:ctrlPr>
                          <a:rPr lang="en-US" sz="20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  <a:sym typeface="Wingdings" panose="05000000000000000000" pitchFamily="2" charset="2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0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20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  <a:sym typeface="Wingdings" panose="05000000000000000000" pitchFamily="2" charset="2"/>
                              </a:rPr>
                              <m:t>𝑀</m:t>
                            </m:r>
                          </m:e>
                          <m:sub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b>
                        </m:sSub>
                      </m:e>
                    </m:acc>
                    <m:r>
                      <a:rPr lang="en-US" sz="2000" dirty="0">
                        <a:latin typeface="Cambria Math" panose="02040503050406030204" pitchFamily="18" charset="0"/>
                        <a:cs typeface="Arial" panose="020B0604020202020204" pitchFamily="34" charset="0"/>
                        <a:sym typeface="Wingdings" panose="05000000000000000000" pitchFamily="2" charset="2"/>
                      </a:rPr>
                      <m:t>=</m:t>
                    </m:r>
                    <m:sSup>
                      <m:sSupPr>
                        <m:ctrlPr>
                          <a:rPr lang="en-US" sz="20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acc>
                          <m:accPr>
                            <m:chr m:val="⃗"/>
                            <m:ctrlPr>
                              <a:rPr lang="en-US" sz="20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  <a:sym typeface="Wingdings" panose="05000000000000000000" pitchFamily="2" charset="2"/>
                              </a:rPr>
                            </m:ctrlPr>
                          </m:accPr>
                          <m:e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  <a:sym typeface="Wingdings" panose="05000000000000000000" pitchFamily="2" charset="2"/>
                              </a:rPr>
                              <m:t>𝑍</m:t>
                            </m:r>
                          </m:e>
                        </m:acc>
                      </m:e>
                      <m:sup>
                        <m:r>
                          <a:rPr lang="en-US" sz="20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  <a:sym typeface="Wingdings" panose="05000000000000000000" pitchFamily="2" charset="2"/>
                          </a:rPr>
                          <m:t>′</m:t>
                        </m:r>
                      </m:sup>
                    </m:sSup>
                    <m:r>
                      <a:rPr lang="en-US" sz="2000" i="1" dirty="0">
                        <a:latin typeface="Cambria Math" panose="02040503050406030204" pitchFamily="18" charset="0"/>
                        <a:cs typeface="Arial" panose="020B0604020202020204" pitchFamily="34" charset="0"/>
                        <a:sym typeface="Wingdings" panose="05000000000000000000" pitchFamily="2" charset="2"/>
                      </a:rPr>
                      <m:t>=</m:t>
                    </m:r>
                    <m:d>
                      <m:dPr>
                        <m:ctrlPr>
                          <a:rPr lang="en-US" sz="20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  <a:sym typeface="Wingdings" panose="05000000000000000000" pitchFamily="2" charset="2"/>
                              </a:rPr>
                            </m:ctrlPr>
                          </m:mPr>
                          <m:mr>
                            <m:e>
                              <m:sSubSup>
                                <m:sSubSupPr>
                                  <m:ctrlPr>
                                    <a:rPr lang="en-US" sz="2000" i="1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sz="2000" i="1" dirty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0</m:t>
                                  </m:r>
                                </m:sub>
                                <m:sup>
                                  <m:r>
                                    <a:rPr lang="en-US" sz="2000" i="1" dirty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′</m:t>
                                  </m:r>
                                </m:sup>
                              </m:sSubSup>
                            </m:e>
                          </m:mr>
                          <m:mr>
                            <m:e>
                              <m:sSubSup>
                                <m:sSubSupPr>
                                  <m:ctrlPr>
                                    <a:rPr lang="en-US" sz="2000" i="1" dirty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sz="2000" i="1" dirty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sz="2000" i="1" dirty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′</m:t>
                                  </m:r>
                                </m:sup>
                              </m:sSubSup>
                            </m:e>
                          </m:mr>
                          <m:mr>
                            <m:e>
                              <m:sSubSup>
                                <m:sSubSupPr>
                                  <m:ctrlPr>
                                    <a:rPr lang="en-US" sz="2000" i="1" dirty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sz="2000" i="1" dirty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sz="2000" i="1" dirty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′</m:t>
                                  </m:r>
                                </m:sup>
                              </m:sSubSup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: 9 equations for 9 unknowns 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0F6D722-2FCA-44FA-8789-50C4E2308EF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9075" y="1538807"/>
                <a:ext cx="11834380" cy="5090654"/>
              </a:xfrm>
              <a:blipFill>
                <a:blip r:embed="rId2"/>
                <a:stretch>
                  <a:fillRect t="-837" r="-4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E7CE51-FB20-9AA8-126E-075C33116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A76C-11A7-4B78-8538-16E6CF2B15C9}" type="slidenum">
              <a:rPr lang="en-US" smtClean="0"/>
              <a:t>5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5DC587-17A5-B4A8-5096-D70765B83B73}"/>
              </a:ext>
            </a:extLst>
          </p:cNvPr>
          <p:cNvSpPr/>
          <p:nvPr/>
        </p:nvSpPr>
        <p:spPr>
          <a:xfrm>
            <a:off x="1438275" y="2613025"/>
            <a:ext cx="2190750" cy="4191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F5DAF83-6379-FDAD-4D81-EDD9DB55DCB2}"/>
              </a:ext>
            </a:extLst>
          </p:cNvPr>
          <p:cNvSpPr/>
          <p:nvPr/>
        </p:nvSpPr>
        <p:spPr>
          <a:xfrm>
            <a:off x="4419600" y="2590800"/>
            <a:ext cx="660400" cy="53086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ED41FA6-E35C-FA90-2A05-EFFE77447828}"/>
              </a:ext>
            </a:extLst>
          </p:cNvPr>
          <p:cNvSpPr/>
          <p:nvPr/>
        </p:nvSpPr>
        <p:spPr>
          <a:xfrm>
            <a:off x="3982720" y="5516880"/>
            <a:ext cx="518160" cy="4191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84B3A25-8EF7-6C23-53F6-E16F284C2A19}"/>
              </a:ext>
            </a:extLst>
          </p:cNvPr>
          <p:cNvSpPr/>
          <p:nvPr/>
        </p:nvSpPr>
        <p:spPr>
          <a:xfrm>
            <a:off x="7496175" y="2638425"/>
            <a:ext cx="488950" cy="37846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970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D106E-BCFF-4A70-BD76-61A6B0D6B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Solution for 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0F6D722-2FCA-44FA-8789-50C4E2308EF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19075" y="1538807"/>
                <a:ext cx="11834380" cy="5090654"/>
              </a:xfrm>
            </p:spPr>
            <p:txBody>
              <a:bodyPr>
                <a:noAutofit/>
              </a:bodyPr>
              <a:lstStyle/>
              <a:p>
                <a:pPr marL="571500" indent="-342900">
                  <a:lnSpc>
                    <a:spcPct val="100000"/>
                  </a:lnSpc>
                  <a:spcBef>
                    <a:spcPts val="0"/>
                  </a:spcBef>
                </a:pP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How to solve for </a:t>
                </a:r>
                <a:r>
                  <a:rPr lang="en-US" sz="24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M</a:t>
                </a:r>
              </a:p>
              <a:p>
                <a:pPr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en-US" sz="24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M=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m:rPr>
                                      <m:brk m:alnAt="7"/>
                                    </m:rP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0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01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02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10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20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en-US" sz="2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mPr>
                          <m:mr>
                            <m:e>
                              <m:sSup>
                                <m:sSup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𝑀</m:t>
                                          </m:r>
                                        </m:e>
                                        <m:sub>
                                          <m: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e>
                                  </m:acc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𝑡</m:t>
                                  </m:r>
                                </m:sup>
                              </m:sSup>
                            </m:e>
                          </m:mr>
                          <m:mr>
                            <m:e>
                              <m:sSup>
                                <m:sSup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𝑀</m:t>
                                          </m:r>
                                        </m:e>
                                        <m:sub>
                                          <m: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acc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𝑡</m:t>
                                  </m:r>
                                </m:sup>
                              </m:sSup>
                            </m:e>
                          </m:mr>
                          <m:mr>
                            <m:e>
                              <m:sSup>
                                <m:sSup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𝑀</m:t>
                                          </m:r>
                                        </m:e>
                                        <m:sub>
                                          <m: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e>
                                  </m:acc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𝑡</m:t>
                                  </m:r>
                                </m:sup>
                              </m:sSup>
                            </m:e>
                          </m:mr>
                        </m:m>
                      </m:e>
                    </m:d>
                    <m:r>
                      <a:rPr lang="en-US" sz="2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with</m:t>
                    </m:r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0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𝑀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sub>
                        </m:sSub>
                      </m:e>
                    </m:acc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00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01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02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en-US" sz="2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 </m:t>
                    </m:r>
                    <m:acc>
                      <m:accPr>
                        <m:chr m:val="⃗"/>
                        <m:ctrlPr>
                          <a:rPr lang="en-US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𝑀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en-US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𝑀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e>
                    </m:acc>
                    <m:r>
                      <a:rPr lang="en-US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sz="2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𝑀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𝑂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𝑂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𝑂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𝑀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𝑂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𝑂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𝑂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𝑀</m:t>
                              </m:r>
                            </m:e>
                          </m:mr>
                        </m:m>
                      </m:e>
                    </m:d>
                    <m:d>
                      <m:dPr>
                        <m:ctrlPr>
                          <a:rPr lang="en-US" sz="2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mPr>
                          <m:mr>
                            <m:e>
                              <m:acc>
                                <m:accPr>
                                  <m:chr m:val="⃗"/>
                                  <m:ctrlPr>
                                    <a:rPr lang="en-US" sz="200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sz="20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</m:mr>
                          <m:mr>
                            <m:e>
                              <m:acc>
                                <m:accPr>
                                  <m:chr m:val="⃗"/>
                                  <m:ctrlPr>
                                    <a:rPr lang="en-US" sz="200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sz="20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</m:mr>
                          <m:mr>
                            <m:e>
                              <m:acc>
                                <m:accPr>
                                  <m:chr m:val="⃗"/>
                                  <m:ctrlPr>
                                    <a:rPr lang="en-US" sz="200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sz="20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</m:mr>
                        </m:m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mPr>
                          <m:mr>
                            <m:e>
                              <m:sSup>
                                <m:sSup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n-US" sz="20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𝑣</m:t>
                                          </m:r>
                                        </m:e>
                                        <m:sub>
                                          <m: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e>
                                  </m:acc>
                                </m:e>
                                <m:sup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</m:mr>
                          <m:mr>
                            <m:e>
                              <m:sSup>
                                <m:sSup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n-US" sz="20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𝑣</m:t>
                                          </m:r>
                                        </m:e>
                                        <m:sub>
                                          <m: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acc>
                                </m:e>
                                <m:sup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</m:mr>
                          <m:mr>
                            <m:e>
                              <m:sSup>
                                <m:sSup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n-US" sz="20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𝑣</m:t>
                                          </m:r>
                                        </m:e>
                                        <m:sub>
                                          <m: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e>
                                  </m:acc>
                                </m:e>
                                <m:sup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𝑡</m:t>
                                  </m:r>
                                </m:sup>
                              </m:sSup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 To solve for M, rewrite the equation on the left as:</a:t>
                </a:r>
              </a:p>
              <a:p>
                <a:pPr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sz="20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  <a:sym typeface="Wingdings" panose="05000000000000000000" pitchFamily="2" charset="2"/>
                              </a:rPr>
                            </m:ctrlPr>
                          </m:mPr>
                          <m:mr>
                            <m:e>
                              <m:sSup>
                                <m:sSupPr>
                                  <m:ctrlPr>
                                    <a:rPr lang="en-US" sz="2000" i="1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</m:ctrlPr>
                                </m:sSup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n-US" sz="2000" i="1" dirty="0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  <a:sym typeface="Wingdings" panose="05000000000000000000" pitchFamily="2" charset="2"/>
                                        </a:rPr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en-US" sz="2000" i="1" dirty="0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  <a:sym typeface="Wingdings" panose="05000000000000000000" pitchFamily="2" charset="2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b="0" i="1" dirty="0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  <a:sym typeface="Wingdings" panose="05000000000000000000" pitchFamily="2" charset="2"/>
                                            </a:rPr>
                                            <m:t>𝑣</m:t>
                                          </m:r>
                                        </m:e>
                                        <m:sub>
                                          <m:r>
                                            <a:rPr lang="en-US" sz="2000" b="0" i="1" dirty="0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  <a:sym typeface="Wingdings" panose="05000000000000000000" pitchFamily="2" charset="2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e>
                                  </m:acc>
                                </m:e>
                                <m:sup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𝑡</m:t>
                                  </m:r>
                                </m:sup>
                              </m:sSup>
                            </m:e>
                          </m:mr>
                          <m:mr>
                            <m:e>
                              <m:sSup>
                                <m:sSupPr>
                                  <m:ctrlPr>
                                    <a:rPr lang="en-US" sz="2000" i="1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</m:ctrlPr>
                                </m:sSup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n-US" sz="2000" i="1" dirty="0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  <a:sym typeface="Wingdings" panose="05000000000000000000" pitchFamily="2" charset="2"/>
                                        </a:rPr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en-US" sz="2000" i="1" dirty="0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  <a:sym typeface="Wingdings" panose="05000000000000000000" pitchFamily="2" charset="2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b="0" i="1" dirty="0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  <a:sym typeface="Wingdings" panose="05000000000000000000" pitchFamily="2" charset="2"/>
                                            </a:rPr>
                                            <m:t>𝑣</m:t>
                                          </m:r>
                                        </m:e>
                                        <m:sub>
                                          <m:r>
                                            <a:rPr lang="en-US" sz="2000" b="0" i="1" dirty="0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  <a:sym typeface="Wingdings" panose="05000000000000000000" pitchFamily="2" charset="2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acc>
                                </m:e>
                                <m:sup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𝑡</m:t>
                                  </m:r>
                                </m:sup>
                              </m:sSup>
                            </m:e>
                          </m:mr>
                          <m:mr>
                            <m:e>
                              <m:sSup>
                                <m:sSupPr>
                                  <m:ctrlPr>
                                    <a:rPr lang="en-US" sz="2000" i="1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</m:ctrlPr>
                                </m:sSup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n-US" sz="2000" i="1" dirty="0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  <a:sym typeface="Wingdings" panose="05000000000000000000" pitchFamily="2" charset="2"/>
                                        </a:rPr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en-US" sz="2000" i="1" dirty="0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  <a:sym typeface="Wingdings" panose="05000000000000000000" pitchFamily="2" charset="2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b="0" i="1" dirty="0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  <a:sym typeface="Wingdings" panose="05000000000000000000" pitchFamily="2" charset="2"/>
                                            </a:rPr>
                                            <m:t>𝑣</m:t>
                                          </m:r>
                                        </m:e>
                                        <m:sub>
                                          <m:r>
                                            <a:rPr lang="en-US" sz="2000" b="0" i="1" dirty="0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  <a:sym typeface="Wingdings" panose="05000000000000000000" pitchFamily="2" charset="2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e>
                                  </m:acc>
                                </m:e>
                                <m:sup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𝑡</m:t>
                                  </m:r>
                                </m:sup>
                              </m:sSup>
                            </m:e>
                          </m:mr>
                        </m:m>
                      </m:e>
                    </m:d>
                    <m:acc>
                      <m:accPr>
                        <m:chr m:val="⃗"/>
                        <m:ctrlPr>
                          <a:rPr lang="en-US" sz="20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  <a:sym typeface="Wingdings" panose="05000000000000000000" pitchFamily="2" charset="2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00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  <a:sym typeface="Wingdings" panose="05000000000000000000" pitchFamily="2" charset="2"/>
                              </a:rPr>
                              <m:t>𝑀</m:t>
                            </m:r>
                          </m:e>
                          <m:sub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  <a:sym typeface="Wingdings" panose="05000000000000000000" pitchFamily="2" charset="2"/>
                              </a:rPr>
                              <m:t>0</m:t>
                            </m:r>
                          </m:sub>
                        </m:sSub>
                      </m:e>
                    </m:acc>
                    <m:r>
                      <a:rPr lang="en-US" sz="20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  <a:sym typeface="Wingdings" panose="05000000000000000000" pitchFamily="2" charset="2"/>
                      </a:rPr>
                      <m:t>=</m:t>
                    </m:r>
                    <m:sSup>
                      <m:sSupPr>
                        <m:ctrlPr>
                          <a:rPr lang="en-US" sz="2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acc>
                          <m:accPr>
                            <m:chr m:val="⃗"/>
                            <m:ctrlPr>
                              <a:rPr lang="en-US" sz="20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  <a:sym typeface="Wingdings" panose="05000000000000000000" pitchFamily="2" charset="2"/>
                              </a:rPr>
                            </m:ctrlPr>
                          </m:accPr>
                          <m:e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  <a:sym typeface="Wingdings" panose="05000000000000000000" pitchFamily="2" charset="2"/>
                              </a:rPr>
                              <m:t>𝑋</m:t>
                            </m:r>
                          </m:e>
                        </m:acc>
                      </m:e>
                      <m:sup>
                        <m:r>
                          <a:rPr lang="en-US" sz="2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  <a:sym typeface="Wingdings" panose="05000000000000000000" pitchFamily="2" charset="2"/>
                          </a:rPr>
                          <m:t>′</m:t>
                        </m:r>
                      </m:sup>
                    </m:sSup>
                    <m:r>
                      <a:rPr lang="en-US" sz="2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  <a:sym typeface="Wingdings" panose="05000000000000000000" pitchFamily="2" charset="2"/>
                      </a:rPr>
                      <m:t>=</m:t>
                    </m:r>
                    <m:d>
                      <m:dPr>
                        <m:ctrlPr>
                          <a:rPr lang="en-US" sz="2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0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  <a:sym typeface="Wingdings" panose="05000000000000000000" pitchFamily="2" charset="2"/>
                              </a:rPr>
                            </m:ctrlPr>
                          </m:mPr>
                          <m:mr>
                            <m:e>
                              <m:sSubSup>
                                <m:sSubSupPr>
                                  <m:ctrlPr>
                                    <a:rPr lang="en-US" sz="2000" b="0" i="1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0</m:t>
                                  </m:r>
                                </m:sub>
                                <m:sup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′</m:t>
                                  </m:r>
                                </m:sup>
                              </m:sSubSup>
                            </m:e>
                          </m:mr>
                          <m:mr>
                            <m:e>
                              <m:sSubSup>
                                <m:sSubSupPr>
                                  <m:ctrlPr>
                                    <a:rPr lang="en-US" sz="2000" b="0" i="1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′</m:t>
                                  </m:r>
                                </m:sup>
                              </m:sSubSup>
                            </m:e>
                          </m:mr>
                          <m:mr>
                            <m:e>
                              <m:sSubSup>
                                <m:sSubSupPr>
                                  <m:ctrlPr>
                                    <a:rPr lang="en-US" sz="2000" b="0" i="1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′</m:t>
                                  </m:r>
                                </m:sup>
                              </m:sSubSup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  <a:sym typeface="Wingdings" panose="05000000000000000000" pitchFamily="2" charset="2"/>
                              </a:rPr>
                            </m:ctrlPr>
                          </m:mPr>
                          <m:mr>
                            <m:e>
                              <m:sSup>
                                <m:sSupPr>
                                  <m:ctrlPr>
                                    <a:rPr lang="en-US" sz="2000" i="1" dirty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</m:ctrlPr>
                                </m:sSup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n-US" sz="2000" i="1" dirty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  <a:sym typeface="Wingdings" panose="05000000000000000000" pitchFamily="2" charset="2"/>
                                        </a:rPr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en-US" sz="2000" i="1" dirty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  <a:sym typeface="Wingdings" panose="05000000000000000000" pitchFamily="2" charset="2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b="0" i="1" dirty="0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  <a:sym typeface="Wingdings" panose="05000000000000000000" pitchFamily="2" charset="2"/>
                                            </a:rPr>
                                            <m:t>𝑣</m:t>
                                          </m:r>
                                        </m:e>
                                        <m:sub>
                                          <m:r>
                                            <a:rPr lang="en-US" sz="2000" i="1" dirty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  <a:sym typeface="Wingdings" panose="05000000000000000000" pitchFamily="2" charset="2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e>
                                  </m:acc>
                                </m:e>
                                <m:sup>
                                  <m:r>
                                    <a:rPr lang="en-US" sz="2000" i="1" dirty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𝑡</m:t>
                                  </m:r>
                                </m:sup>
                              </m:sSup>
                            </m:e>
                          </m:mr>
                          <m:mr>
                            <m:e>
                              <m:sSup>
                                <m:sSupPr>
                                  <m:ctrlPr>
                                    <a:rPr lang="en-US" sz="2000" i="1" dirty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</m:ctrlPr>
                                </m:sSup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n-US" sz="2000" i="1" dirty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  <a:sym typeface="Wingdings" panose="05000000000000000000" pitchFamily="2" charset="2"/>
                                        </a:rPr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en-US" sz="2000" i="1" dirty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  <a:sym typeface="Wingdings" panose="05000000000000000000" pitchFamily="2" charset="2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b="0" i="1" dirty="0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  <a:sym typeface="Wingdings" panose="05000000000000000000" pitchFamily="2" charset="2"/>
                                            </a:rPr>
                                            <m:t>𝑣</m:t>
                                          </m:r>
                                        </m:e>
                                        <m:sub>
                                          <m:r>
                                            <a:rPr lang="en-US" sz="2000" i="1" dirty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  <a:sym typeface="Wingdings" panose="05000000000000000000" pitchFamily="2" charset="2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acc>
                                </m:e>
                                <m:sup>
                                  <m:r>
                                    <a:rPr lang="en-US" sz="2000" i="1" dirty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𝑡</m:t>
                                  </m:r>
                                </m:sup>
                              </m:sSup>
                            </m:e>
                          </m:mr>
                          <m:mr>
                            <m:e>
                              <m:sSup>
                                <m:sSupPr>
                                  <m:ctrlPr>
                                    <a:rPr lang="en-US" sz="2000" i="1" dirty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</m:ctrlPr>
                                </m:sSup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n-US" sz="2000" i="1" dirty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  <a:sym typeface="Wingdings" panose="05000000000000000000" pitchFamily="2" charset="2"/>
                                        </a:rPr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en-US" sz="2000" i="1" dirty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  <a:sym typeface="Wingdings" panose="05000000000000000000" pitchFamily="2" charset="2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b="0" i="1" dirty="0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  <a:sym typeface="Wingdings" panose="05000000000000000000" pitchFamily="2" charset="2"/>
                                            </a:rPr>
                                            <m:t>𝑣</m:t>
                                          </m:r>
                                        </m:e>
                                        <m:sub>
                                          <m:r>
                                            <a:rPr lang="en-US" sz="2000" i="1" dirty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  <a:sym typeface="Wingdings" panose="05000000000000000000" pitchFamily="2" charset="2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e>
                                  </m:acc>
                                </m:e>
                                <m:sup>
                                  <m:r>
                                    <a:rPr lang="en-US" sz="2000" i="1" dirty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𝑡</m:t>
                                  </m:r>
                                </m:sup>
                              </m:sSup>
                            </m:e>
                          </m:mr>
                        </m:m>
                      </m:e>
                    </m:d>
                    <m:acc>
                      <m:accPr>
                        <m:chr m:val="⃗"/>
                        <m:ctrlPr>
                          <a:rPr lang="en-US" sz="20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  <a:sym typeface="Wingdings" panose="05000000000000000000" pitchFamily="2" charset="2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0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20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  <a:sym typeface="Wingdings" panose="05000000000000000000" pitchFamily="2" charset="2"/>
                              </a:rPr>
                              <m:t>𝑀</m:t>
                            </m:r>
                          </m:e>
                          <m:sub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en-US" sz="2000" dirty="0">
                        <a:latin typeface="Cambria Math" panose="02040503050406030204" pitchFamily="18" charset="0"/>
                        <a:cs typeface="Arial" panose="020B0604020202020204" pitchFamily="34" charset="0"/>
                        <a:sym typeface="Wingdings" panose="05000000000000000000" pitchFamily="2" charset="2"/>
                      </a:rPr>
                      <m:t>=</m:t>
                    </m:r>
                    <m:sSup>
                      <m:sSupPr>
                        <m:ctrlPr>
                          <a:rPr lang="en-US" sz="20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acc>
                          <m:accPr>
                            <m:chr m:val="⃗"/>
                            <m:ctrlPr>
                              <a:rPr lang="en-US" sz="20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  <a:sym typeface="Wingdings" panose="05000000000000000000" pitchFamily="2" charset="2"/>
                              </a:rPr>
                            </m:ctrlPr>
                          </m:accPr>
                          <m:e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  <a:sym typeface="Wingdings" panose="05000000000000000000" pitchFamily="2" charset="2"/>
                              </a:rPr>
                              <m:t>𝑌</m:t>
                            </m:r>
                          </m:e>
                        </m:acc>
                      </m:e>
                      <m:sup>
                        <m:r>
                          <a:rPr lang="en-US" sz="20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  <a:sym typeface="Wingdings" panose="05000000000000000000" pitchFamily="2" charset="2"/>
                          </a:rPr>
                          <m:t>′</m:t>
                        </m:r>
                      </m:sup>
                    </m:sSup>
                    <m:r>
                      <a:rPr lang="en-US" sz="2000" i="1" dirty="0">
                        <a:latin typeface="Cambria Math" panose="02040503050406030204" pitchFamily="18" charset="0"/>
                        <a:cs typeface="Arial" panose="020B0604020202020204" pitchFamily="34" charset="0"/>
                        <a:sym typeface="Wingdings" panose="05000000000000000000" pitchFamily="2" charset="2"/>
                      </a:rPr>
                      <m:t>=</m:t>
                    </m:r>
                    <m:d>
                      <m:dPr>
                        <m:ctrlPr>
                          <a:rPr lang="en-US" sz="20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  <a:sym typeface="Wingdings" panose="05000000000000000000" pitchFamily="2" charset="2"/>
                              </a:rPr>
                            </m:ctrlPr>
                          </m:mPr>
                          <m:mr>
                            <m:e>
                              <m:sSubSup>
                                <m:sSubSupPr>
                                  <m:ctrlPr>
                                    <a:rPr lang="en-US" sz="2000" i="1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2000" i="1" dirty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0</m:t>
                                  </m:r>
                                </m:sub>
                                <m:sup>
                                  <m:r>
                                    <a:rPr lang="en-US" sz="2000" i="1" dirty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′</m:t>
                                  </m:r>
                                </m:sup>
                              </m:sSubSup>
                            </m:e>
                          </m:mr>
                          <m:mr>
                            <m:e>
                              <m:sSubSup>
                                <m:sSubSupPr>
                                  <m:ctrlPr>
                                    <a:rPr lang="en-US" sz="2000" i="1" dirty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2000" i="1" dirty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sz="2000" i="1" dirty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′</m:t>
                                  </m:r>
                                </m:sup>
                              </m:sSubSup>
                            </m:e>
                          </m:mr>
                          <m:mr>
                            <m:e>
                              <m:sSubSup>
                                <m:sSubSupPr>
                                  <m:ctrlPr>
                                    <a:rPr lang="en-US" sz="2000" i="1" dirty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2000" i="1" dirty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sz="2000" i="1" dirty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′</m:t>
                                  </m:r>
                                </m:sup>
                              </m:sSubSup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  <a:sym typeface="Wingdings" panose="05000000000000000000" pitchFamily="2" charset="2"/>
                              </a:rPr>
                            </m:ctrlPr>
                          </m:mPr>
                          <m:mr>
                            <m:e>
                              <m:sSup>
                                <m:sSupPr>
                                  <m:ctrlPr>
                                    <a:rPr lang="en-US" sz="2000" i="1" dirty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</m:ctrlPr>
                                </m:sSup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n-US" sz="2000" i="1" dirty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  <a:sym typeface="Wingdings" panose="05000000000000000000" pitchFamily="2" charset="2"/>
                                        </a:rPr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en-US" sz="2000" i="1" dirty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  <a:sym typeface="Wingdings" panose="05000000000000000000" pitchFamily="2" charset="2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b="0" i="1" dirty="0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  <a:sym typeface="Wingdings" panose="05000000000000000000" pitchFamily="2" charset="2"/>
                                            </a:rPr>
                                            <m:t>𝑣</m:t>
                                          </m:r>
                                        </m:e>
                                        <m:sub>
                                          <m:r>
                                            <a:rPr lang="en-US" sz="2000" i="1" dirty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  <a:sym typeface="Wingdings" panose="05000000000000000000" pitchFamily="2" charset="2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e>
                                  </m:acc>
                                </m:e>
                                <m:sup>
                                  <m:r>
                                    <a:rPr lang="en-US" sz="2000" i="1" dirty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𝑡</m:t>
                                  </m:r>
                                </m:sup>
                              </m:sSup>
                            </m:e>
                          </m:mr>
                          <m:mr>
                            <m:e>
                              <m:sSup>
                                <m:sSupPr>
                                  <m:ctrlPr>
                                    <a:rPr lang="en-US" sz="2000" i="1" dirty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</m:ctrlPr>
                                </m:sSup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n-US" sz="2000" i="1" dirty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  <a:sym typeface="Wingdings" panose="05000000000000000000" pitchFamily="2" charset="2"/>
                                        </a:rPr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en-US" sz="2000" i="1" dirty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  <a:sym typeface="Wingdings" panose="05000000000000000000" pitchFamily="2" charset="2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b="0" i="1" dirty="0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  <a:sym typeface="Wingdings" panose="05000000000000000000" pitchFamily="2" charset="2"/>
                                            </a:rPr>
                                            <m:t>𝑣</m:t>
                                          </m:r>
                                        </m:e>
                                        <m:sub>
                                          <m:r>
                                            <a:rPr lang="en-US" sz="2000" i="1" dirty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  <a:sym typeface="Wingdings" panose="05000000000000000000" pitchFamily="2" charset="2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acc>
                                </m:e>
                                <m:sup>
                                  <m:r>
                                    <a:rPr lang="en-US" sz="2000" i="1" dirty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𝑡</m:t>
                                  </m:r>
                                </m:sup>
                              </m:sSup>
                            </m:e>
                          </m:mr>
                          <m:mr>
                            <m:e>
                              <m:sSup>
                                <m:sSupPr>
                                  <m:ctrlPr>
                                    <a:rPr lang="en-US" sz="2000" i="1" dirty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</m:ctrlPr>
                                </m:sSup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n-US" sz="2000" i="1" dirty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  <a:sym typeface="Wingdings" panose="05000000000000000000" pitchFamily="2" charset="2"/>
                                        </a:rPr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en-US" sz="2000" i="1" dirty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  <a:sym typeface="Wingdings" panose="05000000000000000000" pitchFamily="2" charset="2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b="0" i="1" dirty="0" smtClean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  <a:sym typeface="Wingdings" panose="05000000000000000000" pitchFamily="2" charset="2"/>
                                            </a:rPr>
                                            <m:t>𝑣</m:t>
                                          </m:r>
                                        </m:e>
                                        <m:sub>
                                          <m:r>
                                            <a:rPr lang="en-US" sz="2000" i="1" dirty="0"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  <a:sym typeface="Wingdings" panose="05000000000000000000" pitchFamily="2" charset="2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e>
                                  </m:acc>
                                </m:e>
                                <m:sup>
                                  <m:r>
                                    <a:rPr lang="en-US" sz="2000" i="1" dirty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𝑡</m:t>
                                  </m:r>
                                </m:sup>
                              </m:sSup>
                            </m:e>
                          </m:mr>
                        </m:m>
                      </m:e>
                    </m:d>
                    <m:acc>
                      <m:accPr>
                        <m:chr m:val="⃗"/>
                        <m:ctrlPr>
                          <a:rPr lang="en-US" sz="20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  <a:sym typeface="Wingdings" panose="05000000000000000000" pitchFamily="2" charset="2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0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20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  <a:sym typeface="Wingdings" panose="05000000000000000000" pitchFamily="2" charset="2"/>
                              </a:rPr>
                              <m:t>𝑀</m:t>
                            </m:r>
                          </m:e>
                          <m:sub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b>
                        </m:sSub>
                      </m:e>
                    </m:acc>
                    <m:r>
                      <a:rPr lang="en-US" sz="2000" dirty="0">
                        <a:latin typeface="Cambria Math" panose="02040503050406030204" pitchFamily="18" charset="0"/>
                        <a:cs typeface="Arial" panose="020B0604020202020204" pitchFamily="34" charset="0"/>
                        <a:sym typeface="Wingdings" panose="05000000000000000000" pitchFamily="2" charset="2"/>
                      </a:rPr>
                      <m:t>=</m:t>
                    </m:r>
                    <m:sSup>
                      <m:sSupPr>
                        <m:ctrlPr>
                          <a:rPr lang="en-US" sz="20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acc>
                          <m:accPr>
                            <m:chr m:val="⃗"/>
                            <m:ctrlPr>
                              <a:rPr lang="en-US" sz="20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  <a:sym typeface="Wingdings" panose="05000000000000000000" pitchFamily="2" charset="2"/>
                              </a:rPr>
                            </m:ctrlPr>
                          </m:accPr>
                          <m:e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  <a:sym typeface="Wingdings" panose="05000000000000000000" pitchFamily="2" charset="2"/>
                              </a:rPr>
                              <m:t>𝑍</m:t>
                            </m:r>
                          </m:e>
                        </m:acc>
                      </m:e>
                      <m:sup>
                        <m:r>
                          <a:rPr lang="en-US" sz="20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  <a:sym typeface="Wingdings" panose="05000000000000000000" pitchFamily="2" charset="2"/>
                          </a:rPr>
                          <m:t>′</m:t>
                        </m:r>
                      </m:sup>
                    </m:sSup>
                    <m:r>
                      <a:rPr lang="en-US" sz="2000" i="1" dirty="0">
                        <a:latin typeface="Cambria Math" panose="02040503050406030204" pitchFamily="18" charset="0"/>
                        <a:cs typeface="Arial" panose="020B0604020202020204" pitchFamily="34" charset="0"/>
                        <a:sym typeface="Wingdings" panose="05000000000000000000" pitchFamily="2" charset="2"/>
                      </a:rPr>
                      <m:t>=</m:t>
                    </m:r>
                    <m:d>
                      <m:dPr>
                        <m:ctrlPr>
                          <a:rPr lang="en-US" sz="20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  <a:sym typeface="Wingdings" panose="05000000000000000000" pitchFamily="2" charset="2"/>
                              </a:rPr>
                            </m:ctrlPr>
                          </m:mPr>
                          <m:mr>
                            <m:e>
                              <m:sSubSup>
                                <m:sSubSupPr>
                                  <m:ctrlPr>
                                    <a:rPr lang="en-US" sz="2000" i="1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sz="2000" i="1" dirty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0</m:t>
                                  </m:r>
                                </m:sub>
                                <m:sup>
                                  <m:r>
                                    <a:rPr lang="en-US" sz="2000" i="1" dirty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′</m:t>
                                  </m:r>
                                </m:sup>
                              </m:sSubSup>
                            </m:e>
                          </m:mr>
                          <m:mr>
                            <m:e>
                              <m:sSubSup>
                                <m:sSubSupPr>
                                  <m:ctrlPr>
                                    <a:rPr lang="en-US" sz="2000" i="1" dirty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sz="2000" i="1" dirty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sz="2000" i="1" dirty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′</m:t>
                                  </m:r>
                                </m:sup>
                              </m:sSubSup>
                            </m:e>
                          </m:mr>
                          <m:mr>
                            <m:e>
                              <m:sSubSup>
                                <m:sSubSupPr>
                                  <m:ctrlPr>
                                    <a:rPr lang="en-US" sz="2000" i="1" dirty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sz="2000" i="1" dirty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sz="2000" i="1" dirty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′</m:t>
                                  </m:r>
                                </m:sup>
                              </m:sSubSup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: 9 equations for 9 unknowns 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0F6D722-2FCA-44FA-8789-50C4E2308EF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9075" y="1538807"/>
                <a:ext cx="11834380" cy="5090654"/>
              </a:xfrm>
              <a:blipFill>
                <a:blip r:embed="rId2"/>
                <a:stretch>
                  <a:fillRect t="-837" r="-4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E7CE51-FB20-9AA8-126E-075C33116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A76C-11A7-4B78-8538-16E6CF2B15C9}" type="slidenum">
              <a:rPr lang="en-US" smtClean="0"/>
              <a:t>6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5DC587-17A5-B4A8-5096-D70765B83B73}"/>
              </a:ext>
            </a:extLst>
          </p:cNvPr>
          <p:cNvSpPr/>
          <p:nvPr/>
        </p:nvSpPr>
        <p:spPr>
          <a:xfrm>
            <a:off x="1438275" y="3029585"/>
            <a:ext cx="2190750" cy="4191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F5DAF83-6379-FDAD-4D81-EDD9DB55DCB2}"/>
              </a:ext>
            </a:extLst>
          </p:cNvPr>
          <p:cNvSpPr/>
          <p:nvPr/>
        </p:nvSpPr>
        <p:spPr>
          <a:xfrm>
            <a:off x="4419600" y="3048000"/>
            <a:ext cx="660400" cy="53086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7AF4BA9-4ADC-A504-4128-958AC7A48F79}"/>
              </a:ext>
            </a:extLst>
          </p:cNvPr>
          <p:cNvSpPr/>
          <p:nvPr/>
        </p:nvSpPr>
        <p:spPr>
          <a:xfrm>
            <a:off x="6725920" y="5476240"/>
            <a:ext cx="467360" cy="4572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49C96CE-8A9D-950B-029D-4FF40E4BDA53}"/>
              </a:ext>
            </a:extLst>
          </p:cNvPr>
          <p:cNvSpPr/>
          <p:nvPr/>
        </p:nvSpPr>
        <p:spPr>
          <a:xfrm>
            <a:off x="9088120" y="2609215"/>
            <a:ext cx="467360" cy="4572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935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32184</TotalTime>
  <Words>581</Words>
  <Application>Microsoft Office PowerPoint</Application>
  <PresentationFormat>Widescreen</PresentationFormat>
  <Paragraphs>66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Office Theme</vt:lpstr>
      <vt:lpstr>Very Near Future Plan to Check Translation and Rotation for ND2FD</vt:lpstr>
      <vt:lpstr>Data to Be Used</vt:lpstr>
      <vt:lpstr>Sanity Check with Coordinate Transformations</vt:lpstr>
      <vt:lpstr>Solution for M</vt:lpstr>
      <vt:lpstr>Solution for M</vt:lpstr>
      <vt:lpstr>Solution for 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Next Stage</dc:title>
  <dc:creator>chiaki</dc:creator>
  <cp:lastModifiedBy>chiakiwindows@gmail.com</cp:lastModifiedBy>
  <cp:revision>218</cp:revision>
  <dcterms:created xsi:type="dcterms:W3CDTF">2022-02-07T23:48:40Z</dcterms:created>
  <dcterms:modified xsi:type="dcterms:W3CDTF">2023-11-03T04:30:05Z</dcterms:modified>
</cp:coreProperties>
</file>