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1" r:id="rId5"/>
  </p:sldMasterIdLst>
  <p:notesMasterIdLst>
    <p:notesMasterId r:id="rId17"/>
  </p:notesMasterIdLst>
  <p:handoutMasterIdLst>
    <p:handoutMasterId r:id="rId18"/>
  </p:handoutMasterIdLst>
  <p:sldIdLst>
    <p:sldId id="263" r:id="rId6"/>
    <p:sldId id="2552" r:id="rId7"/>
    <p:sldId id="2570" r:id="rId8"/>
    <p:sldId id="2571" r:id="rId9"/>
    <p:sldId id="2562" r:id="rId10"/>
    <p:sldId id="2563" r:id="rId11"/>
    <p:sldId id="2564" r:id="rId12"/>
    <p:sldId id="2565" r:id="rId13"/>
    <p:sldId id="2566" r:id="rId14"/>
    <p:sldId id="2572" r:id="rId15"/>
    <p:sldId id="2569" r:id="rId16"/>
  </p:sldIdLst>
  <p:sldSz cx="12192000" cy="6858000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88" userDrawn="1">
          <p15:clr>
            <a:srgbClr val="A4A3A4"/>
          </p15:clr>
        </p15:guide>
        <p15:guide id="2" orient="horz" pos="4186" userDrawn="1">
          <p15:clr>
            <a:srgbClr val="A4A3A4"/>
          </p15:clr>
        </p15:guide>
        <p15:guide id="3" orient="horz" pos="3394" userDrawn="1">
          <p15:clr>
            <a:srgbClr val="A4A3A4"/>
          </p15:clr>
        </p15:guide>
        <p15:guide id="4" orient="horz" pos="777" userDrawn="1">
          <p15:clr>
            <a:srgbClr val="A4A3A4"/>
          </p15:clr>
        </p15:guide>
        <p15:guide id="5" orient="horz" pos="1749" userDrawn="1">
          <p15:clr>
            <a:srgbClr val="A4A3A4"/>
          </p15:clr>
        </p15:guide>
        <p15:guide id="6" orient="horz" pos="457" userDrawn="1">
          <p15:clr>
            <a:srgbClr val="A4A3A4"/>
          </p15:clr>
        </p15:guide>
        <p15:guide id="7" pos="380" userDrawn="1">
          <p15:clr>
            <a:srgbClr val="A4A3A4"/>
          </p15:clr>
        </p15:guide>
        <p15:guide id="8" pos="734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aine G Mccluskey" initials="EGM" lastIdx="1" clrIdx="0">
    <p:extLst>
      <p:ext uri="{19B8F6BF-5375-455C-9EA6-DF929625EA0E}">
        <p15:presenceInfo xmlns:p15="http://schemas.microsoft.com/office/powerpoint/2012/main" userId="S::mccluskey@services.fnal.gov::df1c1e58-44d7-473b-87b2-c09fd2ed5497" providerId="AD"/>
      </p:ext>
    </p:extLst>
  </p:cmAuthor>
  <p:cmAuthor id="2" name="Jolie" initials="J" lastIdx="9" clrIdx="1">
    <p:extLst>
      <p:ext uri="{19B8F6BF-5375-455C-9EA6-DF929625EA0E}">
        <p15:presenceInfo xmlns:p15="http://schemas.microsoft.com/office/powerpoint/2012/main" userId="S::jrmacier@services.fnal.gov::092693b1-a69a-4339-83de-6650eb6d6f2f" providerId="AD"/>
      </p:ext>
    </p:extLst>
  </p:cmAuthor>
  <p:cmAuthor id="3" name="Robert J. O'Sullivan" initials="RO" lastIdx="16" clrIdx="2">
    <p:extLst>
      <p:ext uri="{19B8F6BF-5375-455C-9EA6-DF929625EA0E}">
        <p15:presenceInfo xmlns:p15="http://schemas.microsoft.com/office/powerpoint/2012/main" userId="S::bobo@services.fnal.gov::8ce1a7f3-f269-4c60-9a24-0f7b697dbfc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66A"/>
    <a:srgbClr val="004C97"/>
    <a:srgbClr val="F79646"/>
    <a:srgbClr val="FFFF99"/>
    <a:srgbClr val="4F81BD"/>
    <a:srgbClr val="C0504D"/>
    <a:srgbClr val="00B5E2"/>
    <a:srgbClr val="5A5A5A"/>
    <a:srgbClr val="67676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6" autoAdjust="0"/>
    <p:restoredTop sz="86411" autoAdjust="0"/>
  </p:normalViewPr>
  <p:slideViewPr>
    <p:cSldViewPr snapToGrid="0">
      <p:cViewPr varScale="1">
        <p:scale>
          <a:sx n="139" d="100"/>
          <a:sy n="139" d="100"/>
        </p:scale>
        <p:origin x="904" y="80"/>
      </p:cViewPr>
      <p:guideLst>
        <p:guide orient="horz" pos="988"/>
        <p:guide orient="horz" pos="4186"/>
        <p:guide orient="horz" pos="3394"/>
        <p:guide orient="horz" pos="777"/>
        <p:guide orient="horz" pos="1749"/>
        <p:guide orient="horz" pos="457"/>
        <p:guide pos="380"/>
        <p:guide pos="7349"/>
      </p:guideLst>
    </p:cSldViewPr>
  </p:slideViewPr>
  <p:outlineViewPr>
    <p:cViewPr>
      <p:scale>
        <a:sx n="33" d="100"/>
        <a:sy n="33" d="100"/>
      </p:scale>
      <p:origin x="0" y="-86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11746"/>
            <a:ext cx="11057467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5367" y="3209908"/>
            <a:ext cx="11061700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aseline="0">
                <a:solidFill>
                  <a:srgbClr val="004C97"/>
                </a:solidFill>
                <a:latin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AFBACB-15C7-4B23-88F9-E167608B95D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936038" y="5146254"/>
            <a:ext cx="2730500" cy="443333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 algn="r">
              <a:buNone/>
              <a:defRPr sz="160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Enter Version Info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51760" y="6488431"/>
            <a:ext cx="6965878" cy="187325"/>
          </a:xfrm>
        </p:spPr>
        <p:txBody>
          <a:bodyPr/>
          <a:lstStyle/>
          <a:p>
            <a:pPr>
              <a:defRPr/>
            </a:pPr>
            <a:r>
              <a:rPr lang="en-US"/>
              <a:t>D. Warner | FD1 PDS Tech Board Meeting 11-8-23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352" y="6488431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571500" indent="-2825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858838" indent="-23336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1141413" indent="-22701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374775" indent="-23336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levelxxxxxxxxxxxxxxxxxxxxxxxxxxxxxxxxxxxxxxxxxxxxxxxxxxxxxxxxxxxxxxxxxxxxxxxxxxxxxxxxxxxx</a:t>
            </a:r>
          </a:p>
          <a:p>
            <a:pPr lvl="2"/>
            <a:r>
              <a:rPr lang="en-US" dirty="0"/>
              <a:t>Third levelxxxxxxxxxxxxxxxxxxxxxxxxxxxxxxxxxxxxxxxxxxxxxxxxxxxxxxxxxxxxxxxxxxxxxxxxxxxxxxxxxxxxxxxxxxxxxxxxxx</a:t>
            </a:r>
          </a:p>
          <a:p>
            <a:pPr lvl="3"/>
            <a:r>
              <a:rPr lang="en-US" dirty="0"/>
              <a:t>Fourth levelxxxxxxxxxxxxxxxxxxxxxxxxxxxxxxxxxxxxxxxxxxxxxxxxxxxxxxxxxxxxxxxxxxxxxxxxxxxxxxxxxxxxxxxxxxxxxxxxxxxx</a:t>
            </a:r>
          </a:p>
          <a:p>
            <a:pPr lvl="4"/>
            <a:r>
              <a:rPr lang="en-US" dirty="0"/>
              <a:t>Fifth levelxxxxxxxxxxxxxxxxxxxxxxxxxxxxxxxxxxxxxxxxxxxxxxxxxxxxxxxxxxxxxxxxxxxxxxxxxxxxxxxxxxxxxxxxxxxxxxxxxxxxxxxxxxxxxxxxx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098169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8-Nov-2023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Warner | FD1 PDS Tech Board Meeting 11-8-23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399885" y="6488431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DAAE906-8AAE-4B53-A6A5-981574B10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35502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8-Nov-2023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347369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4745" y="432611"/>
            <a:ext cx="11072356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0" y="5347369"/>
            <a:ext cx="54228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Warner | FD1 PDS Tech Board Meeting 11-8-23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6335272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lang="en-US" sz="22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</a:lstStyle>
          <a:p>
            <a:pPr marL="256032" lvl="0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57BC82D-A827-42AE-A090-8B827C4B3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8-Nov-2023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1057467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821519" y="6488431"/>
            <a:ext cx="7103318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Warner | FD1 PDS Tech Board Meeting 11-8-23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92352" y="6488431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0F84C3-AAAD-42A4-BF3D-6ACE9E350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32420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8-Nov-2023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Warner | FD1 PDS Tech Board Meeting 11-8-23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61529" y="6488430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3F8F6C8-BAAF-4D4A-A3A0-448596DDB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8-Nov-2023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175906"/>
            <a:ext cx="402336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38250"/>
            <a:ext cx="6711949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D. Warner | FD1 PDS Tech Board Meeting 11-8-23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9098"/>
            <a:ext cx="11057467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4023365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C23A2E0-AF67-414B-A4B4-E66525B2D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313926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8-Nov-2023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6" y="1227138"/>
            <a:ext cx="11061700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686118"/>
            <a:ext cx="11057460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D. Warner | FD1 PDS Tech Board Meeting 11-8-23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425569"/>
            <a:ext cx="11057461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B9DBF6E-42F6-4744-BB00-707B0BEDC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8-Nov-2023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>
            <a:cxnSpLocks/>
          </p:cNvCxnSpPr>
          <p:nvPr/>
        </p:nvCxnSpPr>
        <p:spPr>
          <a:xfrm>
            <a:off x="380144" y="475760"/>
            <a:ext cx="11599523" cy="0"/>
          </a:xfrm>
          <a:prstGeom prst="line">
            <a:avLst/>
          </a:prstGeom>
          <a:ln w="19050" cmpd="sng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9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8" y="6083428"/>
            <a:ext cx="2100381" cy="37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>
            <a:cxnSpLocks/>
          </p:cNvCxnSpPr>
          <p:nvPr/>
        </p:nvCxnSpPr>
        <p:spPr>
          <a:xfrm>
            <a:off x="287676" y="5728951"/>
            <a:ext cx="11691991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Picture 13" descr="CERN-logo_outl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941" y="5916605"/>
            <a:ext cx="874109" cy="85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6" descr="SanfordSURF-horiz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905" y="5807965"/>
            <a:ext cx="2489454" cy="93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olor-Seal_Green-Mark_SC_Horizont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214" y="6030041"/>
            <a:ext cx="2909413" cy="4862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6C1517-621B-43C2-9BA9-5BF605AF910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109090" y="41084"/>
            <a:ext cx="1810669" cy="3742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>
            <a:off x="287676" y="6357938"/>
            <a:ext cx="1166770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313926" cy="200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8-Nov-2023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1518" y="6488432"/>
            <a:ext cx="7329349" cy="18732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D. Warner | FD1 PDS Tech Board Meeting 11-8-23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3679" y="6488431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0F08D-1383-4141-915C-29DECEA73C8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310285" y="6425229"/>
            <a:ext cx="1518036" cy="3137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err="1"/>
              <a:t>ProtoDUNE</a:t>
            </a:r>
            <a:r>
              <a:rPr lang="en-US" sz="3000" dirty="0"/>
              <a:t> 2 PDS Connector Issues</a:t>
            </a:r>
          </a:p>
        </p:txBody>
      </p:sp>
      <p:sp>
        <p:nvSpPr>
          <p:cNvPr id="6146" name="Text Placeholder 2"/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anchor="t"/>
          <a:lstStyle/>
          <a:p>
            <a:r>
              <a:rPr lang="en-US" dirty="0"/>
              <a:t>Manuel Arroyave, </a:t>
            </a:r>
            <a:r>
              <a:rPr lang="en-US" u="sng" dirty="0"/>
              <a:t>David Warner</a:t>
            </a:r>
            <a:r>
              <a:rPr lang="en-US" dirty="0"/>
              <a:t>, Francesco Terranova</a:t>
            </a:r>
          </a:p>
          <a:p>
            <a:r>
              <a:rPr lang="en-US" dirty="0"/>
              <a:t>FD1 Technical Board Meeting</a:t>
            </a:r>
          </a:p>
          <a:p>
            <a:r>
              <a:rPr lang="en-US" dirty="0"/>
              <a:t>8 November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23F7F-732E-80FC-ABBE-372B2DA4F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Automated Cable Testing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467A12-3875-B648-7E5D-1AF5ECF59FF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Warner | FD1 PDS Tech Board Meeting 11-8-23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94969A-C59B-68FF-2242-540A64E9B84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0D36A70-7205-ACB7-1291-D77837CC35C5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54583" y="909066"/>
            <a:ext cx="3276487" cy="4846638"/>
          </a:xfr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A835C16-0ACB-766F-AC52-C27858248BC7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3"/>
          <a:stretch>
            <a:fillRect/>
          </a:stretch>
        </p:blipFill>
        <p:spPr>
          <a:xfrm>
            <a:off x="6175258" y="903732"/>
            <a:ext cx="3810633" cy="4527804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C4E28B-A653-7FAB-C9C6-FF47F8C9D6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8-Nov-2023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969C69-1125-C8F6-E796-5B1269AF3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053" y="909066"/>
            <a:ext cx="1766197" cy="31342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663743-4ECF-E1E4-19EE-F604A549E45A}"/>
              </a:ext>
            </a:extLst>
          </p:cNvPr>
          <p:cNvSpPr txBox="1"/>
          <p:nvPr/>
        </p:nvSpPr>
        <p:spPr>
          <a:xfrm>
            <a:off x="1627632" y="5789916"/>
            <a:ext cx="2333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Production cable test stand at CSU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F19C9E5-6766-FEA7-C5F3-77175BDFA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070" y="4322843"/>
            <a:ext cx="1956314" cy="143286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52E9291-A934-9C93-91A0-513543E2EE58}"/>
              </a:ext>
            </a:extLst>
          </p:cNvPr>
          <p:cNvSpPr/>
          <p:nvPr/>
        </p:nvSpPr>
        <p:spPr>
          <a:xfrm>
            <a:off x="576072" y="841248"/>
            <a:ext cx="5311312" cy="524408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FEBF5C0-4BD7-BBA6-1E2E-FCADBDB621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5125" y="903732"/>
            <a:ext cx="2026398" cy="20003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977D96-C840-653C-D9B4-F52A7D9428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5125" y="3332385"/>
            <a:ext cx="2026398" cy="15598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9C4A147-1D28-1691-DD97-D1202F29DF12}"/>
              </a:ext>
            </a:extLst>
          </p:cNvPr>
          <p:cNvSpPr txBox="1"/>
          <p:nvPr/>
        </p:nvSpPr>
        <p:spPr>
          <a:xfrm>
            <a:off x="10209276" y="2890635"/>
            <a:ext cx="179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Cable test station readout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1FE8B2-D442-5975-EB20-E51EA9AC5D73}"/>
              </a:ext>
            </a:extLst>
          </p:cNvPr>
          <p:cNvSpPr txBox="1"/>
          <p:nvPr/>
        </p:nvSpPr>
        <p:spPr>
          <a:xfrm>
            <a:off x="7239300" y="5577861"/>
            <a:ext cx="3648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Post installation automated cable tester at U of Chicago</a:t>
            </a:r>
          </a:p>
          <a:p>
            <a:r>
              <a:rPr lang="en-US" sz="1200" dirty="0"/>
              <a:t>(Same at Daresbury)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8478A9-930D-463A-9C85-8438DEA19517}"/>
              </a:ext>
            </a:extLst>
          </p:cNvPr>
          <p:cNvSpPr/>
          <p:nvPr/>
        </p:nvSpPr>
        <p:spPr>
          <a:xfrm>
            <a:off x="6096000" y="844235"/>
            <a:ext cx="6029116" cy="524109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B00F2E-AE40-FF4D-BA9B-6A53EB09DD0B}"/>
              </a:ext>
            </a:extLst>
          </p:cNvPr>
          <p:cNvSpPr txBox="1"/>
          <p:nvPr/>
        </p:nvSpPr>
        <p:spPr>
          <a:xfrm>
            <a:off x="10150867" y="4918451"/>
            <a:ext cx="1854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Dummy module connector</a:t>
            </a:r>
          </a:p>
          <a:p>
            <a:r>
              <a:rPr lang="en-US" sz="1200" dirty="0"/>
              <a:t>Installed for cable testing</a:t>
            </a:r>
          </a:p>
        </p:txBody>
      </p:sp>
    </p:spTree>
    <p:extLst>
      <p:ext uri="{BB962C8B-B14F-4D97-AF65-F5344CB8AC3E}">
        <p14:creationId xmlns:p14="http://schemas.microsoft.com/office/powerpoint/2010/main" val="3635956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609599" y="954786"/>
            <a:ext cx="11057467" cy="5226558"/>
          </a:xfrm>
        </p:spPr>
        <p:txBody>
          <a:bodyPr/>
          <a:lstStyle/>
          <a:p>
            <a:r>
              <a:rPr lang="en-US" sz="1800" dirty="0"/>
              <a:t>The FD1 PDS will </a:t>
            </a:r>
            <a:r>
              <a:rPr lang="en-US" sz="1800" dirty="0" err="1"/>
              <a:t>operatE</a:t>
            </a:r>
            <a:r>
              <a:rPr lang="en-US" sz="1800" dirty="0"/>
              <a:t> in </a:t>
            </a:r>
            <a:r>
              <a:rPr lang="en-US" sz="1800" dirty="0" err="1"/>
              <a:t>ProtoDUNE</a:t>
            </a:r>
            <a:r>
              <a:rPr lang="en-US" sz="1800" dirty="0"/>
              <a:t> 2 with 5 missing channels:</a:t>
            </a:r>
          </a:p>
          <a:p>
            <a:pPr lvl="1"/>
            <a:r>
              <a:rPr lang="en-US" sz="1600" dirty="0"/>
              <a:t>APA2 Module 7: 1 channel</a:t>
            </a:r>
          </a:p>
          <a:p>
            <a:pPr lvl="1"/>
            <a:r>
              <a:rPr lang="en-US" sz="1600" dirty="0"/>
              <a:t>APA2 Module 8: all 4 channels</a:t>
            </a:r>
          </a:p>
          <a:p>
            <a:pPr lvl="1"/>
            <a:endParaRPr lang="en-US" sz="1800" dirty="0"/>
          </a:p>
          <a:p>
            <a:r>
              <a:rPr lang="en-US" sz="1800" dirty="0"/>
              <a:t>This problem is due to a cable connection failure inside the APA- not possible to repair.</a:t>
            </a:r>
          </a:p>
          <a:p>
            <a:pPr lvl="1"/>
            <a:r>
              <a:rPr lang="en-US" sz="1800" dirty="0"/>
              <a:t>Design revisions implemented to reduce risk of continuing problems. Included in post-</a:t>
            </a:r>
            <a:r>
              <a:rPr lang="en-US" sz="1800" dirty="0" err="1"/>
              <a:t>ProtoDUNE</a:t>
            </a:r>
            <a:r>
              <a:rPr lang="en-US" sz="1800" dirty="0"/>
              <a:t> 2 APAs (APA5 on).</a:t>
            </a:r>
          </a:p>
          <a:p>
            <a:endParaRPr lang="en-US" sz="1800" dirty="0"/>
          </a:p>
          <a:p>
            <a:r>
              <a:rPr lang="en-US" sz="1800" dirty="0"/>
              <a:t>Problem in APA 2 was identified upon cold box testing.</a:t>
            </a:r>
          </a:p>
          <a:p>
            <a:endParaRPr lang="en-US" sz="1800" dirty="0"/>
          </a:p>
          <a:p>
            <a:r>
              <a:rPr lang="en-US" sz="1800" dirty="0"/>
              <a:t>Improved automated cable testing implemented to catch problems earlier, including ground shorts.</a:t>
            </a:r>
          </a:p>
          <a:p>
            <a:endParaRPr lang="en-US" sz="1800" dirty="0"/>
          </a:p>
          <a:p>
            <a:r>
              <a:rPr lang="en-US" sz="1800" dirty="0"/>
              <a:t>Eagerly awaiting cold box tests in production APAs to continue validation of improved design!</a:t>
            </a:r>
          </a:p>
          <a:p>
            <a:pPr lvl="1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8-Nov-2023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4862513" y="6488113"/>
            <a:ext cx="7329487" cy="187325"/>
          </a:xfrm>
        </p:spPr>
        <p:txBody>
          <a:bodyPr/>
          <a:lstStyle/>
          <a:p>
            <a:pPr>
              <a:defRPr/>
            </a:pPr>
            <a:r>
              <a:rPr lang="en-US"/>
              <a:t>D. Warner | FD1 PDS Tech Board Meeting 11-8-23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488113"/>
            <a:ext cx="700088" cy="187325"/>
          </a:xfrm>
        </p:spPr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69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32610"/>
            <a:ext cx="6385560" cy="577802"/>
          </a:xfrm>
        </p:spPr>
        <p:txBody>
          <a:bodyPr/>
          <a:lstStyle/>
          <a:p>
            <a:r>
              <a:rPr lang="en-US" dirty="0"/>
              <a:t>FD1 Photon Detector (PDS) TCO Closure Status: SUMMARY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Warner | FD1 PDS Tech Board Meeting 11-8-23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FCECA3E6-BF24-49EA-8BFA-225D42A1AC6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42042" y="1318700"/>
            <a:ext cx="6838116" cy="4771204"/>
          </a:xfrm>
          <a:prstGeom prst="rect">
            <a:avLst/>
          </a:prstGeom>
        </p:spPr>
        <p:txBody>
          <a:bodyPr/>
          <a:lstStyle/>
          <a:p>
            <a:r>
              <a:rPr lang="en-US" sz="2000" dirty="0">
                <a:latin typeface="Helvetica" panose="020B0604020202020204" pitchFamily="34" charset="0"/>
              </a:rPr>
              <a:t>PD rails and cables have been installed in 4 ProtoDUNE 2 APAs .</a:t>
            </a:r>
          </a:p>
          <a:p>
            <a:r>
              <a:rPr lang="en-US" sz="2000" dirty="0">
                <a:latin typeface="Helvetica" panose="020B0604020202020204" pitchFamily="34" charset="0"/>
              </a:rPr>
              <a:t>40 modules successfully installed and tested in CERN cold box.</a:t>
            </a:r>
          </a:p>
          <a:p>
            <a:r>
              <a:rPr lang="en-US" sz="2000" dirty="0">
                <a:latin typeface="Helvetica" panose="020B0604020202020204" pitchFamily="34" charset="0"/>
              </a:rPr>
              <a:t>Two channels in APA2 were observed to be problematic during cold box testing.</a:t>
            </a:r>
          </a:p>
          <a:p>
            <a:pPr lvl="1"/>
            <a:r>
              <a:rPr lang="en-US" sz="1400" dirty="0">
                <a:latin typeface="Helvetica" panose="020B0604020202020204" pitchFamily="34" charset="0"/>
              </a:rPr>
              <a:t>Problems observed in modules 7 and 8 in APA2 .</a:t>
            </a:r>
          </a:p>
          <a:p>
            <a:pPr lvl="1"/>
            <a:r>
              <a:rPr lang="en-US" sz="1400" dirty="0">
                <a:latin typeface="Helvetica" panose="020B0604020202020204" pitchFamily="34" charset="0"/>
              </a:rPr>
              <a:t>Initially thought to be limited to one channel per module.</a:t>
            </a:r>
          </a:p>
          <a:p>
            <a:pPr lvl="1"/>
            <a:r>
              <a:rPr lang="en-US" sz="1400" dirty="0">
                <a:latin typeface="Helvetica" panose="020B0604020202020204" pitchFamily="34" charset="0"/>
              </a:rPr>
              <a:t>Later discovered that all channels in module 8 and 1 channel in module 7 will need to be disconnected during </a:t>
            </a:r>
            <a:r>
              <a:rPr lang="en-US" sz="1400" dirty="0" err="1">
                <a:latin typeface="Helvetica" panose="020B0604020202020204" pitchFamily="34" charset="0"/>
              </a:rPr>
              <a:t>ProtoDUNE</a:t>
            </a:r>
            <a:r>
              <a:rPr lang="en-US" sz="1400" dirty="0">
                <a:latin typeface="Helvetica" panose="020B0604020202020204" pitchFamily="34" charset="0"/>
              </a:rPr>
              <a:t> operation.</a:t>
            </a:r>
          </a:p>
          <a:p>
            <a:pPr lvl="1"/>
            <a:r>
              <a:rPr lang="en-US" sz="1400" dirty="0">
                <a:latin typeface="Helvetica" panose="020B0604020202020204" pitchFamily="34" charset="0"/>
              </a:rPr>
              <a:t>Problem traced to short circuits inside the APA cables- unrecoverable.</a:t>
            </a:r>
          </a:p>
          <a:p>
            <a:pPr lvl="1"/>
            <a:r>
              <a:rPr lang="en-US" sz="1400" dirty="0">
                <a:latin typeface="Helvetica" panose="020B0604020202020204" pitchFamily="34" charset="0"/>
              </a:rPr>
              <a:t>5 channels (out of 160 total) will be impacted.</a:t>
            </a:r>
          </a:p>
          <a:p>
            <a:r>
              <a:rPr lang="en-US" sz="1800" dirty="0">
                <a:latin typeface="Helvetica" panose="020B0604020202020204" pitchFamily="34" charset="0"/>
              </a:rPr>
              <a:t>Design improvements to the cable and connector, as well as cable testing techniques post-installation, have been made </a:t>
            </a:r>
            <a:r>
              <a:rPr lang="en-US" sz="1800" dirty="0" err="1">
                <a:latin typeface="Helvetica" panose="020B0604020202020204" pitchFamily="34" charset="0"/>
              </a:rPr>
              <a:t>made</a:t>
            </a:r>
            <a:r>
              <a:rPr lang="en-US" sz="1800" dirty="0">
                <a:latin typeface="Helvetica" panose="020B0604020202020204" pitchFamily="34" charset="0"/>
              </a:rPr>
              <a:t>.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8-Nov-2023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158" y="200241"/>
            <a:ext cx="4237219" cy="597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50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Warner | FD1 PDS Tech Board Meeting 11-8-23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8-Nov-2023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84574" y="62837"/>
            <a:ext cx="10331620" cy="444708"/>
          </a:xfrm>
        </p:spPr>
        <p:txBody>
          <a:bodyPr/>
          <a:lstStyle/>
          <a:p>
            <a:r>
              <a:rPr lang="en-US" dirty="0"/>
              <a:t>PD cable issues (See incident report by M. Arroyave- attached to Indico page)  </a:t>
            </a:r>
          </a:p>
        </p:txBody>
      </p:sp>
      <p:pic>
        <p:nvPicPr>
          <p:cNvPr id="2" name="Immagine 2">
            <a:extLst>
              <a:ext uri="{FF2B5EF4-FFF2-40B4-BE49-F238E27FC236}">
                <a16:creationId xmlns:a16="http://schemas.microsoft.com/office/drawing/2014/main" id="{ABD651BB-954D-F206-71A0-C55D7B89C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40" y="2345960"/>
            <a:ext cx="6330018" cy="3617153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B415178F-3AE6-4482-B47C-20532E1E6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177" y="2283742"/>
            <a:ext cx="4740553" cy="374158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BE415AD-A102-CDE3-E9A0-1A7ADA2E5677}"/>
              </a:ext>
            </a:extLst>
          </p:cNvPr>
          <p:cNvSpPr txBox="1">
            <a:spLocks/>
          </p:cNvSpPr>
          <p:nvPr/>
        </p:nvSpPr>
        <p:spPr>
          <a:xfrm>
            <a:off x="881023" y="620162"/>
            <a:ext cx="10331620" cy="172579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it-IT" sz="3200" dirty="0"/>
              <a:t>The noise issue was traced back to two channels that were </a:t>
            </a:r>
            <a:r>
              <a:rPr lang="it-IT" sz="3200" dirty="0">
                <a:solidFill>
                  <a:srgbClr val="FF0000"/>
                </a:solidFill>
              </a:rPr>
              <a:t>already flagged </a:t>
            </a:r>
            <a:r>
              <a:rPr lang="it-IT" sz="3200" dirty="0"/>
              <a:t>as troublesome during the installation: One channel in Module 7 and one in Module 8. In the 2022 cold box tests, we identified these faulty channels and we traced back the origin of the problem.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328588-C898-FFE1-12D0-A4C61356843B}"/>
              </a:ext>
            </a:extLst>
          </p:cNvPr>
          <p:cNvSpPr/>
          <p:nvPr/>
        </p:nvSpPr>
        <p:spPr>
          <a:xfrm>
            <a:off x="2971800" y="2464308"/>
            <a:ext cx="1540764" cy="16093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D8A523-5C57-3544-0E60-60BEBE847E01}"/>
              </a:ext>
            </a:extLst>
          </p:cNvPr>
          <p:cNvSpPr txBox="1"/>
          <p:nvPr/>
        </p:nvSpPr>
        <p:spPr>
          <a:xfrm>
            <a:off x="9301818" y="3299438"/>
            <a:ext cx="1413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Cold electronics/PD</a:t>
            </a:r>
          </a:p>
          <a:p>
            <a:r>
              <a:rPr lang="en-US" sz="1200" dirty="0"/>
              <a:t>Cross Talk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6942E9-D7A7-C025-4DEB-C63D529A3D79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8412480" y="3530271"/>
            <a:ext cx="889338" cy="2187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272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A5188-3BD2-1A3E-094D-2436859700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Warner | FD1 PDS Tech Board Meeting 11-8-23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C67A1-B58E-1904-8B9C-AAC421952E3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B29F2B-46A3-022F-0E44-94BA798F3A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8-Nov-2023</a:t>
            </a:r>
            <a:endParaRPr lang="en-US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9C98CB07-37D6-1B4A-521A-6542754980BB}"/>
              </a:ext>
            </a:extLst>
          </p:cNvPr>
          <p:cNvSpPr txBox="1">
            <a:spLocks/>
          </p:cNvSpPr>
          <p:nvPr/>
        </p:nvSpPr>
        <p:spPr>
          <a:xfrm>
            <a:off x="454026" y="16406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 fontScale="92500"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200" b="1" i="0" kern="1200" baseline="0">
                <a:solidFill>
                  <a:srgbClr val="004C97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GB" sz="3200" dirty="0"/>
              <a:t>Final </a:t>
            </a:r>
            <a:r>
              <a:rPr lang="en-GB" sz="3200" dirty="0" err="1"/>
              <a:t>ProtoDUNE</a:t>
            </a:r>
            <a:r>
              <a:rPr lang="en-GB" sz="3200" dirty="0"/>
              <a:t> 2 Operating Configuration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0E068EA-96FA-E284-405E-173606E46EEC}"/>
              </a:ext>
            </a:extLst>
          </p:cNvPr>
          <p:cNvSpPr txBox="1">
            <a:spLocks/>
          </p:cNvSpPr>
          <p:nvPr/>
        </p:nvSpPr>
        <p:spPr>
          <a:xfrm>
            <a:off x="410891" y="811170"/>
            <a:ext cx="11631757" cy="98543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charset="0"/>
              <a:buNone/>
            </a:pPr>
            <a:r>
              <a:rPr lang="it-IT" sz="1900" dirty="0"/>
              <a:t>We were able to remove the cable-induced cross talk with the TPC electronics and DAPHNE readout problems by disconnecting the module 8 connector at the DAPHNE input, while keeping the Module 7 cable connected (but disconnecting the faulty channel). In APA2, we will thus run with 4+1=5 dead channels.</a:t>
            </a:r>
          </a:p>
          <a:p>
            <a:pPr marL="0" indent="0" algn="just">
              <a:buFont typeface="Arial" charset="0"/>
              <a:buNone/>
            </a:pPr>
            <a:endParaRPr lang="en-GB" sz="1900" dirty="0"/>
          </a:p>
          <a:p>
            <a:pPr marL="0" indent="0" algn="just">
              <a:buFont typeface="Arial" charset="0"/>
              <a:buNone/>
            </a:pPr>
            <a:endParaRPr lang="en-GB" sz="1900" b="1" dirty="0"/>
          </a:p>
          <a:p>
            <a:pPr marL="0" indent="0" algn="just">
              <a:buFont typeface="Arial" charset="0"/>
              <a:buNone/>
            </a:pPr>
            <a:endParaRPr lang="it-IT" sz="1900" dirty="0"/>
          </a:p>
          <a:p>
            <a:pPr marL="0" indent="0" algn="just">
              <a:buFont typeface="Arial" charset="0"/>
              <a:buNone/>
            </a:pPr>
            <a:endParaRPr lang="it-IT" sz="1900" dirty="0"/>
          </a:p>
          <a:p>
            <a:pPr marL="0" indent="0" algn="just">
              <a:buFont typeface="Arial" charset="0"/>
              <a:buNone/>
            </a:pPr>
            <a:endParaRPr lang="it-IT" sz="1900" dirty="0"/>
          </a:p>
          <a:p>
            <a:pPr marL="0" indent="0" algn="just">
              <a:buFont typeface="Arial" charset="0"/>
              <a:buNone/>
            </a:pPr>
            <a:endParaRPr lang="it-IT" sz="1900" dirty="0"/>
          </a:p>
          <a:p>
            <a:pPr marL="0" indent="0" algn="just">
              <a:buFont typeface="Arial" charset="0"/>
              <a:buNone/>
            </a:pPr>
            <a:endParaRPr lang="it-IT" sz="1900" dirty="0"/>
          </a:p>
          <a:p>
            <a:pPr marL="0" indent="0" algn="just">
              <a:buFont typeface="Arial" charset="0"/>
              <a:buNone/>
            </a:pPr>
            <a:endParaRPr lang="it-IT" sz="1900" dirty="0"/>
          </a:p>
          <a:p>
            <a:pPr marL="0" indent="0" algn="just">
              <a:buFont typeface="Arial" charset="0"/>
              <a:buNone/>
            </a:pPr>
            <a:endParaRPr lang="it-IT" sz="1900" dirty="0"/>
          </a:p>
          <a:p>
            <a:pPr marL="0" indent="0" algn="just">
              <a:buFont typeface="Arial" charset="0"/>
              <a:buNone/>
            </a:pPr>
            <a:r>
              <a:rPr lang="it-IT" sz="1900" dirty="0"/>
              <a:t> </a:t>
            </a:r>
          </a:p>
          <a:p>
            <a:pPr marL="0" indent="0" algn="just">
              <a:buFont typeface="Arial" charset="0"/>
              <a:buNone/>
            </a:pPr>
            <a:endParaRPr lang="en-GB" sz="1900" dirty="0"/>
          </a:p>
          <a:p>
            <a:pPr marL="0" indent="0" algn="just">
              <a:buFont typeface="Arial" charset="0"/>
              <a:buNone/>
            </a:pPr>
            <a:endParaRPr lang="en-GB" sz="1900" dirty="0"/>
          </a:p>
          <a:p>
            <a:pPr marL="0" indent="0" algn="just">
              <a:buFont typeface="Arial" charset="0"/>
              <a:buNone/>
            </a:pPr>
            <a:endParaRPr lang="en-GB" sz="1900" dirty="0"/>
          </a:p>
        </p:txBody>
      </p:sp>
      <p:pic>
        <p:nvPicPr>
          <p:cNvPr id="10" name="Immagine 2">
            <a:extLst>
              <a:ext uri="{FF2B5EF4-FFF2-40B4-BE49-F238E27FC236}">
                <a16:creationId xmlns:a16="http://schemas.microsoft.com/office/drawing/2014/main" id="{35CF2D65-889F-586F-1049-8CDE9BBF0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130" y="1796605"/>
            <a:ext cx="6972968" cy="43099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505EBB-7716-49CF-06B4-E336729CDDFF}"/>
              </a:ext>
            </a:extLst>
          </p:cNvPr>
          <p:cNvSpPr txBox="1"/>
          <p:nvPr/>
        </p:nvSpPr>
        <p:spPr>
          <a:xfrm>
            <a:off x="8476488" y="3314700"/>
            <a:ext cx="3566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Remaining 800 kHz noise pickup likely due to internal DAPHNE grounding issue.</a:t>
            </a:r>
          </a:p>
          <a:p>
            <a:r>
              <a:rPr lang="en-US" dirty="0">
                <a:solidFill>
                  <a:srgbClr val="FF0000"/>
                </a:solidFill>
              </a:rPr>
              <a:t>Under investigation now.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5215C3D-789A-8B8C-09CE-FB98DEE2E33F}"/>
              </a:ext>
            </a:extLst>
          </p:cNvPr>
          <p:cNvCxnSpPr>
            <a:stCxn id="11" idx="1"/>
          </p:cNvCxnSpPr>
          <p:nvPr/>
        </p:nvCxnSpPr>
        <p:spPr>
          <a:xfrm flipH="1">
            <a:off x="7731252" y="3914865"/>
            <a:ext cx="745236" cy="2365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2438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Warner | FD1 PDS Tech Board Meeting 11-8-23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8-Nov-2023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84574" y="62837"/>
            <a:ext cx="10331620" cy="444708"/>
          </a:xfrm>
        </p:spPr>
        <p:txBody>
          <a:bodyPr/>
          <a:lstStyle/>
          <a:p>
            <a:r>
              <a:rPr lang="en-US" dirty="0"/>
              <a:t>PD Cable Design Issues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881023" y="620161"/>
            <a:ext cx="10331620" cy="5755655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dirty="0"/>
              <a:t>Each PD module has 4 readout channels read out through a single cable.</a:t>
            </a:r>
          </a:p>
          <a:p>
            <a:r>
              <a:rPr lang="en-US" dirty="0"/>
              <a:t>Two channels (one channel per supercell) in APA 2 were observed to have no connection when installed into APA.</a:t>
            </a:r>
          </a:p>
          <a:p>
            <a:pPr lvl="1"/>
            <a:r>
              <a:rPr lang="en-US" dirty="0"/>
              <a:t>Traced to connection inside APA- not possible to repair.</a:t>
            </a:r>
          </a:p>
          <a:p>
            <a:pPr lvl="1"/>
            <a:r>
              <a:rPr lang="en-US" dirty="0"/>
              <a:t>Connector ground short to APA ground leads to crosstalk- requires disconnecting APA2 PDS cable 5 at warm electronics to eliminate interference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A site visit to Daresbury the week of July 25 2022 was conducted to trace potential issues.</a:t>
            </a:r>
          </a:p>
          <a:p>
            <a:endParaRPr lang="en-US" dirty="0"/>
          </a:p>
          <a:p>
            <a:r>
              <a:rPr lang="en-US" dirty="0"/>
              <a:t>Lessons learned:</a:t>
            </a:r>
          </a:p>
          <a:p>
            <a:pPr lvl="1"/>
            <a:r>
              <a:rPr lang="en-US" dirty="0"/>
              <a:t>Interference between cable clips and PD cable connector required re-design of tie-down points. </a:t>
            </a:r>
            <a:r>
              <a:rPr lang="en-US" dirty="0">
                <a:solidFill>
                  <a:srgbClr val="FF0000"/>
                </a:solidFill>
              </a:rPr>
              <a:t>IMPLEMENTED</a:t>
            </a:r>
          </a:p>
          <a:p>
            <a:pPr lvl="1"/>
            <a:r>
              <a:rPr lang="en-US" dirty="0"/>
              <a:t>Additional strain relief required to support PD cable connectors. </a:t>
            </a:r>
            <a:r>
              <a:rPr lang="en-US" dirty="0">
                <a:solidFill>
                  <a:srgbClr val="FF0000"/>
                </a:solidFill>
              </a:rPr>
              <a:t>IMPLEMENTED</a:t>
            </a:r>
          </a:p>
          <a:p>
            <a:pPr lvl="1"/>
            <a:r>
              <a:rPr lang="en-US" dirty="0"/>
              <a:t>Procedure changed to have continuity check of cables improved, automated connectivity/short circuit testing AFTER cinching down cable ties. </a:t>
            </a:r>
            <a:r>
              <a:rPr lang="en-US" dirty="0">
                <a:solidFill>
                  <a:srgbClr val="FF0000"/>
                </a:solidFill>
              </a:rPr>
              <a:t>IMPLEMENTED</a:t>
            </a:r>
          </a:p>
        </p:txBody>
      </p:sp>
    </p:spTree>
    <p:extLst>
      <p:ext uri="{BB962C8B-B14F-4D97-AF65-F5344CB8AC3E}">
        <p14:creationId xmlns:p14="http://schemas.microsoft.com/office/powerpoint/2010/main" val="3109010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Warner | FD1 PDS Tech Board Meeting 11-8-23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8-Nov-2023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/>
              <a:t>ProtoDUNE</a:t>
            </a:r>
            <a:r>
              <a:rPr lang="en-US" dirty="0"/>
              <a:t> 2 Design: Significant (~2mm) PD cable interference with temperature sensor and cable tie clip (Upper APA only)</a:t>
            </a:r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852117" y="1825625"/>
            <a:ext cx="648776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79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Warner | FD1 PDS Tech Board Meeting 11-8-23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8-Nov-2023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9072"/>
          </a:xfrm>
        </p:spPr>
        <p:txBody>
          <a:bodyPr/>
          <a:lstStyle/>
          <a:p>
            <a:r>
              <a:rPr lang="en-US" dirty="0"/>
              <a:t>New PD cable strain relief (prototype August 2022)</a:t>
            </a:r>
          </a:p>
        </p:txBody>
      </p:sp>
      <p:pic>
        <p:nvPicPr>
          <p:cNvPr id="9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98292" y="1224198"/>
            <a:ext cx="8129389" cy="43513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311" y="3361765"/>
            <a:ext cx="4876348" cy="299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62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Warner | FD1 PDS Tech Board Meeting 11-8-23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8-Nov-2023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45" y="3245496"/>
            <a:ext cx="7965109" cy="3510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20" y="109247"/>
            <a:ext cx="5475982" cy="38121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409" y="103032"/>
            <a:ext cx="5193170" cy="381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47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Connector Support Installed in APA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Warner | FD1 PDS Tech Board Meeting 11-8-23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Updated PDS connector assemblies installed in all APAs assembled following </a:t>
            </a:r>
            <a:r>
              <a:rPr lang="en-US" dirty="0" err="1"/>
              <a:t>ProtoDUNE</a:t>
            </a:r>
            <a:r>
              <a:rPr lang="en-US" dirty="0"/>
              <a:t> 2</a:t>
            </a:r>
          </a:p>
          <a:p>
            <a:endParaRPr lang="en-US" dirty="0"/>
          </a:p>
          <a:p>
            <a:r>
              <a:rPr lang="en-US" dirty="0"/>
              <a:t>Initial testing looks very promising- no shorts or cross-talk observed during installation testing.</a:t>
            </a:r>
          </a:p>
          <a:p>
            <a:endParaRPr lang="en-US" dirty="0"/>
          </a:p>
          <a:p>
            <a:r>
              <a:rPr lang="en-US" dirty="0"/>
              <a:t>Procedures and interface documents being modified to reflect new design.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8-Nov-2023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7"/>
          </p:nvPr>
        </p:nvPicPr>
        <p:blipFill>
          <a:blip r:embed="rId2"/>
          <a:stretch>
            <a:fillRect/>
          </a:stretch>
        </p:blipFill>
        <p:spPr>
          <a:xfrm>
            <a:off x="6744496" y="264826"/>
            <a:ext cx="4287450" cy="578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73568"/>
      </p:ext>
    </p:extLst>
  </p:cSld>
  <p:clrMapOvr>
    <a:masterClrMapping/>
  </p:clrMapOvr>
</p:sld>
</file>

<file path=ppt/theme/theme1.xml><?xml version="1.0" encoding="utf-8"?>
<a:theme xmlns:a="http://schemas.openxmlformats.org/drawingml/2006/main" name="LBNF Template_0512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13A158B6CF1942A8E4C66ADD4C29A2" ma:contentTypeVersion="12" ma:contentTypeDescription="Create a new document." ma:contentTypeScope="" ma:versionID="50f1219684d72923136aaea6a9f25270">
  <xsd:schema xmlns:xsd="http://www.w3.org/2001/XMLSchema" xmlns:xs="http://www.w3.org/2001/XMLSchema" xmlns:p="http://schemas.microsoft.com/office/2006/metadata/properties" xmlns:ns1="http://schemas.microsoft.com/sharepoint/v3" xmlns:ns3="41ffd1a0-94dc-43ab-a856-3f671abd15fd" xmlns:ns4="4015de2c-2a62-45ba-8285-bdf4ae027a83" targetNamespace="http://schemas.microsoft.com/office/2006/metadata/properties" ma:root="true" ma:fieldsID="6a7d2d89b13bb7773fd2468a6c703352" ns1:_="" ns3:_="" ns4:_="">
    <xsd:import namespace="http://schemas.microsoft.com/sharepoint/v3"/>
    <xsd:import namespace="41ffd1a0-94dc-43ab-a856-3f671abd15fd"/>
    <xsd:import namespace="4015de2c-2a62-45ba-8285-bdf4ae027a8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ffd1a0-94dc-43ab-a856-3f671abd15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15de2c-2a62-45ba-8285-bdf4ae027a8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1AB8FB-521F-436B-8DB8-AF19661E6E7B}">
  <ds:schemaRefs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4015de2c-2a62-45ba-8285-bdf4ae027a83"/>
    <ds:schemaRef ds:uri="41ffd1a0-94dc-43ab-a856-3f671abd15fd"/>
    <ds:schemaRef ds:uri="http://schemas.microsoft.com/sharepoint/v3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65A8348-B893-480E-B73E-F68EF07244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A934F9-85DC-42CE-9130-A0D866F386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1ffd1a0-94dc-43ab-a856-3f671abd15fd"/>
    <ds:schemaRef ds:uri="4015de2c-2a62-45ba-8285-bdf4ae027a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9098</TotalTime>
  <Words>784</Words>
  <Application>Microsoft Office PowerPoint</Application>
  <PresentationFormat>Widescreen</PresentationFormat>
  <Paragraphs>103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Helvetica</vt:lpstr>
      <vt:lpstr>Lucida Grande</vt:lpstr>
      <vt:lpstr>LBNF Template_051215</vt:lpstr>
      <vt:lpstr>LBNF Content-Footer Theme</vt:lpstr>
      <vt:lpstr>ProtoDUNE 2 PDS Connector Issues</vt:lpstr>
      <vt:lpstr>FD1 Photon Detector (PDS) TCO Closure Status: SUMMARY</vt:lpstr>
      <vt:lpstr>PD cable issues (See incident report by M. Arroyave- attached to Indico page)  </vt:lpstr>
      <vt:lpstr>PowerPoint Presentation</vt:lpstr>
      <vt:lpstr>PD Cable Design Issues</vt:lpstr>
      <vt:lpstr>ProtoDUNE 2 Design: Significant (~2mm) PD cable interference with temperature sensor and cable tie clip (Upper APA only)</vt:lpstr>
      <vt:lpstr>New PD cable strain relief (prototype August 2022)</vt:lpstr>
      <vt:lpstr>PowerPoint Presentation</vt:lpstr>
      <vt:lpstr>New Connector Support Installed in APA</vt:lpstr>
      <vt:lpstr>Improved Automated Cable Testing</vt:lpstr>
      <vt:lpstr>Summary: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David Warner</cp:lastModifiedBy>
  <cp:revision>280</cp:revision>
  <cp:lastPrinted>2015-05-22T11:54:13Z</cp:lastPrinted>
  <dcterms:created xsi:type="dcterms:W3CDTF">2015-04-30T14:29:22Z</dcterms:created>
  <dcterms:modified xsi:type="dcterms:W3CDTF">2023-11-08T13:51:19Z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0x010100BF13A158B6CF1942A8E4C66ADD4C29A2</vt:lpwstr>
  </property>
</Properties>
</file>