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71" r:id="rId2"/>
    <p:sldId id="272" r:id="rId3"/>
    <p:sldId id="273" r:id="rId4"/>
    <p:sldId id="274" r:id="rId5"/>
    <p:sldId id="275" r:id="rId6"/>
    <p:sldId id="277" r:id="rId7"/>
    <p:sldId id="280" r:id="rId8"/>
    <p:sldId id="279" r:id="rId9"/>
    <p:sldId id="28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00B6F3"/>
    <a:srgbClr val="F183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16" autoAdjust="0"/>
    <p:restoredTop sz="94660"/>
  </p:normalViewPr>
  <p:slideViewPr>
    <p:cSldViewPr snapToGrid="0">
      <p:cViewPr varScale="1">
        <p:scale>
          <a:sx n="128" d="100"/>
          <a:sy n="128" d="100"/>
        </p:scale>
        <p:origin x="38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899BF0-4417-4E42-A886-BDB3ABAD4E44}" type="datetimeFigureOut">
              <a:rPr lang="en-GB" smtClean="0"/>
              <a:t>08/11/2023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C76049-7B05-F749-8F9B-4287E0DB0AF0}" type="slidenum">
              <a:rPr lang="en-GB" smtClean="0"/>
              <a:t>‹#›</a:t>
            </a:fld>
            <a:endParaRPr lang="en-GB"/>
          </a:p>
        </p:txBody>
      </p:sp>
    </p:spTree>
    <p:extLst>
      <p:ext uri="{BB962C8B-B14F-4D97-AF65-F5344CB8AC3E}">
        <p14:creationId xmlns:p14="http://schemas.microsoft.com/office/powerpoint/2010/main" val="429077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4AA1D-6D90-47EF-B602-FB6AAFB107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BA55482-6F45-499D-98C3-D01936952D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1F5168D-7DC0-4EF5-9C54-E4EDBF163DA0}"/>
              </a:ext>
            </a:extLst>
          </p:cNvPr>
          <p:cNvSpPr>
            <a:spLocks noGrp="1"/>
          </p:cNvSpPr>
          <p:nvPr>
            <p:ph type="dt" sz="half" idx="10"/>
          </p:nvPr>
        </p:nvSpPr>
        <p:spPr/>
        <p:txBody>
          <a:bodyPr/>
          <a:lstStyle/>
          <a:p>
            <a:r>
              <a:rPr lang="de-CH"/>
              <a:t>08/11/2023</a:t>
            </a:r>
            <a:endParaRPr lang="en-GB"/>
          </a:p>
        </p:txBody>
      </p:sp>
      <p:sp>
        <p:nvSpPr>
          <p:cNvPr id="5" name="Footer Placeholder 4">
            <a:extLst>
              <a:ext uri="{FF2B5EF4-FFF2-40B4-BE49-F238E27FC236}">
                <a16:creationId xmlns:a16="http://schemas.microsoft.com/office/drawing/2014/main" id="{76CBCF97-442D-44CB-8C5E-8BECD9254A4D}"/>
              </a:ext>
            </a:extLst>
          </p:cNvPr>
          <p:cNvSpPr>
            <a:spLocks noGrp="1"/>
          </p:cNvSpPr>
          <p:nvPr>
            <p:ph type="ftr" sz="quarter" idx="11"/>
          </p:nvPr>
        </p:nvSpPr>
        <p:spPr/>
        <p:txBody>
          <a:bodyPr/>
          <a:lstStyle/>
          <a:p>
            <a:r>
              <a:rPr lang="en-GB"/>
              <a:t>FD1 TB</a:t>
            </a:r>
          </a:p>
        </p:txBody>
      </p:sp>
      <p:sp>
        <p:nvSpPr>
          <p:cNvPr id="6" name="Slide Number Placeholder 5">
            <a:extLst>
              <a:ext uri="{FF2B5EF4-FFF2-40B4-BE49-F238E27FC236}">
                <a16:creationId xmlns:a16="http://schemas.microsoft.com/office/drawing/2014/main" id="{BCBD3204-CBE6-4685-A133-D9B627F5853A}"/>
              </a:ext>
            </a:extLst>
          </p:cNvPr>
          <p:cNvSpPr>
            <a:spLocks noGrp="1"/>
          </p:cNvSpPr>
          <p:nvPr>
            <p:ph type="sldNum" sz="quarter" idx="12"/>
          </p:nvPr>
        </p:nvSpPr>
        <p:spPr/>
        <p:txBody>
          <a:bodyPr/>
          <a:lstStyle/>
          <a:p>
            <a:fld id="{66407817-BF77-4EB1-819C-C52A2D2FB474}" type="slidenum">
              <a:rPr lang="en-GB" smtClean="0"/>
              <a:t>‹#›</a:t>
            </a:fld>
            <a:endParaRPr lang="en-GB"/>
          </a:p>
        </p:txBody>
      </p:sp>
    </p:spTree>
    <p:extLst>
      <p:ext uri="{BB962C8B-B14F-4D97-AF65-F5344CB8AC3E}">
        <p14:creationId xmlns:p14="http://schemas.microsoft.com/office/powerpoint/2010/main" val="237477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BE6D6-70FD-4443-AE8C-35419BD966C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7E27568-8B52-453E-809D-35C9BFB41D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C95E94B-739D-4317-985B-D460445C9269}"/>
              </a:ext>
            </a:extLst>
          </p:cNvPr>
          <p:cNvSpPr>
            <a:spLocks noGrp="1"/>
          </p:cNvSpPr>
          <p:nvPr>
            <p:ph type="dt" sz="half" idx="10"/>
          </p:nvPr>
        </p:nvSpPr>
        <p:spPr/>
        <p:txBody>
          <a:bodyPr/>
          <a:lstStyle/>
          <a:p>
            <a:r>
              <a:rPr lang="de-CH"/>
              <a:t>08/11/2023</a:t>
            </a:r>
            <a:endParaRPr lang="en-GB"/>
          </a:p>
        </p:txBody>
      </p:sp>
      <p:sp>
        <p:nvSpPr>
          <p:cNvPr id="5" name="Footer Placeholder 4">
            <a:extLst>
              <a:ext uri="{FF2B5EF4-FFF2-40B4-BE49-F238E27FC236}">
                <a16:creationId xmlns:a16="http://schemas.microsoft.com/office/drawing/2014/main" id="{AFEAD6C0-FB34-4CB7-A9A9-0C53A1FC4FD4}"/>
              </a:ext>
            </a:extLst>
          </p:cNvPr>
          <p:cNvSpPr>
            <a:spLocks noGrp="1"/>
          </p:cNvSpPr>
          <p:nvPr>
            <p:ph type="ftr" sz="quarter" idx="11"/>
          </p:nvPr>
        </p:nvSpPr>
        <p:spPr/>
        <p:txBody>
          <a:bodyPr/>
          <a:lstStyle/>
          <a:p>
            <a:r>
              <a:rPr lang="en-GB"/>
              <a:t>FD1 TB</a:t>
            </a:r>
          </a:p>
        </p:txBody>
      </p:sp>
      <p:sp>
        <p:nvSpPr>
          <p:cNvPr id="6" name="Slide Number Placeholder 5">
            <a:extLst>
              <a:ext uri="{FF2B5EF4-FFF2-40B4-BE49-F238E27FC236}">
                <a16:creationId xmlns:a16="http://schemas.microsoft.com/office/drawing/2014/main" id="{681222D1-0007-4622-BE17-F72C89F3447A}"/>
              </a:ext>
            </a:extLst>
          </p:cNvPr>
          <p:cNvSpPr>
            <a:spLocks noGrp="1"/>
          </p:cNvSpPr>
          <p:nvPr>
            <p:ph type="sldNum" sz="quarter" idx="12"/>
          </p:nvPr>
        </p:nvSpPr>
        <p:spPr/>
        <p:txBody>
          <a:bodyPr/>
          <a:lstStyle/>
          <a:p>
            <a:fld id="{66407817-BF77-4EB1-819C-C52A2D2FB474}" type="slidenum">
              <a:rPr lang="en-GB" smtClean="0"/>
              <a:t>‹#›</a:t>
            </a:fld>
            <a:endParaRPr lang="en-GB"/>
          </a:p>
        </p:txBody>
      </p:sp>
    </p:spTree>
    <p:extLst>
      <p:ext uri="{BB962C8B-B14F-4D97-AF65-F5344CB8AC3E}">
        <p14:creationId xmlns:p14="http://schemas.microsoft.com/office/powerpoint/2010/main" val="755949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012022-76C8-4B4A-9903-18C5CE70F03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102E2EE-10B2-4FD9-BD04-84DE984563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7B4CC1-7D0B-4421-B40A-EA7C813897C6}"/>
              </a:ext>
            </a:extLst>
          </p:cNvPr>
          <p:cNvSpPr>
            <a:spLocks noGrp="1"/>
          </p:cNvSpPr>
          <p:nvPr>
            <p:ph type="dt" sz="half" idx="10"/>
          </p:nvPr>
        </p:nvSpPr>
        <p:spPr/>
        <p:txBody>
          <a:bodyPr/>
          <a:lstStyle/>
          <a:p>
            <a:r>
              <a:rPr lang="de-CH"/>
              <a:t>08/11/2023</a:t>
            </a:r>
            <a:endParaRPr lang="en-GB"/>
          </a:p>
        </p:txBody>
      </p:sp>
      <p:sp>
        <p:nvSpPr>
          <p:cNvPr id="5" name="Footer Placeholder 4">
            <a:extLst>
              <a:ext uri="{FF2B5EF4-FFF2-40B4-BE49-F238E27FC236}">
                <a16:creationId xmlns:a16="http://schemas.microsoft.com/office/drawing/2014/main" id="{3BC2065C-247B-45AE-96D9-E81D8E878F16}"/>
              </a:ext>
            </a:extLst>
          </p:cNvPr>
          <p:cNvSpPr>
            <a:spLocks noGrp="1"/>
          </p:cNvSpPr>
          <p:nvPr>
            <p:ph type="ftr" sz="quarter" idx="11"/>
          </p:nvPr>
        </p:nvSpPr>
        <p:spPr/>
        <p:txBody>
          <a:bodyPr/>
          <a:lstStyle/>
          <a:p>
            <a:r>
              <a:rPr lang="en-GB"/>
              <a:t>FD1 TB</a:t>
            </a:r>
          </a:p>
        </p:txBody>
      </p:sp>
      <p:sp>
        <p:nvSpPr>
          <p:cNvPr id="6" name="Slide Number Placeholder 5">
            <a:extLst>
              <a:ext uri="{FF2B5EF4-FFF2-40B4-BE49-F238E27FC236}">
                <a16:creationId xmlns:a16="http://schemas.microsoft.com/office/drawing/2014/main" id="{691C2A4D-2F67-4978-BAE6-2F1E051C6EE1}"/>
              </a:ext>
            </a:extLst>
          </p:cNvPr>
          <p:cNvSpPr>
            <a:spLocks noGrp="1"/>
          </p:cNvSpPr>
          <p:nvPr>
            <p:ph type="sldNum" sz="quarter" idx="12"/>
          </p:nvPr>
        </p:nvSpPr>
        <p:spPr/>
        <p:txBody>
          <a:bodyPr/>
          <a:lstStyle/>
          <a:p>
            <a:fld id="{66407817-BF77-4EB1-819C-C52A2D2FB474}" type="slidenum">
              <a:rPr lang="en-GB" smtClean="0"/>
              <a:t>‹#›</a:t>
            </a:fld>
            <a:endParaRPr lang="en-GB"/>
          </a:p>
        </p:txBody>
      </p:sp>
    </p:spTree>
    <p:extLst>
      <p:ext uri="{BB962C8B-B14F-4D97-AF65-F5344CB8AC3E}">
        <p14:creationId xmlns:p14="http://schemas.microsoft.com/office/powerpoint/2010/main" val="811968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4EB23-7603-419A-A199-42A1BB46DAB9}"/>
              </a:ext>
            </a:extLst>
          </p:cNvPr>
          <p:cNvSpPr>
            <a:spLocks noGrp="1"/>
          </p:cNvSpPr>
          <p:nvPr>
            <p:ph type="title"/>
          </p:nvPr>
        </p:nvSpPr>
        <p:spPr/>
        <p:txBody>
          <a:bodyPr/>
          <a:lstStyle>
            <a:lvl1pPr>
              <a:defRPr b="1">
                <a:solidFill>
                  <a:srgbClr val="FF0000"/>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D0866098-7F08-416D-B0A3-0F73862788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CC9AB2-F2AC-46F4-805E-4853A61F627C}"/>
              </a:ext>
            </a:extLst>
          </p:cNvPr>
          <p:cNvSpPr>
            <a:spLocks noGrp="1"/>
          </p:cNvSpPr>
          <p:nvPr>
            <p:ph type="dt" sz="half" idx="10"/>
          </p:nvPr>
        </p:nvSpPr>
        <p:spPr/>
        <p:txBody>
          <a:bodyPr/>
          <a:lstStyle/>
          <a:p>
            <a:r>
              <a:rPr lang="de-CH"/>
              <a:t>08/11/2023</a:t>
            </a:r>
            <a:endParaRPr lang="en-GB"/>
          </a:p>
        </p:txBody>
      </p:sp>
      <p:sp>
        <p:nvSpPr>
          <p:cNvPr id="5" name="Footer Placeholder 4">
            <a:extLst>
              <a:ext uri="{FF2B5EF4-FFF2-40B4-BE49-F238E27FC236}">
                <a16:creationId xmlns:a16="http://schemas.microsoft.com/office/drawing/2014/main" id="{32C3BA26-916E-4236-AE98-9F1F744B8ABE}"/>
              </a:ext>
            </a:extLst>
          </p:cNvPr>
          <p:cNvSpPr>
            <a:spLocks noGrp="1"/>
          </p:cNvSpPr>
          <p:nvPr>
            <p:ph type="ftr" sz="quarter" idx="11"/>
          </p:nvPr>
        </p:nvSpPr>
        <p:spPr/>
        <p:txBody>
          <a:bodyPr/>
          <a:lstStyle/>
          <a:p>
            <a:r>
              <a:rPr lang="en-GB"/>
              <a:t>FD1 TB</a:t>
            </a:r>
          </a:p>
        </p:txBody>
      </p:sp>
      <p:sp>
        <p:nvSpPr>
          <p:cNvPr id="6" name="Slide Number Placeholder 5">
            <a:extLst>
              <a:ext uri="{FF2B5EF4-FFF2-40B4-BE49-F238E27FC236}">
                <a16:creationId xmlns:a16="http://schemas.microsoft.com/office/drawing/2014/main" id="{43F37471-7567-469C-A72E-41EBA292AC4A}"/>
              </a:ext>
            </a:extLst>
          </p:cNvPr>
          <p:cNvSpPr>
            <a:spLocks noGrp="1"/>
          </p:cNvSpPr>
          <p:nvPr>
            <p:ph type="sldNum" sz="quarter" idx="12"/>
          </p:nvPr>
        </p:nvSpPr>
        <p:spPr/>
        <p:txBody>
          <a:bodyPr/>
          <a:lstStyle/>
          <a:p>
            <a:fld id="{66407817-BF77-4EB1-819C-C52A2D2FB474}" type="slidenum">
              <a:rPr lang="en-GB" smtClean="0"/>
              <a:t>‹#›</a:t>
            </a:fld>
            <a:endParaRPr lang="en-GB"/>
          </a:p>
        </p:txBody>
      </p:sp>
    </p:spTree>
    <p:extLst>
      <p:ext uri="{BB962C8B-B14F-4D97-AF65-F5344CB8AC3E}">
        <p14:creationId xmlns:p14="http://schemas.microsoft.com/office/powerpoint/2010/main" val="3238019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F98DC-F83D-4E11-992D-AD11FD318C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FAEAE0D-2DAA-4E51-84E3-F7B94E52ED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1D41F7-A68F-45E1-A85E-A8C808FB6069}"/>
              </a:ext>
            </a:extLst>
          </p:cNvPr>
          <p:cNvSpPr>
            <a:spLocks noGrp="1"/>
          </p:cNvSpPr>
          <p:nvPr>
            <p:ph type="dt" sz="half" idx="10"/>
          </p:nvPr>
        </p:nvSpPr>
        <p:spPr/>
        <p:txBody>
          <a:bodyPr/>
          <a:lstStyle/>
          <a:p>
            <a:r>
              <a:rPr lang="de-CH"/>
              <a:t>08/11/2023</a:t>
            </a:r>
            <a:endParaRPr lang="en-GB"/>
          </a:p>
        </p:txBody>
      </p:sp>
      <p:sp>
        <p:nvSpPr>
          <p:cNvPr id="5" name="Footer Placeholder 4">
            <a:extLst>
              <a:ext uri="{FF2B5EF4-FFF2-40B4-BE49-F238E27FC236}">
                <a16:creationId xmlns:a16="http://schemas.microsoft.com/office/drawing/2014/main" id="{E36AF624-9AE2-4EEC-89FD-5FA2DFCBB746}"/>
              </a:ext>
            </a:extLst>
          </p:cNvPr>
          <p:cNvSpPr>
            <a:spLocks noGrp="1"/>
          </p:cNvSpPr>
          <p:nvPr>
            <p:ph type="ftr" sz="quarter" idx="11"/>
          </p:nvPr>
        </p:nvSpPr>
        <p:spPr/>
        <p:txBody>
          <a:bodyPr/>
          <a:lstStyle/>
          <a:p>
            <a:r>
              <a:rPr lang="en-GB"/>
              <a:t>FD1 TB</a:t>
            </a:r>
          </a:p>
        </p:txBody>
      </p:sp>
      <p:sp>
        <p:nvSpPr>
          <p:cNvPr id="6" name="Slide Number Placeholder 5">
            <a:extLst>
              <a:ext uri="{FF2B5EF4-FFF2-40B4-BE49-F238E27FC236}">
                <a16:creationId xmlns:a16="http://schemas.microsoft.com/office/drawing/2014/main" id="{3403906D-0E80-4E56-A8D6-839B9807DA28}"/>
              </a:ext>
            </a:extLst>
          </p:cNvPr>
          <p:cNvSpPr>
            <a:spLocks noGrp="1"/>
          </p:cNvSpPr>
          <p:nvPr>
            <p:ph type="sldNum" sz="quarter" idx="12"/>
          </p:nvPr>
        </p:nvSpPr>
        <p:spPr/>
        <p:txBody>
          <a:bodyPr/>
          <a:lstStyle/>
          <a:p>
            <a:fld id="{66407817-BF77-4EB1-819C-C52A2D2FB474}" type="slidenum">
              <a:rPr lang="en-GB" smtClean="0"/>
              <a:t>‹#›</a:t>
            </a:fld>
            <a:endParaRPr lang="en-GB"/>
          </a:p>
        </p:txBody>
      </p:sp>
    </p:spTree>
    <p:extLst>
      <p:ext uri="{BB962C8B-B14F-4D97-AF65-F5344CB8AC3E}">
        <p14:creationId xmlns:p14="http://schemas.microsoft.com/office/powerpoint/2010/main" val="1721236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6B277-F3B4-47BE-81A2-F79A3404CB68}"/>
              </a:ext>
            </a:extLst>
          </p:cNvPr>
          <p:cNvSpPr>
            <a:spLocks noGrp="1"/>
          </p:cNvSpPr>
          <p:nvPr>
            <p:ph type="title"/>
          </p:nvPr>
        </p:nvSpPr>
        <p:spPr/>
        <p:txBody>
          <a:bodyPr/>
          <a:lstStyle>
            <a:lvl1pPr>
              <a:defRPr b="1">
                <a:solidFill>
                  <a:srgbClr val="FF0000"/>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89F21C1-A4C4-402D-B2D1-0486BE67FE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326EC59-8D60-439D-A49A-0224B18248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3659AAA-C389-48A8-BE4F-8C7E92084D69}"/>
              </a:ext>
            </a:extLst>
          </p:cNvPr>
          <p:cNvSpPr>
            <a:spLocks noGrp="1"/>
          </p:cNvSpPr>
          <p:nvPr>
            <p:ph type="dt" sz="half" idx="10"/>
          </p:nvPr>
        </p:nvSpPr>
        <p:spPr/>
        <p:txBody>
          <a:bodyPr/>
          <a:lstStyle/>
          <a:p>
            <a:r>
              <a:rPr lang="de-CH"/>
              <a:t>08/11/2023</a:t>
            </a:r>
            <a:endParaRPr lang="en-GB"/>
          </a:p>
        </p:txBody>
      </p:sp>
      <p:sp>
        <p:nvSpPr>
          <p:cNvPr id="6" name="Footer Placeholder 5">
            <a:extLst>
              <a:ext uri="{FF2B5EF4-FFF2-40B4-BE49-F238E27FC236}">
                <a16:creationId xmlns:a16="http://schemas.microsoft.com/office/drawing/2014/main" id="{97CEBADF-5F73-44A3-BDD7-DCCA7BF66115}"/>
              </a:ext>
            </a:extLst>
          </p:cNvPr>
          <p:cNvSpPr>
            <a:spLocks noGrp="1"/>
          </p:cNvSpPr>
          <p:nvPr>
            <p:ph type="ftr" sz="quarter" idx="11"/>
          </p:nvPr>
        </p:nvSpPr>
        <p:spPr/>
        <p:txBody>
          <a:bodyPr/>
          <a:lstStyle/>
          <a:p>
            <a:r>
              <a:rPr lang="en-GB"/>
              <a:t>FD1 TB</a:t>
            </a:r>
          </a:p>
        </p:txBody>
      </p:sp>
      <p:sp>
        <p:nvSpPr>
          <p:cNvPr id="7" name="Slide Number Placeholder 6">
            <a:extLst>
              <a:ext uri="{FF2B5EF4-FFF2-40B4-BE49-F238E27FC236}">
                <a16:creationId xmlns:a16="http://schemas.microsoft.com/office/drawing/2014/main" id="{D1958351-5EF6-49D2-AF0F-FA9303FB128D}"/>
              </a:ext>
            </a:extLst>
          </p:cNvPr>
          <p:cNvSpPr>
            <a:spLocks noGrp="1"/>
          </p:cNvSpPr>
          <p:nvPr>
            <p:ph type="sldNum" sz="quarter" idx="12"/>
          </p:nvPr>
        </p:nvSpPr>
        <p:spPr/>
        <p:txBody>
          <a:bodyPr/>
          <a:lstStyle/>
          <a:p>
            <a:fld id="{66407817-BF77-4EB1-819C-C52A2D2FB474}" type="slidenum">
              <a:rPr lang="en-GB" smtClean="0"/>
              <a:t>‹#›</a:t>
            </a:fld>
            <a:endParaRPr lang="en-GB"/>
          </a:p>
        </p:txBody>
      </p:sp>
    </p:spTree>
    <p:extLst>
      <p:ext uri="{BB962C8B-B14F-4D97-AF65-F5344CB8AC3E}">
        <p14:creationId xmlns:p14="http://schemas.microsoft.com/office/powerpoint/2010/main" val="1342615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96B34-868A-4924-B5FB-A59413CE00F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0B1D371-ADA6-43B3-A81B-C5346513BF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D90A76-36C7-4DE4-8ECF-067564E900C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34EFFB8-45F5-4029-A428-77A3D394A4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1E620C-C959-4518-B7D6-583D264301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D91E765-939D-49F0-B49F-8143CF498BC2}"/>
              </a:ext>
            </a:extLst>
          </p:cNvPr>
          <p:cNvSpPr>
            <a:spLocks noGrp="1"/>
          </p:cNvSpPr>
          <p:nvPr>
            <p:ph type="dt" sz="half" idx="10"/>
          </p:nvPr>
        </p:nvSpPr>
        <p:spPr/>
        <p:txBody>
          <a:bodyPr/>
          <a:lstStyle/>
          <a:p>
            <a:r>
              <a:rPr lang="de-CH"/>
              <a:t>08/11/2023</a:t>
            </a:r>
            <a:endParaRPr lang="en-GB"/>
          </a:p>
        </p:txBody>
      </p:sp>
      <p:sp>
        <p:nvSpPr>
          <p:cNvPr id="8" name="Footer Placeholder 7">
            <a:extLst>
              <a:ext uri="{FF2B5EF4-FFF2-40B4-BE49-F238E27FC236}">
                <a16:creationId xmlns:a16="http://schemas.microsoft.com/office/drawing/2014/main" id="{9CCB9F6C-2651-4BEE-B198-B0D6DECAD521}"/>
              </a:ext>
            </a:extLst>
          </p:cNvPr>
          <p:cNvSpPr>
            <a:spLocks noGrp="1"/>
          </p:cNvSpPr>
          <p:nvPr>
            <p:ph type="ftr" sz="quarter" idx="11"/>
          </p:nvPr>
        </p:nvSpPr>
        <p:spPr/>
        <p:txBody>
          <a:bodyPr/>
          <a:lstStyle/>
          <a:p>
            <a:r>
              <a:rPr lang="en-GB"/>
              <a:t>FD1 TB</a:t>
            </a:r>
          </a:p>
        </p:txBody>
      </p:sp>
      <p:sp>
        <p:nvSpPr>
          <p:cNvPr id="9" name="Slide Number Placeholder 8">
            <a:extLst>
              <a:ext uri="{FF2B5EF4-FFF2-40B4-BE49-F238E27FC236}">
                <a16:creationId xmlns:a16="http://schemas.microsoft.com/office/drawing/2014/main" id="{13FF2AC9-B459-486A-8289-A5D6F7B7F821}"/>
              </a:ext>
            </a:extLst>
          </p:cNvPr>
          <p:cNvSpPr>
            <a:spLocks noGrp="1"/>
          </p:cNvSpPr>
          <p:nvPr>
            <p:ph type="sldNum" sz="quarter" idx="12"/>
          </p:nvPr>
        </p:nvSpPr>
        <p:spPr/>
        <p:txBody>
          <a:bodyPr/>
          <a:lstStyle/>
          <a:p>
            <a:fld id="{66407817-BF77-4EB1-819C-C52A2D2FB474}" type="slidenum">
              <a:rPr lang="en-GB" smtClean="0"/>
              <a:t>‹#›</a:t>
            </a:fld>
            <a:endParaRPr lang="en-GB"/>
          </a:p>
        </p:txBody>
      </p:sp>
    </p:spTree>
    <p:extLst>
      <p:ext uri="{BB962C8B-B14F-4D97-AF65-F5344CB8AC3E}">
        <p14:creationId xmlns:p14="http://schemas.microsoft.com/office/powerpoint/2010/main" val="4134026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2B628-C4D3-4D5F-95BF-C287153CCF26}"/>
              </a:ext>
            </a:extLst>
          </p:cNvPr>
          <p:cNvSpPr>
            <a:spLocks noGrp="1"/>
          </p:cNvSpPr>
          <p:nvPr>
            <p:ph type="title"/>
          </p:nvPr>
        </p:nvSpPr>
        <p:spPr/>
        <p:txBody>
          <a:bodyPr/>
          <a:lstStyle>
            <a:lvl1pPr>
              <a:defRPr b="1">
                <a:solidFill>
                  <a:srgbClr val="FF0000"/>
                </a:solidFill>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20E12CA5-BFA9-4473-826A-8717BA3E4FFE}"/>
              </a:ext>
            </a:extLst>
          </p:cNvPr>
          <p:cNvSpPr>
            <a:spLocks noGrp="1"/>
          </p:cNvSpPr>
          <p:nvPr>
            <p:ph type="dt" sz="half" idx="10"/>
          </p:nvPr>
        </p:nvSpPr>
        <p:spPr/>
        <p:txBody>
          <a:bodyPr/>
          <a:lstStyle/>
          <a:p>
            <a:r>
              <a:rPr lang="de-CH"/>
              <a:t>08/11/2023</a:t>
            </a:r>
            <a:endParaRPr lang="en-GB"/>
          </a:p>
        </p:txBody>
      </p:sp>
      <p:sp>
        <p:nvSpPr>
          <p:cNvPr id="4" name="Footer Placeholder 3">
            <a:extLst>
              <a:ext uri="{FF2B5EF4-FFF2-40B4-BE49-F238E27FC236}">
                <a16:creationId xmlns:a16="http://schemas.microsoft.com/office/drawing/2014/main" id="{33951A01-947B-42D1-A22D-16F254330DF0}"/>
              </a:ext>
            </a:extLst>
          </p:cNvPr>
          <p:cNvSpPr>
            <a:spLocks noGrp="1"/>
          </p:cNvSpPr>
          <p:nvPr>
            <p:ph type="ftr" sz="quarter" idx="11"/>
          </p:nvPr>
        </p:nvSpPr>
        <p:spPr/>
        <p:txBody>
          <a:bodyPr/>
          <a:lstStyle/>
          <a:p>
            <a:r>
              <a:rPr lang="en-GB"/>
              <a:t>FD1 TB</a:t>
            </a:r>
          </a:p>
        </p:txBody>
      </p:sp>
      <p:sp>
        <p:nvSpPr>
          <p:cNvPr id="5" name="Slide Number Placeholder 4">
            <a:extLst>
              <a:ext uri="{FF2B5EF4-FFF2-40B4-BE49-F238E27FC236}">
                <a16:creationId xmlns:a16="http://schemas.microsoft.com/office/drawing/2014/main" id="{1071172C-AFFF-44AF-9DBC-C31DBC853EA3}"/>
              </a:ext>
            </a:extLst>
          </p:cNvPr>
          <p:cNvSpPr>
            <a:spLocks noGrp="1"/>
          </p:cNvSpPr>
          <p:nvPr>
            <p:ph type="sldNum" sz="quarter" idx="12"/>
          </p:nvPr>
        </p:nvSpPr>
        <p:spPr/>
        <p:txBody>
          <a:bodyPr/>
          <a:lstStyle/>
          <a:p>
            <a:fld id="{66407817-BF77-4EB1-819C-C52A2D2FB474}" type="slidenum">
              <a:rPr lang="en-GB" smtClean="0"/>
              <a:t>‹#›</a:t>
            </a:fld>
            <a:endParaRPr lang="en-GB"/>
          </a:p>
        </p:txBody>
      </p:sp>
    </p:spTree>
    <p:extLst>
      <p:ext uri="{BB962C8B-B14F-4D97-AF65-F5344CB8AC3E}">
        <p14:creationId xmlns:p14="http://schemas.microsoft.com/office/powerpoint/2010/main" val="3041894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0E42C3-6DA8-44CC-81B5-22D72D716903}"/>
              </a:ext>
            </a:extLst>
          </p:cNvPr>
          <p:cNvSpPr>
            <a:spLocks noGrp="1"/>
          </p:cNvSpPr>
          <p:nvPr>
            <p:ph type="dt" sz="half" idx="10"/>
          </p:nvPr>
        </p:nvSpPr>
        <p:spPr/>
        <p:txBody>
          <a:bodyPr/>
          <a:lstStyle/>
          <a:p>
            <a:r>
              <a:rPr lang="de-CH"/>
              <a:t>08/11/2023</a:t>
            </a:r>
            <a:endParaRPr lang="en-GB"/>
          </a:p>
        </p:txBody>
      </p:sp>
      <p:sp>
        <p:nvSpPr>
          <p:cNvPr id="3" name="Footer Placeholder 2">
            <a:extLst>
              <a:ext uri="{FF2B5EF4-FFF2-40B4-BE49-F238E27FC236}">
                <a16:creationId xmlns:a16="http://schemas.microsoft.com/office/drawing/2014/main" id="{066E12B4-6F0E-4AEC-95D7-9DD27017B7E2}"/>
              </a:ext>
            </a:extLst>
          </p:cNvPr>
          <p:cNvSpPr>
            <a:spLocks noGrp="1"/>
          </p:cNvSpPr>
          <p:nvPr>
            <p:ph type="ftr" sz="quarter" idx="11"/>
          </p:nvPr>
        </p:nvSpPr>
        <p:spPr/>
        <p:txBody>
          <a:bodyPr/>
          <a:lstStyle/>
          <a:p>
            <a:r>
              <a:rPr lang="en-GB"/>
              <a:t>FD1 TB</a:t>
            </a:r>
          </a:p>
        </p:txBody>
      </p:sp>
      <p:sp>
        <p:nvSpPr>
          <p:cNvPr id="4" name="Slide Number Placeholder 3">
            <a:extLst>
              <a:ext uri="{FF2B5EF4-FFF2-40B4-BE49-F238E27FC236}">
                <a16:creationId xmlns:a16="http://schemas.microsoft.com/office/drawing/2014/main" id="{A0EF0E76-F711-4E34-97D3-8FD5461498F4}"/>
              </a:ext>
            </a:extLst>
          </p:cNvPr>
          <p:cNvSpPr>
            <a:spLocks noGrp="1"/>
          </p:cNvSpPr>
          <p:nvPr>
            <p:ph type="sldNum" sz="quarter" idx="12"/>
          </p:nvPr>
        </p:nvSpPr>
        <p:spPr/>
        <p:txBody>
          <a:bodyPr/>
          <a:lstStyle/>
          <a:p>
            <a:fld id="{66407817-BF77-4EB1-819C-C52A2D2FB474}" type="slidenum">
              <a:rPr lang="en-GB" smtClean="0"/>
              <a:t>‹#›</a:t>
            </a:fld>
            <a:endParaRPr lang="en-GB"/>
          </a:p>
        </p:txBody>
      </p:sp>
    </p:spTree>
    <p:extLst>
      <p:ext uri="{BB962C8B-B14F-4D97-AF65-F5344CB8AC3E}">
        <p14:creationId xmlns:p14="http://schemas.microsoft.com/office/powerpoint/2010/main" val="3697785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F162C-FF95-4B9B-95FD-6B2AB84CD7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D526BAC-FCED-4F0D-8313-1A9274F363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2E7821B-82FA-4548-9500-54B70FB208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F2B4A6-D1FF-4372-BCCD-BC4F2A3E737F}"/>
              </a:ext>
            </a:extLst>
          </p:cNvPr>
          <p:cNvSpPr>
            <a:spLocks noGrp="1"/>
          </p:cNvSpPr>
          <p:nvPr>
            <p:ph type="dt" sz="half" idx="10"/>
          </p:nvPr>
        </p:nvSpPr>
        <p:spPr/>
        <p:txBody>
          <a:bodyPr/>
          <a:lstStyle/>
          <a:p>
            <a:r>
              <a:rPr lang="de-CH"/>
              <a:t>08/11/2023</a:t>
            </a:r>
            <a:endParaRPr lang="en-GB"/>
          </a:p>
        </p:txBody>
      </p:sp>
      <p:sp>
        <p:nvSpPr>
          <p:cNvPr id="6" name="Footer Placeholder 5">
            <a:extLst>
              <a:ext uri="{FF2B5EF4-FFF2-40B4-BE49-F238E27FC236}">
                <a16:creationId xmlns:a16="http://schemas.microsoft.com/office/drawing/2014/main" id="{84246D9E-44CD-4557-A735-A8F4ECA04692}"/>
              </a:ext>
            </a:extLst>
          </p:cNvPr>
          <p:cNvSpPr>
            <a:spLocks noGrp="1"/>
          </p:cNvSpPr>
          <p:nvPr>
            <p:ph type="ftr" sz="quarter" idx="11"/>
          </p:nvPr>
        </p:nvSpPr>
        <p:spPr/>
        <p:txBody>
          <a:bodyPr/>
          <a:lstStyle/>
          <a:p>
            <a:r>
              <a:rPr lang="en-GB"/>
              <a:t>FD1 TB</a:t>
            </a:r>
          </a:p>
        </p:txBody>
      </p:sp>
      <p:sp>
        <p:nvSpPr>
          <p:cNvPr id="7" name="Slide Number Placeholder 6">
            <a:extLst>
              <a:ext uri="{FF2B5EF4-FFF2-40B4-BE49-F238E27FC236}">
                <a16:creationId xmlns:a16="http://schemas.microsoft.com/office/drawing/2014/main" id="{78BBABB7-78B4-43E6-AAE9-7D0954C0EEF1}"/>
              </a:ext>
            </a:extLst>
          </p:cNvPr>
          <p:cNvSpPr>
            <a:spLocks noGrp="1"/>
          </p:cNvSpPr>
          <p:nvPr>
            <p:ph type="sldNum" sz="quarter" idx="12"/>
          </p:nvPr>
        </p:nvSpPr>
        <p:spPr/>
        <p:txBody>
          <a:bodyPr/>
          <a:lstStyle/>
          <a:p>
            <a:fld id="{66407817-BF77-4EB1-819C-C52A2D2FB474}" type="slidenum">
              <a:rPr lang="en-GB" smtClean="0"/>
              <a:t>‹#›</a:t>
            </a:fld>
            <a:endParaRPr lang="en-GB"/>
          </a:p>
        </p:txBody>
      </p:sp>
    </p:spTree>
    <p:extLst>
      <p:ext uri="{BB962C8B-B14F-4D97-AF65-F5344CB8AC3E}">
        <p14:creationId xmlns:p14="http://schemas.microsoft.com/office/powerpoint/2010/main" val="1082545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EFD7B-DB5C-4862-B1B0-043AC72D67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A765697-F1B0-4838-8BB3-58C655EC47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9382B53-D988-42D0-8AE7-98F97E818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90E782-103B-4989-B27B-9B92B788FF00}"/>
              </a:ext>
            </a:extLst>
          </p:cNvPr>
          <p:cNvSpPr>
            <a:spLocks noGrp="1"/>
          </p:cNvSpPr>
          <p:nvPr>
            <p:ph type="dt" sz="half" idx="10"/>
          </p:nvPr>
        </p:nvSpPr>
        <p:spPr/>
        <p:txBody>
          <a:bodyPr/>
          <a:lstStyle/>
          <a:p>
            <a:r>
              <a:rPr lang="de-CH"/>
              <a:t>08/11/2023</a:t>
            </a:r>
            <a:endParaRPr lang="en-GB"/>
          </a:p>
        </p:txBody>
      </p:sp>
      <p:sp>
        <p:nvSpPr>
          <p:cNvPr id="6" name="Footer Placeholder 5">
            <a:extLst>
              <a:ext uri="{FF2B5EF4-FFF2-40B4-BE49-F238E27FC236}">
                <a16:creationId xmlns:a16="http://schemas.microsoft.com/office/drawing/2014/main" id="{A83AB972-82EC-430F-8E5D-B35147560E93}"/>
              </a:ext>
            </a:extLst>
          </p:cNvPr>
          <p:cNvSpPr>
            <a:spLocks noGrp="1"/>
          </p:cNvSpPr>
          <p:nvPr>
            <p:ph type="ftr" sz="quarter" idx="11"/>
          </p:nvPr>
        </p:nvSpPr>
        <p:spPr/>
        <p:txBody>
          <a:bodyPr/>
          <a:lstStyle/>
          <a:p>
            <a:r>
              <a:rPr lang="en-GB"/>
              <a:t>FD1 TB</a:t>
            </a:r>
          </a:p>
        </p:txBody>
      </p:sp>
      <p:sp>
        <p:nvSpPr>
          <p:cNvPr id="7" name="Slide Number Placeholder 6">
            <a:extLst>
              <a:ext uri="{FF2B5EF4-FFF2-40B4-BE49-F238E27FC236}">
                <a16:creationId xmlns:a16="http://schemas.microsoft.com/office/drawing/2014/main" id="{121E9E55-6F6A-4DDA-AB9B-7964312ADBC0}"/>
              </a:ext>
            </a:extLst>
          </p:cNvPr>
          <p:cNvSpPr>
            <a:spLocks noGrp="1"/>
          </p:cNvSpPr>
          <p:nvPr>
            <p:ph type="sldNum" sz="quarter" idx="12"/>
          </p:nvPr>
        </p:nvSpPr>
        <p:spPr/>
        <p:txBody>
          <a:bodyPr/>
          <a:lstStyle/>
          <a:p>
            <a:fld id="{66407817-BF77-4EB1-819C-C52A2D2FB474}" type="slidenum">
              <a:rPr lang="en-GB" smtClean="0"/>
              <a:t>‹#›</a:t>
            </a:fld>
            <a:endParaRPr lang="en-GB"/>
          </a:p>
        </p:txBody>
      </p:sp>
    </p:spTree>
    <p:extLst>
      <p:ext uri="{BB962C8B-B14F-4D97-AF65-F5344CB8AC3E}">
        <p14:creationId xmlns:p14="http://schemas.microsoft.com/office/powerpoint/2010/main" val="4058314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48334E-89EA-482F-8AE8-86FEDF5799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2635C55-62C6-4216-A007-7C05A28B59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71ABD1-EC11-427D-8E20-84FB95648D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CH"/>
              <a:t>08/11/2023</a:t>
            </a:r>
            <a:endParaRPr lang="en-GB"/>
          </a:p>
        </p:txBody>
      </p:sp>
      <p:sp>
        <p:nvSpPr>
          <p:cNvPr id="5" name="Footer Placeholder 4">
            <a:extLst>
              <a:ext uri="{FF2B5EF4-FFF2-40B4-BE49-F238E27FC236}">
                <a16:creationId xmlns:a16="http://schemas.microsoft.com/office/drawing/2014/main" id="{1F1A14E1-5C62-4AD0-A5F5-AD75848D7E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FD1 TB</a:t>
            </a:r>
          </a:p>
        </p:txBody>
      </p:sp>
      <p:sp>
        <p:nvSpPr>
          <p:cNvPr id="6" name="Slide Number Placeholder 5">
            <a:extLst>
              <a:ext uri="{FF2B5EF4-FFF2-40B4-BE49-F238E27FC236}">
                <a16:creationId xmlns:a16="http://schemas.microsoft.com/office/drawing/2014/main" id="{619DF797-C192-46CD-820A-C9BEA678DF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07817-BF77-4EB1-819C-C52A2D2FB474}" type="slidenum">
              <a:rPr lang="en-GB" smtClean="0"/>
              <a:t>‹#›</a:t>
            </a:fld>
            <a:endParaRPr lang="en-GB"/>
          </a:p>
        </p:txBody>
      </p:sp>
    </p:spTree>
    <p:extLst>
      <p:ext uri="{BB962C8B-B14F-4D97-AF65-F5344CB8AC3E}">
        <p14:creationId xmlns:p14="http://schemas.microsoft.com/office/powerpoint/2010/main" val="3577343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99FD59-EB70-E94F-B0AB-7111B840EF79}"/>
              </a:ext>
            </a:extLst>
          </p:cNvPr>
          <p:cNvSpPr>
            <a:spLocks noGrp="1"/>
          </p:cNvSpPr>
          <p:nvPr>
            <p:ph type="ctrTitle"/>
          </p:nvPr>
        </p:nvSpPr>
        <p:spPr/>
        <p:txBody>
          <a:bodyPr/>
          <a:lstStyle/>
          <a:p>
            <a:r>
              <a:rPr lang="en-GB" dirty="0">
                <a:solidFill>
                  <a:srgbClr val="FF0000"/>
                </a:solidFill>
              </a:rPr>
              <a:t>PLANNING FOR THE</a:t>
            </a:r>
            <a:br>
              <a:rPr lang="en-GB" dirty="0">
                <a:solidFill>
                  <a:srgbClr val="FF0000"/>
                </a:solidFill>
              </a:rPr>
            </a:br>
            <a:r>
              <a:rPr lang="en-GB" dirty="0">
                <a:solidFill>
                  <a:srgbClr val="FF0000"/>
                </a:solidFill>
              </a:rPr>
              <a:t>CLOSURE OF NP04 </a:t>
            </a:r>
          </a:p>
        </p:txBody>
      </p:sp>
      <p:sp>
        <p:nvSpPr>
          <p:cNvPr id="5" name="Subtitle 4">
            <a:extLst>
              <a:ext uri="{FF2B5EF4-FFF2-40B4-BE49-F238E27FC236}">
                <a16:creationId xmlns:a16="http://schemas.microsoft.com/office/drawing/2014/main" id="{7B6242E6-1774-D04E-8B4D-26E911365847}"/>
              </a:ext>
            </a:extLst>
          </p:cNvPr>
          <p:cNvSpPr>
            <a:spLocks noGrp="1"/>
          </p:cNvSpPr>
          <p:nvPr>
            <p:ph type="subTitle" idx="1"/>
          </p:nvPr>
        </p:nvSpPr>
        <p:spPr/>
        <p:txBody>
          <a:bodyPr/>
          <a:lstStyle/>
          <a:p>
            <a:r>
              <a:rPr lang="en-GB" dirty="0"/>
              <a:t>D. Macina</a:t>
            </a:r>
          </a:p>
          <a:p>
            <a:r>
              <a:rPr lang="en-GB" dirty="0"/>
              <a:t>(on the behalf of the NP04 team at CERN)</a:t>
            </a:r>
          </a:p>
        </p:txBody>
      </p:sp>
      <p:sp>
        <p:nvSpPr>
          <p:cNvPr id="6" name="Date Placeholder 5">
            <a:extLst>
              <a:ext uri="{FF2B5EF4-FFF2-40B4-BE49-F238E27FC236}">
                <a16:creationId xmlns:a16="http://schemas.microsoft.com/office/drawing/2014/main" id="{4B568092-79CF-4D4A-A1FE-AFEE128A1699}"/>
              </a:ext>
            </a:extLst>
          </p:cNvPr>
          <p:cNvSpPr>
            <a:spLocks noGrp="1"/>
          </p:cNvSpPr>
          <p:nvPr>
            <p:ph type="dt" sz="half" idx="10"/>
          </p:nvPr>
        </p:nvSpPr>
        <p:spPr/>
        <p:txBody>
          <a:bodyPr/>
          <a:lstStyle/>
          <a:p>
            <a:r>
              <a:rPr lang="de-CH"/>
              <a:t>08/11/2023</a:t>
            </a:r>
            <a:endParaRPr lang="en-GB"/>
          </a:p>
        </p:txBody>
      </p:sp>
      <p:sp>
        <p:nvSpPr>
          <p:cNvPr id="7" name="Footer Placeholder 6">
            <a:extLst>
              <a:ext uri="{FF2B5EF4-FFF2-40B4-BE49-F238E27FC236}">
                <a16:creationId xmlns:a16="http://schemas.microsoft.com/office/drawing/2014/main" id="{D7E3BA87-971D-EB4C-AEC4-EEE29AE72E44}"/>
              </a:ext>
            </a:extLst>
          </p:cNvPr>
          <p:cNvSpPr>
            <a:spLocks noGrp="1"/>
          </p:cNvSpPr>
          <p:nvPr>
            <p:ph type="ftr" sz="quarter" idx="11"/>
          </p:nvPr>
        </p:nvSpPr>
        <p:spPr/>
        <p:txBody>
          <a:bodyPr/>
          <a:lstStyle/>
          <a:p>
            <a:r>
              <a:rPr lang="en-GB"/>
              <a:t>FD1 TB</a:t>
            </a:r>
          </a:p>
        </p:txBody>
      </p:sp>
      <p:sp>
        <p:nvSpPr>
          <p:cNvPr id="2" name="Slide Number Placeholder 1">
            <a:extLst>
              <a:ext uri="{FF2B5EF4-FFF2-40B4-BE49-F238E27FC236}">
                <a16:creationId xmlns:a16="http://schemas.microsoft.com/office/drawing/2014/main" id="{E8AABE2D-2DDF-A5C6-B1F0-030618B58B9E}"/>
              </a:ext>
            </a:extLst>
          </p:cNvPr>
          <p:cNvSpPr>
            <a:spLocks noGrp="1"/>
          </p:cNvSpPr>
          <p:nvPr>
            <p:ph type="sldNum" sz="quarter" idx="12"/>
          </p:nvPr>
        </p:nvSpPr>
        <p:spPr/>
        <p:txBody>
          <a:bodyPr/>
          <a:lstStyle/>
          <a:p>
            <a:fld id="{66407817-BF77-4EB1-819C-C52A2D2FB474}" type="slidenum">
              <a:rPr lang="en-GB" smtClean="0"/>
              <a:t>1</a:t>
            </a:fld>
            <a:endParaRPr lang="en-GB"/>
          </a:p>
        </p:txBody>
      </p:sp>
    </p:spTree>
    <p:extLst>
      <p:ext uri="{BB962C8B-B14F-4D97-AF65-F5344CB8AC3E}">
        <p14:creationId xmlns:p14="http://schemas.microsoft.com/office/powerpoint/2010/main" val="3731175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metal box with metal bars&#10;&#10;Description automatically generated with low confidence">
            <a:extLst>
              <a:ext uri="{FF2B5EF4-FFF2-40B4-BE49-F238E27FC236}">
                <a16:creationId xmlns:a16="http://schemas.microsoft.com/office/drawing/2014/main" id="{52F1AB1B-A3E6-47F9-A16C-33411BB7C9C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6910251" y="1228941"/>
            <a:ext cx="4310742" cy="5747657"/>
          </a:xfrm>
          <a:prstGeom prst="rect">
            <a:avLst/>
          </a:prstGeom>
          <a:ln>
            <a:solidFill>
              <a:schemeClr val="tx1"/>
            </a:solidFill>
          </a:ln>
        </p:spPr>
      </p:pic>
      <p:sp>
        <p:nvSpPr>
          <p:cNvPr id="2" name="Title 1">
            <a:extLst>
              <a:ext uri="{FF2B5EF4-FFF2-40B4-BE49-F238E27FC236}">
                <a16:creationId xmlns:a16="http://schemas.microsoft.com/office/drawing/2014/main" id="{D0EB6D17-45EC-D82E-F06A-66CABFF74901}"/>
              </a:ext>
            </a:extLst>
          </p:cNvPr>
          <p:cNvSpPr>
            <a:spLocks noGrp="1"/>
          </p:cNvSpPr>
          <p:nvPr>
            <p:ph type="title"/>
          </p:nvPr>
        </p:nvSpPr>
        <p:spPr/>
        <p:txBody>
          <a:bodyPr/>
          <a:lstStyle/>
          <a:p>
            <a:r>
              <a:rPr lang="en-US" dirty="0"/>
              <a:t>TCO closure: preparation</a:t>
            </a:r>
            <a:endParaRPr lang="en-GB" dirty="0"/>
          </a:p>
        </p:txBody>
      </p:sp>
      <p:sp>
        <p:nvSpPr>
          <p:cNvPr id="4" name="Date Placeholder 3">
            <a:extLst>
              <a:ext uri="{FF2B5EF4-FFF2-40B4-BE49-F238E27FC236}">
                <a16:creationId xmlns:a16="http://schemas.microsoft.com/office/drawing/2014/main" id="{264308EE-0B63-4CF7-6375-EF957F93D1DC}"/>
              </a:ext>
            </a:extLst>
          </p:cNvPr>
          <p:cNvSpPr>
            <a:spLocks noGrp="1"/>
          </p:cNvSpPr>
          <p:nvPr>
            <p:ph type="dt" sz="half" idx="10"/>
          </p:nvPr>
        </p:nvSpPr>
        <p:spPr/>
        <p:txBody>
          <a:bodyPr/>
          <a:lstStyle/>
          <a:p>
            <a:r>
              <a:rPr lang="de-CH"/>
              <a:t>08/11/2023</a:t>
            </a:r>
            <a:endParaRPr lang="en-GB"/>
          </a:p>
        </p:txBody>
      </p:sp>
      <p:sp>
        <p:nvSpPr>
          <p:cNvPr id="5" name="Footer Placeholder 4">
            <a:extLst>
              <a:ext uri="{FF2B5EF4-FFF2-40B4-BE49-F238E27FC236}">
                <a16:creationId xmlns:a16="http://schemas.microsoft.com/office/drawing/2014/main" id="{19F2370B-903F-6B6B-AF19-E1121970FE15}"/>
              </a:ext>
            </a:extLst>
          </p:cNvPr>
          <p:cNvSpPr>
            <a:spLocks noGrp="1"/>
          </p:cNvSpPr>
          <p:nvPr>
            <p:ph type="ftr" sz="quarter" idx="11"/>
          </p:nvPr>
        </p:nvSpPr>
        <p:spPr/>
        <p:txBody>
          <a:bodyPr/>
          <a:lstStyle/>
          <a:p>
            <a:r>
              <a:rPr lang="en-GB"/>
              <a:t>FD1 TB</a:t>
            </a:r>
          </a:p>
        </p:txBody>
      </p:sp>
      <p:pic>
        <p:nvPicPr>
          <p:cNvPr id="9" name="Picture 8">
            <a:extLst>
              <a:ext uri="{FF2B5EF4-FFF2-40B4-BE49-F238E27FC236}">
                <a16:creationId xmlns:a16="http://schemas.microsoft.com/office/drawing/2014/main" id="{CBCCE677-C4A1-F971-CA76-8ADAEAABADD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93560" y="1556258"/>
            <a:ext cx="4222851" cy="4701882"/>
          </a:xfrm>
          <a:prstGeom prst="rect">
            <a:avLst/>
          </a:prstGeom>
          <a:ln>
            <a:solidFill>
              <a:schemeClr val="tx1"/>
            </a:solidFill>
          </a:ln>
        </p:spPr>
      </p:pic>
      <p:sp>
        <p:nvSpPr>
          <p:cNvPr id="10" name="TextBox 9">
            <a:extLst>
              <a:ext uri="{FF2B5EF4-FFF2-40B4-BE49-F238E27FC236}">
                <a16:creationId xmlns:a16="http://schemas.microsoft.com/office/drawing/2014/main" id="{9589273D-3717-8685-A825-A4CB79F72E40}"/>
              </a:ext>
            </a:extLst>
          </p:cNvPr>
          <p:cNvSpPr txBox="1"/>
          <p:nvPr/>
        </p:nvSpPr>
        <p:spPr>
          <a:xfrm>
            <a:off x="8317983" y="703949"/>
            <a:ext cx="2213105" cy="923330"/>
          </a:xfrm>
          <a:prstGeom prst="rect">
            <a:avLst/>
          </a:prstGeom>
          <a:noFill/>
          <a:ln w="19050">
            <a:solidFill>
              <a:schemeClr val="tx1"/>
            </a:solidFill>
          </a:ln>
        </p:spPr>
        <p:txBody>
          <a:bodyPr wrap="none" rtlCol="0">
            <a:spAutoFit/>
          </a:bodyPr>
          <a:lstStyle/>
          <a:p>
            <a:pPr algn="ctr"/>
            <a:r>
              <a:rPr lang="en-US" dirty="0"/>
              <a:t>Dirty room</a:t>
            </a:r>
          </a:p>
          <a:p>
            <a:pPr algn="ctr"/>
            <a:r>
              <a:rPr lang="en-US" dirty="0"/>
              <a:t> (detector protection)</a:t>
            </a:r>
          </a:p>
          <a:p>
            <a:pPr algn="ctr"/>
            <a:r>
              <a:rPr lang="en-US" dirty="0"/>
              <a:t>for TCO closing</a:t>
            </a:r>
            <a:endParaRPr lang="en-GB" dirty="0"/>
          </a:p>
        </p:txBody>
      </p:sp>
      <p:cxnSp>
        <p:nvCxnSpPr>
          <p:cNvPr id="12" name="Straight Arrow Connector 11">
            <a:extLst>
              <a:ext uri="{FF2B5EF4-FFF2-40B4-BE49-F238E27FC236}">
                <a16:creationId xmlns:a16="http://schemas.microsoft.com/office/drawing/2014/main" id="{6322FEEA-A38F-EE98-279F-81798C26D507}"/>
              </a:ext>
            </a:extLst>
          </p:cNvPr>
          <p:cNvCxnSpPr>
            <a:cxnSpLocks/>
            <a:stCxn id="10" idx="1"/>
          </p:cNvCxnSpPr>
          <p:nvPr/>
        </p:nvCxnSpPr>
        <p:spPr>
          <a:xfrm flipH="1">
            <a:off x="2553085" y="1165614"/>
            <a:ext cx="5764898" cy="299726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8BB7948-E542-8480-2D1B-79CBF918E570}"/>
              </a:ext>
            </a:extLst>
          </p:cNvPr>
          <p:cNvCxnSpPr>
            <a:cxnSpLocks/>
          </p:cNvCxnSpPr>
          <p:nvPr/>
        </p:nvCxnSpPr>
        <p:spPr>
          <a:xfrm flipH="1">
            <a:off x="7495271" y="1178426"/>
            <a:ext cx="819323" cy="147734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AE5A7436-433B-88F2-3D1A-B7826F16C363}"/>
              </a:ext>
            </a:extLst>
          </p:cNvPr>
          <p:cNvSpPr>
            <a:spLocks noGrp="1"/>
          </p:cNvSpPr>
          <p:nvPr>
            <p:ph type="sldNum" sz="quarter" idx="12"/>
          </p:nvPr>
        </p:nvSpPr>
        <p:spPr/>
        <p:txBody>
          <a:bodyPr/>
          <a:lstStyle/>
          <a:p>
            <a:fld id="{66407817-BF77-4EB1-819C-C52A2D2FB474}" type="slidenum">
              <a:rPr lang="en-GB" smtClean="0"/>
              <a:t>2</a:t>
            </a:fld>
            <a:endParaRPr lang="en-GB"/>
          </a:p>
        </p:txBody>
      </p:sp>
    </p:spTree>
    <p:extLst>
      <p:ext uri="{BB962C8B-B14F-4D97-AF65-F5344CB8AC3E}">
        <p14:creationId xmlns:p14="http://schemas.microsoft.com/office/powerpoint/2010/main" val="3648396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61E19-458B-4666-166D-818FE79279D5}"/>
              </a:ext>
            </a:extLst>
          </p:cNvPr>
          <p:cNvSpPr>
            <a:spLocks noGrp="1"/>
          </p:cNvSpPr>
          <p:nvPr>
            <p:ph type="title"/>
          </p:nvPr>
        </p:nvSpPr>
        <p:spPr/>
        <p:txBody>
          <a:bodyPr/>
          <a:lstStyle/>
          <a:p>
            <a:r>
              <a:rPr lang="en-US" dirty="0"/>
              <a:t>TCO closure</a:t>
            </a:r>
            <a:endParaRPr lang="en-GB" dirty="0"/>
          </a:p>
        </p:txBody>
      </p:sp>
      <p:sp>
        <p:nvSpPr>
          <p:cNvPr id="4" name="Date Placeholder 3">
            <a:extLst>
              <a:ext uri="{FF2B5EF4-FFF2-40B4-BE49-F238E27FC236}">
                <a16:creationId xmlns:a16="http://schemas.microsoft.com/office/drawing/2014/main" id="{F6975C68-82AB-F39E-42A6-7CF0C009F3D0}"/>
              </a:ext>
            </a:extLst>
          </p:cNvPr>
          <p:cNvSpPr>
            <a:spLocks noGrp="1"/>
          </p:cNvSpPr>
          <p:nvPr>
            <p:ph type="dt" sz="half" idx="10"/>
          </p:nvPr>
        </p:nvSpPr>
        <p:spPr/>
        <p:txBody>
          <a:bodyPr/>
          <a:lstStyle/>
          <a:p>
            <a:r>
              <a:rPr lang="de-CH"/>
              <a:t>08/11/2023</a:t>
            </a:r>
            <a:endParaRPr lang="en-GB"/>
          </a:p>
        </p:txBody>
      </p:sp>
      <p:sp>
        <p:nvSpPr>
          <p:cNvPr id="5" name="Footer Placeholder 4">
            <a:extLst>
              <a:ext uri="{FF2B5EF4-FFF2-40B4-BE49-F238E27FC236}">
                <a16:creationId xmlns:a16="http://schemas.microsoft.com/office/drawing/2014/main" id="{523C8F37-69B3-2A7C-1119-9B2027EA87ED}"/>
              </a:ext>
            </a:extLst>
          </p:cNvPr>
          <p:cNvSpPr>
            <a:spLocks noGrp="1"/>
          </p:cNvSpPr>
          <p:nvPr>
            <p:ph type="ftr" sz="quarter" idx="11"/>
          </p:nvPr>
        </p:nvSpPr>
        <p:spPr/>
        <p:txBody>
          <a:bodyPr/>
          <a:lstStyle/>
          <a:p>
            <a:r>
              <a:rPr lang="en-GB"/>
              <a:t>FD1 TB</a:t>
            </a:r>
          </a:p>
        </p:txBody>
      </p:sp>
      <p:pic>
        <p:nvPicPr>
          <p:cNvPr id="1026" name="B884AA22-D856-4CFF-AE74-874E0C5003CD" descr="IMG_4206.JPG">
            <a:extLst>
              <a:ext uri="{FF2B5EF4-FFF2-40B4-BE49-F238E27FC236}">
                <a16:creationId xmlns:a16="http://schemas.microsoft.com/office/drawing/2014/main" id="{E80A2C83-0701-B855-E3A5-AA66CFD3CDF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66265" y="1568862"/>
            <a:ext cx="3377480" cy="450330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 name="Content Placeholder 6" descr="A metal ladder in a room&#10;&#10;Description automatically generated">
            <a:extLst>
              <a:ext uri="{FF2B5EF4-FFF2-40B4-BE49-F238E27FC236}">
                <a16:creationId xmlns:a16="http://schemas.microsoft.com/office/drawing/2014/main" id="{F476B528-6200-F255-9935-B0B0A287EC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7355" y="923795"/>
            <a:ext cx="3861278" cy="5148372"/>
          </a:xfrm>
          <a:prstGeom prst="rect">
            <a:avLst/>
          </a:prstGeom>
          <a:ln>
            <a:solidFill>
              <a:schemeClr val="tx1"/>
            </a:solidFill>
          </a:ln>
        </p:spPr>
      </p:pic>
      <p:sp>
        <p:nvSpPr>
          <p:cNvPr id="10" name="Content Placeholder 9">
            <a:extLst>
              <a:ext uri="{FF2B5EF4-FFF2-40B4-BE49-F238E27FC236}">
                <a16:creationId xmlns:a16="http://schemas.microsoft.com/office/drawing/2014/main" id="{11907EDA-6CC3-BB13-7EE0-2EEBBF29C6A0}"/>
              </a:ext>
            </a:extLst>
          </p:cNvPr>
          <p:cNvSpPr>
            <a:spLocks noGrp="1"/>
          </p:cNvSpPr>
          <p:nvPr>
            <p:ph idx="1"/>
          </p:nvPr>
        </p:nvSpPr>
        <p:spPr>
          <a:xfrm>
            <a:off x="4211067" y="1568862"/>
            <a:ext cx="3698966" cy="3090856"/>
          </a:xfrm>
          <a:ln>
            <a:solidFill>
              <a:schemeClr val="tx1"/>
            </a:solidFill>
          </a:ln>
        </p:spPr>
        <p:txBody>
          <a:bodyPr>
            <a:normAutofit/>
          </a:bodyPr>
          <a:lstStyle/>
          <a:p>
            <a:r>
              <a:rPr lang="en-US" sz="1800" dirty="0"/>
              <a:t>The 1 cm steel tertiary membrane and the outer structure steel (red) modules are installed by the NP team</a:t>
            </a:r>
          </a:p>
          <a:p>
            <a:r>
              <a:rPr lang="en-US" sz="1800" dirty="0"/>
              <a:t>The insulation layers and the primary membrane is installed by the GABADI external company</a:t>
            </a:r>
          </a:p>
          <a:p>
            <a:r>
              <a:rPr lang="en-US" sz="1800" dirty="0"/>
              <a:t>The whole work should take about 3 weeks and it is expected to end by the week of November 27</a:t>
            </a:r>
            <a:r>
              <a:rPr lang="en-US" sz="1800" baseline="30000" dirty="0"/>
              <a:t>th</a:t>
            </a:r>
            <a:r>
              <a:rPr lang="en-US" sz="1800" dirty="0"/>
              <a:t> </a:t>
            </a:r>
            <a:endParaRPr lang="en-GB" sz="1800" dirty="0"/>
          </a:p>
        </p:txBody>
      </p:sp>
      <p:sp>
        <p:nvSpPr>
          <p:cNvPr id="3" name="Slide Number Placeholder 2">
            <a:extLst>
              <a:ext uri="{FF2B5EF4-FFF2-40B4-BE49-F238E27FC236}">
                <a16:creationId xmlns:a16="http://schemas.microsoft.com/office/drawing/2014/main" id="{DA945C27-62B4-8DB4-1D2E-9CE34A1A8C4C}"/>
              </a:ext>
            </a:extLst>
          </p:cNvPr>
          <p:cNvSpPr>
            <a:spLocks noGrp="1"/>
          </p:cNvSpPr>
          <p:nvPr>
            <p:ph type="sldNum" sz="quarter" idx="12"/>
          </p:nvPr>
        </p:nvSpPr>
        <p:spPr/>
        <p:txBody>
          <a:bodyPr/>
          <a:lstStyle/>
          <a:p>
            <a:fld id="{66407817-BF77-4EB1-819C-C52A2D2FB474}" type="slidenum">
              <a:rPr lang="en-GB" smtClean="0"/>
              <a:t>3</a:t>
            </a:fld>
            <a:endParaRPr lang="en-GB"/>
          </a:p>
        </p:txBody>
      </p:sp>
    </p:spTree>
    <p:extLst>
      <p:ext uri="{BB962C8B-B14F-4D97-AF65-F5344CB8AC3E}">
        <p14:creationId xmlns:p14="http://schemas.microsoft.com/office/powerpoint/2010/main" val="3217916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4CD2C-F222-24EC-68D6-C07DD00664A9}"/>
              </a:ext>
            </a:extLst>
          </p:cNvPr>
          <p:cNvSpPr>
            <a:spLocks noGrp="1"/>
          </p:cNvSpPr>
          <p:nvPr>
            <p:ph type="title"/>
          </p:nvPr>
        </p:nvSpPr>
        <p:spPr/>
        <p:txBody>
          <a:bodyPr/>
          <a:lstStyle/>
          <a:p>
            <a:r>
              <a:rPr lang="en-US" dirty="0"/>
              <a:t>STEPS after the TCO closure</a:t>
            </a:r>
            <a:endParaRPr lang="en-GB" dirty="0"/>
          </a:p>
        </p:txBody>
      </p:sp>
      <p:sp>
        <p:nvSpPr>
          <p:cNvPr id="3" name="Content Placeholder 2">
            <a:extLst>
              <a:ext uri="{FF2B5EF4-FFF2-40B4-BE49-F238E27FC236}">
                <a16:creationId xmlns:a16="http://schemas.microsoft.com/office/drawing/2014/main" id="{57480C45-7E86-FD6C-B1B4-275735E1DE22}"/>
              </a:ext>
            </a:extLst>
          </p:cNvPr>
          <p:cNvSpPr>
            <a:spLocks noGrp="1"/>
          </p:cNvSpPr>
          <p:nvPr>
            <p:ph idx="1"/>
          </p:nvPr>
        </p:nvSpPr>
        <p:spPr>
          <a:xfrm>
            <a:off x="838200" y="1825625"/>
            <a:ext cx="5118847" cy="4351338"/>
          </a:xfrm>
        </p:spPr>
        <p:txBody>
          <a:bodyPr>
            <a:normAutofit fontScale="85000" lnSpcReduction="20000"/>
          </a:bodyPr>
          <a:lstStyle/>
          <a:p>
            <a:r>
              <a:rPr lang="en-US" sz="2400" dirty="0"/>
              <a:t>HV test (up to 15kV):</a:t>
            </a:r>
          </a:p>
          <a:p>
            <a:pPr marL="457200" lvl="1" indent="0">
              <a:buNone/>
            </a:pPr>
            <a:r>
              <a:rPr lang="en-US" sz="2000" dirty="0"/>
              <a:t>check continuity and assure there is no leakage by reading the current at the PS and at the output of the 12 termination boards of the FC. This test can be done also before the TCO closure outside working hours (no people in the cryostat)</a:t>
            </a:r>
          </a:p>
          <a:p>
            <a:r>
              <a:rPr lang="en-US" sz="2400" dirty="0"/>
              <a:t>Leakage test of the primary membrane (make vacuum and insert He in the insulation volume)</a:t>
            </a:r>
          </a:p>
          <a:p>
            <a:r>
              <a:rPr lang="en-US" sz="2400" dirty="0"/>
              <a:t>Removal of the ‘dirty room’</a:t>
            </a:r>
          </a:p>
          <a:p>
            <a:r>
              <a:rPr lang="en-US" sz="2400" dirty="0"/>
              <a:t>Installation of the cameras</a:t>
            </a:r>
          </a:p>
          <a:p>
            <a:r>
              <a:rPr lang="en-US" sz="2400" dirty="0"/>
              <a:t>Removal of the false floor, installation of the missing ground planes and test, removal of APA protection panels and cleaning</a:t>
            </a:r>
          </a:p>
          <a:p>
            <a:pPr lvl="1"/>
            <a:r>
              <a:rPr lang="en-US" sz="2000" dirty="0"/>
              <a:t>N.B. access to the cryostat is feasible also after the false floor removal. However, maximum attention must be paid when walking on the membrane and in the vicinity of the APAs </a:t>
            </a:r>
          </a:p>
        </p:txBody>
      </p:sp>
      <p:sp>
        <p:nvSpPr>
          <p:cNvPr id="4" name="Date Placeholder 3">
            <a:extLst>
              <a:ext uri="{FF2B5EF4-FFF2-40B4-BE49-F238E27FC236}">
                <a16:creationId xmlns:a16="http://schemas.microsoft.com/office/drawing/2014/main" id="{3B331841-FD2B-C460-AB3E-7E39C9B86D0B}"/>
              </a:ext>
            </a:extLst>
          </p:cNvPr>
          <p:cNvSpPr>
            <a:spLocks noGrp="1"/>
          </p:cNvSpPr>
          <p:nvPr>
            <p:ph type="dt" sz="half" idx="10"/>
          </p:nvPr>
        </p:nvSpPr>
        <p:spPr/>
        <p:txBody>
          <a:bodyPr/>
          <a:lstStyle/>
          <a:p>
            <a:r>
              <a:rPr lang="de-CH"/>
              <a:t>08/11/2023</a:t>
            </a:r>
            <a:endParaRPr lang="en-GB"/>
          </a:p>
        </p:txBody>
      </p:sp>
      <p:sp>
        <p:nvSpPr>
          <p:cNvPr id="5" name="Footer Placeholder 4">
            <a:extLst>
              <a:ext uri="{FF2B5EF4-FFF2-40B4-BE49-F238E27FC236}">
                <a16:creationId xmlns:a16="http://schemas.microsoft.com/office/drawing/2014/main" id="{E734293E-69AD-5529-53C1-2B2F7AB6880E}"/>
              </a:ext>
            </a:extLst>
          </p:cNvPr>
          <p:cNvSpPr>
            <a:spLocks noGrp="1"/>
          </p:cNvSpPr>
          <p:nvPr>
            <p:ph type="ftr" sz="quarter" idx="11"/>
          </p:nvPr>
        </p:nvSpPr>
        <p:spPr/>
        <p:txBody>
          <a:bodyPr/>
          <a:lstStyle/>
          <a:p>
            <a:r>
              <a:rPr lang="en-GB"/>
              <a:t>FD1 TB</a:t>
            </a:r>
          </a:p>
        </p:txBody>
      </p:sp>
      <p:pic>
        <p:nvPicPr>
          <p:cNvPr id="9" name="Picture 8">
            <a:extLst>
              <a:ext uri="{FF2B5EF4-FFF2-40B4-BE49-F238E27FC236}">
                <a16:creationId xmlns:a16="http://schemas.microsoft.com/office/drawing/2014/main" id="{E23B84F6-3530-E7C9-7524-65357C6D715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19901" y="1599364"/>
            <a:ext cx="4622800" cy="4577599"/>
          </a:xfrm>
          <a:prstGeom prst="rect">
            <a:avLst/>
          </a:prstGeom>
          <a:ln>
            <a:solidFill>
              <a:schemeClr val="tx1"/>
            </a:solidFill>
          </a:ln>
        </p:spPr>
      </p:pic>
      <p:sp>
        <p:nvSpPr>
          <p:cNvPr id="6" name="Slide Number Placeholder 5">
            <a:extLst>
              <a:ext uri="{FF2B5EF4-FFF2-40B4-BE49-F238E27FC236}">
                <a16:creationId xmlns:a16="http://schemas.microsoft.com/office/drawing/2014/main" id="{E5521D60-E81E-F337-4EAA-CA48C26AF808}"/>
              </a:ext>
            </a:extLst>
          </p:cNvPr>
          <p:cNvSpPr>
            <a:spLocks noGrp="1"/>
          </p:cNvSpPr>
          <p:nvPr>
            <p:ph type="sldNum" sz="quarter" idx="12"/>
          </p:nvPr>
        </p:nvSpPr>
        <p:spPr/>
        <p:txBody>
          <a:bodyPr/>
          <a:lstStyle/>
          <a:p>
            <a:fld id="{66407817-BF77-4EB1-819C-C52A2D2FB474}" type="slidenum">
              <a:rPr lang="en-GB" smtClean="0"/>
              <a:t>4</a:t>
            </a:fld>
            <a:endParaRPr lang="en-GB"/>
          </a:p>
        </p:txBody>
      </p:sp>
      <p:sp>
        <p:nvSpPr>
          <p:cNvPr id="7" name="TextBox 6">
            <a:extLst>
              <a:ext uri="{FF2B5EF4-FFF2-40B4-BE49-F238E27FC236}">
                <a16:creationId xmlns:a16="http://schemas.microsoft.com/office/drawing/2014/main" id="{3BD06B32-7E41-3500-557C-25C4126E46E1}"/>
              </a:ext>
            </a:extLst>
          </p:cNvPr>
          <p:cNvSpPr txBox="1"/>
          <p:nvPr/>
        </p:nvSpPr>
        <p:spPr>
          <a:xfrm rot="16200000">
            <a:off x="11344469" y="4244009"/>
            <a:ext cx="565796" cy="369332"/>
          </a:xfrm>
          <a:prstGeom prst="rect">
            <a:avLst/>
          </a:prstGeom>
          <a:noFill/>
        </p:spPr>
        <p:txBody>
          <a:bodyPr wrap="none" rtlCol="0">
            <a:spAutoFit/>
          </a:bodyPr>
          <a:lstStyle/>
          <a:p>
            <a:r>
              <a:rPr lang="en-CH" b="1" dirty="0">
                <a:solidFill>
                  <a:srgbClr val="FF0000"/>
                </a:solidFill>
              </a:rPr>
              <a:t>TCO</a:t>
            </a:r>
          </a:p>
        </p:txBody>
      </p:sp>
    </p:spTree>
    <p:extLst>
      <p:ext uri="{BB962C8B-B14F-4D97-AF65-F5344CB8AC3E}">
        <p14:creationId xmlns:p14="http://schemas.microsoft.com/office/powerpoint/2010/main" val="4287004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4CD2C-F222-24EC-68D6-C07DD00664A9}"/>
              </a:ext>
            </a:extLst>
          </p:cNvPr>
          <p:cNvSpPr>
            <a:spLocks noGrp="1"/>
          </p:cNvSpPr>
          <p:nvPr>
            <p:ph type="title"/>
          </p:nvPr>
        </p:nvSpPr>
        <p:spPr/>
        <p:txBody>
          <a:bodyPr/>
          <a:lstStyle/>
          <a:p>
            <a:r>
              <a:rPr lang="en-US" dirty="0"/>
              <a:t>STEPS after the TCO closure</a:t>
            </a:r>
            <a:endParaRPr lang="en-GB" dirty="0"/>
          </a:p>
        </p:txBody>
      </p:sp>
      <p:sp>
        <p:nvSpPr>
          <p:cNvPr id="3" name="Content Placeholder 2">
            <a:extLst>
              <a:ext uri="{FF2B5EF4-FFF2-40B4-BE49-F238E27FC236}">
                <a16:creationId xmlns:a16="http://schemas.microsoft.com/office/drawing/2014/main" id="{57480C45-7E86-FD6C-B1B4-275735E1DE22}"/>
              </a:ext>
            </a:extLst>
          </p:cNvPr>
          <p:cNvSpPr>
            <a:spLocks noGrp="1"/>
          </p:cNvSpPr>
          <p:nvPr>
            <p:ph idx="1"/>
          </p:nvPr>
        </p:nvSpPr>
        <p:spPr>
          <a:xfrm>
            <a:off x="838200" y="1825625"/>
            <a:ext cx="4533900" cy="4351338"/>
          </a:xfrm>
        </p:spPr>
        <p:txBody>
          <a:bodyPr>
            <a:normAutofit/>
          </a:bodyPr>
          <a:lstStyle/>
          <a:p>
            <a:r>
              <a:rPr lang="en-US" sz="2400" dirty="0"/>
              <a:t>Installation of the </a:t>
            </a:r>
            <a:r>
              <a:rPr lang="en-US" sz="2400" dirty="0" err="1"/>
              <a:t>IoL</a:t>
            </a:r>
            <a:endParaRPr lang="en-US" sz="2400" dirty="0"/>
          </a:p>
          <a:p>
            <a:r>
              <a:rPr lang="en-US" sz="2400" dirty="0"/>
              <a:t>Installation of the Purity Monitor</a:t>
            </a:r>
          </a:p>
          <a:p>
            <a:r>
              <a:rPr lang="en-US" sz="2400" dirty="0"/>
              <a:t>Installation of the </a:t>
            </a:r>
            <a:r>
              <a:rPr lang="en-US" sz="2400" baseline="30000" dirty="0"/>
              <a:t>207</a:t>
            </a:r>
            <a:r>
              <a:rPr lang="en-US" sz="2400" dirty="0"/>
              <a:t>Bi source (to be decided)</a:t>
            </a:r>
          </a:p>
          <a:p>
            <a:r>
              <a:rPr lang="en-US" sz="2400" dirty="0"/>
              <a:t>Sealing of all flanges </a:t>
            </a:r>
            <a:r>
              <a:rPr lang="en-US" sz="1800" dirty="0"/>
              <a:t>(CE, PD and </a:t>
            </a:r>
            <a:r>
              <a:rPr lang="en-US" sz="1800" dirty="0" err="1"/>
              <a:t>Tmon</a:t>
            </a:r>
            <a:r>
              <a:rPr lang="en-US" sz="1800" dirty="0"/>
              <a:t> can start sealing at any time)</a:t>
            </a:r>
          </a:p>
          <a:p>
            <a:r>
              <a:rPr lang="en-US" sz="2400" dirty="0"/>
              <a:t>Leak test </a:t>
            </a:r>
            <a:r>
              <a:rPr lang="en-US" sz="1800" dirty="0"/>
              <a:t>(He inserted in the cryostat via the purge manifold)</a:t>
            </a:r>
            <a:endParaRPr lang="en-GB" sz="1800" dirty="0"/>
          </a:p>
        </p:txBody>
      </p:sp>
      <p:sp>
        <p:nvSpPr>
          <p:cNvPr id="4" name="Date Placeholder 3">
            <a:extLst>
              <a:ext uri="{FF2B5EF4-FFF2-40B4-BE49-F238E27FC236}">
                <a16:creationId xmlns:a16="http://schemas.microsoft.com/office/drawing/2014/main" id="{3B331841-FD2B-C460-AB3E-7E39C9B86D0B}"/>
              </a:ext>
            </a:extLst>
          </p:cNvPr>
          <p:cNvSpPr>
            <a:spLocks noGrp="1"/>
          </p:cNvSpPr>
          <p:nvPr>
            <p:ph type="dt" sz="half" idx="10"/>
          </p:nvPr>
        </p:nvSpPr>
        <p:spPr/>
        <p:txBody>
          <a:bodyPr/>
          <a:lstStyle/>
          <a:p>
            <a:r>
              <a:rPr lang="de-CH"/>
              <a:t>08/11/2023</a:t>
            </a:r>
            <a:endParaRPr lang="en-GB"/>
          </a:p>
        </p:txBody>
      </p:sp>
      <p:sp>
        <p:nvSpPr>
          <p:cNvPr id="5" name="Footer Placeholder 4">
            <a:extLst>
              <a:ext uri="{FF2B5EF4-FFF2-40B4-BE49-F238E27FC236}">
                <a16:creationId xmlns:a16="http://schemas.microsoft.com/office/drawing/2014/main" id="{E734293E-69AD-5529-53C1-2B2F7AB6880E}"/>
              </a:ext>
            </a:extLst>
          </p:cNvPr>
          <p:cNvSpPr>
            <a:spLocks noGrp="1"/>
          </p:cNvSpPr>
          <p:nvPr>
            <p:ph type="ftr" sz="quarter" idx="11"/>
          </p:nvPr>
        </p:nvSpPr>
        <p:spPr/>
        <p:txBody>
          <a:bodyPr/>
          <a:lstStyle/>
          <a:p>
            <a:r>
              <a:rPr lang="en-GB"/>
              <a:t>FD1 TB</a:t>
            </a:r>
          </a:p>
        </p:txBody>
      </p:sp>
      <p:pic>
        <p:nvPicPr>
          <p:cNvPr id="7" name="Picture 6">
            <a:extLst>
              <a:ext uri="{FF2B5EF4-FFF2-40B4-BE49-F238E27FC236}">
                <a16:creationId xmlns:a16="http://schemas.microsoft.com/office/drawing/2014/main" id="{A6486071-8742-3068-9B6D-CE2EB185FFD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315200" y="1346200"/>
            <a:ext cx="4384991" cy="4830763"/>
          </a:xfrm>
          <a:prstGeom prst="rect">
            <a:avLst/>
          </a:prstGeom>
          <a:ln>
            <a:solidFill>
              <a:schemeClr val="tx1"/>
            </a:solidFill>
          </a:ln>
        </p:spPr>
      </p:pic>
      <p:sp>
        <p:nvSpPr>
          <p:cNvPr id="6" name="Slide Number Placeholder 5">
            <a:extLst>
              <a:ext uri="{FF2B5EF4-FFF2-40B4-BE49-F238E27FC236}">
                <a16:creationId xmlns:a16="http://schemas.microsoft.com/office/drawing/2014/main" id="{1B79E892-433F-EA03-0D8A-E5B0F557AD20}"/>
              </a:ext>
            </a:extLst>
          </p:cNvPr>
          <p:cNvSpPr>
            <a:spLocks noGrp="1"/>
          </p:cNvSpPr>
          <p:nvPr>
            <p:ph type="sldNum" sz="quarter" idx="12"/>
          </p:nvPr>
        </p:nvSpPr>
        <p:spPr/>
        <p:txBody>
          <a:bodyPr/>
          <a:lstStyle/>
          <a:p>
            <a:fld id="{66407817-BF77-4EB1-819C-C52A2D2FB474}" type="slidenum">
              <a:rPr lang="en-GB" smtClean="0"/>
              <a:t>5</a:t>
            </a:fld>
            <a:endParaRPr lang="en-GB"/>
          </a:p>
        </p:txBody>
      </p:sp>
      <p:sp>
        <p:nvSpPr>
          <p:cNvPr id="8" name="TextBox 7">
            <a:extLst>
              <a:ext uri="{FF2B5EF4-FFF2-40B4-BE49-F238E27FC236}">
                <a16:creationId xmlns:a16="http://schemas.microsoft.com/office/drawing/2014/main" id="{1D59FCBD-03E2-F528-0BF9-A8541B01B816}"/>
              </a:ext>
            </a:extLst>
          </p:cNvPr>
          <p:cNvSpPr txBox="1"/>
          <p:nvPr/>
        </p:nvSpPr>
        <p:spPr>
          <a:xfrm rot="17980965">
            <a:off x="10688487" y="5188226"/>
            <a:ext cx="565796" cy="369332"/>
          </a:xfrm>
          <a:prstGeom prst="rect">
            <a:avLst/>
          </a:prstGeom>
          <a:noFill/>
        </p:spPr>
        <p:txBody>
          <a:bodyPr wrap="none" rtlCol="0">
            <a:spAutoFit/>
          </a:bodyPr>
          <a:lstStyle/>
          <a:p>
            <a:r>
              <a:rPr lang="en-CH" b="1" dirty="0">
                <a:solidFill>
                  <a:srgbClr val="FF0000"/>
                </a:solidFill>
              </a:rPr>
              <a:t>TCO</a:t>
            </a:r>
          </a:p>
        </p:txBody>
      </p:sp>
    </p:spTree>
    <p:extLst>
      <p:ext uri="{BB962C8B-B14F-4D97-AF65-F5344CB8AC3E}">
        <p14:creationId xmlns:p14="http://schemas.microsoft.com/office/powerpoint/2010/main" val="2851106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DACAB-2FB1-C9BD-A3DF-A8327546B34D}"/>
              </a:ext>
            </a:extLst>
          </p:cNvPr>
          <p:cNvSpPr>
            <a:spLocks noGrp="1"/>
          </p:cNvSpPr>
          <p:nvPr>
            <p:ph type="title"/>
          </p:nvPr>
        </p:nvSpPr>
        <p:spPr/>
        <p:txBody>
          <a:bodyPr/>
          <a:lstStyle/>
          <a:p>
            <a:r>
              <a:rPr lang="en-US" dirty="0"/>
              <a:t>Access conditions</a:t>
            </a:r>
            <a:endParaRPr lang="en-GB" dirty="0"/>
          </a:p>
        </p:txBody>
      </p:sp>
      <p:sp>
        <p:nvSpPr>
          <p:cNvPr id="3" name="Content Placeholder 2">
            <a:extLst>
              <a:ext uri="{FF2B5EF4-FFF2-40B4-BE49-F238E27FC236}">
                <a16:creationId xmlns:a16="http://schemas.microsoft.com/office/drawing/2014/main" id="{88075DE8-DE40-59BB-2DEF-23BF70DDA8A8}"/>
              </a:ext>
            </a:extLst>
          </p:cNvPr>
          <p:cNvSpPr>
            <a:spLocks noGrp="1"/>
          </p:cNvSpPr>
          <p:nvPr>
            <p:ph idx="1"/>
          </p:nvPr>
        </p:nvSpPr>
        <p:spPr>
          <a:xfrm>
            <a:off x="838200" y="1866900"/>
            <a:ext cx="5257800" cy="4351338"/>
          </a:xfrm>
        </p:spPr>
        <p:txBody>
          <a:bodyPr>
            <a:normAutofit/>
          </a:bodyPr>
          <a:lstStyle/>
          <a:p>
            <a:pPr marL="0" indent="0">
              <a:buNone/>
            </a:pPr>
            <a:r>
              <a:rPr lang="en-US" sz="2400" dirty="0">
                <a:solidFill>
                  <a:schemeClr val="tx1"/>
                </a:solidFill>
              </a:rPr>
              <a:t>After the TCO closure, the access to the cryostat is done via the access hole on the Lausanne side and the scaffolding</a:t>
            </a:r>
          </a:p>
          <a:p>
            <a:pPr marL="0" indent="0">
              <a:buNone/>
            </a:pPr>
            <a:endParaRPr lang="en-US" sz="2400" b="1" dirty="0">
              <a:solidFill>
                <a:schemeClr val="tx1"/>
              </a:solidFill>
            </a:endParaRPr>
          </a:p>
          <a:p>
            <a:pPr marL="0" indent="0">
              <a:buNone/>
            </a:pPr>
            <a:r>
              <a:rPr lang="en-US" sz="2400" dirty="0">
                <a:solidFill>
                  <a:schemeClr val="tx1"/>
                </a:solidFill>
              </a:rPr>
              <a:t>After the removal of the false floor and the cleaning, the access to the cryostat is done via the access hole with the help of a pulley (short ad-hoc training is needed) </a:t>
            </a:r>
          </a:p>
          <a:p>
            <a:pPr marL="0" indent="0">
              <a:buNone/>
            </a:pPr>
            <a:endParaRPr lang="en-GB" dirty="0"/>
          </a:p>
        </p:txBody>
      </p:sp>
      <p:sp>
        <p:nvSpPr>
          <p:cNvPr id="4" name="Date Placeholder 3">
            <a:extLst>
              <a:ext uri="{FF2B5EF4-FFF2-40B4-BE49-F238E27FC236}">
                <a16:creationId xmlns:a16="http://schemas.microsoft.com/office/drawing/2014/main" id="{7B34A0C3-322E-1799-35F6-E3A5CA864947}"/>
              </a:ext>
            </a:extLst>
          </p:cNvPr>
          <p:cNvSpPr>
            <a:spLocks noGrp="1"/>
          </p:cNvSpPr>
          <p:nvPr>
            <p:ph type="dt" sz="half" idx="10"/>
          </p:nvPr>
        </p:nvSpPr>
        <p:spPr/>
        <p:txBody>
          <a:bodyPr/>
          <a:lstStyle/>
          <a:p>
            <a:r>
              <a:rPr lang="de-CH"/>
              <a:t>08/11/2023</a:t>
            </a:r>
            <a:endParaRPr lang="en-GB"/>
          </a:p>
        </p:txBody>
      </p:sp>
      <p:sp>
        <p:nvSpPr>
          <p:cNvPr id="5" name="Footer Placeholder 4">
            <a:extLst>
              <a:ext uri="{FF2B5EF4-FFF2-40B4-BE49-F238E27FC236}">
                <a16:creationId xmlns:a16="http://schemas.microsoft.com/office/drawing/2014/main" id="{98268330-6C63-6EE5-215F-08F24357C262}"/>
              </a:ext>
            </a:extLst>
          </p:cNvPr>
          <p:cNvSpPr>
            <a:spLocks noGrp="1"/>
          </p:cNvSpPr>
          <p:nvPr>
            <p:ph type="ftr" sz="quarter" idx="11"/>
          </p:nvPr>
        </p:nvSpPr>
        <p:spPr/>
        <p:txBody>
          <a:bodyPr/>
          <a:lstStyle/>
          <a:p>
            <a:r>
              <a:rPr lang="en-GB"/>
              <a:t>FD1 TB</a:t>
            </a:r>
          </a:p>
        </p:txBody>
      </p:sp>
      <p:pic>
        <p:nvPicPr>
          <p:cNvPr id="6" name="Picture 5" descr="A room with many metal objects&#10;&#10;Description automatically generated with medium confidence">
            <a:extLst>
              <a:ext uri="{FF2B5EF4-FFF2-40B4-BE49-F238E27FC236}">
                <a16:creationId xmlns:a16="http://schemas.microsoft.com/office/drawing/2014/main" id="{F0DBA530-25E8-CFE1-E2D4-6C2AB3EB490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6441017" y="1225550"/>
            <a:ext cx="5875866" cy="4406900"/>
          </a:xfrm>
          <a:prstGeom prst="rect">
            <a:avLst/>
          </a:prstGeom>
        </p:spPr>
      </p:pic>
      <p:sp>
        <p:nvSpPr>
          <p:cNvPr id="7" name="Slide Number Placeholder 6">
            <a:extLst>
              <a:ext uri="{FF2B5EF4-FFF2-40B4-BE49-F238E27FC236}">
                <a16:creationId xmlns:a16="http://schemas.microsoft.com/office/drawing/2014/main" id="{3C0C32D1-EE2B-3534-A06A-0DF266D4FAB6}"/>
              </a:ext>
            </a:extLst>
          </p:cNvPr>
          <p:cNvSpPr>
            <a:spLocks noGrp="1"/>
          </p:cNvSpPr>
          <p:nvPr>
            <p:ph type="sldNum" sz="quarter" idx="12"/>
          </p:nvPr>
        </p:nvSpPr>
        <p:spPr/>
        <p:txBody>
          <a:bodyPr/>
          <a:lstStyle/>
          <a:p>
            <a:fld id="{66407817-BF77-4EB1-819C-C52A2D2FB474}" type="slidenum">
              <a:rPr lang="en-GB" smtClean="0"/>
              <a:t>6</a:t>
            </a:fld>
            <a:endParaRPr lang="en-GB"/>
          </a:p>
        </p:txBody>
      </p:sp>
    </p:spTree>
    <p:extLst>
      <p:ext uri="{BB962C8B-B14F-4D97-AF65-F5344CB8AC3E}">
        <p14:creationId xmlns:p14="http://schemas.microsoft.com/office/powerpoint/2010/main" val="571789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B19297-CA49-2122-E55C-42F1404C4C14}"/>
              </a:ext>
            </a:extLst>
          </p:cNvPr>
          <p:cNvSpPr>
            <a:spLocks noGrp="1"/>
          </p:cNvSpPr>
          <p:nvPr>
            <p:ph type="dt" sz="half" idx="10"/>
          </p:nvPr>
        </p:nvSpPr>
        <p:spPr/>
        <p:txBody>
          <a:bodyPr/>
          <a:lstStyle/>
          <a:p>
            <a:r>
              <a:rPr lang="de-CH"/>
              <a:t>08/11/2023</a:t>
            </a:r>
            <a:endParaRPr lang="en-GB"/>
          </a:p>
        </p:txBody>
      </p:sp>
      <p:sp>
        <p:nvSpPr>
          <p:cNvPr id="3" name="Footer Placeholder 2">
            <a:extLst>
              <a:ext uri="{FF2B5EF4-FFF2-40B4-BE49-F238E27FC236}">
                <a16:creationId xmlns:a16="http://schemas.microsoft.com/office/drawing/2014/main" id="{57EB0925-4DF2-FEC4-5698-1B22D2361A32}"/>
              </a:ext>
            </a:extLst>
          </p:cNvPr>
          <p:cNvSpPr>
            <a:spLocks noGrp="1"/>
          </p:cNvSpPr>
          <p:nvPr>
            <p:ph type="ftr" sz="quarter" idx="11"/>
          </p:nvPr>
        </p:nvSpPr>
        <p:spPr/>
        <p:txBody>
          <a:bodyPr/>
          <a:lstStyle/>
          <a:p>
            <a:r>
              <a:rPr lang="en-GB"/>
              <a:t>FD1 TB</a:t>
            </a:r>
          </a:p>
        </p:txBody>
      </p:sp>
      <p:pic>
        <p:nvPicPr>
          <p:cNvPr id="7" name="Picture 6" descr="A white screen with black lines&#10;&#10;Description automatically generated">
            <a:extLst>
              <a:ext uri="{FF2B5EF4-FFF2-40B4-BE49-F238E27FC236}">
                <a16:creationId xmlns:a16="http://schemas.microsoft.com/office/drawing/2014/main" id="{A6EC5270-532E-46E1-3CBA-29612132E7D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3437"/>
          <a:stretch/>
        </p:blipFill>
        <p:spPr>
          <a:xfrm>
            <a:off x="742949" y="1110848"/>
            <a:ext cx="10050151" cy="5032777"/>
          </a:xfrm>
          <a:prstGeom prst="rect">
            <a:avLst/>
          </a:prstGeom>
        </p:spPr>
      </p:pic>
      <p:sp>
        <p:nvSpPr>
          <p:cNvPr id="8" name="Title 1">
            <a:extLst>
              <a:ext uri="{FF2B5EF4-FFF2-40B4-BE49-F238E27FC236}">
                <a16:creationId xmlns:a16="http://schemas.microsoft.com/office/drawing/2014/main" id="{64687301-6BCD-F4F9-D7E3-9003911EA5E6}"/>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FF0000"/>
                </a:solidFill>
              </a:rPr>
              <a:t>Planning</a:t>
            </a:r>
            <a:endParaRPr lang="en-GB" b="1" dirty="0">
              <a:solidFill>
                <a:srgbClr val="FF0000"/>
              </a:solidFill>
            </a:endParaRPr>
          </a:p>
        </p:txBody>
      </p:sp>
      <p:cxnSp>
        <p:nvCxnSpPr>
          <p:cNvPr id="9" name="Straight Connector 8">
            <a:extLst>
              <a:ext uri="{FF2B5EF4-FFF2-40B4-BE49-F238E27FC236}">
                <a16:creationId xmlns:a16="http://schemas.microsoft.com/office/drawing/2014/main" id="{3EDEB78B-6630-D174-91A8-9D450F2A05B6}"/>
              </a:ext>
            </a:extLst>
          </p:cNvPr>
          <p:cNvCxnSpPr>
            <a:cxnSpLocks/>
          </p:cNvCxnSpPr>
          <p:nvPr/>
        </p:nvCxnSpPr>
        <p:spPr>
          <a:xfrm>
            <a:off x="6046141" y="795082"/>
            <a:ext cx="0" cy="51816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75F82E9-A949-B60A-B24A-C492F158DFF4}"/>
              </a:ext>
            </a:extLst>
          </p:cNvPr>
          <p:cNvSpPr txBox="1"/>
          <p:nvPr/>
        </p:nvSpPr>
        <p:spPr>
          <a:xfrm>
            <a:off x="5623200" y="450488"/>
            <a:ext cx="730521" cy="369332"/>
          </a:xfrm>
          <a:prstGeom prst="rect">
            <a:avLst/>
          </a:prstGeom>
          <a:noFill/>
        </p:spPr>
        <p:txBody>
          <a:bodyPr wrap="none" rtlCol="0">
            <a:spAutoFit/>
          </a:bodyPr>
          <a:lstStyle/>
          <a:p>
            <a:r>
              <a:rPr lang="en-US" dirty="0">
                <a:solidFill>
                  <a:srgbClr val="00B050"/>
                </a:solidFill>
              </a:rPr>
              <a:t>Today</a:t>
            </a:r>
            <a:endParaRPr lang="en-GB" dirty="0">
              <a:solidFill>
                <a:srgbClr val="00B050"/>
              </a:solidFill>
            </a:endParaRPr>
          </a:p>
        </p:txBody>
      </p:sp>
      <p:sp>
        <p:nvSpPr>
          <p:cNvPr id="11" name="TextBox 10">
            <a:extLst>
              <a:ext uri="{FF2B5EF4-FFF2-40B4-BE49-F238E27FC236}">
                <a16:creationId xmlns:a16="http://schemas.microsoft.com/office/drawing/2014/main" id="{4268C1D9-9CA6-91EB-0C4A-2E126BA2A7E1}"/>
              </a:ext>
            </a:extLst>
          </p:cNvPr>
          <p:cNvSpPr txBox="1"/>
          <p:nvPr/>
        </p:nvSpPr>
        <p:spPr>
          <a:xfrm>
            <a:off x="6762987" y="148863"/>
            <a:ext cx="4634154" cy="646331"/>
          </a:xfrm>
          <a:prstGeom prst="rect">
            <a:avLst/>
          </a:prstGeom>
          <a:noFill/>
          <a:ln w="25400">
            <a:solidFill>
              <a:srgbClr val="FF9933"/>
            </a:solidFill>
          </a:ln>
        </p:spPr>
        <p:txBody>
          <a:bodyPr wrap="none" rtlCol="0">
            <a:spAutoFit/>
          </a:bodyPr>
          <a:lstStyle/>
          <a:p>
            <a:r>
              <a:rPr lang="en-US" b="1" dirty="0">
                <a:solidFill>
                  <a:srgbClr val="FF9933"/>
                </a:solidFill>
              </a:rPr>
              <a:t>!N.B. date for LAr availability is not known yet.</a:t>
            </a:r>
          </a:p>
          <a:p>
            <a:r>
              <a:rPr lang="en-US" b="1" dirty="0">
                <a:solidFill>
                  <a:srgbClr val="FF9933"/>
                </a:solidFill>
              </a:rPr>
              <a:t>This is just an educated guess!</a:t>
            </a:r>
            <a:endParaRPr lang="en-GB" b="1" dirty="0">
              <a:solidFill>
                <a:srgbClr val="FF9933"/>
              </a:solidFill>
            </a:endParaRPr>
          </a:p>
        </p:txBody>
      </p:sp>
      <p:cxnSp>
        <p:nvCxnSpPr>
          <p:cNvPr id="13" name="Straight Arrow Connector 12">
            <a:extLst>
              <a:ext uri="{FF2B5EF4-FFF2-40B4-BE49-F238E27FC236}">
                <a16:creationId xmlns:a16="http://schemas.microsoft.com/office/drawing/2014/main" id="{3882F3A5-8AF9-26A4-F437-875D952C3824}"/>
              </a:ext>
            </a:extLst>
          </p:cNvPr>
          <p:cNvCxnSpPr/>
          <p:nvPr/>
        </p:nvCxnSpPr>
        <p:spPr>
          <a:xfrm flipH="1">
            <a:off x="9134475" y="795082"/>
            <a:ext cx="176455" cy="4015043"/>
          </a:xfrm>
          <a:prstGeom prst="straightConnector1">
            <a:avLst/>
          </a:prstGeom>
          <a:ln w="25400">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DF2529AB-9C0E-8FBA-FF3E-2CF96963970A}"/>
              </a:ext>
            </a:extLst>
          </p:cNvPr>
          <p:cNvSpPr>
            <a:spLocks noGrp="1"/>
          </p:cNvSpPr>
          <p:nvPr>
            <p:ph type="sldNum" sz="quarter" idx="12"/>
          </p:nvPr>
        </p:nvSpPr>
        <p:spPr/>
        <p:txBody>
          <a:bodyPr/>
          <a:lstStyle/>
          <a:p>
            <a:fld id="{66407817-BF77-4EB1-819C-C52A2D2FB474}" type="slidenum">
              <a:rPr lang="en-GB" smtClean="0"/>
              <a:t>7</a:t>
            </a:fld>
            <a:endParaRPr lang="en-GB"/>
          </a:p>
        </p:txBody>
      </p:sp>
    </p:spTree>
    <p:extLst>
      <p:ext uri="{BB962C8B-B14F-4D97-AF65-F5344CB8AC3E}">
        <p14:creationId xmlns:p14="http://schemas.microsoft.com/office/powerpoint/2010/main" val="4016273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2E6499C-9D0B-4815-25D6-0E1C27097737}"/>
              </a:ext>
            </a:extLst>
          </p:cNvPr>
          <p:cNvSpPr>
            <a:spLocks noGrp="1"/>
          </p:cNvSpPr>
          <p:nvPr>
            <p:ph type="dt" sz="half" idx="10"/>
          </p:nvPr>
        </p:nvSpPr>
        <p:spPr/>
        <p:txBody>
          <a:bodyPr/>
          <a:lstStyle/>
          <a:p>
            <a:r>
              <a:rPr lang="de-CH"/>
              <a:t>08/11/2023</a:t>
            </a:r>
            <a:endParaRPr lang="en-GB"/>
          </a:p>
        </p:txBody>
      </p:sp>
      <p:sp>
        <p:nvSpPr>
          <p:cNvPr id="5" name="Footer Placeholder 4">
            <a:extLst>
              <a:ext uri="{FF2B5EF4-FFF2-40B4-BE49-F238E27FC236}">
                <a16:creationId xmlns:a16="http://schemas.microsoft.com/office/drawing/2014/main" id="{3E2DDF33-CE2F-BD2F-5753-9A54B646FEB5}"/>
              </a:ext>
            </a:extLst>
          </p:cNvPr>
          <p:cNvSpPr>
            <a:spLocks noGrp="1"/>
          </p:cNvSpPr>
          <p:nvPr>
            <p:ph type="ftr" sz="quarter" idx="11"/>
          </p:nvPr>
        </p:nvSpPr>
        <p:spPr/>
        <p:txBody>
          <a:bodyPr/>
          <a:lstStyle/>
          <a:p>
            <a:r>
              <a:rPr lang="en-GB"/>
              <a:t>FD1 TB</a:t>
            </a:r>
          </a:p>
        </p:txBody>
      </p:sp>
      <p:pic>
        <p:nvPicPr>
          <p:cNvPr id="8" name="Content Placeholder 7" descr="A white screen with black lines&#10;&#10;Description automatically generated">
            <a:extLst>
              <a:ext uri="{FF2B5EF4-FFF2-40B4-BE49-F238E27FC236}">
                <a16:creationId xmlns:a16="http://schemas.microsoft.com/office/drawing/2014/main" id="{6373701D-81B3-5EEF-4631-034AF5BB741B}"/>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l="66874" r="-396" b="96861"/>
          <a:stretch/>
        </p:blipFill>
        <p:spPr>
          <a:xfrm>
            <a:off x="737598" y="556417"/>
            <a:ext cx="7415802" cy="266238"/>
          </a:xfrm>
          <a:prstGeom prst="rect">
            <a:avLst/>
          </a:prstGeom>
        </p:spPr>
      </p:pic>
      <p:pic>
        <p:nvPicPr>
          <p:cNvPr id="9" name="Content Placeholder 7" descr="A white screen with black lines&#10;&#10;Description automatically generated">
            <a:extLst>
              <a:ext uri="{FF2B5EF4-FFF2-40B4-BE49-F238E27FC236}">
                <a16:creationId xmlns:a16="http://schemas.microsoft.com/office/drawing/2014/main" id="{768165B8-E221-73F1-9814-D00F88625B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66874" t="31796" r="-396"/>
          <a:stretch/>
        </p:blipFill>
        <p:spPr>
          <a:xfrm>
            <a:off x="737598" y="822655"/>
            <a:ext cx="7415802" cy="5784812"/>
          </a:xfrm>
          <a:prstGeom prst="rect">
            <a:avLst/>
          </a:prstGeom>
        </p:spPr>
      </p:pic>
      <p:sp>
        <p:nvSpPr>
          <p:cNvPr id="10" name="Right Brace 9">
            <a:extLst>
              <a:ext uri="{FF2B5EF4-FFF2-40B4-BE49-F238E27FC236}">
                <a16:creationId xmlns:a16="http://schemas.microsoft.com/office/drawing/2014/main" id="{B6E79EB1-382C-61CE-C373-DF29FCDC545B}"/>
              </a:ext>
            </a:extLst>
          </p:cNvPr>
          <p:cNvSpPr/>
          <p:nvPr/>
        </p:nvSpPr>
        <p:spPr>
          <a:xfrm>
            <a:off x="8058150" y="556417"/>
            <a:ext cx="514350" cy="1767683"/>
          </a:xfrm>
          <a:prstGeom prst="rightBrace">
            <a:avLst>
              <a:gd name="adj1" fmla="val 8333"/>
              <a:gd name="adj2" fmla="val 50539"/>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TextBox 10">
            <a:extLst>
              <a:ext uri="{FF2B5EF4-FFF2-40B4-BE49-F238E27FC236}">
                <a16:creationId xmlns:a16="http://schemas.microsoft.com/office/drawing/2014/main" id="{E07088EC-EDD7-3484-ED3B-EF3C62D3624F}"/>
              </a:ext>
            </a:extLst>
          </p:cNvPr>
          <p:cNvSpPr txBox="1"/>
          <p:nvPr/>
        </p:nvSpPr>
        <p:spPr>
          <a:xfrm>
            <a:off x="8705850" y="1121211"/>
            <a:ext cx="3006016" cy="646331"/>
          </a:xfrm>
          <a:prstGeom prst="rect">
            <a:avLst/>
          </a:prstGeom>
          <a:noFill/>
          <a:ln>
            <a:solidFill>
              <a:schemeClr val="tx1"/>
            </a:solidFill>
          </a:ln>
        </p:spPr>
        <p:txBody>
          <a:bodyPr wrap="none" rtlCol="0">
            <a:spAutoFit/>
          </a:bodyPr>
          <a:lstStyle/>
          <a:p>
            <a:r>
              <a:rPr lang="en-US" dirty="0"/>
              <a:t>False floor removed and </a:t>
            </a:r>
          </a:p>
          <a:p>
            <a:r>
              <a:rPr lang="en-US" dirty="0"/>
              <a:t>cryostat Cleaned by Christmas</a:t>
            </a:r>
            <a:endParaRPr lang="en-GB" dirty="0"/>
          </a:p>
        </p:txBody>
      </p:sp>
      <p:sp>
        <p:nvSpPr>
          <p:cNvPr id="12" name="Right Brace 11">
            <a:extLst>
              <a:ext uri="{FF2B5EF4-FFF2-40B4-BE49-F238E27FC236}">
                <a16:creationId xmlns:a16="http://schemas.microsoft.com/office/drawing/2014/main" id="{68B6A2A7-804B-CF29-47BE-EB2B2A9C37F0}"/>
              </a:ext>
            </a:extLst>
          </p:cNvPr>
          <p:cNvSpPr/>
          <p:nvPr/>
        </p:nvSpPr>
        <p:spPr>
          <a:xfrm>
            <a:off x="8077200" y="2343150"/>
            <a:ext cx="495300" cy="619125"/>
          </a:xfrm>
          <a:prstGeom prst="rightBrace">
            <a:avLst>
              <a:gd name="adj1" fmla="val 8333"/>
              <a:gd name="adj2" fmla="val 50539"/>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TextBox 12">
            <a:extLst>
              <a:ext uri="{FF2B5EF4-FFF2-40B4-BE49-F238E27FC236}">
                <a16:creationId xmlns:a16="http://schemas.microsoft.com/office/drawing/2014/main" id="{0D2B863D-1142-B66A-39FB-38E8282BCECE}"/>
              </a:ext>
            </a:extLst>
          </p:cNvPr>
          <p:cNvSpPr txBox="1"/>
          <p:nvPr/>
        </p:nvSpPr>
        <p:spPr>
          <a:xfrm>
            <a:off x="8705850" y="2228850"/>
            <a:ext cx="2959977" cy="646331"/>
          </a:xfrm>
          <a:prstGeom prst="rect">
            <a:avLst/>
          </a:prstGeom>
          <a:noFill/>
          <a:ln>
            <a:solidFill>
              <a:schemeClr val="tx1"/>
            </a:solidFill>
          </a:ln>
        </p:spPr>
        <p:txBody>
          <a:bodyPr wrap="none" rtlCol="0">
            <a:spAutoFit/>
          </a:bodyPr>
          <a:lstStyle/>
          <a:p>
            <a:r>
              <a:rPr lang="en-US" dirty="0" err="1"/>
              <a:t>IoL</a:t>
            </a:r>
            <a:r>
              <a:rPr lang="en-US" dirty="0"/>
              <a:t>, Purity Monitor, Bi source:</a:t>
            </a:r>
          </a:p>
          <a:p>
            <a:r>
              <a:rPr lang="en-US" dirty="0"/>
              <a:t> week of January 8</a:t>
            </a:r>
            <a:r>
              <a:rPr lang="en-US" baseline="30000" dirty="0"/>
              <a:t>th</a:t>
            </a:r>
            <a:endParaRPr lang="en-US" dirty="0"/>
          </a:p>
        </p:txBody>
      </p:sp>
      <p:sp>
        <p:nvSpPr>
          <p:cNvPr id="14" name="Right Brace 13">
            <a:extLst>
              <a:ext uri="{FF2B5EF4-FFF2-40B4-BE49-F238E27FC236}">
                <a16:creationId xmlns:a16="http://schemas.microsoft.com/office/drawing/2014/main" id="{9EC6C423-D696-CC09-8C35-D7D99289677D}"/>
              </a:ext>
            </a:extLst>
          </p:cNvPr>
          <p:cNvSpPr/>
          <p:nvPr/>
        </p:nvSpPr>
        <p:spPr>
          <a:xfrm>
            <a:off x="8077199" y="2944594"/>
            <a:ext cx="514349" cy="1408331"/>
          </a:xfrm>
          <a:prstGeom prst="rightBrace">
            <a:avLst>
              <a:gd name="adj1" fmla="val 8333"/>
              <a:gd name="adj2" fmla="val 50539"/>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TextBox 14">
            <a:extLst>
              <a:ext uri="{FF2B5EF4-FFF2-40B4-BE49-F238E27FC236}">
                <a16:creationId xmlns:a16="http://schemas.microsoft.com/office/drawing/2014/main" id="{239A7111-ED07-6AD9-5497-AB6245F88D77}"/>
              </a:ext>
            </a:extLst>
          </p:cNvPr>
          <p:cNvSpPr txBox="1"/>
          <p:nvPr/>
        </p:nvSpPr>
        <p:spPr>
          <a:xfrm>
            <a:off x="8705850" y="3336489"/>
            <a:ext cx="2728119" cy="646331"/>
          </a:xfrm>
          <a:prstGeom prst="rect">
            <a:avLst/>
          </a:prstGeom>
          <a:noFill/>
          <a:ln>
            <a:solidFill>
              <a:schemeClr val="tx1"/>
            </a:solidFill>
          </a:ln>
        </p:spPr>
        <p:txBody>
          <a:bodyPr wrap="none" rtlCol="0">
            <a:spAutoFit/>
          </a:bodyPr>
          <a:lstStyle/>
          <a:p>
            <a:r>
              <a:rPr lang="en-US" dirty="0"/>
              <a:t>Leak test + purge with </a:t>
            </a:r>
            <a:r>
              <a:rPr lang="en-US" dirty="0" err="1"/>
              <a:t>GAr</a:t>
            </a:r>
            <a:r>
              <a:rPr lang="en-US" dirty="0"/>
              <a:t>:</a:t>
            </a:r>
          </a:p>
          <a:p>
            <a:r>
              <a:rPr lang="en-US" dirty="0"/>
              <a:t> week of January 15</a:t>
            </a:r>
            <a:r>
              <a:rPr lang="en-US" baseline="30000" dirty="0"/>
              <a:t>th</a:t>
            </a:r>
            <a:endParaRPr lang="en-US" dirty="0"/>
          </a:p>
        </p:txBody>
      </p:sp>
      <p:sp>
        <p:nvSpPr>
          <p:cNvPr id="16" name="TextBox 15">
            <a:extLst>
              <a:ext uri="{FF2B5EF4-FFF2-40B4-BE49-F238E27FC236}">
                <a16:creationId xmlns:a16="http://schemas.microsoft.com/office/drawing/2014/main" id="{71D0270B-67AA-20EB-FD27-2A5B92B2EC73}"/>
              </a:ext>
            </a:extLst>
          </p:cNvPr>
          <p:cNvSpPr txBox="1"/>
          <p:nvPr/>
        </p:nvSpPr>
        <p:spPr>
          <a:xfrm>
            <a:off x="8372785" y="4828848"/>
            <a:ext cx="3218830" cy="1815882"/>
          </a:xfrm>
          <a:prstGeom prst="rect">
            <a:avLst/>
          </a:prstGeom>
          <a:noFill/>
        </p:spPr>
        <p:txBody>
          <a:bodyPr wrap="none" rtlCol="0">
            <a:spAutoFit/>
          </a:bodyPr>
          <a:lstStyle/>
          <a:p>
            <a:r>
              <a:rPr lang="en-US" sz="1600" dirty="0"/>
              <a:t>CRT can be installed any time </a:t>
            </a:r>
          </a:p>
          <a:p>
            <a:r>
              <a:rPr lang="en-US" sz="1600" dirty="0"/>
              <a:t>between December 2023</a:t>
            </a:r>
          </a:p>
          <a:p>
            <a:r>
              <a:rPr lang="en-US" sz="1600" dirty="0"/>
              <a:t>and February 2024</a:t>
            </a:r>
          </a:p>
          <a:p>
            <a:endParaRPr lang="en-US" sz="1600" dirty="0"/>
          </a:p>
          <a:p>
            <a:r>
              <a:rPr lang="en-US" sz="1600" dirty="0"/>
              <a:t>Beam line installation takes 2 weeks </a:t>
            </a:r>
          </a:p>
          <a:p>
            <a:r>
              <a:rPr lang="en-US" sz="1600" dirty="0"/>
              <a:t>and can start as soon as the CRT </a:t>
            </a:r>
          </a:p>
          <a:p>
            <a:r>
              <a:rPr lang="en-US" sz="1600" dirty="0"/>
              <a:t>is in position</a:t>
            </a:r>
            <a:endParaRPr lang="en-GB" sz="1600" dirty="0"/>
          </a:p>
        </p:txBody>
      </p:sp>
      <p:sp>
        <p:nvSpPr>
          <p:cNvPr id="17" name="TextBox 16">
            <a:extLst>
              <a:ext uri="{FF2B5EF4-FFF2-40B4-BE49-F238E27FC236}">
                <a16:creationId xmlns:a16="http://schemas.microsoft.com/office/drawing/2014/main" id="{001CB49A-D0E3-5005-8001-624F012B5182}"/>
              </a:ext>
            </a:extLst>
          </p:cNvPr>
          <p:cNvSpPr txBox="1"/>
          <p:nvPr/>
        </p:nvSpPr>
        <p:spPr>
          <a:xfrm>
            <a:off x="9744075" y="43205"/>
            <a:ext cx="1850186" cy="646331"/>
          </a:xfrm>
          <a:prstGeom prst="rect">
            <a:avLst/>
          </a:prstGeom>
          <a:noFill/>
        </p:spPr>
        <p:txBody>
          <a:bodyPr wrap="none" rtlCol="0">
            <a:spAutoFit/>
          </a:bodyPr>
          <a:lstStyle/>
          <a:p>
            <a:r>
              <a:rPr lang="en-US" sz="3600" b="1" dirty="0">
                <a:solidFill>
                  <a:srgbClr val="FF0000"/>
                </a:solidFill>
              </a:rPr>
              <a:t>Planning</a:t>
            </a:r>
            <a:endParaRPr lang="en-GB" sz="3600" b="1" dirty="0">
              <a:solidFill>
                <a:srgbClr val="FF0000"/>
              </a:solidFill>
            </a:endParaRPr>
          </a:p>
        </p:txBody>
      </p:sp>
      <p:sp>
        <p:nvSpPr>
          <p:cNvPr id="2" name="Slide Number Placeholder 1">
            <a:extLst>
              <a:ext uri="{FF2B5EF4-FFF2-40B4-BE49-F238E27FC236}">
                <a16:creationId xmlns:a16="http://schemas.microsoft.com/office/drawing/2014/main" id="{5DE7F3BD-F2D4-AE64-F323-FDA097E85EB6}"/>
              </a:ext>
            </a:extLst>
          </p:cNvPr>
          <p:cNvSpPr>
            <a:spLocks noGrp="1"/>
          </p:cNvSpPr>
          <p:nvPr>
            <p:ph type="sldNum" sz="quarter" idx="12"/>
          </p:nvPr>
        </p:nvSpPr>
        <p:spPr/>
        <p:txBody>
          <a:bodyPr/>
          <a:lstStyle/>
          <a:p>
            <a:fld id="{66407817-BF77-4EB1-819C-C52A2D2FB474}" type="slidenum">
              <a:rPr lang="en-GB" smtClean="0"/>
              <a:t>8</a:t>
            </a:fld>
            <a:endParaRPr lang="en-GB"/>
          </a:p>
        </p:txBody>
      </p:sp>
    </p:spTree>
    <p:extLst>
      <p:ext uri="{BB962C8B-B14F-4D97-AF65-F5344CB8AC3E}">
        <p14:creationId xmlns:p14="http://schemas.microsoft.com/office/powerpoint/2010/main" val="4167634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5249-812B-125B-F14B-B3472581CF58}"/>
              </a:ext>
            </a:extLst>
          </p:cNvPr>
          <p:cNvSpPr>
            <a:spLocks noGrp="1"/>
          </p:cNvSpPr>
          <p:nvPr>
            <p:ph type="title"/>
          </p:nvPr>
        </p:nvSpPr>
        <p:spPr/>
        <p:txBody>
          <a:bodyPr/>
          <a:lstStyle/>
          <a:p>
            <a:r>
              <a:rPr lang="en-US" dirty="0"/>
              <a:t>Summary and conclusions</a:t>
            </a:r>
            <a:endParaRPr lang="en-GB" dirty="0"/>
          </a:p>
        </p:txBody>
      </p:sp>
      <p:sp>
        <p:nvSpPr>
          <p:cNvPr id="3" name="Content Placeholder 2">
            <a:extLst>
              <a:ext uri="{FF2B5EF4-FFF2-40B4-BE49-F238E27FC236}">
                <a16:creationId xmlns:a16="http://schemas.microsoft.com/office/drawing/2014/main" id="{1A53D45E-7E58-E5CD-DD4E-BB06364FC09E}"/>
              </a:ext>
            </a:extLst>
          </p:cNvPr>
          <p:cNvSpPr>
            <a:spLocks noGrp="1"/>
          </p:cNvSpPr>
          <p:nvPr>
            <p:ph idx="1"/>
          </p:nvPr>
        </p:nvSpPr>
        <p:spPr/>
        <p:txBody>
          <a:bodyPr/>
          <a:lstStyle/>
          <a:p>
            <a:r>
              <a:rPr lang="en-US" dirty="0"/>
              <a:t>TCO will be closed by November 27</a:t>
            </a:r>
            <a:r>
              <a:rPr lang="en-US" baseline="30000" dirty="0"/>
              <a:t>th</a:t>
            </a:r>
            <a:endParaRPr lang="en-US" dirty="0"/>
          </a:p>
          <a:p>
            <a:r>
              <a:rPr lang="en-US" dirty="0"/>
              <a:t>Cryostat clean and ready for the last detectors before Christmas</a:t>
            </a:r>
          </a:p>
          <a:p>
            <a:r>
              <a:rPr lang="en-US" dirty="0" err="1"/>
              <a:t>IoL</a:t>
            </a:r>
            <a:r>
              <a:rPr lang="en-US" dirty="0"/>
              <a:t> and purity monitors installed just before purging with gas </a:t>
            </a:r>
            <a:r>
              <a:rPr lang="en-US"/>
              <a:t>(to limit </a:t>
            </a:r>
            <a:r>
              <a:rPr lang="en-US" dirty="0"/>
              <a:t>exposure to dust and air) after the Christmas break (week January 8</a:t>
            </a:r>
            <a:r>
              <a:rPr lang="en-US" baseline="30000" dirty="0"/>
              <a:t>th</a:t>
            </a:r>
            <a:r>
              <a:rPr lang="en-US" dirty="0"/>
              <a:t>)</a:t>
            </a:r>
          </a:p>
          <a:p>
            <a:r>
              <a:rPr lang="en-US" dirty="0"/>
              <a:t>Start purging with </a:t>
            </a:r>
            <a:r>
              <a:rPr lang="en-US" dirty="0" err="1"/>
              <a:t>GAr</a:t>
            </a:r>
            <a:r>
              <a:rPr lang="en-US" dirty="0"/>
              <a:t> week January 15</a:t>
            </a:r>
            <a:r>
              <a:rPr lang="en-US" baseline="30000" dirty="0"/>
              <a:t>th</a:t>
            </a:r>
            <a:endParaRPr lang="en-US" dirty="0"/>
          </a:p>
          <a:p>
            <a:r>
              <a:rPr lang="en-US" dirty="0" err="1"/>
              <a:t>GAr</a:t>
            </a:r>
            <a:r>
              <a:rPr lang="en-US" dirty="0"/>
              <a:t> purging will last until LAr will be available for NP04</a:t>
            </a:r>
            <a:endParaRPr lang="en-GB" dirty="0"/>
          </a:p>
        </p:txBody>
      </p:sp>
      <p:sp>
        <p:nvSpPr>
          <p:cNvPr id="4" name="Date Placeholder 3">
            <a:extLst>
              <a:ext uri="{FF2B5EF4-FFF2-40B4-BE49-F238E27FC236}">
                <a16:creationId xmlns:a16="http://schemas.microsoft.com/office/drawing/2014/main" id="{CE04A3C5-0AE1-6A28-0703-97988EB9263D}"/>
              </a:ext>
            </a:extLst>
          </p:cNvPr>
          <p:cNvSpPr>
            <a:spLocks noGrp="1"/>
          </p:cNvSpPr>
          <p:nvPr>
            <p:ph type="dt" sz="half" idx="10"/>
          </p:nvPr>
        </p:nvSpPr>
        <p:spPr/>
        <p:txBody>
          <a:bodyPr/>
          <a:lstStyle/>
          <a:p>
            <a:r>
              <a:rPr lang="de-CH"/>
              <a:t>08/11/2023</a:t>
            </a:r>
            <a:endParaRPr lang="en-GB"/>
          </a:p>
        </p:txBody>
      </p:sp>
      <p:sp>
        <p:nvSpPr>
          <p:cNvPr id="5" name="Footer Placeholder 4">
            <a:extLst>
              <a:ext uri="{FF2B5EF4-FFF2-40B4-BE49-F238E27FC236}">
                <a16:creationId xmlns:a16="http://schemas.microsoft.com/office/drawing/2014/main" id="{E6EEBBAE-E52D-EF95-C1DD-BF2C75C50F17}"/>
              </a:ext>
            </a:extLst>
          </p:cNvPr>
          <p:cNvSpPr>
            <a:spLocks noGrp="1"/>
          </p:cNvSpPr>
          <p:nvPr>
            <p:ph type="ftr" sz="quarter" idx="11"/>
          </p:nvPr>
        </p:nvSpPr>
        <p:spPr/>
        <p:txBody>
          <a:bodyPr/>
          <a:lstStyle/>
          <a:p>
            <a:r>
              <a:rPr lang="en-GB"/>
              <a:t>FD1 TB</a:t>
            </a:r>
          </a:p>
        </p:txBody>
      </p:sp>
      <p:sp>
        <p:nvSpPr>
          <p:cNvPr id="6" name="Slide Number Placeholder 5">
            <a:extLst>
              <a:ext uri="{FF2B5EF4-FFF2-40B4-BE49-F238E27FC236}">
                <a16:creationId xmlns:a16="http://schemas.microsoft.com/office/drawing/2014/main" id="{DE6E54E2-8B57-5B4C-E9BE-ABEA5A7CE8F0}"/>
              </a:ext>
            </a:extLst>
          </p:cNvPr>
          <p:cNvSpPr>
            <a:spLocks noGrp="1"/>
          </p:cNvSpPr>
          <p:nvPr>
            <p:ph type="sldNum" sz="quarter" idx="12"/>
          </p:nvPr>
        </p:nvSpPr>
        <p:spPr/>
        <p:txBody>
          <a:bodyPr/>
          <a:lstStyle/>
          <a:p>
            <a:fld id="{66407817-BF77-4EB1-819C-C52A2D2FB474}" type="slidenum">
              <a:rPr lang="en-GB" smtClean="0"/>
              <a:t>9</a:t>
            </a:fld>
            <a:endParaRPr lang="en-GB"/>
          </a:p>
        </p:txBody>
      </p:sp>
    </p:spTree>
    <p:extLst>
      <p:ext uri="{BB962C8B-B14F-4D97-AF65-F5344CB8AC3E}">
        <p14:creationId xmlns:p14="http://schemas.microsoft.com/office/powerpoint/2010/main" val="855027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2467</TotalTime>
  <Words>542</Words>
  <Application>Microsoft Macintosh PowerPoint</Application>
  <PresentationFormat>Widescreen</PresentationFormat>
  <Paragraphs>82</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PLANNING FOR THE CLOSURE OF NP04 </vt:lpstr>
      <vt:lpstr>TCO closure: preparation</vt:lpstr>
      <vt:lpstr>TCO closure</vt:lpstr>
      <vt:lpstr>STEPS after the TCO closure</vt:lpstr>
      <vt:lpstr>STEPS after the TCO closure</vt:lpstr>
      <vt:lpstr>Access conditions</vt:lpstr>
      <vt:lpstr>PowerPoint Presentation</vt:lpstr>
      <vt:lpstr>PowerPoint Presentation</vt:lpstr>
      <vt:lpstr>Summary and 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Teams and components arrivals</dc:title>
  <dc:creator>Daniela Macina</dc:creator>
  <cp:lastModifiedBy>Daniela Macina</cp:lastModifiedBy>
  <cp:revision>184</cp:revision>
  <cp:lastPrinted>2022-10-17T11:07:08Z</cp:lastPrinted>
  <dcterms:created xsi:type="dcterms:W3CDTF">2022-03-29T11:34:07Z</dcterms:created>
  <dcterms:modified xsi:type="dcterms:W3CDTF">2023-11-08T13:54:04Z</dcterms:modified>
</cp:coreProperties>
</file>